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13"/>
  </p:notesMasterIdLst>
  <p:handoutMasterIdLst>
    <p:handoutMasterId r:id="rId14"/>
  </p:handoutMasterIdLst>
  <p:sldIdLst>
    <p:sldId id="277" r:id="rId2"/>
    <p:sldId id="275" r:id="rId3"/>
    <p:sldId id="280" r:id="rId4"/>
    <p:sldId id="281" r:id="rId5"/>
    <p:sldId id="286" r:id="rId6"/>
    <p:sldId id="285" r:id="rId7"/>
    <p:sldId id="262" r:id="rId8"/>
    <p:sldId id="267" r:id="rId9"/>
    <p:sldId id="268" r:id="rId10"/>
    <p:sldId id="273" r:id="rId11"/>
    <p:sldId id="274" r:id="rId12"/>
  </p:sldIdLst>
  <p:sldSz cx="9144000" cy="6858000" type="screen4x3"/>
  <p:notesSz cx="6799263" cy="9929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E7E9"/>
    <a:srgbClr val="A7E0E3"/>
    <a:srgbClr val="919488"/>
    <a:srgbClr val="EEEE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76" autoAdjust="0"/>
  </p:normalViewPr>
  <p:slideViewPr>
    <p:cSldViewPr>
      <p:cViewPr varScale="1">
        <p:scale>
          <a:sx n="121" d="100"/>
          <a:sy n="121" d="100"/>
        </p:scale>
        <p:origin x="1236" y="102"/>
      </p:cViewPr>
      <p:guideLst>
        <p:guide orient="horz" pos="2160"/>
        <p:guide pos="2880"/>
      </p:guideLst>
    </p:cSldViewPr>
  </p:slideViewPr>
  <p:outlineViewPr>
    <p:cViewPr>
      <p:scale>
        <a:sx n="33" d="100"/>
        <a:sy n="33" d="100"/>
      </p:scale>
      <p:origin x="0" y="127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6347" cy="4964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51342" y="0"/>
            <a:ext cx="2946347" cy="496491"/>
          </a:xfrm>
          <a:prstGeom prst="rect">
            <a:avLst/>
          </a:prstGeom>
        </p:spPr>
        <p:txBody>
          <a:bodyPr vert="horz" lIns="91440" tIns="45720" rIns="91440" bIns="45720" rtlCol="0"/>
          <a:lstStyle>
            <a:lvl1pPr algn="r">
              <a:defRPr sz="1200"/>
            </a:lvl1pPr>
          </a:lstStyle>
          <a:p>
            <a:fld id="{B5C5C34D-4A40-4959-A062-A03BD5EB39C1}" type="datetimeFigureOut">
              <a:rPr lang="fr-FR" smtClean="0"/>
              <a:t>17/06/2019</a:t>
            </a:fld>
            <a:endParaRPr lang="fr-FR"/>
          </a:p>
        </p:txBody>
      </p:sp>
      <p:sp>
        <p:nvSpPr>
          <p:cNvPr id="4" name="Espace réservé du pied de page 3"/>
          <p:cNvSpPr>
            <a:spLocks noGrp="1"/>
          </p:cNvSpPr>
          <p:nvPr>
            <p:ph type="ftr" sz="quarter" idx="2"/>
          </p:nvPr>
        </p:nvSpPr>
        <p:spPr>
          <a:xfrm>
            <a:off x="0" y="9431599"/>
            <a:ext cx="2946347" cy="496491"/>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1342" y="9431599"/>
            <a:ext cx="2946347" cy="496491"/>
          </a:xfrm>
          <a:prstGeom prst="rect">
            <a:avLst/>
          </a:prstGeom>
        </p:spPr>
        <p:txBody>
          <a:bodyPr vert="horz" lIns="91440" tIns="45720" rIns="91440" bIns="45720" rtlCol="0" anchor="b"/>
          <a:lstStyle>
            <a:lvl1pPr algn="r">
              <a:defRPr sz="1200"/>
            </a:lvl1pPr>
          </a:lstStyle>
          <a:p>
            <a:fld id="{EBD1F8CC-52B7-4688-9244-52237CF54F69}" type="slidenum">
              <a:rPr lang="fr-FR" smtClean="0"/>
              <a:t>‹N°›</a:t>
            </a:fld>
            <a:endParaRPr lang="fr-FR"/>
          </a:p>
        </p:txBody>
      </p:sp>
    </p:spTree>
    <p:extLst>
      <p:ext uri="{BB962C8B-B14F-4D97-AF65-F5344CB8AC3E}">
        <p14:creationId xmlns:p14="http://schemas.microsoft.com/office/powerpoint/2010/main" val="23980519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6347" cy="4964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1342" y="0"/>
            <a:ext cx="2946347" cy="496491"/>
          </a:xfrm>
          <a:prstGeom prst="rect">
            <a:avLst/>
          </a:prstGeom>
        </p:spPr>
        <p:txBody>
          <a:bodyPr vert="horz" lIns="91440" tIns="45720" rIns="91440" bIns="45720" rtlCol="0"/>
          <a:lstStyle>
            <a:lvl1pPr algn="r">
              <a:defRPr sz="1200"/>
            </a:lvl1pPr>
          </a:lstStyle>
          <a:p>
            <a:fld id="{625AA013-487A-42E4-A4C1-1D05375643F1}" type="datetimeFigureOut">
              <a:rPr lang="fr-FR" smtClean="0"/>
              <a:t>17/06/2019</a:t>
            </a:fld>
            <a:endParaRPr lang="fr-FR"/>
          </a:p>
        </p:txBody>
      </p:sp>
      <p:sp>
        <p:nvSpPr>
          <p:cNvPr id="4" name="Espace réservé de l'image des diapositives 3"/>
          <p:cNvSpPr>
            <a:spLocks noGrp="1" noRot="1" noChangeAspect="1"/>
          </p:cNvSpPr>
          <p:nvPr>
            <p:ph type="sldImg" idx="2"/>
          </p:nvPr>
        </p:nvSpPr>
        <p:spPr>
          <a:xfrm>
            <a:off x="917575" y="744538"/>
            <a:ext cx="4964113" cy="37242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927" y="4716661"/>
            <a:ext cx="5439410" cy="4468416"/>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431599"/>
            <a:ext cx="2946347" cy="496491"/>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1342" y="9431599"/>
            <a:ext cx="2946347" cy="496491"/>
          </a:xfrm>
          <a:prstGeom prst="rect">
            <a:avLst/>
          </a:prstGeom>
        </p:spPr>
        <p:txBody>
          <a:bodyPr vert="horz" lIns="91440" tIns="45720" rIns="91440" bIns="45720" rtlCol="0" anchor="b"/>
          <a:lstStyle>
            <a:lvl1pPr algn="r">
              <a:defRPr sz="1200"/>
            </a:lvl1pPr>
          </a:lstStyle>
          <a:p>
            <a:fld id="{40BD34A8-7B10-4F4E-AF1F-5BA3F18D12F9}" type="slidenum">
              <a:rPr lang="fr-FR" smtClean="0"/>
              <a:t>‹N°›</a:t>
            </a:fld>
            <a:endParaRPr lang="fr-FR"/>
          </a:p>
        </p:txBody>
      </p:sp>
    </p:spTree>
    <p:extLst>
      <p:ext uri="{BB962C8B-B14F-4D97-AF65-F5344CB8AC3E}">
        <p14:creationId xmlns:p14="http://schemas.microsoft.com/office/powerpoint/2010/main" val="103192310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0BD34A8-7B10-4F4E-AF1F-5BA3F18D12F9}" type="slidenum">
              <a:rPr lang="fr-FR" smtClean="0"/>
              <a:t>1</a:t>
            </a:fld>
            <a:endParaRPr lang="fr-FR"/>
          </a:p>
        </p:txBody>
      </p:sp>
    </p:spTree>
    <p:extLst>
      <p:ext uri="{BB962C8B-B14F-4D97-AF65-F5344CB8AC3E}">
        <p14:creationId xmlns:p14="http://schemas.microsoft.com/office/powerpoint/2010/main" val="2249405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0BD34A8-7B10-4F4E-AF1F-5BA3F18D12F9}" type="slidenum">
              <a:rPr lang="fr-FR" smtClean="0"/>
              <a:t>2</a:t>
            </a:fld>
            <a:endParaRPr lang="fr-FR"/>
          </a:p>
        </p:txBody>
      </p:sp>
    </p:spTree>
    <p:extLst>
      <p:ext uri="{BB962C8B-B14F-4D97-AF65-F5344CB8AC3E}">
        <p14:creationId xmlns:p14="http://schemas.microsoft.com/office/powerpoint/2010/main" val="1867705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6650DD40-5F45-40AE-924F-296BF945D5B4}" type="datetime1">
              <a:rPr lang="fr-FR" altLang="fr-FR" smtClean="0"/>
              <a:t>17/06/2019</a:t>
            </a:fld>
            <a:endParaRPr lang="fr-FR" altLang="fr-FR"/>
          </a:p>
        </p:txBody>
      </p:sp>
      <p:sp>
        <p:nvSpPr>
          <p:cNvPr id="5" name="Espace réservé du pied de page 4"/>
          <p:cNvSpPr>
            <a:spLocks noGrp="1"/>
          </p:cNvSpPr>
          <p:nvPr>
            <p:ph type="ftr" sz="quarter" idx="11"/>
          </p:nvPr>
        </p:nvSpPr>
        <p:spPr/>
        <p:txBody>
          <a:bodyPr/>
          <a:lstStyle/>
          <a:p>
            <a:pPr>
              <a:defRPr/>
            </a:pPr>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41F90F37-4687-443D-A198-EB4C008D47EE}" type="slidenum">
              <a:rPr lang="fr-FR" altLang="fr-FR" smtClean="0"/>
              <a:pPr/>
              <a:t>‹N°›</a:t>
            </a:fld>
            <a:endParaRPr lang="fr-FR" altLang="fr-FR"/>
          </a:p>
        </p:txBody>
      </p:sp>
      <p:pic>
        <p:nvPicPr>
          <p:cNvPr id="7" name="Image 7" descr="300.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33838" y="1066800"/>
            <a:ext cx="10795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re 1"/>
          <p:cNvSpPr txBox="1">
            <a:spLocks/>
          </p:cNvSpPr>
          <p:nvPr userDrawn="1"/>
        </p:nvSpPr>
        <p:spPr>
          <a:xfrm>
            <a:off x="722313" y="3359150"/>
            <a:ext cx="7772400" cy="122238"/>
          </a:xfrm>
          <a:prstGeom prst="rect">
            <a:avLst/>
          </a:prstGeom>
        </p:spPr>
        <p:txBody>
          <a:bodyPr lIns="0" tIns="0" rIns="0" bIns="0" anchor="b">
            <a:spAutoFit/>
          </a:bodyPr>
          <a:lstStyle>
            <a:lvl1pPr algn="l" defTabSz="457200" rtl="0" eaLnBrk="1" latinLnBrk="0" hangingPunct="1">
              <a:spcBef>
                <a:spcPct val="0"/>
              </a:spcBef>
              <a:buNone/>
              <a:defRPr sz="3000" b="1" kern="1200" cap="all" spc="100">
                <a:solidFill>
                  <a:schemeClr val="tx1"/>
                </a:solidFill>
                <a:latin typeface="Allerton"/>
                <a:ea typeface="+mj-ea"/>
                <a:cs typeface="Allerton"/>
              </a:defRPr>
            </a:lvl1pPr>
          </a:lstStyle>
          <a:p>
            <a:pPr algn="ctr">
              <a:defRPr/>
            </a:pPr>
            <a:r>
              <a:rPr lang="fr-FR" sz="800" dirty="0" smtClean="0">
                <a:solidFill>
                  <a:prstClr val="white">
                    <a:lumMod val="75000"/>
                  </a:prstClr>
                </a:solidFill>
                <a:latin typeface="Arial"/>
                <a:cs typeface="Arial"/>
              </a:rPr>
              <a:t>.   .   .   .   .   .   .   .   .   .   .   .   .   .   .   .   .   .   .   .   .   .   .   .   .   .   .   .   .   .   .   .   .   .   .   .   .   .   .   .   .   .   .   .   .   .   .</a:t>
            </a:r>
          </a:p>
        </p:txBody>
      </p:sp>
    </p:spTree>
    <p:extLst>
      <p:ext uri="{BB962C8B-B14F-4D97-AF65-F5344CB8AC3E}">
        <p14:creationId xmlns:p14="http://schemas.microsoft.com/office/powerpoint/2010/main" val="3561972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pPr defTabSz="457200" fontAlgn="base">
              <a:spcBef>
                <a:spcPct val="0"/>
              </a:spcBef>
              <a:spcAft>
                <a:spcPct val="0"/>
              </a:spcAft>
            </a:pPr>
            <a:fld id="{CA2E4A1D-4996-48D8-B1B3-AB14913F0FDC}" type="datetime1">
              <a:rPr lang="fr-FR" altLang="fr-FR" smtClean="0">
                <a:ea typeface="MS PGothic" pitchFamily="34" charset="-128"/>
              </a:rPr>
              <a:t>17/06/2019</a:t>
            </a:fld>
            <a:endParaRPr lang="fr-FR" altLang="fr-FR">
              <a:ea typeface="MS PGothic" pitchFamily="34" charset="-128"/>
            </a:endParaRPr>
          </a:p>
        </p:txBody>
      </p:sp>
      <p:sp>
        <p:nvSpPr>
          <p:cNvPr id="5" name="Espace réservé du pied de page 4"/>
          <p:cNvSpPr>
            <a:spLocks noGrp="1"/>
          </p:cNvSpPr>
          <p:nvPr>
            <p:ph type="ftr" sz="quarter" idx="11"/>
          </p:nvPr>
        </p:nvSpPr>
        <p:spPr/>
        <p:txBody>
          <a:bodyPr/>
          <a:lstStyle/>
          <a:p>
            <a:pPr defTabSz="457200">
              <a:defRPr/>
            </a:pPr>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pPr defTabSz="457200" fontAlgn="base">
              <a:spcBef>
                <a:spcPct val="0"/>
              </a:spcBef>
              <a:spcAft>
                <a:spcPct val="0"/>
              </a:spcAft>
            </a:pPr>
            <a:fld id="{FC57CEA7-14E1-4197-83B3-DAEF3AD6EBA6}" type="slidenum">
              <a:rPr lang="fr-FR" altLang="fr-FR" smtClean="0">
                <a:ea typeface="MS PGothic" pitchFamily="34" charset="-128"/>
              </a:rPr>
              <a:pPr defTabSz="457200" fontAlgn="base">
                <a:spcBef>
                  <a:spcPct val="0"/>
                </a:spcBef>
                <a:spcAft>
                  <a:spcPct val="0"/>
                </a:spcAft>
              </a:pPr>
              <a:t>‹N°›</a:t>
            </a:fld>
            <a:endParaRPr lang="fr-FR" altLang="fr-FR">
              <a:ea typeface="MS PGothic" pitchFamily="34" charset="-128"/>
            </a:endParaRPr>
          </a:p>
        </p:txBody>
      </p:sp>
    </p:spTree>
    <p:extLst>
      <p:ext uri="{BB962C8B-B14F-4D97-AF65-F5344CB8AC3E}">
        <p14:creationId xmlns:p14="http://schemas.microsoft.com/office/powerpoint/2010/main" val="2979994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pPr defTabSz="457200" fontAlgn="base">
              <a:spcBef>
                <a:spcPct val="0"/>
              </a:spcBef>
              <a:spcAft>
                <a:spcPct val="0"/>
              </a:spcAft>
            </a:pPr>
            <a:fld id="{C230A56B-7ED6-4281-9501-022673BC84CA}" type="datetime1">
              <a:rPr lang="fr-FR" altLang="fr-FR" smtClean="0">
                <a:ea typeface="MS PGothic" pitchFamily="34" charset="-128"/>
              </a:rPr>
              <a:t>17/06/2019</a:t>
            </a:fld>
            <a:endParaRPr lang="fr-FR" altLang="fr-FR">
              <a:ea typeface="MS PGothic" pitchFamily="34" charset="-128"/>
            </a:endParaRPr>
          </a:p>
        </p:txBody>
      </p:sp>
      <p:sp>
        <p:nvSpPr>
          <p:cNvPr id="5" name="Espace réservé du pied de page 4"/>
          <p:cNvSpPr>
            <a:spLocks noGrp="1"/>
          </p:cNvSpPr>
          <p:nvPr>
            <p:ph type="ftr" sz="quarter" idx="11"/>
          </p:nvPr>
        </p:nvSpPr>
        <p:spPr/>
        <p:txBody>
          <a:bodyPr/>
          <a:lstStyle/>
          <a:p>
            <a:pPr defTabSz="457200">
              <a:defRPr/>
            </a:pPr>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pPr defTabSz="457200" fontAlgn="base">
              <a:spcBef>
                <a:spcPct val="0"/>
              </a:spcBef>
              <a:spcAft>
                <a:spcPct val="0"/>
              </a:spcAft>
            </a:pPr>
            <a:fld id="{FC57CEA7-14E1-4197-83B3-DAEF3AD6EBA6}" type="slidenum">
              <a:rPr lang="fr-FR" altLang="fr-FR" smtClean="0">
                <a:ea typeface="MS PGothic" pitchFamily="34" charset="-128"/>
              </a:rPr>
              <a:pPr defTabSz="457200" fontAlgn="base">
                <a:spcBef>
                  <a:spcPct val="0"/>
                </a:spcBef>
                <a:spcAft>
                  <a:spcPct val="0"/>
                </a:spcAft>
              </a:pPr>
              <a:t>‹N°›</a:t>
            </a:fld>
            <a:endParaRPr lang="fr-FR" altLang="fr-FR">
              <a:ea typeface="MS PGothic" pitchFamily="34" charset="-128"/>
            </a:endParaRPr>
          </a:p>
        </p:txBody>
      </p:sp>
    </p:spTree>
    <p:extLst>
      <p:ext uri="{BB962C8B-B14F-4D97-AF65-F5344CB8AC3E}">
        <p14:creationId xmlns:p14="http://schemas.microsoft.com/office/powerpoint/2010/main" val="1661522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apositive de titre">
    <p:spTree>
      <p:nvGrpSpPr>
        <p:cNvPr id="1" name=""/>
        <p:cNvGrpSpPr/>
        <p:nvPr/>
      </p:nvGrpSpPr>
      <p:grpSpPr>
        <a:xfrm>
          <a:off x="0" y="0"/>
          <a:ext cx="0" cy="0"/>
          <a:chOff x="0" y="0"/>
          <a:chExt cx="0" cy="0"/>
        </a:xfrm>
      </p:grpSpPr>
      <p:pic>
        <p:nvPicPr>
          <p:cNvPr id="4" name="Image 7" descr="300.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33838" y="1066800"/>
            <a:ext cx="10795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re 1"/>
          <p:cNvSpPr txBox="1">
            <a:spLocks/>
          </p:cNvSpPr>
          <p:nvPr userDrawn="1"/>
        </p:nvSpPr>
        <p:spPr>
          <a:xfrm>
            <a:off x="722313" y="3359150"/>
            <a:ext cx="7772400" cy="122238"/>
          </a:xfrm>
          <a:prstGeom prst="rect">
            <a:avLst/>
          </a:prstGeom>
        </p:spPr>
        <p:txBody>
          <a:bodyPr lIns="0" tIns="0" rIns="0" bIns="0" anchor="b">
            <a:spAutoFit/>
          </a:bodyPr>
          <a:lstStyle>
            <a:lvl1pPr algn="l" defTabSz="457200" rtl="0" eaLnBrk="1" latinLnBrk="0" hangingPunct="1">
              <a:spcBef>
                <a:spcPct val="0"/>
              </a:spcBef>
              <a:buNone/>
              <a:defRPr sz="3000" b="1" kern="1200" cap="all" spc="100">
                <a:solidFill>
                  <a:schemeClr val="tx1"/>
                </a:solidFill>
                <a:latin typeface="Allerton"/>
                <a:ea typeface="+mj-ea"/>
                <a:cs typeface="Allerton"/>
              </a:defRPr>
            </a:lvl1pPr>
          </a:lstStyle>
          <a:p>
            <a:pPr algn="ctr">
              <a:defRPr/>
            </a:pPr>
            <a:r>
              <a:rPr lang="fr-FR" sz="800" dirty="0" smtClean="0">
                <a:solidFill>
                  <a:prstClr val="white">
                    <a:lumMod val="75000"/>
                  </a:prstClr>
                </a:solidFill>
                <a:latin typeface="Arial"/>
                <a:cs typeface="Arial"/>
              </a:rPr>
              <a:t>.   .   .   .   .   .   .   .   .   .   .   .   .   .   .   .   .   .   .   .   .   .   .   .   .   .   .   .   .   .   .   .   .   .   .   .   .   .   .   .   .   .   .   .   .   .   .</a:t>
            </a:r>
          </a:p>
        </p:txBody>
      </p:sp>
      <p:sp>
        <p:nvSpPr>
          <p:cNvPr id="3" name="Sous-titre 2"/>
          <p:cNvSpPr>
            <a:spLocks noGrp="1"/>
          </p:cNvSpPr>
          <p:nvPr>
            <p:ph type="subTitle" idx="1"/>
          </p:nvPr>
        </p:nvSpPr>
        <p:spPr>
          <a:xfrm>
            <a:off x="457200" y="3894667"/>
            <a:ext cx="8229600" cy="615553"/>
          </a:xfrm>
        </p:spPr>
        <p:txBody>
          <a:bodyPr lIns="0" tIns="0" rIns="0" bIns="0">
            <a:noAutofit/>
          </a:bodyPr>
          <a:lstStyle>
            <a:lvl1pPr marL="0" indent="0" algn="ctr">
              <a:buNone/>
              <a:defRPr sz="1600" b="1" cap="all" spc="300">
                <a:solidFill>
                  <a:schemeClr val="tx1">
                    <a:lumMod val="75000"/>
                    <a:lumOff val="25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
        <p:nvSpPr>
          <p:cNvPr id="9" name="Titre 1"/>
          <p:cNvSpPr>
            <a:spLocks noGrp="1"/>
          </p:cNvSpPr>
          <p:nvPr>
            <p:ph type="title"/>
          </p:nvPr>
        </p:nvSpPr>
        <p:spPr>
          <a:xfrm>
            <a:off x="457200" y="2389182"/>
            <a:ext cx="8229600" cy="430887"/>
          </a:xfrm>
        </p:spPr>
        <p:txBody>
          <a:bodyPr/>
          <a:lstStyle>
            <a:lvl1pPr>
              <a:defRPr spc="100"/>
            </a:lvl1pPr>
          </a:lstStyle>
          <a:p>
            <a:r>
              <a:rPr lang="fr-FR" dirty="0" smtClean="0"/>
              <a:t>Cliquez et modifiez le titre</a:t>
            </a:r>
            <a:endParaRPr lang="fr-FR" dirty="0"/>
          </a:p>
        </p:txBody>
      </p:sp>
      <p:sp>
        <p:nvSpPr>
          <p:cNvPr id="6" name="Espace réservé de la date 3"/>
          <p:cNvSpPr>
            <a:spLocks noGrp="1"/>
          </p:cNvSpPr>
          <p:nvPr>
            <p:ph type="dt" sz="half" idx="10"/>
          </p:nvPr>
        </p:nvSpPr>
        <p:spPr/>
        <p:txBody>
          <a:bodyPr/>
          <a:lstStyle>
            <a:lvl1pPr>
              <a:defRPr/>
            </a:lvl1pPr>
          </a:lstStyle>
          <a:p>
            <a:fld id="{06450C6D-A069-4ACA-A751-3031FF5655ED}" type="datetime1">
              <a:rPr lang="fr-FR" altLang="fr-FR" smtClean="0"/>
              <a:t>17/06/2019</a:t>
            </a:fld>
            <a:endParaRPr lang="fr-FR" altLang="fr-FR"/>
          </a:p>
        </p:txBody>
      </p:sp>
      <p:sp>
        <p:nvSpPr>
          <p:cNvPr id="7"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8" name="Espace réservé du numéro de diapositive 5"/>
          <p:cNvSpPr>
            <a:spLocks noGrp="1"/>
          </p:cNvSpPr>
          <p:nvPr>
            <p:ph type="sldNum" sz="quarter" idx="12"/>
          </p:nvPr>
        </p:nvSpPr>
        <p:spPr/>
        <p:txBody>
          <a:bodyPr/>
          <a:lstStyle>
            <a:lvl1pPr>
              <a:defRPr/>
            </a:lvl1pPr>
          </a:lstStyle>
          <a:p>
            <a:fld id="{41F90F37-4687-443D-A198-EB4C008D47EE}" type="slidenum">
              <a:rPr lang="fr-FR" altLang="fr-FR"/>
              <a:pPr/>
              <a:t>‹N°›</a:t>
            </a:fld>
            <a:endParaRPr lang="fr-FR" altLang="fr-FR"/>
          </a:p>
        </p:txBody>
      </p:sp>
    </p:spTree>
    <p:extLst>
      <p:ext uri="{BB962C8B-B14F-4D97-AF65-F5344CB8AC3E}">
        <p14:creationId xmlns:p14="http://schemas.microsoft.com/office/powerpoint/2010/main" val="2176441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450316"/>
            <a:ext cx="8229600" cy="430887"/>
          </a:xfrm>
        </p:spPr>
        <p:txBody>
          <a:bodyPr/>
          <a:lstStyle>
            <a:lvl1pPr>
              <a:defRPr>
                <a:latin typeface="Arial Narrow"/>
                <a:cs typeface="Arial Narrow"/>
              </a:defRPr>
            </a:lvl1pPr>
          </a:lstStyle>
          <a:p>
            <a:r>
              <a:rPr lang="fr-FR" dirty="0" smtClean="0"/>
              <a:t>Cliquez et modifiez le titre</a:t>
            </a:r>
            <a:endParaRPr lang="fr-FR" dirty="0"/>
          </a:p>
        </p:txBody>
      </p:sp>
      <p:sp>
        <p:nvSpPr>
          <p:cNvPr id="3" name="Espace réservé du texte 2"/>
          <p:cNvSpPr>
            <a:spLocks noGrp="1"/>
          </p:cNvSpPr>
          <p:nvPr>
            <p:ph type="body" idx="1"/>
          </p:nvPr>
        </p:nvSpPr>
        <p:spPr>
          <a:xfrm>
            <a:off x="457200" y="1535113"/>
            <a:ext cx="4040188" cy="639763"/>
          </a:xfrm>
        </p:spPr>
        <p:txBody>
          <a:bodyPr lIns="0" tIns="0" rIns="0" bIns="0" anchor="b">
            <a:noAutofit/>
          </a:bodyPr>
          <a:lstStyle>
            <a:lvl1pPr marL="0" indent="0">
              <a:buNone/>
              <a:defRPr sz="1600" b="1" cap="all" spc="100">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Cliquez pour modifier les styles du texte du masque</a:t>
            </a:r>
          </a:p>
        </p:txBody>
      </p:sp>
      <p:sp>
        <p:nvSpPr>
          <p:cNvPr id="4" name="Espace réservé du contenu 3"/>
          <p:cNvSpPr>
            <a:spLocks noGrp="1"/>
          </p:cNvSpPr>
          <p:nvPr>
            <p:ph sz="half" idx="2"/>
          </p:nvPr>
        </p:nvSpPr>
        <p:spPr>
          <a:xfrm>
            <a:off x="457200" y="2174875"/>
            <a:ext cx="4040188" cy="3480858"/>
          </a:xfrm>
        </p:spPr>
        <p:txBody>
          <a:bodyPr/>
          <a:lstStyle>
            <a:lvl1pPr>
              <a:defRPr sz="2000">
                <a:latin typeface="Arial"/>
                <a:cs typeface="Arial"/>
              </a:defRPr>
            </a:lvl1pPr>
            <a:lvl2pPr>
              <a:defRPr sz="1800">
                <a:latin typeface="Arial"/>
                <a:cs typeface="Arial"/>
              </a:defRPr>
            </a:lvl2pPr>
            <a:lvl3pPr>
              <a:defRPr sz="1800">
                <a:latin typeface="Arial"/>
                <a:cs typeface="Arial"/>
              </a:defRPr>
            </a:lvl3pPr>
            <a:lvl4pPr>
              <a:defRPr sz="1600">
                <a:latin typeface="Arial"/>
                <a:cs typeface="Arial"/>
              </a:defRPr>
            </a:lvl4pPr>
            <a:lvl5pPr>
              <a:defRPr sz="1600">
                <a:latin typeface="Arial"/>
                <a:cs typeface="Arial"/>
              </a:defRPr>
            </a:lvl5pPr>
            <a:lvl6pPr>
              <a:defRPr sz="1600"/>
            </a:lvl6pPr>
            <a:lvl7pPr>
              <a:defRPr sz="1600"/>
            </a:lvl7pPr>
            <a:lvl8pPr>
              <a:defRPr sz="1600"/>
            </a:lvl8pPr>
            <a:lvl9pPr>
              <a:defRPr sz="16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contenu 5"/>
          <p:cNvSpPr>
            <a:spLocks noGrp="1"/>
          </p:cNvSpPr>
          <p:nvPr>
            <p:ph sz="quarter" idx="4"/>
          </p:nvPr>
        </p:nvSpPr>
        <p:spPr>
          <a:xfrm>
            <a:off x="4645027" y="2174875"/>
            <a:ext cx="4041775" cy="3480858"/>
          </a:xfrm>
        </p:spPr>
        <p:txBody>
          <a:bodyPr/>
          <a:lstStyle>
            <a:lvl1pPr>
              <a:defRPr sz="2000">
                <a:latin typeface="Arial"/>
                <a:cs typeface="Arial"/>
              </a:defRPr>
            </a:lvl1pPr>
            <a:lvl2pPr>
              <a:defRPr sz="2000">
                <a:latin typeface="Arial"/>
                <a:cs typeface="Arial"/>
              </a:defRPr>
            </a:lvl2pPr>
            <a:lvl3pPr>
              <a:defRPr sz="1800">
                <a:latin typeface="Arial"/>
                <a:cs typeface="Arial"/>
              </a:defRPr>
            </a:lvl3pPr>
            <a:lvl4pPr>
              <a:defRPr sz="1600">
                <a:latin typeface="Arial"/>
                <a:cs typeface="Arial"/>
              </a:defRPr>
            </a:lvl4pPr>
            <a:lvl5pPr>
              <a:defRPr sz="1600">
                <a:latin typeface="Arial"/>
                <a:cs typeface="Arial"/>
              </a:defRPr>
            </a:lvl5pPr>
            <a:lvl6pPr>
              <a:defRPr sz="1600"/>
            </a:lvl6pPr>
            <a:lvl7pPr>
              <a:defRPr sz="1600"/>
            </a:lvl7pPr>
            <a:lvl8pPr>
              <a:defRPr sz="1600"/>
            </a:lvl8pPr>
            <a:lvl9pPr>
              <a:defRPr sz="16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0" name="Espace réservé du texte 2"/>
          <p:cNvSpPr>
            <a:spLocks noGrp="1"/>
          </p:cNvSpPr>
          <p:nvPr>
            <p:ph type="body" idx="13"/>
          </p:nvPr>
        </p:nvSpPr>
        <p:spPr>
          <a:xfrm>
            <a:off x="4646614" y="1535113"/>
            <a:ext cx="4040188" cy="639763"/>
          </a:xfrm>
        </p:spPr>
        <p:txBody>
          <a:bodyPr lIns="0" tIns="0" rIns="0" bIns="0" anchor="b">
            <a:noAutofit/>
          </a:bodyPr>
          <a:lstStyle>
            <a:lvl1pPr marL="0" indent="0">
              <a:buNone/>
              <a:defRPr sz="1600" b="1" cap="all" spc="100">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Cliquez pour modifier les styles du texte du masque</a:t>
            </a:r>
          </a:p>
        </p:txBody>
      </p:sp>
      <p:sp>
        <p:nvSpPr>
          <p:cNvPr id="7" name="Espace réservé de la date 3"/>
          <p:cNvSpPr>
            <a:spLocks noGrp="1"/>
          </p:cNvSpPr>
          <p:nvPr>
            <p:ph type="dt" sz="half" idx="14"/>
          </p:nvPr>
        </p:nvSpPr>
        <p:spPr/>
        <p:txBody>
          <a:bodyPr/>
          <a:lstStyle>
            <a:lvl1pPr>
              <a:defRPr/>
            </a:lvl1pPr>
          </a:lstStyle>
          <a:p>
            <a:fld id="{733B6831-D668-41F3-B3E6-D5C050BC6691}" type="datetime1">
              <a:rPr lang="fr-FR" altLang="fr-FR" smtClean="0"/>
              <a:t>17/06/2019</a:t>
            </a:fld>
            <a:endParaRPr lang="fr-FR" altLang="fr-FR"/>
          </a:p>
        </p:txBody>
      </p:sp>
      <p:sp>
        <p:nvSpPr>
          <p:cNvPr id="8" name="Espace réservé du pied de page 4"/>
          <p:cNvSpPr>
            <a:spLocks noGrp="1"/>
          </p:cNvSpPr>
          <p:nvPr>
            <p:ph type="ftr" sz="quarter" idx="15"/>
          </p:nvPr>
        </p:nvSpPr>
        <p:spPr/>
        <p:txBody>
          <a:bodyPr/>
          <a:lstStyle>
            <a:lvl1pPr>
              <a:defRPr/>
            </a:lvl1pPr>
          </a:lstStyle>
          <a:p>
            <a:pPr>
              <a:defRPr/>
            </a:pPr>
            <a:endParaRPr lang="fr-FR">
              <a:solidFill>
                <a:prstClr val="black">
                  <a:tint val="75000"/>
                </a:prstClr>
              </a:solidFill>
            </a:endParaRPr>
          </a:p>
        </p:txBody>
      </p:sp>
      <p:sp>
        <p:nvSpPr>
          <p:cNvPr id="9" name="Espace réservé du numéro de diapositive 5"/>
          <p:cNvSpPr>
            <a:spLocks noGrp="1"/>
          </p:cNvSpPr>
          <p:nvPr>
            <p:ph type="sldNum" sz="quarter" idx="16"/>
          </p:nvPr>
        </p:nvSpPr>
        <p:spPr/>
        <p:txBody>
          <a:bodyPr/>
          <a:lstStyle>
            <a:lvl1pPr>
              <a:defRPr/>
            </a:lvl1pPr>
          </a:lstStyle>
          <a:p>
            <a:fld id="{D301B5B7-02DD-49D5-B55D-35CC38D1A7CA}" type="slidenum">
              <a:rPr lang="fr-FR" altLang="fr-FR"/>
              <a:pPr/>
              <a:t>‹N°›</a:t>
            </a:fld>
            <a:endParaRPr lang="fr-FR" altLang="fr-FR"/>
          </a:p>
        </p:txBody>
      </p:sp>
    </p:spTree>
    <p:extLst>
      <p:ext uri="{BB962C8B-B14F-4D97-AF65-F5344CB8AC3E}">
        <p14:creationId xmlns:p14="http://schemas.microsoft.com/office/powerpoint/2010/main" val="2093598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784E1B4-8DCF-4864-8E65-FB248BA7B15B}" type="datetime1">
              <a:rPr lang="fr-FR" altLang="fr-FR" smtClean="0"/>
              <a:t>17/06/2019</a:t>
            </a:fld>
            <a:endParaRPr lang="fr-FR" altLang="fr-FR"/>
          </a:p>
        </p:txBody>
      </p:sp>
      <p:sp>
        <p:nvSpPr>
          <p:cNvPr id="5" name="Espace réservé du pied de page 4"/>
          <p:cNvSpPr>
            <a:spLocks noGrp="1"/>
          </p:cNvSpPr>
          <p:nvPr>
            <p:ph type="ftr" sz="quarter" idx="11"/>
          </p:nvPr>
        </p:nvSpPr>
        <p:spPr/>
        <p:txBody>
          <a:bodyPr/>
          <a:lstStyle/>
          <a:p>
            <a:pPr>
              <a:defRPr/>
            </a:pPr>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243502FF-81CF-4B59-ACC6-4D6008BE6B4F}" type="slidenum">
              <a:rPr lang="fr-FR" altLang="fr-FR" smtClean="0"/>
              <a:pPr/>
              <a:t>‹N°›</a:t>
            </a:fld>
            <a:endParaRPr lang="fr-FR" altLang="fr-FR"/>
          </a:p>
        </p:txBody>
      </p:sp>
    </p:spTree>
    <p:extLst>
      <p:ext uri="{BB962C8B-B14F-4D97-AF65-F5344CB8AC3E}">
        <p14:creationId xmlns:p14="http://schemas.microsoft.com/office/powerpoint/2010/main" val="2251373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pPr defTabSz="457200" fontAlgn="base">
              <a:spcBef>
                <a:spcPct val="0"/>
              </a:spcBef>
              <a:spcAft>
                <a:spcPct val="0"/>
              </a:spcAft>
            </a:pPr>
            <a:fld id="{22E8E3CB-6E17-4E42-BC01-C61C69C7422F}" type="datetime1">
              <a:rPr lang="fr-FR" altLang="fr-FR" smtClean="0">
                <a:ea typeface="MS PGothic" pitchFamily="34" charset="-128"/>
              </a:rPr>
              <a:t>17/06/2019</a:t>
            </a:fld>
            <a:endParaRPr lang="fr-FR" altLang="fr-FR">
              <a:ea typeface="MS PGothic" pitchFamily="34" charset="-128"/>
            </a:endParaRPr>
          </a:p>
        </p:txBody>
      </p:sp>
      <p:sp>
        <p:nvSpPr>
          <p:cNvPr id="5" name="Espace réservé du pied de page 4"/>
          <p:cNvSpPr>
            <a:spLocks noGrp="1"/>
          </p:cNvSpPr>
          <p:nvPr>
            <p:ph type="ftr" sz="quarter" idx="11"/>
          </p:nvPr>
        </p:nvSpPr>
        <p:spPr/>
        <p:txBody>
          <a:bodyPr/>
          <a:lstStyle/>
          <a:p>
            <a:pPr defTabSz="457200">
              <a:defRPr/>
            </a:pPr>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pPr defTabSz="457200" fontAlgn="base">
              <a:spcBef>
                <a:spcPct val="0"/>
              </a:spcBef>
              <a:spcAft>
                <a:spcPct val="0"/>
              </a:spcAft>
            </a:pPr>
            <a:fld id="{FC57CEA7-14E1-4197-83B3-DAEF3AD6EBA6}" type="slidenum">
              <a:rPr lang="fr-FR" altLang="fr-FR" smtClean="0">
                <a:ea typeface="MS PGothic" pitchFamily="34" charset="-128"/>
              </a:rPr>
              <a:pPr defTabSz="457200" fontAlgn="base">
                <a:spcBef>
                  <a:spcPct val="0"/>
                </a:spcBef>
                <a:spcAft>
                  <a:spcPct val="0"/>
                </a:spcAft>
              </a:pPr>
              <a:t>‹N°›</a:t>
            </a:fld>
            <a:endParaRPr lang="fr-FR" altLang="fr-FR">
              <a:ea typeface="MS PGothic" pitchFamily="34" charset="-128"/>
            </a:endParaRPr>
          </a:p>
        </p:txBody>
      </p:sp>
    </p:spTree>
    <p:extLst>
      <p:ext uri="{BB962C8B-B14F-4D97-AF65-F5344CB8AC3E}">
        <p14:creationId xmlns:p14="http://schemas.microsoft.com/office/powerpoint/2010/main" val="1702109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9BB1CC7-26B7-4F1C-96A7-6BD0EBEE6813}" type="datetime1">
              <a:rPr lang="fr-FR" altLang="fr-FR" smtClean="0"/>
              <a:t>17/06/2019</a:t>
            </a:fld>
            <a:endParaRPr lang="fr-FR" altLang="fr-FR"/>
          </a:p>
        </p:txBody>
      </p:sp>
      <p:sp>
        <p:nvSpPr>
          <p:cNvPr id="6" name="Espace réservé du pied de page 5"/>
          <p:cNvSpPr>
            <a:spLocks noGrp="1"/>
          </p:cNvSpPr>
          <p:nvPr>
            <p:ph type="ftr" sz="quarter" idx="11"/>
          </p:nvPr>
        </p:nvSpPr>
        <p:spPr/>
        <p:txBody>
          <a:bodyPr/>
          <a:lstStyle/>
          <a:p>
            <a:pPr>
              <a:defRPr/>
            </a:pPr>
            <a:endParaRPr lang="fr-FR">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F9172529-3894-45C8-B708-E2E0ED4B1C1C}" type="slidenum">
              <a:rPr lang="fr-FR" altLang="fr-FR" smtClean="0"/>
              <a:pPr/>
              <a:t>‹N°›</a:t>
            </a:fld>
            <a:endParaRPr lang="fr-FR" altLang="fr-FR"/>
          </a:p>
        </p:txBody>
      </p:sp>
    </p:spTree>
    <p:extLst>
      <p:ext uri="{BB962C8B-B14F-4D97-AF65-F5344CB8AC3E}">
        <p14:creationId xmlns:p14="http://schemas.microsoft.com/office/powerpoint/2010/main" val="3390453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74552823-679B-43D2-B548-47246C47BF4A}" type="datetime1">
              <a:rPr lang="fr-FR" altLang="fr-FR" smtClean="0"/>
              <a:t>17/06/2019</a:t>
            </a:fld>
            <a:endParaRPr lang="fr-FR" altLang="fr-FR"/>
          </a:p>
        </p:txBody>
      </p:sp>
      <p:sp>
        <p:nvSpPr>
          <p:cNvPr id="8" name="Espace réservé du pied de page 7"/>
          <p:cNvSpPr>
            <a:spLocks noGrp="1"/>
          </p:cNvSpPr>
          <p:nvPr>
            <p:ph type="ftr" sz="quarter" idx="11"/>
          </p:nvPr>
        </p:nvSpPr>
        <p:spPr/>
        <p:txBody>
          <a:bodyPr/>
          <a:lstStyle/>
          <a:p>
            <a:pPr>
              <a:defRPr/>
            </a:pPr>
            <a:endParaRPr lang="fr-FR">
              <a:solidFill>
                <a:prstClr val="black">
                  <a:tint val="75000"/>
                </a:prstClr>
              </a:solidFill>
            </a:endParaRPr>
          </a:p>
        </p:txBody>
      </p:sp>
      <p:sp>
        <p:nvSpPr>
          <p:cNvPr id="9" name="Espace réservé du numéro de diapositive 8"/>
          <p:cNvSpPr>
            <a:spLocks noGrp="1"/>
          </p:cNvSpPr>
          <p:nvPr>
            <p:ph type="sldNum" sz="quarter" idx="12"/>
          </p:nvPr>
        </p:nvSpPr>
        <p:spPr/>
        <p:txBody>
          <a:bodyPr/>
          <a:lstStyle/>
          <a:p>
            <a:fld id="{D301B5B7-02DD-49D5-B55D-35CC38D1A7CA}" type="slidenum">
              <a:rPr lang="fr-FR" altLang="fr-FR" smtClean="0"/>
              <a:pPr/>
              <a:t>‹N°›</a:t>
            </a:fld>
            <a:endParaRPr lang="fr-FR" altLang="fr-FR"/>
          </a:p>
        </p:txBody>
      </p:sp>
    </p:spTree>
    <p:extLst>
      <p:ext uri="{BB962C8B-B14F-4D97-AF65-F5344CB8AC3E}">
        <p14:creationId xmlns:p14="http://schemas.microsoft.com/office/powerpoint/2010/main" val="2875872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B03B603-7BD2-441F-9099-95CB7C07B662}" type="datetime1">
              <a:rPr lang="fr-FR" altLang="fr-FR" smtClean="0"/>
              <a:t>17/06/2019</a:t>
            </a:fld>
            <a:endParaRPr lang="fr-FR" altLang="fr-FR"/>
          </a:p>
        </p:txBody>
      </p:sp>
      <p:sp>
        <p:nvSpPr>
          <p:cNvPr id="4" name="Espace réservé du pied de page 3"/>
          <p:cNvSpPr>
            <a:spLocks noGrp="1"/>
          </p:cNvSpPr>
          <p:nvPr>
            <p:ph type="ftr" sz="quarter" idx="11"/>
          </p:nvPr>
        </p:nvSpPr>
        <p:spPr/>
        <p:txBody>
          <a:bodyPr/>
          <a:lstStyle/>
          <a:p>
            <a:pPr>
              <a:defRPr/>
            </a:pPr>
            <a:endParaRPr lang="fr-FR">
              <a:solidFill>
                <a:prstClr val="black">
                  <a:tint val="75000"/>
                </a:prstClr>
              </a:solidFill>
            </a:endParaRPr>
          </a:p>
        </p:txBody>
      </p:sp>
      <p:sp>
        <p:nvSpPr>
          <p:cNvPr id="5" name="Espace réservé du numéro de diapositive 4"/>
          <p:cNvSpPr>
            <a:spLocks noGrp="1"/>
          </p:cNvSpPr>
          <p:nvPr>
            <p:ph type="sldNum" sz="quarter" idx="12"/>
          </p:nvPr>
        </p:nvSpPr>
        <p:spPr/>
        <p:txBody>
          <a:bodyPr/>
          <a:lstStyle/>
          <a:p>
            <a:fld id="{7AE6ADCA-AB15-4CDD-B638-FD766DE74DEB}" type="slidenum">
              <a:rPr lang="fr-FR" altLang="fr-FR" smtClean="0"/>
              <a:pPr/>
              <a:t>‹N°›</a:t>
            </a:fld>
            <a:endParaRPr lang="fr-FR" altLang="fr-FR"/>
          </a:p>
        </p:txBody>
      </p:sp>
    </p:spTree>
    <p:extLst>
      <p:ext uri="{BB962C8B-B14F-4D97-AF65-F5344CB8AC3E}">
        <p14:creationId xmlns:p14="http://schemas.microsoft.com/office/powerpoint/2010/main" val="3272794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AC51E91-056E-4FEB-A017-040786292673}" type="datetime1">
              <a:rPr lang="fr-FR" altLang="fr-FR" smtClean="0"/>
              <a:t>17/06/2019</a:t>
            </a:fld>
            <a:endParaRPr lang="fr-FR" altLang="fr-FR"/>
          </a:p>
        </p:txBody>
      </p:sp>
      <p:sp>
        <p:nvSpPr>
          <p:cNvPr id="3" name="Espace réservé du pied de page 2"/>
          <p:cNvSpPr>
            <a:spLocks noGrp="1"/>
          </p:cNvSpPr>
          <p:nvPr>
            <p:ph type="ftr" sz="quarter" idx="11"/>
          </p:nvPr>
        </p:nvSpPr>
        <p:spPr/>
        <p:txBody>
          <a:bodyPr/>
          <a:lstStyle/>
          <a:p>
            <a:pPr>
              <a:defRPr/>
            </a:pPr>
            <a:endParaRPr lang="fr-FR">
              <a:solidFill>
                <a:prstClr val="black">
                  <a:tint val="75000"/>
                </a:prstClr>
              </a:solidFill>
            </a:endParaRPr>
          </a:p>
        </p:txBody>
      </p:sp>
      <p:sp>
        <p:nvSpPr>
          <p:cNvPr id="4" name="Espace réservé du numéro de diapositive 3"/>
          <p:cNvSpPr>
            <a:spLocks noGrp="1"/>
          </p:cNvSpPr>
          <p:nvPr>
            <p:ph type="sldNum" sz="quarter" idx="12"/>
          </p:nvPr>
        </p:nvSpPr>
        <p:spPr/>
        <p:txBody>
          <a:bodyPr/>
          <a:lstStyle/>
          <a:p>
            <a:fld id="{86A6778C-1F1E-4BB4-B689-5A9025279838}" type="slidenum">
              <a:rPr lang="fr-FR" altLang="fr-FR" smtClean="0"/>
              <a:pPr/>
              <a:t>‹N°›</a:t>
            </a:fld>
            <a:endParaRPr lang="fr-FR" altLang="fr-FR"/>
          </a:p>
        </p:txBody>
      </p:sp>
    </p:spTree>
    <p:extLst>
      <p:ext uri="{BB962C8B-B14F-4D97-AF65-F5344CB8AC3E}">
        <p14:creationId xmlns:p14="http://schemas.microsoft.com/office/powerpoint/2010/main" val="212835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7FB9D9AD-BC14-4599-B89B-41C6167A8506}" type="datetime1">
              <a:rPr lang="fr-FR" altLang="fr-FR" smtClean="0"/>
              <a:t>17/06/2019</a:t>
            </a:fld>
            <a:endParaRPr lang="fr-FR" altLang="fr-FR"/>
          </a:p>
        </p:txBody>
      </p:sp>
      <p:sp>
        <p:nvSpPr>
          <p:cNvPr id="6" name="Espace réservé du pied de page 5"/>
          <p:cNvSpPr>
            <a:spLocks noGrp="1"/>
          </p:cNvSpPr>
          <p:nvPr>
            <p:ph type="ftr" sz="quarter" idx="11"/>
          </p:nvPr>
        </p:nvSpPr>
        <p:spPr/>
        <p:txBody>
          <a:bodyPr/>
          <a:lstStyle/>
          <a:p>
            <a:pPr>
              <a:defRPr/>
            </a:pPr>
            <a:endParaRPr lang="fr-FR">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3E975393-8B61-4278-BCEA-0D75F4DD80B9}" type="slidenum">
              <a:rPr lang="fr-FR" altLang="fr-FR" smtClean="0"/>
              <a:pPr/>
              <a:t>‹N°›</a:t>
            </a:fld>
            <a:endParaRPr lang="fr-FR" altLang="fr-FR"/>
          </a:p>
        </p:txBody>
      </p:sp>
    </p:spTree>
    <p:extLst>
      <p:ext uri="{BB962C8B-B14F-4D97-AF65-F5344CB8AC3E}">
        <p14:creationId xmlns:p14="http://schemas.microsoft.com/office/powerpoint/2010/main" val="3238482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23B3D73A-D878-4E27-BAC7-F504A761F30A}" type="datetime1">
              <a:rPr lang="fr-FR" altLang="fr-FR" smtClean="0"/>
              <a:t>17/06/2019</a:t>
            </a:fld>
            <a:endParaRPr lang="fr-FR" altLang="fr-FR"/>
          </a:p>
        </p:txBody>
      </p:sp>
      <p:sp>
        <p:nvSpPr>
          <p:cNvPr id="6" name="Espace réservé du pied de page 5"/>
          <p:cNvSpPr>
            <a:spLocks noGrp="1"/>
          </p:cNvSpPr>
          <p:nvPr>
            <p:ph type="ftr" sz="quarter" idx="11"/>
          </p:nvPr>
        </p:nvSpPr>
        <p:spPr/>
        <p:txBody>
          <a:bodyPr/>
          <a:lstStyle/>
          <a:p>
            <a:pPr>
              <a:defRPr/>
            </a:pPr>
            <a:endParaRPr lang="fr-FR">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F3F9CA7B-98D3-437B-9468-91A638E3A481}" type="slidenum">
              <a:rPr lang="fr-FR" altLang="fr-FR" smtClean="0"/>
              <a:pPr/>
              <a:t>‹N°›</a:t>
            </a:fld>
            <a:endParaRPr lang="fr-FR" altLang="fr-FR"/>
          </a:p>
        </p:txBody>
      </p:sp>
      <p:sp>
        <p:nvSpPr>
          <p:cNvPr id="8" name="Titre 1"/>
          <p:cNvSpPr txBox="1">
            <a:spLocks/>
          </p:cNvSpPr>
          <p:nvPr userDrawn="1"/>
        </p:nvSpPr>
        <p:spPr>
          <a:xfrm>
            <a:off x="544513" y="4703763"/>
            <a:ext cx="7981950" cy="122237"/>
          </a:xfrm>
          <a:prstGeom prst="rect">
            <a:avLst/>
          </a:prstGeom>
        </p:spPr>
        <p:txBody>
          <a:bodyPr lIns="0" tIns="0" rIns="0" bIns="0" anchor="b">
            <a:spAutoFit/>
          </a:bodyPr>
          <a:lstStyle>
            <a:lvl1pPr algn="l" defTabSz="457200" rtl="0" eaLnBrk="1" latinLnBrk="0" hangingPunct="1">
              <a:spcBef>
                <a:spcPct val="0"/>
              </a:spcBef>
              <a:buNone/>
              <a:defRPr sz="3000" b="1" kern="1200" cap="all" spc="100">
                <a:solidFill>
                  <a:schemeClr val="tx1"/>
                </a:solidFill>
                <a:latin typeface="Allerton"/>
                <a:ea typeface="+mj-ea"/>
                <a:cs typeface="Allerton"/>
              </a:defRPr>
            </a:lvl1pPr>
          </a:lstStyle>
          <a:p>
            <a:pPr algn="ctr">
              <a:defRPr/>
            </a:pPr>
            <a:r>
              <a:rPr lang="fr-FR" sz="800" dirty="0" smtClean="0">
                <a:solidFill>
                  <a:prstClr val="white">
                    <a:lumMod val="75000"/>
                  </a:prstClr>
                </a:solidFill>
                <a:latin typeface="Arial"/>
                <a:cs typeface="Arial"/>
              </a:rPr>
              <a:t>.   .   .   .   .   .   .   .   .   .   .   .   .   .   .   .   .   .   .   .   .   .   .   .   .   .   .   .   .   .   .   .   .   .   .   .   .   .   .   .   .   .   .   .   .   .   </a:t>
            </a:r>
            <a:r>
              <a:rPr lang="fr-FR" sz="800" smtClean="0">
                <a:solidFill>
                  <a:prstClr val="white">
                    <a:lumMod val="75000"/>
                  </a:prstClr>
                </a:solidFill>
                <a:latin typeface="Arial"/>
                <a:cs typeface="Arial"/>
              </a:rPr>
              <a:t>.</a:t>
            </a:r>
            <a:endParaRPr lang="fr-FR" sz="800" dirty="0" smtClean="0">
              <a:solidFill>
                <a:prstClr val="white">
                  <a:lumMod val="75000"/>
                </a:prstClr>
              </a:solidFill>
              <a:latin typeface="Arial"/>
              <a:cs typeface="Arial"/>
            </a:endParaRPr>
          </a:p>
        </p:txBody>
      </p:sp>
    </p:spTree>
    <p:extLst>
      <p:ext uri="{BB962C8B-B14F-4D97-AF65-F5344CB8AC3E}">
        <p14:creationId xmlns:p14="http://schemas.microsoft.com/office/powerpoint/2010/main" val="3851686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61EF38-CCB7-479E-B7EF-B6171C97E570}" type="datetime1">
              <a:rPr lang="fr-FR" smtClean="0"/>
              <a:t>17/06/2019</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t>‹N°›</a:t>
            </a:fld>
            <a:endParaRPr lang="fr-BE"/>
          </a:p>
        </p:txBody>
      </p:sp>
      <p:pic>
        <p:nvPicPr>
          <p:cNvPr id="7" name="Image 8" descr="pied de page.jp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1980729"/>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61" r:id="rId12"/>
    <p:sldLayoutId id="2147483665"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sifac-immobilisation@umontpellier.fr" TargetMode="External"/><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oleObject" Target="../embeddings/oleObject1.bin"/><Relationship Id="rId7" Type="http://schemas.openxmlformats.org/officeDocument/2006/relationships/image" Target="../media/image14.png"/><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emf"/><Relationship Id="rId9"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hyperlink" Target="mailto:sifac-immobilisation@umontpellier.f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683568" y="2492896"/>
            <a:ext cx="7772400" cy="1730623"/>
          </a:xfrm>
          <a:ln>
            <a:solidFill>
              <a:schemeClr val="tx1"/>
            </a:solidFill>
          </a:ln>
        </p:spPr>
        <p:txBody>
          <a:bodyPr>
            <a:normAutofit fontScale="90000"/>
          </a:bodyPr>
          <a:lstStyle/>
          <a:p>
            <a:r>
              <a:rPr lang="fr-FR" b="1" dirty="0">
                <a:effectLst>
                  <a:outerShdw blurRad="38100" dist="38100" dir="2700000" algn="tl">
                    <a:srgbClr val="000000">
                      <a:alpha val="43137"/>
                    </a:srgbClr>
                  </a:outerShdw>
                </a:effectLst>
              </a:rPr>
              <a:t>Utilisation de la fiche </a:t>
            </a:r>
            <a:r>
              <a:rPr lang="fr-FR" b="1" dirty="0" smtClean="0">
                <a:effectLst>
                  <a:outerShdw blurRad="38100" dist="38100" dir="2700000" algn="tl">
                    <a:srgbClr val="000000">
                      <a:alpha val="43137"/>
                    </a:srgbClr>
                  </a:outerShdw>
                </a:effectLst>
              </a:rPr>
              <a:t>inventaire</a:t>
            </a:r>
            <a:br>
              <a:rPr lang="fr-FR" b="1" dirty="0" smtClean="0">
                <a:effectLst>
                  <a:outerShdw blurRad="38100" dist="38100" dir="2700000" algn="tl">
                    <a:srgbClr val="000000">
                      <a:alpha val="43137"/>
                    </a:srgbClr>
                  </a:outerShdw>
                </a:effectLst>
              </a:rPr>
            </a:br>
            <a:r>
              <a:rPr lang="fr-FR" b="1" dirty="0" smtClean="0">
                <a:effectLst>
                  <a:outerShdw blurRad="38100" dist="38100" dir="2700000" algn="tl">
                    <a:srgbClr val="000000">
                      <a:alpha val="43137"/>
                    </a:srgbClr>
                  </a:outerShdw>
                </a:effectLst>
              </a:rPr>
              <a:t>Mode opératoire à utiliser à partir du </a:t>
            </a:r>
            <a:r>
              <a:rPr lang="fr-FR" b="1" dirty="0" smtClean="0">
                <a:effectLst>
                  <a:outerShdw blurRad="38100" dist="38100" dir="2700000" algn="tl">
                    <a:srgbClr val="000000">
                      <a:alpha val="43137"/>
                    </a:srgbClr>
                  </a:outerShdw>
                </a:effectLst>
              </a:rPr>
              <a:t>17 </a:t>
            </a:r>
            <a:r>
              <a:rPr lang="fr-FR" b="1" dirty="0" smtClean="0">
                <a:effectLst>
                  <a:outerShdw blurRad="38100" dist="38100" dir="2700000" algn="tl">
                    <a:srgbClr val="000000">
                      <a:alpha val="43137"/>
                    </a:srgbClr>
                  </a:outerShdw>
                </a:effectLst>
              </a:rPr>
              <a:t>juin 2019</a:t>
            </a:r>
            <a:endParaRPr lang="fr-FR" b="1" dirty="0">
              <a:effectLst>
                <a:outerShdw blurRad="38100" dist="38100" dir="2700000" algn="tl">
                  <a:srgbClr val="000000">
                    <a:alpha val="43137"/>
                  </a:srgbClr>
                </a:outerShdw>
              </a:effectLst>
            </a:endParaRPr>
          </a:p>
        </p:txBody>
      </p:sp>
      <p:sp>
        <p:nvSpPr>
          <p:cNvPr id="2" name="Sous-titre 1"/>
          <p:cNvSpPr>
            <a:spLocks noGrp="1"/>
          </p:cNvSpPr>
          <p:nvPr>
            <p:ph type="subTitle" idx="1"/>
          </p:nvPr>
        </p:nvSpPr>
        <p:spPr>
          <a:xfrm>
            <a:off x="457200" y="4437592"/>
            <a:ext cx="8229600" cy="615553"/>
          </a:xfrm>
        </p:spPr>
        <p:txBody>
          <a:bodyPr>
            <a:normAutofit fontScale="55000" lnSpcReduction="20000"/>
          </a:bodyPr>
          <a:lstStyle/>
          <a:p>
            <a:endParaRPr lang="fr-FR" dirty="0">
              <a:latin typeface="+mj-lt"/>
            </a:endParaRPr>
          </a:p>
          <a:p>
            <a:r>
              <a:rPr lang="fr-FR" dirty="0" smtClean="0">
                <a:latin typeface="+mj-lt"/>
              </a:rPr>
              <a:t>Direction du pilotage</a:t>
            </a:r>
            <a:endParaRPr lang="fr-FR" dirty="0">
              <a:latin typeface="+mj-lt"/>
            </a:endParaRPr>
          </a:p>
        </p:txBody>
      </p:sp>
      <p:sp>
        <p:nvSpPr>
          <p:cNvPr id="6" name="Espace réservé du numéro de diapositive 5"/>
          <p:cNvSpPr>
            <a:spLocks noGrp="1"/>
          </p:cNvSpPr>
          <p:nvPr>
            <p:ph type="sldNum" sz="quarter" idx="12"/>
          </p:nvPr>
        </p:nvSpPr>
        <p:spPr/>
        <p:txBody>
          <a:bodyPr/>
          <a:lstStyle/>
          <a:p>
            <a:fld id="{41F90F37-4687-443D-A198-EB4C008D47EE}" type="slidenum">
              <a:rPr lang="fr-FR" altLang="fr-FR" smtClean="0"/>
              <a:pPr/>
              <a:t>1</a:t>
            </a:fld>
            <a:endParaRPr lang="fr-FR" altLang="fr-FR" dirty="0"/>
          </a:p>
        </p:txBody>
      </p:sp>
    </p:spTree>
    <p:extLst>
      <p:ext uri="{BB962C8B-B14F-4D97-AF65-F5344CB8AC3E}">
        <p14:creationId xmlns:p14="http://schemas.microsoft.com/office/powerpoint/2010/main" val="235536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Espace réservé du contenu 7"/>
          <p:cNvGraphicFramePr>
            <a:graphicFrameLocks noGrp="1"/>
          </p:cNvGraphicFramePr>
          <p:nvPr>
            <p:ph idx="1"/>
            <p:extLst>
              <p:ext uri="{D42A27DB-BD31-4B8C-83A1-F6EECF244321}">
                <p14:modId xmlns:p14="http://schemas.microsoft.com/office/powerpoint/2010/main" val="1052957757"/>
              </p:ext>
            </p:extLst>
          </p:nvPr>
        </p:nvGraphicFramePr>
        <p:xfrm>
          <a:off x="467544" y="1109694"/>
          <a:ext cx="8280920" cy="2103120"/>
        </p:xfrm>
        <a:graphic>
          <a:graphicData uri="http://schemas.openxmlformats.org/drawingml/2006/table">
            <a:tbl>
              <a:tblPr firstRow="1" bandRow="1">
                <a:tableStyleId>{5C22544A-7EE6-4342-B048-85BDC9FD1C3A}</a:tableStyleId>
              </a:tblPr>
              <a:tblGrid>
                <a:gridCol w="4140460">
                  <a:extLst>
                    <a:ext uri="{9D8B030D-6E8A-4147-A177-3AD203B41FA5}">
                      <a16:colId xmlns:a16="http://schemas.microsoft.com/office/drawing/2014/main" val="20000"/>
                    </a:ext>
                  </a:extLst>
                </a:gridCol>
                <a:gridCol w="4140460">
                  <a:extLst>
                    <a:ext uri="{9D8B030D-6E8A-4147-A177-3AD203B41FA5}">
                      <a16:colId xmlns:a16="http://schemas.microsoft.com/office/drawing/2014/main" val="20001"/>
                    </a:ext>
                  </a:extLst>
                </a:gridCol>
              </a:tblGrid>
              <a:tr h="301267">
                <a:tc>
                  <a:txBody>
                    <a:bodyPr/>
                    <a:lstStyle/>
                    <a:p>
                      <a:pPr algn="ctr"/>
                      <a:r>
                        <a:rPr lang="fr-FR" dirty="0" smtClean="0"/>
                        <a:t>Référent</a:t>
                      </a:r>
                      <a:endParaRPr lang="fr-FR" dirty="0"/>
                    </a:p>
                  </a:txBody>
                  <a:tcPr/>
                </a:tc>
                <a:tc>
                  <a:txBody>
                    <a:bodyPr/>
                    <a:lstStyle/>
                    <a:p>
                      <a:pPr algn="ctr"/>
                      <a:r>
                        <a:rPr lang="fr-FR" dirty="0" smtClean="0"/>
                        <a:t>AC</a:t>
                      </a:r>
                      <a:endParaRPr lang="fr-FR" dirty="0"/>
                    </a:p>
                  </a:txBody>
                  <a:tcPr/>
                </a:tc>
                <a:extLst>
                  <a:ext uri="{0D108BD9-81ED-4DB2-BD59-A6C34878D82A}">
                    <a16:rowId xmlns:a16="http://schemas.microsoft.com/office/drawing/2014/main" val="10000"/>
                  </a:ext>
                </a:extLst>
              </a:tr>
              <a:tr h="17147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200" u="none" dirty="0" smtClean="0"/>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200" u="none" dirty="0" smtClean="0"/>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200" u="none"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u="none" dirty="0" smtClean="0"/>
                        <a:t>1.</a:t>
                      </a:r>
                      <a:r>
                        <a:rPr lang="fr-FR" sz="1200" u="none" baseline="0" dirty="0" smtClean="0"/>
                        <a:t> </a:t>
                      </a:r>
                      <a:r>
                        <a:rPr lang="fr-FR" sz="1200" u="none" dirty="0" smtClean="0"/>
                        <a:t>Renseigne fiche inventaire</a:t>
                      </a:r>
                      <a:endParaRPr lang="fr-FR" sz="1600" u="none" dirty="0" smtClean="0"/>
                    </a:p>
                    <a:p>
                      <a:endParaRPr lang="fr-FR" sz="1200" dirty="0" smtClean="0"/>
                    </a:p>
                    <a:p>
                      <a:endParaRPr lang="fr-FR" sz="1200" dirty="0" smtClean="0"/>
                    </a:p>
                    <a:p>
                      <a:endParaRPr lang="fr-FR" sz="1200" dirty="0" smtClean="0"/>
                    </a:p>
                    <a:p>
                      <a:pPr algn="ctr"/>
                      <a:r>
                        <a:rPr lang="fr-FR" sz="1200" dirty="0" smtClean="0"/>
                        <a:t>3. </a:t>
                      </a:r>
                      <a:r>
                        <a:rPr lang="fr-FR" sz="1200" i="1" strike="noStrike" dirty="0" smtClean="0">
                          <a:solidFill>
                            <a:schemeClr val="tx1"/>
                          </a:solidFill>
                        </a:rPr>
                        <a:t>Complète sa fiche inventaire</a:t>
                      </a:r>
                      <a:r>
                        <a:rPr lang="fr-FR" sz="1200" i="1" strike="noStrike" baseline="0" dirty="0" smtClean="0">
                          <a:solidFill>
                            <a:schemeClr val="tx1"/>
                          </a:solidFill>
                        </a:rPr>
                        <a:t> avec le </a:t>
                      </a:r>
                    </a:p>
                    <a:p>
                      <a:pPr algn="ctr"/>
                      <a:r>
                        <a:rPr lang="fr-FR" sz="1200" i="1" strike="noStrike" baseline="0" dirty="0" smtClean="0">
                          <a:solidFill>
                            <a:schemeClr val="tx1"/>
                          </a:solidFill>
                        </a:rPr>
                        <a:t>n° d’immobilisation et l’archive</a:t>
                      </a:r>
                      <a:endParaRPr lang="fr-FR" sz="1200" i="1" strike="noStrike" dirty="0" smtClean="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200" dirty="0" smtClean="0"/>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200" dirty="0" smtClean="0"/>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200" dirty="0" smtClean="0"/>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2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dirty="0" smtClean="0"/>
                        <a:t>2. Génère</a:t>
                      </a:r>
                      <a:r>
                        <a:rPr lang="fr-FR" sz="1200" baseline="0" dirty="0" smtClean="0"/>
                        <a:t> Immobilisation dans SIFAC</a:t>
                      </a:r>
                      <a:r>
                        <a:rPr lang="fr-FR" sz="1200" baseline="0" dirty="0" smtClean="0">
                          <a:solidFill>
                            <a:srgbClr val="C00000"/>
                          </a:solidFill>
                        </a:rPr>
                        <a:t> </a:t>
                      </a:r>
                      <a:r>
                        <a:rPr lang="fr-FR" sz="1200" baseline="0" dirty="0" smtClean="0">
                          <a:solidFill>
                            <a:schemeClr val="tx1"/>
                          </a:solidFill>
                        </a:rPr>
                        <a:t>et communique le n° d’immobilisation par retour de mail</a:t>
                      </a:r>
                      <a:endParaRPr lang="fr-FR" sz="1200" dirty="0">
                        <a:solidFill>
                          <a:schemeClr val="tx1"/>
                        </a:solidFill>
                      </a:endParaRPr>
                    </a:p>
                  </a:txBody>
                  <a:tcPr/>
                </a:tc>
                <a:extLst>
                  <a:ext uri="{0D108BD9-81ED-4DB2-BD59-A6C34878D82A}">
                    <a16:rowId xmlns:a16="http://schemas.microsoft.com/office/drawing/2014/main" val="10001"/>
                  </a:ext>
                </a:extLst>
              </a:tr>
            </a:tbl>
          </a:graphicData>
        </a:graphic>
      </p:graphicFrame>
      <p:sp>
        <p:nvSpPr>
          <p:cNvPr id="9" name="ZoneTexte 8"/>
          <p:cNvSpPr txBox="1"/>
          <p:nvPr/>
        </p:nvSpPr>
        <p:spPr>
          <a:xfrm>
            <a:off x="479560" y="698783"/>
            <a:ext cx="2520280" cy="338554"/>
          </a:xfrm>
          <a:prstGeom prst="rect">
            <a:avLst/>
          </a:prstGeom>
          <a:noFill/>
        </p:spPr>
        <p:txBody>
          <a:bodyPr wrap="square" rtlCol="0">
            <a:spAutoFit/>
          </a:bodyPr>
          <a:lstStyle/>
          <a:p>
            <a:r>
              <a:rPr lang="fr-FR" sz="1600" dirty="0" smtClean="0"/>
              <a:t>Immobilisation d’un bien</a:t>
            </a:r>
            <a:endParaRPr lang="fr-FR" sz="1600" dirty="0"/>
          </a:p>
        </p:txBody>
      </p:sp>
      <p:cxnSp>
        <p:nvCxnSpPr>
          <p:cNvPr id="15" name="Connecteur droit avec flèche 14"/>
          <p:cNvCxnSpPr/>
          <p:nvPr/>
        </p:nvCxnSpPr>
        <p:spPr>
          <a:xfrm>
            <a:off x="2618184" y="2420888"/>
            <a:ext cx="21794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a:xfrm>
            <a:off x="6602928" y="2636912"/>
            <a:ext cx="0"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flipH="1">
            <a:off x="3851920" y="2924944"/>
            <a:ext cx="27510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457672" y="3284984"/>
            <a:ext cx="2520280" cy="369332"/>
          </a:xfrm>
          <a:prstGeom prst="rect">
            <a:avLst/>
          </a:prstGeom>
          <a:noFill/>
        </p:spPr>
        <p:txBody>
          <a:bodyPr wrap="square" rtlCol="0">
            <a:spAutoFit/>
          </a:bodyPr>
          <a:lstStyle/>
          <a:p>
            <a:r>
              <a:rPr lang="fr-FR" sz="1600" dirty="0" smtClean="0"/>
              <a:t>Certification</a:t>
            </a:r>
            <a:r>
              <a:rPr lang="fr-FR" dirty="0" smtClean="0"/>
              <a:t> </a:t>
            </a:r>
            <a:r>
              <a:rPr lang="fr-FR" sz="1600" dirty="0" smtClean="0"/>
              <a:t>annuelle</a:t>
            </a:r>
            <a:endParaRPr lang="fr-FR" sz="1600" dirty="0"/>
          </a:p>
        </p:txBody>
      </p:sp>
      <p:graphicFrame>
        <p:nvGraphicFramePr>
          <p:cNvPr id="28" name="Tableau 27"/>
          <p:cNvGraphicFramePr>
            <a:graphicFrameLocks noGrp="1"/>
          </p:cNvGraphicFramePr>
          <p:nvPr>
            <p:extLst>
              <p:ext uri="{D42A27DB-BD31-4B8C-83A1-F6EECF244321}">
                <p14:modId xmlns:p14="http://schemas.microsoft.com/office/powerpoint/2010/main" val="3900090923"/>
              </p:ext>
            </p:extLst>
          </p:nvPr>
        </p:nvGraphicFramePr>
        <p:xfrm>
          <a:off x="436425" y="3686025"/>
          <a:ext cx="8271150" cy="2551287"/>
        </p:xfrm>
        <a:graphic>
          <a:graphicData uri="http://schemas.openxmlformats.org/drawingml/2006/table">
            <a:tbl>
              <a:tblPr firstRow="1" bandRow="1">
                <a:tableStyleId>{5C22544A-7EE6-4342-B048-85BDC9FD1C3A}</a:tableStyleId>
              </a:tblPr>
              <a:tblGrid>
                <a:gridCol w="2757050">
                  <a:extLst>
                    <a:ext uri="{9D8B030D-6E8A-4147-A177-3AD203B41FA5}">
                      <a16:colId xmlns:a16="http://schemas.microsoft.com/office/drawing/2014/main" val="20000"/>
                    </a:ext>
                  </a:extLst>
                </a:gridCol>
                <a:gridCol w="2757050">
                  <a:extLst>
                    <a:ext uri="{9D8B030D-6E8A-4147-A177-3AD203B41FA5}">
                      <a16:colId xmlns:a16="http://schemas.microsoft.com/office/drawing/2014/main" val="20001"/>
                    </a:ext>
                  </a:extLst>
                </a:gridCol>
                <a:gridCol w="2757050">
                  <a:extLst>
                    <a:ext uri="{9D8B030D-6E8A-4147-A177-3AD203B41FA5}">
                      <a16:colId xmlns:a16="http://schemas.microsoft.com/office/drawing/2014/main" val="20002"/>
                    </a:ext>
                  </a:extLst>
                </a:gridCol>
              </a:tblGrid>
              <a:tr h="586932">
                <a:tc>
                  <a:txBody>
                    <a:bodyPr/>
                    <a:lstStyle/>
                    <a:p>
                      <a:pPr algn="ctr"/>
                      <a:r>
                        <a:rPr lang="fr-FR" dirty="0" smtClean="0"/>
                        <a:t>Référent structure</a:t>
                      </a:r>
                      <a:endParaRPr lang="fr-FR" dirty="0"/>
                    </a:p>
                  </a:txBody>
                  <a:tcPr/>
                </a:tc>
                <a:tc>
                  <a:txBody>
                    <a:bodyPr/>
                    <a:lstStyle/>
                    <a:p>
                      <a:pPr algn="ctr"/>
                      <a:r>
                        <a:rPr lang="fr-FR" dirty="0" smtClean="0"/>
                        <a:t>Directeur structure</a:t>
                      </a:r>
                      <a:endParaRPr lang="fr-FR" dirty="0"/>
                    </a:p>
                  </a:txBody>
                  <a:tcPr/>
                </a:tc>
                <a:tc>
                  <a:txBody>
                    <a:bodyPr/>
                    <a:lstStyle/>
                    <a:p>
                      <a:pPr algn="ctr"/>
                      <a:r>
                        <a:rPr lang="fr-FR" dirty="0" smtClean="0"/>
                        <a:t>AC</a:t>
                      </a:r>
                      <a:endParaRPr lang="fr-FR" dirty="0"/>
                    </a:p>
                  </a:txBody>
                  <a:tcPr/>
                </a:tc>
                <a:extLst>
                  <a:ext uri="{0D108BD9-81ED-4DB2-BD59-A6C34878D82A}">
                    <a16:rowId xmlns:a16="http://schemas.microsoft.com/office/drawing/2014/main" val="10000"/>
                  </a:ext>
                </a:extLst>
              </a:tr>
              <a:tr h="1964355">
                <a:tc>
                  <a:txBody>
                    <a:bodyPr/>
                    <a:lstStyle/>
                    <a:p>
                      <a:endParaRPr lang="fr-FR" sz="1200" dirty="0" smtClean="0"/>
                    </a:p>
                    <a:p>
                      <a:r>
                        <a:rPr lang="fr-FR" sz="1200" dirty="0" smtClean="0"/>
                        <a:t>2.Rapprochement du</a:t>
                      </a:r>
                      <a:r>
                        <a:rPr lang="fr-FR" sz="1200" baseline="0" dirty="0" smtClean="0"/>
                        <a:t> </a:t>
                      </a:r>
                      <a:r>
                        <a:rPr lang="fr-FR" sz="1200" dirty="0" smtClean="0"/>
                        <a:t>fichier AC puis</a:t>
                      </a:r>
                      <a:r>
                        <a:rPr lang="fr-FR" sz="1200" baseline="0" dirty="0" smtClean="0"/>
                        <a:t> a</a:t>
                      </a:r>
                      <a:r>
                        <a:rPr lang="fr-FR" sz="1200" dirty="0" smtClean="0"/>
                        <a:t>nalyse et commentaires</a:t>
                      </a:r>
                    </a:p>
                    <a:p>
                      <a:endParaRPr lang="fr-FR" sz="1200" dirty="0" smtClean="0"/>
                    </a:p>
                    <a:p>
                      <a:endParaRPr lang="fr-FR" sz="1200" dirty="0"/>
                    </a:p>
                    <a:p>
                      <a:endParaRPr lang="fr-FR" sz="1200" dirty="0" smtClean="0"/>
                    </a:p>
                    <a:p>
                      <a:endParaRPr lang="fr-FR" sz="1200" dirty="0" smtClean="0"/>
                    </a:p>
                    <a:p>
                      <a:r>
                        <a:rPr lang="fr-FR" sz="1200" dirty="0" smtClean="0"/>
                        <a:t>4.</a:t>
                      </a:r>
                      <a:r>
                        <a:rPr lang="fr-FR" sz="1200" baseline="0" dirty="0" smtClean="0"/>
                        <a:t> Prise en compte correction</a:t>
                      </a:r>
                      <a:endParaRPr lang="fr-FR" sz="1200" dirty="0" smtClean="0"/>
                    </a:p>
                  </a:txBody>
                  <a:tcPr/>
                </a:tc>
                <a:tc>
                  <a:txBody>
                    <a:bodyPr/>
                    <a:lstStyle/>
                    <a:p>
                      <a:endParaRPr lang="fr-FR" sz="1200" dirty="0" smtClean="0"/>
                    </a:p>
                    <a:p>
                      <a:endParaRPr lang="fr-FR" sz="1200" dirty="0" smtClean="0"/>
                    </a:p>
                    <a:p>
                      <a:endParaRPr lang="fr-FR" sz="1200" dirty="0" smtClean="0"/>
                    </a:p>
                    <a:p>
                      <a:pPr algn="ctr"/>
                      <a:r>
                        <a:rPr lang="fr-FR" sz="1200" dirty="0" smtClean="0"/>
                        <a:t> </a:t>
                      </a:r>
                    </a:p>
                    <a:p>
                      <a:pPr algn="ctr"/>
                      <a:endParaRPr lang="fr-FR" sz="1200" dirty="0" smtClean="0"/>
                    </a:p>
                    <a:p>
                      <a:pPr algn="ctr"/>
                      <a:endParaRPr lang="fr-FR" sz="1200" dirty="0" smtClean="0"/>
                    </a:p>
                    <a:p>
                      <a:pPr algn="ctr"/>
                      <a:endParaRPr lang="fr-FR" sz="1200" dirty="0" smtClean="0"/>
                    </a:p>
                    <a:p>
                      <a:pPr algn="ctr"/>
                      <a:endParaRPr lang="fr-FR" sz="1200" dirty="0" smtClean="0"/>
                    </a:p>
                    <a:p>
                      <a:pPr algn="ctr"/>
                      <a:r>
                        <a:rPr lang="fr-FR" sz="1200" dirty="0" smtClean="0"/>
                        <a:t> </a:t>
                      </a:r>
                    </a:p>
                    <a:p>
                      <a:pPr algn="ctr"/>
                      <a:r>
                        <a:rPr lang="fr-FR" sz="1200" dirty="0" smtClean="0"/>
                        <a:t>5. Signature </a:t>
                      </a:r>
                      <a:endParaRPr lang="fr-FR" sz="1200" dirty="0"/>
                    </a:p>
                  </a:txBody>
                  <a:tcPr/>
                </a:tc>
                <a:tc>
                  <a:txBody>
                    <a:bodyPr/>
                    <a:lstStyle/>
                    <a:p>
                      <a:r>
                        <a:rPr lang="fr-FR" sz="1200" dirty="0" smtClean="0"/>
                        <a:t>1. Transmission des immobilisations de l’année à l’ordonnateur</a:t>
                      </a:r>
                    </a:p>
                    <a:p>
                      <a:endParaRPr lang="fr-FR" sz="1200" dirty="0" smtClean="0"/>
                    </a:p>
                    <a:p>
                      <a:r>
                        <a:rPr lang="fr-FR" sz="1200" dirty="0" smtClean="0"/>
                        <a:t> </a:t>
                      </a:r>
                    </a:p>
                    <a:p>
                      <a:r>
                        <a:rPr lang="fr-FR" sz="1200" dirty="0" smtClean="0"/>
                        <a:t>3. Réception</a:t>
                      </a:r>
                      <a:r>
                        <a:rPr lang="fr-FR" sz="1200" baseline="0" dirty="0" smtClean="0"/>
                        <a:t> des commentaires et correction si nécessaire</a:t>
                      </a:r>
                    </a:p>
                    <a:p>
                      <a:endParaRPr lang="fr-FR" sz="1200" baseline="0" dirty="0" smtClean="0"/>
                    </a:p>
                    <a:p>
                      <a:endParaRPr lang="fr-FR" sz="1200" baseline="0" dirty="0" smtClean="0"/>
                    </a:p>
                    <a:p>
                      <a:endParaRPr lang="fr-FR" sz="1200" baseline="0" dirty="0" smtClean="0"/>
                    </a:p>
                    <a:p>
                      <a:r>
                        <a:rPr lang="fr-FR" sz="1200" baseline="0" dirty="0" smtClean="0"/>
                        <a:t>6. Certification annuelle des biens</a:t>
                      </a:r>
                    </a:p>
                  </a:txBody>
                  <a:tcPr/>
                </a:tc>
                <a:extLst>
                  <a:ext uri="{0D108BD9-81ED-4DB2-BD59-A6C34878D82A}">
                    <a16:rowId xmlns:a16="http://schemas.microsoft.com/office/drawing/2014/main" val="10001"/>
                  </a:ext>
                </a:extLst>
              </a:tr>
            </a:tbl>
          </a:graphicData>
        </a:graphic>
      </p:graphicFrame>
      <p:cxnSp>
        <p:nvCxnSpPr>
          <p:cNvPr id="30" name="Connecteur droit avec flèche 29"/>
          <p:cNvCxnSpPr/>
          <p:nvPr/>
        </p:nvCxnSpPr>
        <p:spPr>
          <a:xfrm flipH="1">
            <a:off x="3059832" y="4653136"/>
            <a:ext cx="2880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a:xfrm>
            <a:off x="6967464" y="5451175"/>
            <a:ext cx="1" cy="2684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necteur droit avec flèche 33"/>
          <p:cNvCxnSpPr/>
          <p:nvPr/>
        </p:nvCxnSpPr>
        <p:spPr>
          <a:xfrm>
            <a:off x="1475656" y="5157192"/>
            <a:ext cx="44644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flipV="1">
            <a:off x="2623800" y="2240868"/>
            <a:ext cx="0" cy="180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p:nvPr/>
        </p:nvCxnSpPr>
        <p:spPr>
          <a:xfrm flipH="1">
            <a:off x="2502968" y="5713651"/>
            <a:ext cx="446449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a:xfrm>
            <a:off x="1571329" y="5807563"/>
            <a:ext cx="1"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necteur droit avec flèche 38"/>
          <p:cNvCxnSpPr/>
          <p:nvPr/>
        </p:nvCxnSpPr>
        <p:spPr>
          <a:xfrm>
            <a:off x="1571330" y="6028388"/>
            <a:ext cx="25597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Connecteur droit avec flèche 47"/>
          <p:cNvCxnSpPr/>
          <p:nvPr/>
        </p:nvCxnSpPr>
        <p:spPr>
          <a:xfrm>
            <a:off x="5076056" y="6028388"/>
            <a:ext cx="864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1475656" y="515719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1475656" y="515719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1491882" y="4869160"/>
            <a:ext cx="0"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4" name="Espace réservé du numéro de diapositive 3"/>
          <p:cNvSpPr>
            <a:spLocks noGrp="1"/>
          </p:cNvSpPr>
          <p:nvPr>
            <p:ph type="sldNum" sz="quarter" idx="12"/>
          </p:nvPr>
        </p:nvSpPr>
        <p:spPr/>
        <p:txBody>
          <a:bodyPr/>
          <a:lstStyle/>
          <a:p>
            <a:fld id="{243502FF-81CF-4B59-ACC6-4D6008BE6B4F}" type="slidenum">
              <a:rPr lang="fr-FR" altLang="fr-FR" smtClean="0"/>
              <a:pPr/>
              <a:t>10</a:t>
            </a:fld>
            <a:endParaRPr lang="fr-FR" altLang="fr-FR"/>
          </a:p>
        </p:txBody>
      </p:sp>
      <p:sp>
        <p:nvSpPr>
          <p:cNvPr id="5" name="ZoneTexte 4"/>
          <p:cNvSpPr txBox="1"/>
          <p:nvPr/>
        </p:nvSpPr>
        <p:spPr>
          <a:xfrm>
            <a:off x="1619672" y="131664"/>
            <a:ext cx="6058272" cy="584775"/>
          </a:xfrm>
          <a:prstGeom prst="rect">
            <a:avLst/>
          </a:prstGeom>
          <a:noFill/>
        </p:spPr>
        <p:txBody>
          <a:bodyPr wrap="square" rtlCol="0">
            <a:spAutoFit/>
          </a:bodyPr>
          <a:lstStyle/>
          <a:p>
            <a:pPr algn="ctr"/>
            <a:r>
              <a:rPr lang="fr-FR" sz="3200" b="1" u="sng" dirty="0" smtClean="0"/>
              <a:t>Etape 5 : Logigramme synthétique</a:t>
            </a:r>
          </a:p>
        </p:txBody>
      </p:sp>
    </p:spTree>
    <p:extLst>
      <p:ext uri="{BB962C8B-B14F-4D97-AF65-F5344CB8AC3E}">
        <p14:creationId xmlns:p14="http://schemas.microsoft.com/office/powerpoint/2010/main" val="23555061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extLst>
              <p:ext uri="{D42A27DB-BD31-4B8C-83A1-F6EECF244321}">
                <p14:modId xmlns:p14="http://schemas.microsoft.com/office/powerpoint/2010/main" val="4033270039"/>
              </p:ext>
            </p:extLst>
          </p:nvPr>
        </p:nvGraphicFramePr>
        <p:xfrm>
          <a:off x="467544" y="908720"/>
          <a:ext cx="8229600" cy="3983012"/>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638490">
                <a:tc>
                  <a:txBody>
                    <a:bodyPr/>
                    <a:lstStyle/>
                    <a:p>
                      <a:pPr algn="ctr"/>
                      <a:r>
                        <a:rPr lang="fr-FR" dirty="0" smtClean="0"/>
                        <a:t>AC</a:t>
                      </a:r>
                      <a:endParaRPr lang="fr-FR" dirty="0"/>
                    </a:p>
                  </a:txBody>
                  <a:tcPr/>
                </a:tc>
                <a:tc>
                  <a:txBody>
                    <a:bodyPr/>
                    <a:lstStyle/>
                    <a:p>
                      <a:pPr algn="ctr"/>
                      <a:r>
                        <a:rPr lang="fr-FR" dirty="0" smtClean="0"/>
                        <a:t>DPIL</a:t>
                      </a:r>
                      <a:endParaRPr lang="fr-FR" dirty="0"/>
                    </a:p>
                  </a:txBody>
                  <a:tcPr/>
                </a:tc>
                <a:tc>
                  <a:txBody>
                    <a:bodyPr/>
                    <a:lstStyle/>
                    <a:p>
                      <a:pPr algn="ctr"/>
                      <a:r>
                        <a:rPr lang="fr-FR" dirty="0" smtClean="0"/>
                        <a:t>DPIL-Référent structure</a:t>
                      </a:r>
                      <a:endParaRPr lang="fr-FR" dirty="0"/>
                    </a:p>
                  </a:txBody>
                  <a:tcPr/>
                </a:tc>
                <a:extLst>
                  <a:ext uri="{0D108BD9-81ED-4DB2-BD59-A6C34878D82A}">
                    <a16:rowId xmlns:a16="http://schemas.microsoft.com/office/drawing/2014/main" val="10000"/>
                  </a:ext>
                </a:extLst>
              </a:tr>
              <a:tr h="3344522">
                <a:tc>
                  <a:txBody>
                    <a:bodyPr/>
                    <a:lstStyle/>
                    <a:p>
                      <a:endParaRPr lang="fr-FR"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2. Extraction des immobilisations</a:t>
                      </a:r>
                    </a:p>
                    <a:p>
                      <a:endParaRPr lang="fr-FR" sz="1200" dirty="0" smtClean="0"/>
                    </a:p>
                    <a:p>
                      <a:endParaRPr lang="fr-FR" sz="1200" dirty="0" smtClean="0"/>
                    </a:p>
                    <a:p>
                      <a:endParaRPr lang="fr-FR" sz="1200" dirty="0" smtClean="0"/>
                    </a:p>
                    <a:p>
                      <a:endParaRPr lang="fr-FR" sz="1200" dirty="0" smtClean="0"/>
                    </a:p>
                    <a:p>
                      <a:endParaRPr lang="fr-FR" sz="1200" dirty="0" smtClean="0"/>
                    </a:p>
                    <a:p>
                      <a:endParaRPr lang="fr-F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smtClean="0">
                        <a:solidFill>
                          <a:srgbClr val="C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smtClean="0">
                        <a:solidFill>
                          <a:srgbClr val="C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smtClean="0">
                        <a:solidFill>
                          <a:srgbClr val="C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smtClean="0">
                          <a:solidFill>
                            <a:schemeClr val="tx1"/>
                          </a:solidFill>
                        </a:rPr>
                        <a:t>6. Mise à jour dans SIFAC</a:t>
                      </a:r>
                    </a:p>
                    <a:p>
                      <a:endParaRPr lang="fr-FR" sz="1200" dirty="0" smtClean="0"/>
                    </a:p>
                    <a:p>
                      <a:endParaRPr lang="fr-FR" sz="1200" dirty="0" smtClean="0"/>
                    </a:p>
                    <a:p>
                      <a:endParaRPr lang="fr-FR"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1.</a:t>
                      </a:r>
                      <a:r>
                        <a:rPr lang="fr-FR" sz="1200" baseline="0" dirty="0" smtClean="0"/>
                        <a:t> </a:t>
                      </a:r>
                      <a:r>
                        <a:rPr lang="fr-FR" sz="1200" dirty="0" smtClean="0"/>
                        <a:t>Planning de l’inventaire sur place</a:t>
                      </a:r>
                    </a:p>
                    <a:p>
                      <a:endParaRPr lang="fr-FR" sz="1200" dirty="0" smtClean="0"/>
                    </a:p>
                    <a:p>
                      <a:endParaRPr lang="fr-FR" sz="1200" dirty="0" smtClean="0"/>
                    </a:p>
                    <a:p>
                      <a:endParaRPr lang="fr-FR" sz="1200" dirty="0" smtClean="0"/>
                    </a:p>
                    <a:p>
                      <a:endParaRPr lang="fr-FR" sz="1200" dirty="0" smtClean="0"/>
                    </a:p>
                    <a:p>
                      <a:endParaRPr lang="fr-FR" sz="1200" dirty="0" smtClean="0"/>
                    </a:p>
                    <a:p>
                      <a:endParaRPr lang="fr-FR" sz="1200" dirty="0" smtClean="0"/>
                    </a:p>
                    <a:p>
                      <a:endParaRPr lang="fr-FR" sz="1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solidFill>
                            <a:schemeClr val="tx1"/>
                          </a:solidFill>
                        </a:rPr>
                        <a:t>5. Rapprochement physico-comptable et information de l’agent comptable sur les sorties</a:t>
                      </a:r>
                      <a:r>
                        <a:rPr lang="fr-FR" sz="1200" baseline="0" dirty="0" smtClean="0">
                          <a:solidFill>
                            <a:schemeClr val="tx1"/>
                          </a:solidFill>
                        </a:rPr>
                        <a:t> et modifications d’immobilisations</a:t>
                      </a:r>
                      <a:endParaRPr lang="fr-FR" sz="1200" dirty="0" smtClean="0">
                        <a:solidFill>
                          <a:schemeClr val="tx1"/>
                        </a:solidFill>
                      </a:endParaRPr>
                    </a:p>
                    <a:p>
                      <a:endParaRPr lang="fr-FR" sz="1200" dirty="0" smtClean="0"/>
                    </a:p>
                  </a:txBody>
                  <a:tcPr/>
                </a:tc>
                <a:tc>
                  <a:txBody>
                    <a:bodyPr/>
                    <a:lstStyle/>
                    <a:p>
                      <a:endParaRPr lang="fr-FR" sz="1200" dirty="0" smtClean="0"/>
                    </a:p>
                    <a:p>
                      <a:endParaRPr lang="fr-FR" sz="1200" dirty="0" smtClean="0"/>
                    </a:p>
                    <a:p>
                      <a:endParaRPr lang="fr-FR"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3. Inventaire sur place</a:t>
                      </a:r>
                    </a:p>
                    <a:p>
                      <a:endParaRPr lang="fr-FR" sz="1200" dirty="0" smtClean="0"/>
                    </a:p>
                    <a:p>
                      <a:endParaRPr lang="fr-FR"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4. Rapprochement</a:t>
                      </a:r>
                    </a:p>
                    <a:p>
                      <a:endParaRPr lang="fr-FR" sz="1200" dirty="0" smtClean="0"/>
                    </a:p>
                    <a:p>
                      <a:endParaRPr lang="fr-FR" sz="1200" dirty="0" smtClean="0"/>
                    </a:p>
                    <a:p>
                      <a:endParaRPr lang="fr-FR" sz="1200" dirty="0" smtClean="0"/>
                    </a:p>
                  </a:txBody>
                  <a:tcPr/>
                </a:tc>
                <a:extLst>
                  <a:ext uri="{0D108BD9-81ED-4DB2-BD59-A6C34878D82A}">
                    <a16:rowId xmlns:a16="http://schemas.microsoft.com/office/drawing/2014/main" val="10001"/>
                  </a:ext>
                </a:extLst>
              </a:tr>
            </a:tbl>
          </a:graphicData>
        </a:graphic>
      </p:graphicFrame>
      <p:sp>
        <p:nvSpPr>
          <p:cNvPr id="5" name="ZoneTexte 4"/>
          <p:cNvSpPr txBox="1"/>
          <p:nvPr/>
        </p:nvSpPr>
        <p:spPr>
          <a:xfrm>
            <a:off x="1331640" y="189172"/>
            <a:ext cx="6408712" cy="584775"/>
          </a:xfrm>
          <a:prstGeom prst="rect">
            <a:avLst/>
          </a:prstGeom>
          <a:noFill/>
        </p:spPr>
        <p:txBody>
          <a:bodyPr wrap="square" rtlCol="0">
            <a:spAutoFit/>
          </a:bodyPr>
          <a:lstStyle/>
          <a:p>
            <a:pPr algn="ctr"/>
            <a:r>
              <a:rPr lang="fr-FR" sz="3200" b="1" dirty="0" smtClean="0">
                <a:effectLst>
                  <a:outerShdw blurRad="38100" dist="38100" dir="2700000" algn="tl">
                    <a:srgbClr val="000000">
                      <a:alpha val="43137"/>
                    </a:srgbClr>
                  </a:outerShdw>
                </a:effectLst>
              </a:rPr>
              <a:t>Etape 6 : IP tournant</a:t>
            </a:r>
            <a:endParaRPr lang="fr-FR" sz="3200" b="1" dirty="0">
              <a:effectLst>
                <a:outerShdw blurRad="38100" dist="38100" dir="2700000" algn="tl">
                  <a:srgbClr val="000000">
                    <a:alpha val="43137"/>
                  </a:srgbClr>
                </a:outerShdw>
              </a:effectLst>
            </a:endParaRPr>
          </a:p>
        </p:txBody>
      </p:sp>
      <p:cxnSp>
        <p:nvCxnSpPr>
          <p:cNvPr id="3" name="Connecteur droit 2"/>
          <p:cNvCxnSpPr/>
          <p:nvPr/>
        </p:nvCxnSpPr>
        <p:spPr>
          <a:xfrm>
            <a:off x="1524066" y="1916832"/>
            <a:ext cx="0"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Connecteur droit avec flèche 6"/>
          <p:cNvCxnSpPr/>
          <p:nvPr/>
        </p:nvCxnSpPr>
        <p:spPr>
          <a:xfrm>
            <a:off x="1524066" y="2204864"/>
            <a:ext cx="4435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flipH="1">
            <a:off x="5868144" y="3212976"/>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flipH="1">
            <a:off x="2642253" y="1848272"/>
            <a:ext cx="14976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a:off x="7008373" y="2885627"/>
            <a:ext cx="0" cy="327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4141440" y="1776264"/>
            <a:ext cx="0"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p:nvPr/>
        </p:nvCxnSpPr>
        <p:spPr>
          <a:xfrm>
            <a:off x="7020272" y="227687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flipH="1">
            <a:off x="2191172" y="3861048"/>
            <a:ext cx="180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3991372" y="3717032"/>
            <a:ext cx="0"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9" name="Espace réservé du numéro de diapositive 8"/>
          <p:cNvSpPr>
            <a:spLocks noGrp="1"/>
          </p:cNvSpPr>
          <p:nvPr>
            <p:ph type="sldNum" sz="quarter" idx="12"/>
          </p:nvPr>
        </p:nvSpPr>
        <p:spPr/>
        <p:txBody>
          <a:bodyPr/>
          <a:lstStyle/>
          <a:p>
            <a:fld id="{243502FF-81CF-4B59-ACC6-4D6008BE6B4F}" type="slidenum">
              <a:rPr lang="fr-FR" altLang="fr-FR" smtClean="0"/>
              <a:pPr/>
              <a:t>11</a:t>
            </a:fld>
            <a:endParaRPr lang="fr-FR" altLang="fr-FR"/>
          </a:p>
        </p:txBody>
      </p:sp>
    </p:spTree>
    <p:extLst>
      <p:ext uri="{BB962C8B-B14F-4D97-AF65-F5344CB8AC3E}">
        <p14:creationId xmlns:p14="http://schemas.microsoft.com/office/powerpoint/2010/main" val="1604624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ln>
            <a:solidFill>
              <a:schemeClr val="tx1"/>
            </a:solidFill>
          </a:ln>
        </p:spPr>
        <p:txBody>
          <a:bodyPr>
            <a:normAutofit/>
          </a:bodyPr>
          <a:lstStyle/>
          <a:p>
            <a:r>
              <a:rPr lang="fr-FR" sz="3200" b="1" dirty="0" smtClean="0">
                <a:effectLst>
                  <a:outerShdw blurRad="38100" dist="38100" dir="2700000" algn="tl">
                    <a:srgbClr val="000000">
                      <a:alpha val="43137"/>
                    </a:srgbClr>
                  </a:outerShdw>
                </a:effectLst>
              </a:rPr>
              <a:t>Plan des étapes à réaliser</a:t>
            </a:r>
            <a:endParaRPr lang="fr-FR" sz="3200" b="1" dirty="0">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p:txBody>
          <a:bodyPr>
            <a:normAutofit/>
          </a:bodyPr>
          <a:lstStyle/>
          <a:p>
            <a:pPr marL="0" indent="0">
              <a:buNone/>
            </a:pPr>
            <a:endParaRPr lang="fr-FR" sz="2000" dirty="0" smtClean="0"/>
          </a:p>
          <a:p>
            <a:r>
              <a:rPr lang="fr-FR" sz="2000" dirty="0" smtClean="0"/>
              <a:t>Etape 0 : Réception des étiquettes</a:t>
            </a:r>
          </a:p>
          <a:p>
            <a:r>
              <a:rPr lang="fr-FR" sz="2000" dirty="0" smtClean="0"/>
              <a:t>Etape 1 : Etiquetage des biens</a:t>
            </a:r>
            <a:endParaRPr lang="fr-FR" sz="2000" dirty="0"/>
          </a:p>
          <a:p>
            <a:r>
              <a:rPr lang="fr-FR" sz="2000" dirty="0" smtClean="0"/>
              <a:t>Etape </a:t>
            </a:r>
            <a:r>
              <a:rPr lang="fr-FR" sz="2000" dirty="0"/>
              <a:t>2</a:t>
            </a:r>
            <a:r>
              <a:rPr lang="fr-FR" sz="2000" dirty="0" smtClean="0"/>
              <a:t> : Présentation du format de </a:t>
            </a:r>
            <a:r>
              <a:rPr lang="fr-FR" sz="2000" dirty="0"/>
              <a:t>la fiche </a:t>
            </a:r>
            <a:r>
              <a:rPr lang="fr-FR" sz="2000" dirty="0" smtClean="0"/>
              <a:t>inventaire</a:t>
            </a:r>
          </a:p>
          <a:p>
            <a:r>
              <a:rPr lang="fr-FR" sz="2000" dirty="0"/>
              <a:t>Etape </a:t>
            </a:r>
            <a:r>
              <a:rPr lang="fr-FR" sz="2000" dirty="0" smtClean="0"/>
              <a:t>3 </a:t>
            </a:r>
            <a:r>
              <a:rPr lang="fr-FR" sz="2000" dirty="0"/>
              <a:t>: Renseignement </a:t>
            </a:r>
            <a:r>
              <a:rPr lang="fr-FR" sz="2000" dirty="0" smtClean="0"/>
              <a:t>de la fiche</a:t>
            </a:r>
          </a:p>
          <a:p>
            <a:r>
              <a:rPr lang="fr-FR" sz="2000" dirty="0" smtClean="0"/>
              <a:t>Etape </a:t>
            </a:r>
            <a:r>
              <a:rPr lang="fr-FR" sz="2000" dirty="0"/>
              <a:t>4</a:t>
            </a:r>
            <a:r>
              <a:rPr lang="fr-FR" sz="2000" dirty="0" smtClean="0"/>
              <a:t> </a:t>
            </a:r>
            <a:r>
              <a:rPr lang="fr-FR" sz="2000" dirty="0"/>
              <a:t>: </a:t>
            </a:r>
            <a:r>
              <a:rPr lang="fr-FR" sz="2000" dirty="0" smtClean="0"/>
              <a:t>Valorisation </a:t>
            </a:r>
            <a:r>
              <a:rPr lang="fr-FR" sz="2000" dirty="0"/>
              <a:t>de </a:t>
            </a:r>
            <a:r>
              <a:rPr lang="fr-FR" sz="2000" dirty="0" smtClean="0"/>
              <a:t>l’immobilisation</a:t>
            </a:r>
          </a:p>
          <a:p>
            <a:r>
              <a:rPr lang="fr-FR" sz="2000" dirty="0" smtClean="0"/>
              <a:t>Etape </a:t>
            </a:r>
            <a:r>
              <a:rPr lang="fr-FR" sz="2000" dirty="0"/>
              <a:t>5</a:t>
            </a:r>
            <a:r>
              <a:rPr lang="fr-FR" sz="2000" dirty="0" smtClean="0"/>
              <a:t> </a:t>
            </a:r>
            <a:r>
              <a:rPr lang="fr-FR" sz="2000" dirty="0"/>
              <a:t>: </a:t>
            </a:r>
            <a:r>
              <a:rPr lang="fr-FR" sz="2000" dirty="0" smtClean="0"/>
              <a:t>Logigramme synthétique</a:t>
            </a:r>
          </a:p>
          <a:p>
            <a:r>
              <a:rPr lang="fr-FR" sz="2000" dirty="0" smtClean="0"/>
              <a:t>Etape </a:t>
            </a:r>
            <a:r>
              <a:rPr lang="fr-FR" sz="2000" dirty="0"/>
              <a:t>6</a:t>
            </a:r>
            <a:r>
              <a:rPr lang="fr-FR" sz="2000" dirty="0" smtClean="0"/>
              <a:t> : Inventaire physique tournant </a:t>
            </a:r>
          </a:p>
          <a:p>
            <a:endParaRPr lang="fr-FR" sz="2000" dirty="0"/>
          </a:p>
        </p:txBody>
      </p:sp>
      <p:sp>
        <p:nvSpPr>
          <p:cNvPr id="4" name="Espace réservé du numéro de diapositive 3"/>
          <p:cNvSpPr>
            <a:spLocks noGrp="1"/>
          </p:cNvSpPr>
          <p:nvPr>
            <p:ph type="sldNum" sz="quarter" idx="12"/>
          </p:nvPr>
        </p:nvSpPr>
        <p:spPr/>
        <p:txBody>
          <a:bodyPr/>
          <a:lstStyle/>
          <a:p>
            <a:fld id="{243502FF-81CF-4B59-ACC6-4D6008BE6B4F}" type="slidenum">
              <a:rPr lang="fr-FR" altLang="fr-FR" smtClean="0"/>
              <a:pPr/>
              <a:t>2</a:t>
            </a:fld>
            <a:endParaRPr lang="fr-FR" altLang="fr-FR"/>
          </a:p>
        </p:txBody>
      </p:sp>
    </p:spTree>
    <p:extLst>
      <p:ext uri="{BB962C8B-B14F-4D97-AF65-F5344CB8AC3E}">
        <p14:creationId xmlns:p14="http://schemas.microsoft.com/office/powerpoint/2010/main" val="414753397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03648" y="116632"/>
            <a:ext cx="6563072" cy="1162050"/>
          </a:xfrm>
        </p:spPr>
        <p:txBody>
          <a:bodyPr>
            <a:normAutofit/>
          </a:bodyPr>
          <a:lstStyle/>
          <a:p>
            <a:r>
              <a:rPr lang="fr-FR" sz="3200" u="sng" dirty="0" smtClean="0">
                <a:effectLst>
                  <a:outerShdw blurRad="38100" dist="38100" dir="2700000" algn="tl">
                    <a:srgbClr val="000000">
                      <a:alpha val="43137"/>
                    </a:srgbClr>
                  </a:outerShdw>
                </a:effectLst>
              </a:rPr>
              <a:t>Etape 0 : Réception des étiquettes</a:t>
            </a:r>
            <a:endParaRPr lang="fr-FR" u="sng" dirty="0">
              <a:effectLst>
                <a:outerShdw blurRad="38100" dist="38100" dir="2700000" algn="tl">
                  <a:srgbClr val="000000">
                    <a:alpha val="43137"/>
                  </a:srgbClr>
                </a:outerShdw>
              </a:effectLst>
            </a:endParaRPr>
          </a:p>
        </p:txBody>
      </p:sp>
      <p:pic>
        <p:nvPicPr>
          <p:cNvPr id="8" name="Espace réservé du contenu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2764" y="1270524"/>
            <a:ext cx="4096322" cy="3858164"/>
          </a:xfrm>
        </p:spPr>
      </p:pic>
      <p:sp>
        <p:nvSpPr>
          <p:cNvPr id="7" name="Espace réservé du texte 6"/>
          <p:cNvSpPr>
            <a:spLocks noGrp="1"/>
          </p:cNvSpPr>
          <p:nvPr>
            <p:ph type="body" sz="half" idx="2"/>
          </p:nvPr>
        </p:nvSpPr>
        <p:spPr>
          <a:xfrm>
            <a:off x="457200" y="1435100"/>
            <a:ext cx="3178696" cy="4691063"/>
          </a:xfrm>
        </p:spPr>
        <p:txBody>
          <a:bodyPr>
            <a:normAutofit/>
          </a:bodyPr>
          <a:lstStyle/>
          <a:p>
            <a:pPr marL="285750" indent="-285750">
              <a:buFont typeface="Arial" panose="020B0604020202020204" pitchFamily="34" charset="0"/>
              <a:buChar char="•"/>
            </a:pPr>
            <a:endParaRPr lang="fr-FR" sz="1600" dirty="0" smtClean="0"/>
          </a:p>
          <a:p>
            <a:pPr marL="285750" indent="-285750">
              <a:buFont typeface="Arial" panose="020B0604020202020204" pitchFamily="34" charset="0"/>
              <a:buChar char="•"/>
            </a:pPr>
            <a:r>
              <a:rPr lang="fr-FR" sz="1600" dirty="0" smtClean="0"/>
              <a:t>Les étiquettes sont envoyées </a:t>
            </a:r>
            <a:r>
              <a:rPr lang="fr-FR" sz="1600" b="1" dirty="0" smtClean="0"/>
              <a:t>par l’AC</a:t>
            </a:r>
            <a:r>
              <a:rPr lang="fr-FR" sz="1600" dirty="0" smtClean="0"/>
              <a:t> vers les référents de chaque structure.</a:t>
            </a:r>
          </a:p>
          <a:p>
            <a:pPr marL="285750" indent="-285750">
              <a:buFont typeface="Arial" panose="020B0604020202020204" pitchFamily="34" charset="0"/>
              <a:buChar char="•"/>
            </a:pPr>
            <a:r>
              <a:rPr lang="fr-FR" sz="1600" dirty="0" smtClean="0"/>
              <a:t>Le numéro inscrit sur l’étiquette est le </a:t>
            </a:r>
            <a:r>
              <a:rPr lang="fr-FR" sz="1600" b="1" dirty="0" smtClean="0"/>
              <a:t>numéro d’inventaire.</a:t>
            </a:r>
          </a:p>
          <a:p>
            <a:pPr marL="285750" indent="-285750">
              <a:buFont typeface="Arial" panose="020B0604020202020204" pitchFamily="34" charset="0"/>
              <a:buChar char="•"/>
            </a:pPr>
            <a:r>
              <a:rPr lang="fr-FR" sz="1600" dirty="0" smtClean="0"/>
              <a:t>Concernant la fréquence d’envoi, l’AC fournira un nouveau jeu d’étiquettes à votre demande à l’adresse </a:t>
            </a:r>
            <a:r>
              <a:rPr lang="fr-FR" sz="1600" dirty="0" smtClean="0">
                <a:solidFill>
                  <a:srgbClr val="C00000"/>
                </a:solidFill>
                <a:hlinkClick r:id="rId3"/>
              </a:rPr>
              <a:t>sifac-immobilisation@umontpellier.fr</a:t>
            </a:r>
            <a:endParaRPr lang="fr-FR" sz="1600" dirty="0">
              <a:solidFill>
                <a:srgbClr val="7030A0"/>
              </a:solidFill>
            </a:endParaRPr>
          </a:p>
        </p:txBody>
      </p:sp>
      <p:cxnSp>
        <p:nvCxnSpPr>
          <p:cNvPr id="5" name="Connecteur droit avec flèche 4"/>
          <p:cNvCxnSpPr/>
          <p:nvPr/>
        </p:nvCxnSpPr>
        <p:spPr>
          <a:xfrm>
            <a:off x="3131840" y="2996952"/>
            <a:ext cx="2160240" cy="1512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p:nvPr/>
        </p:nvCxnSpPr>
        <p:spPr>
          <a:xfrm flipV="1">
            <a:off x="3131840" y="2780928"/>
            <a:ext cx="2232248" cy="212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Espace réservé du numéro de diapositive 2"/>
          <p:cNvSpPr>
            <a:spLocks noGrp="1"/>
          </p:cNvSpPr>
          <p:nvPr>
            <p:ph type="sldNum" sz="quarter" idx="12"/>
          </p:nvPr>
        </p:nvSpPr>
        <p:spPr/>
        <p:txBody>
          <a:bodyPr/>
          <a:lstStyle/>
          <a:p>
            <a:fld id="{3E975393-8B61-4278-BCEA-0D75F4DD80B9}" type="slidenum">
              <a:rPr lang="fr-FR" altLang="fr-FR" smtClean="0"/>
              <a:pPr/>
              <a:t>3</a:t>
            </a:fld>
            <a:endParaRPr lang="fr-FR" altLang="fr-FR"/>
          </a:p>
        </p:txBody>
      </p:sp>
    </p:spTree>
    <p:extLst>
      <p:ext uri="{BB962C8B-B14F-4D97-AF65-F5344CB8AC3E}">
        <p14:creationId xmlns:p14="http://schemas.microsoft.com/office/powerpoint/2010/main" val="30600232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132856"/>
            <a:ext cx="5976664"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re 4"/>
          <p:cNvSpPr>
            <a:spLocks noGrp="1"/>
          </p:cNvSpPr>
          <p:nvPr>
            <p:ph type="title"/>
          </p:nvPr>
        </p:nvSpPr>
        <p:spPr/>
        <p:txBody>
          <a:bodyPr>
            <a:normAutofit/>
          </a:bodyPr>
          <a:lstStyle/>
          <a:p>
            <a:r>
              <a:rPr lang="fr-FR" sz="3200" b="1" u="sng" dirty="0" smtClean="0">
                <a:effectLst>
                  <a:outerShdw blurRad="38100" dist="38100" dir="2700000" algn="tl">
                    <a:srgbClr val="000000">
                      <a:alpha val="43137"/>
                    </a:srgbClr>
                  </a:outerShdw>
                </a:effectLst>
              </a:rPr>
              <a:t>Etape 1 : Etiquetage des biens</a:t>
            </a:r>
            <a:endParaRPr lang="fr-FR" sz="3200" b="1" u="sng" dirty="0">
              <a:effectLst>
                <a:outerShdw blurRad="38100" dist="38100" dir="2700000" algn="tl">
                  <a:srgbClr val="000000">
                    <a:alpha val="43137"/>
                  </a:srgbClr>
                </a:outerShdw>
              </a:effectLst>
            </a:endParaRPr>
          </a:p>
        </p:txBody>
      </p:sp>
      <p:sp>
        <p:nvSpPr>
          <p:cNvPr id="6" name="Espace réservé du contenu 5"/>
          <p:cNvSpPr>
            <a:spLocks noGrp="1"/>
          </p:cNvSpPr>
          <p:nvPr>
            <p:ph idx="1"/>
          </p:nvPr>
        </p:nvSpPr>
        <p:spPr>
          <a:xfrm>
            <a:off x="421196" y="1598066"/>
            <a:ext cx="8229600" cy="4525963"/>
          </a:xfrm>
        </p:spPr>
        <p:txBody>
          <a:bodyPr>
            <a:normAutofit/>
          </a:bodyPr>
          <a:lstStyle/>
          <a:p>
            <a:r>
              <a:rPr lang="fr-FR" sz="1600" dirty="0" smtClean="0"/>
              <a:t>L’étiquette doit être collée selon les règles reprises ci-après :</a:t>
            </a:r>
          </a:p>
        </p:txBody>
      </p:sp>
      <p:sp>
        <p:nvSpPr>
          <p:cNvPr id="4" name="Espace réservé du numéro de diapositive 3"/>
          <p:cNvSpPr>
            <a:spLocks noGrp="1"/>
          </p:cNvSpPr>
          <p:nvPr>
            <p:ph type="sldNum" sz="quarter" idx="12"/>
          </p:nvPr>
        </p:nvSpPr>
        <p:spPr/>
        <p:txBody>
          <a:bodyPr/>
          <a:lstStyle/>
          <a:p>
            <a:fld id="{243502FF-81CF-4B59-ACC6-4D6008BE6B4F}" type="slidenum">
              <a:rPr lang="fr-FR" altLang="fr-FR" smtClean="0"/>
              <a:pPr/>
              <a:t>4</a:t>
            </a:fld>
            <a:endParaRPr lang="fr-FR" altLang="fr-FR"/>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928" y="4673516"/>
            <a:ext cx="802780" cy="475900"/>
          </a:xfrm>
          <a:prstGeom prst="rect">
            <a:avLst/>
          </a:prstGeom>
        </p:spPr>
      </p:pic>
      <p:cxnSp>
        <p:nvCxnSpPr>
          <p:cNvPr id="11" name="Connecteur droit 10"/>
          <p:cNvCxnSpPr/>
          <p:nvPr/>
        </p:nvCxnSpPr>
        <p:spPr>
          <a:xfrm flipH="1">
            <a:off x="4325318" y="4318896"/>
            <a:ext cx="112323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a:endCxn id="9" idx="0"/>
          </p:cNvCxnSpPr>
          <p:nvPr/>
        </p:nvCxnSpPr>
        <p:spPr>
          <a:xfrm>
            <a:off x="4325318" y="4318896"/>
            <a:ext cx="0" cy="3546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Imag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6610" y="4654536"/>
            <a:ext cx="961256" cy="513861"/>
          </a:xfrm>
          <a:prstGeom prst="rect">
            <a:avLst/>
          </a:prstGeom>
        </p:spPr>
      </p:pic>
      <p:pic>
        <p:nvPicPr>
          <p:cNvPr id="21" name="Imag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53477" y="4318896"/>
            <a:ext cx="1598843" cy="971686"/>
          </a:xfrm>
          <a:prstGeom prst="rect">
            <a:avLst/>
          </a:prstGeom>
        </p:spPr>
      </p:pic>
      <p:pic>
        <p:nvPicPr>
          <p:cNvPr id="22" name="Imag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95591" y="3861048"/>
            <a:ext cx="705913" cy="342948"/>
          </a:xfrm>
          <a:prstGeom prst="rect">
            <a:avLst/>
          </a:prstGeom>
        </p:spPr>
      </p:pic>
    </p:spTree>
    <p:extLst>
      <p:ext uri="{BB962C8B-B14F-4D97-AF65-F5344CB8AC3E}">
        <p14:creationId xmlns:p14="http://schemas.microsoft.com/office/powerpoint/2010/main" val="27443686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u="sng" dirty="0">
                <a:effectLst>
                  <a:outerShdw blurRad="38100" dist="38100" dir="2700000" algn="tl">
                    <a:srgbClr val="000000">
                      <a:alpha val="43137"/>
                    </a:srgbClr>
                  </a:outerShdw>
                </a:effectLst>
              </a:rPr>
              <a:t>Etape 1 : Etiquetage des biens</a:t>
            </a:r>
            <a:endParaRPr lang="fr-FR" sz="3200" dirty="0"/>
          </a:p>
        </p:txBody>
      </p:sp>
      <p:sp>
        <p:nvSpPr>
          <p:cNvPr id="4" name="Espace réservé du numéro de diapositive 3"/>
          <p:cNvSpPr>
            <a:spLocks noGrp="1"/>
          </p:cNvSpPr>
          <p:nvPr>
            <p:ph type="sldNum" sz="quarter" idx="12"/>
          </p:nvPr>
        </p:nvSpPr>
        <p:spPr/>
        <p:txBody>
          <a:bodyPr/>
          <a:lstStyle/>
          <a:p>
            <a:fld id="{243502FF-81CF-4B59-ACC6-4D6008BE6B4F}" type="slidenum">
              <a:rPr lang="fr-FR" altLang="fr-FR" smtClean="0"/>
              <a:pPr/>
              <a:t>5</a:t>
            </a:fld>
            <a:endParaRPr lang="fr-FR" altLang="fr-FR"/>
          </a:p>
        </p:txBody>
      </p:sp>
      <p:pic>
        <p:nvPicPr>
          <p:cNvPr id="7" name="Image 6"/>
          <p:cNvPicPr>
            <a:picLocks noChangeAspect="1"/>
          </p:cNvPicPr>
          <p:nvPr/>
        </p:nvPicPr>
        <p:blipFill>
          <a:blip r:embed="rId2"/>
          <a:stretch>
            <a:fillRect/>
          </a:stretch>
        </p:blipFill>
        <p:spPr>
          <a:xfrm>
            <a:off x="571500" y="1319212"/>
            <a:ext cx="8001000" cy="4219575"/>
          </a:xfrm>
          <a:prstGeom prst="rect">
            <a:avLst/>
          </a:prstGeom>
        </p:spPr>
      </p:pic>
    </p:spTree>
    <p:extLst>
      <p:ext uri="{BB962C8B-B14F-4D97-AF65-F5344CB8AC3E}">
        <p14:creationId xmlns:p14="http://schemas.microsoft.com/office/powerpoint/2010/main" val="5361549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fr-FR" sz="3200" b="1" u="sng" dirty="0" smtClean="0">
                <a:effectLst>
                  <a:outerShdw blurRad="38100" dist="38100" dir="2700000" algn="tl">
                    <a:srgbClr val="000000">
                      <a:alpha val="43137"/>
                    </a:srgbClr>
                  </a:outerShdw>
                </a:effectLst>
              </a:rPr>
              <a:t>Etape 1 : Etiquetage des biens</a:t>
            </a:r>
            <a:endParaRPr lang="fr-FR" sz="3200" b="1" u="sng" dirty="0">
              <a:effectLst>
                <a:outerShdw blurRad="38100" dist="38100" dir="2700000" algn="tl">
                  <a:srgbClr val="000000">
                    <a:alpha val="43137"/>
                  </a:srgbClr>
                </a:outerShdw>
              </a:effectLst>
            </a:endParaRPr>
          </a:p>
        </p:txBody>
      </p:sp>
      <p:sp>
        <p:nvSpPr>
          <p:cNvPr id="6" name="Espace réservé du contenu 5"/>
          <p:cNvSpPr>
            <a:spLocks noGrp="1"/>
          </p:cNvSpPr>
          <p:nvPr>
            <p:ph idx="1"/>
          </p:nvPr>
        </p:nvSpPr>
        <p:spPr/>
        <p:txBody>
          <a:bodyPr>
            <a:normAutofit/>
          </a:bodyPr>
          <a:lstStyle/>
          <a:p>
            <a:pPr marL="0" indent="0">
              <a:buNone/>
            </a:pPr>
            <a:endParaRPr lang="fr-FR" sz="1600" dirty="0"/>
          </a:p>
          <a:p>
            <a:r>
              <a:rPr lang="fr-FR" sz="1600" dirty="0" smtClean="0"/>
              <a:t>L’étiquetage, avec les nouvelles étiquettes, ne </a:t>
            </a:r>
            <a:r>
              <a:rPr lang="fr-FR" sz="1600" dirty="0"/>
              <a:t>doit s’effectuer que sur les biens reçus à partir du </a:t>
            </a:r>
            <a:r>
              <a:rPr lang="fr-FR" sz="1600" dirty="0" smtClean="0"/>
              <a:t>17 </a:t>
            </a:r>
            <a:r>
              <a:rPr lang="fr-FR" sz="1600" dirty="0"/>
              <a:t>juin. </a:t>
            </a:r>
          </a:p>
          <a:p>
            <a:r>
              <a:rPr lang="fr-FR" sz="1600" dirty="0" smtClean="0"/>
              <a:t>Le </a:t>
            </a:r>
            <a:r>
              <a:rPr lang="fr-FR" sz="1600" dirty="0"/>
              <a:t>numéro d’inventaire (numéro d’étiquette) devra être reporté dans la fiche </a:t>
            </a:r>
            <a:r>
              <a:rPr lang="fr-FR" sz="1600" dirty="0" smtClean="0"/>
              <a:t>inventaire :</a:t>
            </a:r>
            <a:endParaRPr lang="fr-FR" sz="1600" dirty="0"/>
          </a:p>
          <a:p>
            <a:pPr marL="0" indent="0" algn="ctr">
              <a:buNone/>
            </a:pPr>
            <a:endParaRPr lang="fr-FR" sz="1600" i="1" dirty="0" smtClean="0"/>
          </a:p>
          <a:p>
            <a:pPr marL="0" indent="0" algn="ctr">
              <a:buNone/>
            </a:pPr>
            <a:endParaRPr lang="fr-FR" sz="1600" i="1" dirty="0"/>
          </a:p>
          <a:p>
            <a:pPr marL="0" indent="0" algn="ctr">
              <a:buNone/>
            </a:pPr>
            <a:endParaRPr lang="fr-FR" sz="1600" i="1" dirty="0" smtClean="0"/>
          </a:p>
          <a:p>
            <a:pPr marL="0" indent="0" algn="ctr">
              <a:buNone/>
            </a:pPr>
            <a:endParaRPr lang="fr-FR" sz="1600" i="1" dirty="0"/>
          </a:p>
          <a:p>
            <a:pPr marL="0" indent="0" algn="ctr">
              <a:buNone/>
            </a:pPr>
            <a:endParaRPr lang="fr-FR" sz="1600" i="1" dirty="0" smtClean="0"/>
          </a:p>
          <a:p>
            <a:pPr marL="0" indent="0" algn="ctr">
              <a:buNone/>
            </a:pPr>
            <a:r>
              <a:rPr lang="fr-FR" sz="1600" i="1" dirty="0" smtClean="0"/>
              <a:t>C’est </a:t>
            </a:r>
            <a:r>
              <a:rPr lang="fr-FR" sz="1600" i="1" dirty="0"/>
              <a:t>cette étiquette qui permettra le rapprochement lors de l’IP </a:t>
            </a:r>
            <a:r>
              <a:rPr lang="fr-FR" sz="1600" i="1" dirty="0" smtClean="0"/>
              <a:t>tournant</a:t>
            </a:r>
            <a:endParaRPr lang="fr-FR" sz="1600" dirty="0" smtClean="0">
              <a:solidFill>
                <a:srgbClr val="7030A0"/>
              </a:solidFil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1208" y="2780928"/>
            <a:ext cx="4058217" cy="771633"/>
          </a:xfrm>
          <a:prstGeom prst="rect">
            <a:avLst/>
          </a:prstGeom>
        </p:spPr>
      </p:pic>
      <p:sp>
        <p:nvSpPr>
          <p:cNvPr id="4" name="Espace réservé du numéro de diapositive 3"/>
          <p:cNvSpPr>
            <a:spLocks noGrp="1"/>
          </p:cNvSpPr>
          <p:nvPr>
            <p:ph type="sldNum" sz="quarter" idx="12"/>
          </p:nvPr>
        </p:nvSpPr>
        <p:spPr/>
        <p:txBody>
          <a:bodyPr/>
          <a:lstStyle/>
          <a:p>
            <a:fld id="{243502FF-81CF-4B59-ACC6-4D6008BE6B4F}" type="slidenum">
              <a:rPr lang="fr-FR" altLang="fr-FR" smtClean="0"/>
              <a:pPr/>
              <a:t>6</a:t>
            </a:fld>
            <a:endParaRPr lang="fr-FR" altLang="fr-FR"/>
          </a:p>
        </p:txBody>
      </p:sp>
    </p:spTree>
    <p:extLst>
      <p:ext uri="{BB962C8B-B14F-4D97-AF65-F5344CB8AC3E}">
        <p14:creationId xmlns:p14="http://schemas.microsoft.com/office/powerpoint/2010/main" val="40241328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t 4"/>
          <p:cNvGraphicFramePr>
            <a:graphicFrameLocks noChangeAspect="1"/>
          </p:cNvGraphicFramePr>
          <p:nvPr>
            <p:extLst>
              <p:ext uri="{D42A27DB-BD31-4B8C-83A1-F6EECF244321}">
                <p14:modId xmlns:p14="http://schemas.microsoft.com/office/powerpoint/2010/main" val="2209206587"/>
              </p:ext>
            </p:extLst>
          </p:nvPr>
        </p:nvGraphicFramePr>
        <p:xfrm>
          <a:off x="3275856" y="260648"/>
          <a:ext cx="5465534" cy="5400599"/>
        </p:xfrm>
        <a:graphic>
          <a:graphicData uri="http://schemas.openxmlformats.org/presentationml/2006/ole">
            <mc:AlternateContent xmlns:mc="http://schemas.openxmlformats.org/markup-compatibility/2006">
              <mc:Choice xmlns:v="urn:schemas-microsoft-com:vml" Requires="v">
                <p:oleObj spid="_x0000_s8403" name="Feuille de calcul" r:id="rId3" imgW="11268229" imgH="10020464" progId="Excel.Sheet.12">
                  <p:embed/>
                </p:oleObj>
              </mc:Choice>
              <mc:Fallback>
                <p:oleObj name="Feuille de calcul" r:id="rId3" imgW="11268229" imgH="10020464" progId="Excel.Sheet.12">
                  <p:embed/>
                  <p:pic>
                    <p:nvPicPr>
                      <p:cNvPr id="0" name=""/>
                      <p:cNvPicPr/>
                      <p:nvPr/>
                    </p:nvPicPr>
                    <p:blipFill>
                      <a:blip r:embed="rId4"/>
                      <a:stretch>
                        <a:fillRect/>
                      </a:stretch>
                    </p:blipFill>
                    <p:spPr>
                      <a:xfrm>
                        <a:off x="3275856" y="260648"/>
                        <a:ext cx="5465534" cy="5400599"/>
                      </a:xfrm>
                      <a:prstGeom prst="rect">
                        <a:avLst/>
                      </a:prstGeom>
                    </p:spPr>
                  </p:pic>
                </p:oleObj>
              </mc:Fallback>
            </mc:AlternateContent>
          </a:graphicData>
        </a:graphic>
      </p:graphicFrame>
      <p:sp>
        <p:nvSpPr>
          <p:cNvPr id="2" name="Titre 1"/>
          <p:cNvSpPr>
            <a:spLocks noGrp="1"/>
          </p:cNvSpPr>
          <p:nvPr>
            <p:ph type="title"/>
          </p:nvPr>
        </p:nvSpPr>
        <p:spPr>
          <a:xfrm>
            <a:off x="457201" y="273050"/>
            <a:ext cx="2674639" cy="1162050"/>
          </a:xfrm>
        </p:spPr>
        <p:txBody>
          <a:bodyPr>
            <a:normAutofit fontScale="90000"/>
          </a:bodyPr>
          <a:lstStyle/>
          <a:p>
            <a:r>
              <a:rPr lang="fr-FR" u="sng" dirty="0" smtClean="0">
                <a:effectLst>
                  <a:outerShdw blurRad="38100" dist="38100" dir="2700000" algn="tl">
                    <a:srgbClr val="000000">
                      <a:alpha val="43137"/>
                    </a:srgbClr>
                  </a:outerShdw>
                </a:effectLst>
              </a:rPr>
              <a:t>Etape 2 : Présentation </a:t>
            </a:r>
            <a:r>
              <a:rPr lang="fr-FR" u="sng" dirty="0">
                <a:effectLst>
                  <a:outerShdw blurRad="38100" dist="38100" dir="2700000" algn="tl">
                    <a:srgbClr val="000000">
                      <a:alpha val="43137"/>
                    </a:srgbClr>
                  </a:outerShdw>
                </a:effectLst>
              </a:rPr>
              <a:t>du format de la fiche inventaire</a:t>
            </a:r>
            <a:r>
              <a:rPr lang="fr-FR" dirty="0"/>
              <a:t/>
            </a:r>
            <a:br>
              <a:rPr lang="fr-FR" dirty="0"/>
            </a:br>
            <a:endParaRPr lang="fr-FR" dirty="0"/>
          </a:p>
        </p:txBody>
      </p:sp>
      <p:sp>
        <p:nvSpPr>
          <p:cNvPr id="4" name="Espace réservé du texte 3"/>
          <p:cNvSpPr>
            <a:spLocks noGrp="1"/>
          </p:cNvSpPr>
          <p:nvPr>
            <p:ph type="body" sz="half" idx="2"/>
          </p:nvPr>
        </p:nvSpPr>
        <p:spPr>
          <a:xfrm>
            <a:off x="323529" y="1412776"/>
            <a:ext cx="2808312" cy="4691063"/>
          </a:xfrm>
        </p:spPr>
        <p:txBody>
          <a:bodyPr>
            <a:normAutofit/>
          </a:bodyPr>
          <a:lstStyle/>
          <a:p>
            <a:endParaRPr lang="fr-FR" dirty="0"/>
          </a:p>
          <a:p>
            <a:r>
              <a:rPr lang="fr-FR" sz="1000" dirty="0" smtClean="0"/>
              <a:t>         </a:t>
            </a:r>
            <a:r>
              <a:rPr lang="fr-FR" sz="1050" dirty="0" smtClean="0"/>
              <a:t>Listes déroulantes  (à compléter par </a:t>
            </a:r>
            <a:r>
              <a:rPr lang="fr-FR" sz="1050" dirty="0"/>
              <a:t> </a:t>
            </a:r>
            <a:r>
              <a:rPr lang="fr-FR" sz="1050" dirty="0" smtClean="0"/>
              <a:t>   l’ordonnateur)</a:t>
            </a:r>
          </a:p>
          <a:p>
            <a:endParaRPr lang="fr-FR" sz="1050" dirty="0" smtClean="0"/>
          </a:p>
          <a:p>
            <a:r>
              <a:rPr lang="fr-FR" sz="1050" dirty="0"/>
              <a:t> </a:t>
            </a:r>
            <a:r>
              <a:rPr lang="fr-FR" sz="1050" dirty="0" smtClean="0"/>
              <a:t>        </a:t>
            </a:r>
            <a:r>
              <a:rPr lang="fr-FR" sz="1050" dirty="0"/>
              <a:t>Saisie libre (à compléter par l’ordonnateur</a:t>
            </a:r>
            <a:r>
              <a:rPr lang="fr-FR" sz="1050" dirty="0" smtClean="0"/>
              <a:t>)</a:t>
            </a:r>
          </a:p>
          <a:p>
            <a:endParaRPr lang="fr-FR" sz="1050" dirty="0" smtClean="0"/>
          </a:p>
          <a:p>
            <a:r>
              <a:rPr lang="fr-FR" sz="1050" dirty="0"/>
              <a:t> </a:t>
            </a:r>
            <a:r>
              <a:rPr lang="fr-FR" sz="1050" dirty="0" smtClean="0"/>
              <a:t>        A </a:t>
            </a:r>
            <a:r>
              <a:rPr lang="fr-FR" sz="1050" dirty="0"/>
              <a:t>compléter par l’agence comptable</a:t>
            </a:r>
          </a:p>
          <a:p>
            <a:r>
              <a:rPr lang="fr-FR" sz="1050" dirty="0" smtClean="0"/>
              <a:t>      </a:t>
            </a:r>
            <a:endParaRPr lang="fr-FR" sz="1050" dirty="0"/>
          </a:p>
          <a:p>
            <a:r>
              <a:rPr lang="fr-FR" sz="1050" dirty="0"/>
              <a:t> </a:t>
            </a:r>
            <a:r>
              <a:rPr lang="fr-FR" sz="1050" dirty="0" smtClean="0"/>
              <a:t>         Zone de calcul automatique</a:t>
            </a:r>
          </a:p>
          <a:p>
            <a:endParaRPr lang="fr-FR" sz="1600" dirty="0" smtClean="0"/>
          </a:p>
          <a:p>
            <a:r>
              <a:rPr lang="fr-FR" sz="1050" dirty="0" smtClean="0"/>
              <a:t>          Zone saisie libre  et subventions (à compléter par l’ordonnateur)</a:t>
            </a:r>
          </a:p>
          <a:p>
            <a:endParaRPr lang="fr-FR" sz="1600" dirty="0"/>
          </a:p>
          <a:p>
            <a:endParaRPr lang="fr-FR" sz="1600" dirty="0"/>
          </a:p>
          <a:p>
            <a:endParaRPr lang="fr-FR" sz="1600" dirty="0"/>
          </a:p>
          <a:p>
            <a:endParaRPr lang="fr-FR" sz="1600" dirty="0"/>
          </a:p>
          <a:p>
            <a:endParaRPr lang="fr-FR" sz="1600" dirty="0"/>
          </a:p>
          <a:p>
            <a:endParaRPr lang="fr-FR" dirty="0"/>
          </a:p>
        </p:txBody>
      </p:sp>
      <p:pic>
        <p:nvPicPr>
          <p:cNvPr id="8289" name="Picture 9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715" y="1674743"/>
            <a:ext cx="339888" cy="18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90" name="Picture 9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715" y="2210282"/>
            <a:ext cx="325519" cy="179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91" name="Picture 9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2715" y="2611121"/>
            <a:ext cx="339888" cy="180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987824" y="2627871"/>
            <a:ext cx="415498" cy="584775"/>
          </a:xfrm>
          <a:prstGeom prst="rect">
            <a:avLst/>
          </a:prstGeom>
          <a:noFill/>
        </p:spPr>
        <p:txBody>
          <a:bodyPr wrap="none" lIns="91440" tIns="45720" rIns="91440" bIns="45720">
            <a:spAutoFit/>
          </a:bodyPr>
          <a:lstStyle/>
          <a:p>
            <a:pPr algn="ctr"/>
            <a:r>
              <a:rPr lang="fr-FR" sz="32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a:t>
            </a:r>
            <a:endParaRPr lang="fr-FR"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 name="Rectangle 5"/>
          <p:cNvSpPr/>
          <p:nvPr/>
        </p:nvSpPr>
        <p:spPr>
          <a:xfrm>
            <a:off x="5508104" y="260648"/>
            <a:ext cx="1512168" cy="230832"/>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fr-FR" sz="900" b="1" cap="none" spc="50" dirty="0" err="1" smtClean="0">
                <a:ln w="11430"/>
                <a:solidFill>
                  <a:srgbClr val="C00000"/>
                </a:solidFill>
                <a:effectLst>
                  <a:outerShdw blurRad="76200" dist="50800" dir="5400000" algn="tl" rotWithShape="0">
                    <a:srgbClr val="000000">
                      <a:alpha val="65000"/>
                    </a:srgbClr>
                  </a:outerShdw>
                </a:effectLst>
              </a:rPr>
              <a:t>Cf</a:t>
            </a:r>
            <a:r>
              <a:rPr lang="fr-FR" sz="900" b="1" cap="none" spc="50" dirty="0" smtClean="0">
                <a:ln w="11430"/>
                <a:solidFill>
                  <a:srgbClr val="C00000"/>
                </a:solidFill>
                <a:effectLst>
                  <a:outerShdw blurRad="76200" dist="50800" dir="5400000" algn="tl" rotWithShape="0">
                    <a:srgbClr val="000000">
                      <a:alpha val="65000"/>
                    </a:srgbClr>
                  </a:outerShdw>
                </a:effectLst>
              </a:rPr>
              <a:t> : Etape 1</a:t>
            </a:r>
            <a:endParaRPr lang="fr-FR" sz="900" b="1" cap="none" spc="50" dirty="0">
              <a:ln w="11430"/>
              <a:solidFill>
                <a:srgbClr val="C00000"/>
              </a:solidFill>
              <a:effectLst>
                <a:outerShdw blurRad="76200" dist="50800" dir="5400000" algn="tl" rotWithShape="0">
                  <a:srgbClr val="000000">
                    <a:alpha val="65000"/>
                  </a:srgbClr>
                </a:outerShdw>
              </a:effectLst>
            </a:endParaRPr>
          </a:p>
        </p:txBody>
      </p:sp>
      <p:sp>
        <p:nvSpPr>
          <p:cNvPr id="9" name="Rectangle 8"/>
          <p:cNvSpPr/>
          <p:nvPr/>
        </p:nvSpPr>
        <p:spPr>
          <a:xfrm>
            <a:off x="2960088" y="1102250"/>
            <a:ext cx="439544" cy="584775"/>
          </a:xfrm>
          <a:prstGeom prst="rect">
            <a:avLst/>
          </a:prstGeom>
          <a:noFill/>
        </p:spPr>
        <p:txBody>
          <a:bodyPr wrap="none" lIns="91440" tIns="45720" rIns="91440" bIns="45720">
            <a:spAutoFit/>
          </a:bodyPr>
          <a:lstStyle/>
          <a:p>
            <a:pPr algn="ctr"/>
            <a:r>
              <a:rPr lang="fr-FR"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a:t>
            </a:r>
            <a:endParaRPr lang="fr-FR"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1" name="Rectangle 10"/>
          <p:cNvSpPr/>
          <p:nvPr/>
        </p:nvSpPr>
        <p:spPr>
          <a:xfrm>
            <a:off x="3006259" y="4729499"/>
            <a:ext cx="402674" cy="584775"/>
          </a:xfrm>
          <a:prstGeom prst="rect">
            <a:avLst/>
          </a:prstGeom>
          <a:noFill/>
        </p:spPr>
        <p:txBody>
          <a:bodyPr wrap="none" lIns="91440" tIns="45720" rIns="91440" bIns="45720">
            <a:spAutoFit/>
          </a:bodyPr>
          <a:lstStyle/>
          <a:p>
            <a:pPr algn="ctr"/>
            <a:r>
              <a:rPr lang="fr-FR" sz="32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a:t>
            </a:r>
            <a:endParaRPr lang="fr-FR"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2" name="Rectangle 11"/>
          <p:cNvSpPr/>
          <p:nvPr/>
        </p:nvSpPr>
        <p:spPr>
          <a:xfrm>
            <a:off x="8712537" y="2499082"/>
            <a:ext cx="442749" cy="584775"/>
          </a:xfrm>
          <a:prstGeom prst="rect">
            <a:avLst/>
          </a:prstGeom>
          <a:noFill/>
        </p:spPr>
        <p:txBody>
          <a:bodyPr wrap="none" lIns="91440" tIns="45720" rIns="91440" bIns="45720">
            <a:spAutoFit/>
          </a:bodyPr>
          <a:lstStyle/>
          <a:p>
            <a:pPr algn="ctr"/>
            <a:r>
              <a:rPr lang="fr-FR" sz="32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
            </a:r>
            <a:endParaRPr lang="fr-FR"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Rectangle 2"/>
          <p:cNvSpPr/>
          <p:nvPr/>
        </p:nvSpPr>
        <p:spPr>
          <a:xfrm>
            <a:off x="8741390" y="4163762"/>
            <a:ext cx="385042" cy="584775"/>
          </a:xfrm>
          <a:prstGeom prst="rect">
            <a:avLst/>
          </a:prstGeom>
          <a:noFill/>
        </p:spPr>
        <p:txBody>
          <a:bodyPr wrap="none" lIns="91440" tIns="45720" rIns="91440" bIns="45720">
            <a:spAutoFit/>
          </a:bodyPr>
          <a:lstStyle/>
          <a:p>
            <a:pPr algn="ctr"/>
            <a:r>
              <a:rPr lang="fr-FR" sz="32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a:t>
            </a:r>
            <a:endParaRPr lang="fr-FR"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14" name="Picture 99"/>
          <p:cNvPicPr>
            <a:picLocks noChangeAspect="1" noChangeArrowheads="1"/>
          </p:cNvPicPr>
          <p:nvPr/>
        </p:nvPicPr>
        <p:blipFill>
          <a:blip r:embed="rId8">
            <a:duotone>
              <a:prstClr val="black"/>
              <a:schemeClr val="accent4">
                <a:tint val="45000"/>
                <a:satMod val="400000"/>
              </a:schemeClr>
            </a:duotone>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22715" y="3032297"/>
            <a:ext cx="339888" cy="180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99"/>
          <p:cNvPicPr>
            <a:picLocks noChangeAspect="1" noChangeArrowheads="1"/>
          </p:cNvPicPr>
          <p:nvPr/>
        </p:nvPicPr>
        <p:blipFill>
          <a:blip r:embed="rId7">
            <a:biLevel thresh="50000"/>
            <a:extLst>
              <a:ext uri="{28A0092B-C50C-407E-A947-70E740481C1C}">
                <a14:useLocalDpi xmlns:a14="http://schemas.microsoft.com/office/drawing/2010/main" val="0"/>
              </a:ext>
            </a:extLst>
          </a:blip>
          <a:srcRect/>
          <a:stretch>
            <a:fillRect/>
          </a:stretch>
        </p:blipFill>
        <p:spPr bwMode="auto">
          <a:xfrm>
            <a:off x="322715" y="3501008"/>
            <a:ext cx="339888" cy="180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Espace réservé du numéro de diapositive 6"/>
          <p:cNvSpPr>
            <a:spLocks noGrp="1"/>
          </p:cNvSpPr>
          <p:nvPr>
            <p:ph type="sldNum" sz="quarter" idx="12"/>
          </p:nvPr>
        </p:nvSpPr>
        <p:spPr/>
        <p:txBody>
          <a:bodyPr/>
          <a:lstStyle/>
          <a:p>
            <a:fld id="{3E975393-8B61-4278-BCEA-0D75F4DD80B9}" type="slidenum">
              <a:rPr lang="fr-FR" altLang="fr-FR" smtClean="0"/>
              <a:pPr/>
              <a:t>7</a:t>
            </a:fld>
            <a:endParaRPr lang="fr-FR" altLang="fr-FR"/>
          </a:p>
        </p:txBody>
      </p:sp>
    </p:spTree>
    <p:extLst>
      <p:ext uri="{BB962C8B-B14F-4D97-AF65-F5344CB8AC3E}">
        <p14:creationId xmlns:p14="http://schemas.microsoft.com/office/powerpoint/2010/main" val="19488280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467544" y="116632"/>
            <a:ext cx="8229600" cy="1143000"/>
          </a:xfrm>
        </p:spPr>
        <p:txBody>
          <a:bodyPr>
            <a:normAutofit/>
          </a:bodyPr>
          <a:lstStyle/>
          <a:p>
            <a:r>
              <a:rPr lang="fr-FR" sz="3200" b="1" u="sng" dirty="0" smtClean="0">
                <a:effectLst>
                  <a:outerShdw blurRad="38100" dist="38100" dir="2700000" algn="tl">
                    <a:srgbClr val="000000">
                      <a:alpha val="43137"/>
                    </a:srgbClr>
                  </a:outerShdw>
                </a:effectLst>
              </a:rPr>
              <a:t>Etape 3 : Renseignement fiche (par le référent)</a:t>
            </a:r>
            <a:endParaRPr lang="fr-FR" sz="3200" b="1" u="sng" dirty="0">
              <a:effectLst>
                <a:outerShdw blurRad="38100" dist="38100" dir="2700000" algn="tl">
                  <a:srgbClr val="000000">
                    <a:alpha val="43137"/>
                  </a:srgbClr>
                </a:outerShdw>
              </a:effectLst>
            </a:endParaRPr>
          </a:p>
        </p:txBody>
      </p:sp>
      <p:sp>
        <p:nvSpPr>
          <p:cNvPr id="6" name="Espace réservé du contenu 5"/>
          <p:cNvSpPr>
            <a:spLocks noGrp="1"/>
          </p:cNvSpPr>
          <p:nvPr>
            <p:ph idx="1"/>
          </p:nvPr>
        </p:nvSpPr>
        <p:spPr>
          <a:xfrm>
            <a:off x="457200" y="980728"/>
            <a:ext cx="8229600" cy="4968552"/>
          </a:xfrm>
        </p:spPr>
        <p:txBody>
          <a:bodyPr>
            <a:normAutofit fontScale="77500" lnSpcReduction="20000"/>
          </a:bodyPr>
          <a:lstStyle/>
          <a:p>
            <a:pPr marL="0" indent="0">
              <a:buNone/>
            </a:pPr>
            <a:r>
              <a:rPr lang="fr-FR" sz="1600" dirty="0" smtClean="0"/>
              <a:t>A. Identification structure</a:t>
            </a:r>
          </a:p>
          <a:p>
            <a:pPr>
              <a:buFontTx/>
              <a:buChar char="-"/>
            </a:pPr>
            <a:r>
              <a:rPr lang="fr-FR" sz="1600" dirty="0" smtClean="0"/>
              <a:t>Choisir le type de structure dans la première cellule</a:t>
            </a:r>
            <a:r>
              <a:rPr lang="fr-FR" sz="1800" dirty="0" smtClean="0"/>
              <a:t>				</a:t>
            </a:r>
            <a:r>
              <a:rPr lang="fr-FR" sz="1200" dirty="0" smtClean="0"/>
              <a:t>liste déroulantes</a:t>
            </a:r>
            <a:endParaRPr lang="fr-FR" sz="2000" dirty="0" smtClean="0"/>
          </a:p>
          <a:p>
            <a:pPr>
              <a:buFontTx/>
              <a:buChar char="-"/>
            </a:pPr>
            <a:r>
              <a:rPr lang="fr-FR" sz="1600" dirty="0" smtClean="0"/>
              <a:t>Choisir </a:t>
            </a:r>
            <a:r>
              <a:rPr lang="fr-FR" sz="1600" dirty="0"/>
              <a:t>sa structure dans la deuxième cellule</a:t>
            </a:r>
            <a:r>
              <a:rPr lang="fr-FR" sz="1800" dirty="0"/>
              <a:t> </a:t>
            </a:r>
            <a:r>
              <a:rPr lang="fr-FR" sz="1800" dirty="0" smtClean="0"/>
              <a:t>				</a:t>
            </a:r>
            <a:r>
              <a:rPr lang="fr-FR" sz="1200" dirty="0" smtClean="0"/>
              <a:t>(en jaune)</a:t>
            </a:r>
          </a:p>
          <a:p>
            <a:pPr>
              <a:buFontTx/>
              <a:buChar char="-"/>
            </a:pPr>
            <a:r>
              <a:rPr lang="fr-FR" sz="1600" dirty="0" smtClean="0"/>
              <a:t>Choisir </a:t>
            </a:r>
            <a:r>
              <a:rPr lang="fr-FR" sz="1600" dirty="0"/>
              <a:t>son site dans la troisième cellule</a:t>
            </a:r>
            <a:r>
              <a:rPr lang="fr-FR" sz="1800" dirty="0" smtClean="0"/>
              <a:t>	</a:t>
            </a:r>
          </a:p>
          <a:p>
            <a:pPr marL="0" indent="0">
              <a:buNone/>
            </a:pPr>
            <a:r>
              <a:rPr lang="fr-FR" sz="1800" dirty="0" smtClean="0"/>
              <a:t>	</a:t>
            </a:r>
          </a:p>
          <a:p>
            <a:pPr marL="0" indent="0">
              <a:buNone/>
            </a:pPr>
            <a:r>
              <a:rPr lang="fr-FR" sz="1500" dirty="0" smtClean="0"/>
              <a:t>B. Descriptif </a:t>
            </a:r>
            <a:r>
              <a:rPr lang="fr-FR" sz="1800" dirty="0" smtClean="0"/>
              <a:t>		</a:t>
            </a:r>
            <a:endParaRPr lang="fr-FR" sz="1800" dirty="0"/>
          </a:p>
          <a:p>
            <a:pPr>
              <a:buFontTx/>
              <a:buChar char="-"/>
            </a:pPr>
            <a:r>
              <a:rPr lang="fr-FR" sz="1600" dirty="0" smtClean="0"/>
              <a:t>Remplir Les champs « contacts » et « désignation précise du bien inventoriable ». Saisie libre.</a:t>
            </a:r>
          </a:p>
          <a:p>
            <a:pPr>
              <a:buFontTx/>
              <a:buChar char="-"/>
            </a:pPr>
            <a:endParaRPr lang="fr-FR" sz="1600" dirty="0"/>
          </a:p>
          <a:p>
            <a:pPr marL="0" indent="0">
              <a:buNone/>
            </a:pPr>
            <a:r>
              <a:rPr lang="fr-FR" sz="1600" dirty="0"/>
              <a:t>C</a:t>
            </a:r>
            <a:r>
              <a:rPr lang="fr-FR" sz="1600" dirty="0" smtClean="0"/>
              <a:t>. Localisation</a:t>
            </a:r>
          </a:p>
          <a:p>
            <a:pPr>
              <a:buFontTx/>
              <a:buChar char="-"/>
            </a:pPr>
            <a:r>
              <a:rPr lang="fr-FR" sz="1600" dirty="0" smtClean="0"/>
              <a:t>Remplir la localisation du matériel (bâtiment et niveau). La codification de la localisation se générera automatiquement à partir du site sélectionné et une zone libre est à compléter si besoin (en cas de localisation particulière)</a:t>
            </a:r>
          </a:p>
          <a:p>
            <a:pPr>
              <a:buFontTx/>
              <a:buChar char="-"/>
            </a:pPr>
            <a:endParaRPr lang="fr-FR" sz="1600" dirty="0" smtClean="0"/>
          </a:p>
          <a:p>
            <a:pPr marL="0" indent="0">
              <a:buNone/>
            </a:pPr>
            <a:r>
              <a:rPr lang="fr-FR" sz="1600" dirty="0"/>
              <a:t>D</a:t>
            </a:r>
            <a:r>
              <a:rPr lang="fr-FR" sz="1600" dirty="0" smtClean="0"/>
              <a:t>. Données financières</a:t>
            </a:r>
          </a:p>
          <a:p>
            <a:pPr>
              <a:buFontTx/>
              <a:buChar char="-"/>
            </a:pPr>
            <a:r>
              <a:rPr lang="fr-FR" sz="1600" dirty="0" smtClean="0"/>
              <a:t>Remplir les informations financières et comptables et le numéro de bon de commande         </a:t>
            </a:r>
          </a:p>
          <a:p>
            <a:pPr>
              <a:buFontTx/>
              <a:buChar char="-"/>
            </a:pPr>
            <a:r>
              <a:rPr lang="fr-FR" sz="1600" dirty="0" smtClean="0"/>
              <a:t>Si </a:t>
            </a:r>
            <a:r>
              <a:rPr lang="fr-FR" sz="1600" dirty="0"/>
              <a:t>le choix AUTOFINANCEMENT est OUI les cellules du dessous </a:t>
            </a:r>
            <a:r>
              <a:rPr lang="fr-FR" sz="1600" dirty="0" smtClean="0"/>
              <a:t>disparaissent</a:t>
            </a:r>
          </a:p>
          <a:p>
            <a:pPr>
              <a:buFontTx/>
              <a:buChar char="-"/>
            </a:pPr>
            <a:r>
              <a:rPr lang="fr-FR" sz="1600" dirty="0" smtClean="0"/>
              <a:t>Si le choix AUTOFINANCEMENT est NON, il convient de compléter les cellules sous la rubrique </a:t>
            </a:r>
            <a:r>
              <a:rPr lang="fr-FR" sz="1600" i="1" dirty="0" smtClean="0"/>
              <a:t>« Subventions reçues »</a:t>
            </a:r>
            <a:endParaRPr lang="fr-FR" sz="1600" i="1" dirty="0"/>
          </a:p>
          <a:p>
            <a:pPr>
              <a:buFontTx/>
              <a:buChar char="-"/>
            </a:pPr>
            <a:endParaRPr lang="fr-FR" sz="1600" dirty="0" smtClean="0"/>
          </a:p>
          <a:p>
            <a:pPr>
              <a:buFontTx/>
              <a:buChar char="-"/>
            </a:pPr>
            <a:endParaRPr lang="fr-FR" sz="1600" dirty="0"/>
          </a:p>
          <a:p>
            <a:pPr marL="0" indent="0">
              <a:buNone/>
            </a:pPr>
            <a:r>
              <a:rPr lang="fr-FR" sz="1600" dirty="0" smtClean="0"/>
              <a:t>E. Date de mise en service</a:t>
            </a:r>
          </a:p>
          <a:p>
            <a:pPr marL="0" indent="0">
              <a:buNone/>
            </a:pPr>
            <a:r>
              <a:rPr lang="fr-FR" sz="1600" dirty="0" smtClean="0"/>
              <a:t> </a:t>
            </a:r>
            <a:endParaRPr lang="fr-FR" sz="1600" b="1" dirty="0" smtClean="0"/>
          </a:p>
          <a:p>
            <a:pPr>
              <a:buFont typeface="Wingdings" panose="05000000000000000000" pitchFamily="2" charset="2"/>
              <a:buChar char="è"/>
            </a:pPr>
            <a:r>
              <a:rPr lang="fr-FR" sz="1600" b="1" dirty="0" smtClean="0"/>
              <a:t>Visa du référent (le cas échéant) sur le document, le scanner et l’envoyer </a:t>
            </a:r>
            <a:r>
              <a:rPr lang="fr-FR" sz="1600" dirty="0" smtClean="0"/>
              <a:t>à </a:t>
            </a:r>
            <a:r>
              <a:rPr lang="fr-FR" sz="1600" dirty="0"/>
              <a:t>l’adresse </a:t>
            </a:r>
            <a:r>
              <a:rPr lang="fr-FR" sz="1600" dirty="0" smtClean="0"/>
              <a:t>: </a:t>
            </a:r>
            <a:r>
              <a:rPr lang="fr-FR" sz="1600" dirty="0" smtClean="0">
                <a:solidFill>
                  <a:srgbClr val="C00000"/>
                </a:solidFill>
                <a:hlinkClick r:id="rId2"/>
              </a:rPr>
              <a:t>sifac-immobilisation@umontpellier.fr</a:t>
            </a:r>
            <a:r>
              <a:rPr lang="fr-FR" sz="1600" dirty="0" smtClean="0">
                <a:solidFill>
                  <a:srgbClr val="7030A0"/>
                </a:solidFill>
              </a:rPr>
              <a:t> </a:t>
            </a:r>
            <a:endParaRPr lang="fr-FR" sz="1600" b="1" u="sng" strike="sngStrike" dirty="0" smtClean="0"/>
          </a:p>
          <a:p>
            <a:pPr marL="0" indent="0">
              <a:buNone/>
            </a:pPr>
            <a:endParaRPr lang="fr-FR" sz="2000" dirty="0"/>
          </a:p>
          <a:p>
            <a:pPr marL="0" indent="0">
              <a:buNone/>
            </a:pPr>
            <a:endParaRPr lang="fr-FR" sz="2000" dirty="0" smtClean="0"/>
          </a:p>
          <a:p>
            <a:pPr marL="0" indent="0">
              <a:buNone/>
            </a:pPr>
            <a:endParaRPr lang="fr-FR" sz="2000" dirty="0"/>
          </a:p>
        </p:txBody>
      </p:sp>
      <p:sp>
        <p:nvSpPr>
          <p:cNvPr id="7" name="Accolade fermante 6"/>
          <p:cNvSpPr/>
          <p:nvPr/>
        </p:nvSpPr>
        <p:spPr>
          <a:xfrm>
            <a:off x="6694411" y="1196752"/>
            <a:ext cx="108012" cy="5400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 name="Espace réservé du numéro de diapositive 1"/>
          <p:cNvSpPr>
            <a:spLocks noGrp="1"/>
          </p:cNvSpPr>
          <p:nvPr>
            <p:ph type="sldNum" sz="quarter" idx="12"/>
          </p:nvPr>
        </p:nvSpPr>
        <p:spPr/>
        <p:txBody>
          <a:bodyPr/>
          <a:lstStyle/>
          <a:p>
            <a:fld id="{243502FF-81CF-4B59-ACC6-4D6008BE6B4F}" type="slidenum">
              <a:rPr lang="fr-FR" altLang="fr-FR" smtClean="0"/>
              <a:pPr/>
              <a:t>8</a:t>
            </a:fld>
            <a:endParaRPr lang="fr-FR" altLang="fr-FR"/>
          </a:p>
        </p:txBody>
      </p:sp>
      <p:sp>
        <p:nvSpPr>
          <p:cNvPr id="8" name="ZoneTexte 7"/>
          <p:cNvSpPr txBox="1"/>
          <p:nvPr/>
        </p:nvSpPr>
        <p:spPr>
          <a:xfrm>
            <a:off x="539552" y="5301208"/>
            <a:ext cx="7992888" cy="461665"/>
          </a:xfrm>
          <a:prstGeom prst="rect">
            <a:avLst/>
          </a:prstGeom>
          <a:solidFill>
            <a:schemeClr val="bg1">
              <a:lumMod val="85000"/>
            </a:schemeClr>
          </a:solidFill>
          <a:ln>
            <a:solidFill>
              <a:schemeClr val="tx1"/>
            </a:solidFill>
          </a:ln>
        </p:spPr>
        <p:txBody>
          <a:bodyPr wrap="square" rtlCol="0">
            <a:spAutoFit/>
          </a:bodyPr>
          <a:lstStyle/>
          <a:p>
            <a:r>
              <a:rPr lang="fr-FR" sz="1200" dirty="0"/>
              <a:t>Evolution possible (à </a:t>
            </a:r>
            <a:r>
              <a:rPr lang="fr-FR" sz="1200" dirty="0" smtClean="0"/>
              <a:t>l’étude) de l’envoi de la fiche inventaire à l’AC : la fiche inventaire serait jointe directement dans l’outil SIFAC, dans le module Bon de Commande</a:t>
            </a:r>
            <a:endParaRPr lang="fr-FR" sz="1200" dirty="0"/>
          </a:p>
        </p:txBody>
      </p:sp>
    </p:spTree>
    <p:extLst>
      <p:ext uri="{BB962C8B-B14F-4D97-AF65-F5344CB8AC3E}">
        <p14:creationId xmlns:p14="http://schemas.microsoft.com/office/powerpoint/2010/main" val="5682030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16632"/>
            <a:ext cx="8229600" cy="1143000"/>
          </a:xfrm>
        </p:spPr>
        <p:txBody>
          <a:bodyPr>
            <a:normAutofit/>
          </a:bodyPr>
          <a:lstStyle/>
          <a:p>
            <a:r>
              <a:rPr lang="fr-FR" sz="3200" b="1" u="sng" dirty="0" smtClean="0">
                <a:effectLst>
                  <a:outerShdw blurRad="38100" dist="38100" dir="2700000" algn="tl">
                    <a:srgbClr val="000000">
                      <a:alpha val="43137"/>
                    </a:srgbClr>
                  </a:outerShdw>
                </a:effectLst>
              </a:rPr>
              <a:t>Etape 4 : Valorisation de l’immobilisation (par l’AC) </a:t>
            </a:r>
            <a:endParaRPr lang="fr-FR" sz="3200" b="1" u="sng" dirty="0">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p:txBody>
          <a:bodyPr>
            <a:normAutofit/>
          </a:bodyPr>
          <a:lstStyle/>
          <a:p>
            <a:pPr marL="0" indent="0">
              <a:buNone/>
            </a:pPr>
            <a:r>
              <a:rPr lang="fr-FR" sz="1600" dirty="0" smtClean="0"/>
              <a:t>A réception de la fiche inventaire, l’agence comptable : </a:t>
            </a:r>
          </a:p>
          <a:p>
            <a:pPr>
              <a:buFontTx/>
              <a:buChar char="-"/>
            </a:pPr>
            <a:r>
              <a:rPr lang="fr-FR" sz="1600" dirty="0" smtClean="0"/>
              <a:t>Rapprochement de la fiche inventaire de la (ou des) facture(s) et, le cas échéant, de la facture de vente si le bien est financé en tout ou partie par une ou des subvention(s)</a:t>
            </a:r>
          </a:p>
          <a:p>
            <a:pPr>
              <a:buFontTx/>
              <a:buChar char="-"/>
            </a:pPr>
            <a:r>
              <a:rPr lang="fr-FR" sz="1600" dirty="0" smtClean="0"/>
              <a:t>Saisie dans le module «immobilisation » de SIFAC de la fiche d’immobilisation, mise en service (déclenchement des amortissements),</a:t>
            </a:r>
          </a:p>
          <a:p>
            <a:pPr>
              <a:buFontTx/>
              <a:buChar char="-"/>
            </a:pPr>
            <a:r>
              <a:rPr lang="fr-FR" sz="1600" dirty="0" smtClean="0"/>
              <a:t>Rattachement à la fiche immobilisation dans SIFAC de la (ou des) subvention(s) s’il y a lieu.</a:t>
            </a:r>
          </a:p>
          <a:p>
            <a:pPr>
              <a:buFontTx/>
              <a:buChar char="-"/>
            </a:pPr>
            <a:r>
              <a:rPr lang="fr-FR" sz="1600" dirty="0" smtClean="0"/>
              <a:t>Renseignement des cases bleues de la fiche inventaire</a:t>
            </a:r>
          </a:p>
          <a:p>
            <a:pPr>
              <a:buFontTx/>
              <a:buChar char="-"/>
            </a:pPr>
            <a:r>
              <a:rPr lang="fr-FR" sz="1600" dirty="0" smtClean="0"/>
              <a:t>Archivage du dossier complet à l’agence comptable.</a:t>
            </a:r>
          </a:p>
          <a:p>
            <a:pPr>
              <a:buFontTx/>
              <a:buChar char="-"/>
            </a:pPr>
            <a:r>
              <a:rPr lang="fr-FR" sz="1600" dirty="0" smtClean="0"/>
              <a:t>Réponse au mail d’envoi de la fiche inventaire pour transmission du (ou des) numéro(s) d’immobilisation(s) afin que le référent puisse les reporter sur les fiches inventaires. </a:t>
            </a:r>
          </a:p>
          <a:p>
            <a:pPr marL="0" indent="0">
              <a:buNone/>
            </a:pPr>
            <a:endParaRPr lang="fr-FR" sz="1600" dirty="0" smtClean="0"/>
          </a:p>
          <a:p>
            <a:pPr>
              <a:buFontTx/>
              <a:buChar char="-"/>
            </a:pPr>
            <a:endParaRPr lang="fr-FR" sz="1600" i="1" dirty="0">
              <a:solidFill>
                <a:srgbClr val="FF0000"/>
              </a:solidFill>
            </a:endParaRPr>
          </a:p>
        </p:txBody>
      </p:sp>
      <p:sp>
        <p:nvSpPr>
          <p:cNvPr id="4" name="Espace réservé du numéro de diapositive 3"/>
          <p:cNvSpPr>
            <a:spLocks noGrp="1"/>
          </p:cNvSpPr>
          <p:nvPr>
            <p:ph type="sldNum" sz="quarter" idx="12"/>
          </p:nvPr>
        </p:nvSpPr>
        <p:spPr/>
        <p:txBody>
          <a:bodyPr/>
          <a:lstStyle/>
          <a:p>
            <a:fld id="{243502FF-81CF-4B59-ACC6-4D6008BE6B4F}" type="slidenum">
              <a:rPr lang="fr-FR" altLang="fr-FR" smtClean="0"/>
              <a:pPr/>
              <a:t>9</a:t>
            </a:fld>
            <a:endParaRPr lang="fr-FR" altLang="fr-FR"/>
          </a:p>
        </p:txBody>
      </p:sp>
      <p:sp>
        <p:nvSpPr>
          <p:cNvPr id="5" name="ZoneTexte 4"/>
          <p:cNvSpPr txBox="1"/>
          <p:nvPr/>
        </p:nvSpPr>
        <p:spPr>
          <a:xfrm>
            <a:off x="539552" y="4581128"/>
            <a:ext cx="7992888" cy="1107996"/>
          </a:xfrm>
          <a:prstGeom prst="rect">
            <a:avLst/>
          </a:prstGeom>
          <a:solidFill>
            <a:schemeClr val="bg1">
              <a:lumMod val="85000"/>
            </a:schemeClr>
          </a:solidFill>
          <a:ln>
            <a:solidFill>
              <a:schemeClr val="tx1"/>
            </a:solidFill>
          </a:ln>
        </p:spPr>
        <p:txBody>
          <a:bodyPr wrap="square" rtlCol="0">
            <a:spAutoFit/>
          </a:bodyPr>
          <a:lstStyle/>
          <a:p>
            <a:r>
              <a:rPr lang="fr-FR" sz="1600" dirty="0"/>
              <a:t>Evolution possible (à l’étude)</a:t>
            </a:r>
            <a:r>
              <a:rPr lang="fr-FR" sz="1600" dirty="0">
                <a:solidFill>
                  <a:srgbClr val="FF0000"/>
                </a:solidFill>
              </a:rPr>
              <a:t> </a:t>
            </a:r>
            <a:r>
              <a:rPr lang="fr-FR" sz="1600" dirty="0"/>
              <a:t>des rôles des gestionnaires SIFAC pour une consultation des immobilisations : consultation de l’immobilisation, extraction de fichiers d’immobilisations en fonction de critères définis.</a:t>
            </a:r>
          </a:p>
          <a:p>
            <a:endParaRPr lang="fr-FR" dirty="0"/>
          </a:p>
        </p:txBody>
      </p:sp>
    </p:spTree>
    <p:extLst>
      <p:ext uri="{BB962C8B-B14F-4D97-AF65-F5344CB8AC3E}">
        <p14:creationId xmlns:p14="http://schemas.microsoft.com/office/powerpoint/2010/main" val="123361243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2726</TotalTime>
  <Words>550</Words>
  <Application>Microsoft Office PowerPoint</Application>
  <PresentationFormat>Affichage à l'écran (4:3)</PresentationFormat>
  <Paragraphs>178</Paragraphs>
  <Slides>11</Slides>
  <Notes>2</Notes>
  <HiddenSlides>0</HiddenSlides>
  <MMClips>0</MMClips>
  <ScaleCrop>false</ScaleCrop>
  <HeadingPairs>
    <vt:vector size="8" baseType="variant">
      <vt:variant>
        <vt:lpstr>Polices utilisées</vt:lpstr>
      </vt:variant>
      <vt:variant>
        <vt:i4>5</vt:i4>
      </vt:variant>
      <vt:variant>
        <vt:lpstr>Thème</vt:lpstr>
      </vt:variant>
      <vt:variant>
        <vt:i4>1</vt:i4>
      </vt:variant>
      <vt:variant>
        <vt:lpstr>Serveurs OLE incorporés</vt:lpstr>
      </vt:variant>
      <vt:variant>
        <vt:i4>1</vt:i4>
      </vt:variant>
      <vt:variant>
        <vt:lpstr>Titres des diapositives</vt:lpstr>
      </vt:variant>
      <vt:variant>
        <vt:i4>11</vt:i4>
      </vt:variant>
    </vt:vector>
  </HeadingPairs>
  <TitlesOfParts>
    <vt:vector size="18" baseType="lpstr">
      <vt:lpstr>MS PGothic</vt:lpstr>
      <vt:lpstr>Arial</vt:lpstr>
      <vt:lpstr>Arial Narrow</vt:lpstr>
      <vt:lpstr>Calibri</vt:lpstr>
      <vt:lpstr>Wingdings</vt:lpstr>
      <vt:lpstr>Thème Office</vt:lpstr>
      <vt:lpstr>Feuille de calcul</vt:lpstr>
      <vt:lpstr>Utilisation de la fiche inventaire Mode opératoire à utiliser à partir du 17 juin 2019</vt:lpstr>
      <vt:lpstr>Plan des étapes à réaliser</vt:lpstr>
      <vt:lpstr>Etape 0 : Réception des étiquettes</vt:lpstr>
      <vt:lpstr>Etape 1 : Etiquetage des biens</vt:lpstr>
      <vt:lpstr>Etape 1 : Etiquetage des biens</vt:lpstr>
      <vt:lpstr>Etape 1 : Etiquetage des biens</vt:lpstr>
      <vt:lpstr>Etape 2 : Présentation du format de la fiche inventaire </vt:lpstr>
      <vt:lpstr>Etape 3 : Renseignement fiche (par le référent)</vt:lpstr>
      <vt:lpstr>Etape 4 : Valorisation de l’immobilisation (par l’AC) </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slim.ben-abdallah@umontpellier.fr</dc:creator>
  <cp:lastModifiedBy>lilian.bouscary@umontpellier.fr</cp:lastModifiedBy>
  <cp:revision>215</cp:revision>
  <cp:lastPrinted>2019-06-17T09:38:48Z</cp:lastPrinted>
  <dcterms:created xsi:type="dcterms:W3CDTF">2019-04-25T14:28:01Z</dcterms:created>
  <dcterms:modified xsi:type="dcterms:W3CDTF">2019-06-17T13:21:20Z</dcterms:modified>
</cp:coreProperties>
</file>