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Inter SemiBold"/>
      <p:regular r:id="rId33"/>
      <p:bold r:id="rId34"/>
    </p:embeddedFont>
    <p:embeddedFont>
      <p:font typeface="Maven Pro SemiBold"/>
      <p:regular r:id="rId35"/>
      <p:bold r:id="rId36"/>
    </p:embeddedFont>
    <p:embeddedFont>
      <p:font typeface="Inter"/>
      <p:regular r:id="rId37"/>
      <p:bold r:id="rId38"/>
    </p:embeddedFont>
    <p:embeddedFont>
      <p:font typeface="Inter Medium"/>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2CDD71-17D3-4008-ABB7-CE73B0348C0A}">
  <a:tblStyle styleId="{F72CDD71-17D3-4008-ABB7-CE73B0348C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InterMedium-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InterSemiBold-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avenProSemiBold-regular.fntdata"/><Relationship Id="rId12" Type="http://schemas.openxmlformats.org/officeDocument/2006/relationships/slide" Target="slides/slide7.xml"/><Relationship Id="rId34" Type="http://schemas.openxmlformats.org/officeDocument/2006/relationships/font" Target="fonts/InterSemiBold-bold.fntdata"/><Relationship Id="rId15" Type="http://schemas.openxmlformats.org/officeDocument/2006/relationships/slide" Target="slides/slide10.xml"/><Relationship Id="rId37" Type="http://schemas.openxmlformats.org/officeDocument/2006/relationships/font" Target="fonts/Inter-regular.fntdata"/><Relationship Id="rId14" Type="http://schemas.openxmlformats.org/officeDocument/2006/relationships/slide" Target="slides/slide9.xml"/><Relationship Id="rId36" Type="http://schemas.openxmlformats.org/officeDocument/2006/relationships/font" Target="fonts/MavenProSemiBold-bold.fntdata"/><Relationship Id="rId17" Type="http://schemas.openxmlformats.org/officeDocument/2006/relationships/slide" Target="slides/slide12.xml"/><Relationship Id="rId39" Type="http://schemas.openxmlformats.org/officeDocument/2006/relationships/font" Target="fonts/InterMedium-regular.fntdata"/><Relationship Id="rId16" Type="http://schemas.openxmlformats.org/officeDocument/2006/relationships/slide" Target="slides/slide11.xml"/><Relationship Id="rId38" Type="http://schemas.openxmlformats.org/officeDocument/2006/relationships/font" Target="fonts/Inter-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ba2560c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3ba2560ca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b52627bb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3b52627bb6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3b52627bb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3b52627bb6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bb320a03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3bb320a03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bb320a032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13bb320a032_4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bb320a032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3bb320a032_4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bb320a032_4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13bb320a032_4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3c033e85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13c033e85e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3bb320a032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13bb320a032_4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3bb320a032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13bb320a032_4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Section list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b52627bb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3b52627bb6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b52627bb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3b52627bb6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 name="Shape 20"/>
        <p:cNvGrpSpPr/>
        <p:nvPr/>
      </p:nvGrpSpPr>
      <p:grpSpPr>
        <a:xfrm>
          <a:off x="0" y="0"/>
          <a:ext cx="0" cy="0"/>
          <a:chOff x="0" y="0"/>
          <a:chExt cx="0" cy="0"/>
        </a:xfrm>
      </p:grpSpPr>
      <p:sp>
        <p:nvSpPr>
          <p:cNvPr id="21" name="Google Shape;21;p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26.png"/><Relationship Id="rId8"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5.png"/><Relationship Id="rId6" Type="http://schemas.openxmlformats.org/officeDocument/2006/relationships/image" Target="../media/image30.png"/><Relationship Id="rId7" Type="http://schemas.openxmlformats.org/officeDocument/2006/relationships/image" Target="../media/image24.png"/><Relationship Id="rId8"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1.jpg"/><Relationship Id="rId6" Type="http://schemas.openxmlformats.org/officeDocument/2006/relationships/image" Target="../media/image22.jpg"/><Relationship Id="rId7" Type="http://schemas.openxmlformats.org/officeDocument/2006/relationships/image" Target="../media/image31.jpg"/><Relationship Id="rId8" Type="http://schemas.openxmlformats.org/officeDocument/2006/relationships/image" Target="../media/image2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8.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7.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09950"/>
            <a:ext cx="4200600" cy="926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90"/>
              <a:buNone/>
            </a:pPr>
            <a:r>
              <a:rPr lang="en" sz="3100">
                <a:solidFill>
                  <a:schemeClr val="lt1"/>
                </a:solidFill>
                <a:latin typeface="Maven Pro SemiBold"/>
                <a:ea typeface="Maven Pro SemiBold"/>
                <a:cs typeface="Maven Pro SemiBold"/>
                <a:sym typeface="Maven Pro SemiBold"/>
              </a:rPr>
              <a:t>Car Price Prediction</a:t>
            </a:r>
            <a:endParaRPr sz="3100">
              <a:solidFill>
                <a:schemeClr val="lt1"/>
              </a:solidFill>
              <a:latin typeface="Maven Pro SemiBold"/>
              <a:ea typeface="Maven Pro SemiBold"/>
              <a:cs typeface="Maven Pro SemiBold"/>
              <a:sym typeface="Maven Pro SemiBold"/>
            </a:endParaRPr>
          </a:p>
        </p:txBody>
      </p:sp>
      <p:sp>
        <p:nvSpPr>
          <p:cNvPr id="55" name="Google Shape;55;p13"/>
          <p:cNvSpPr txBox="1"/>
          <p:nvPr>
            <p:ph idx="1" type="subTitle"/>
          </p:nvPr>
        </p:nvSpPr>
        <p:spPr>
          <a:xfrm>
            <a:off x="311700" y="3547100"/>
            <a:ext cx="4619400" cy="58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3"/>
          <p:cNvCxnSpPr/>
          <p:nvPr/>
        </p:nvCxnSpPr>
        <p:spPr>
          <a:xfrm>
            <a:off x="384025" y="4219296"/>
            <a:ext cx="1289400" cy="0"/>
          </a:xfrm>
          <a:prstGeom prst="straightConnector1">
            <a:avLst/>
          </a:prstGeom>
          <a:noFill/>
          <a:ln cap="flat" cmpd="sng" w="9525">
            <a:solidFill>
              <a:srgbClr val="A338EB"/>
            </a:solidFill>
            <a:prstDash val="solid"/>
            <a:round/>
            <a:headEnd len="sm" w="sm" type="none"/>
            <a:tailEnd len="sm" w="sm" type="none"/>
          </a:ln>
        </p:spPr>
      </p:cxnSp>
      <p:sp>
        <p:nvSpPr>
          <p:cNvPr id="57" name="Google Shape;57;p13"/>
          <p:cNvSpPr txBox="1"/>
          <p:nvPr>
            <p:ph idx="1" type="subTitle"/>
          </p:nvPr>
        </p:nvSpPr>
        <p:spPr>
          <a:xfrm>
            <a:off x="311700" y="2403875"/>
            <a:ext cx="5607600" cy="98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Nomor Kelompok:  3</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 Mentor: Muhammad Ramdhan Hidayat</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Laila Fathiyaturrahmi</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Regina Gradys Waningtyum</a:t>
            </a:r>
            <a:endParaRPr sz="1800">
              <a:solidFill>
                <a:schemeClr val="lt1"/>
              </a:solidFill>
              <a:latin typeface="Inter SemiBold"/>
              <a:ea typeface="Inter SemiBold"/>
              <a:cs typeface="Inter SemiBold"/>
              <a:sym typeface="Inter SemiBold"/>
            </a:endParaRPr>
          </a:p>
        </p:txBody>
      </p:sp>
      <p:sp>
        <p:nvSpPr>
          <p:cNvPr id="58" name="Google Shape;58;p13"/>
          <p:cNvSpPr txBox="1"/>
          <p:nvPr>
            <p:ph idx="1" type="subTitle"/>
          </p:nvPr>
        </p:nvSpPr>
        <p:spPr>
          <a:xfrm>
            <a:off x="311700" y="4281925"/>
            <a:ext cx="3227400" cy="5823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Program Studi Independen Bersertifikat</a:t>
            </a:r>
            <a:endParaRPr b="1" sz="1100">
              <a:solidFill>
                <a:srgbClr val="F4F0FF"/>
              </a:solidFill>
              <a:latin typeface="Inter"/>
              <a:ea typeface="Inter"/>
              <a:cs typeface="Inter"/>
              <a:sym typeface="Inter"/>
            </a:endParaRPr>
          </a:p>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Zenius Bersama Kampus Merdeka</a:t>
            </a:r>
            <a:endParaRPr b="1" sz="1100">
              <a:solidFill>
                <a:srgbClr val="F4F0FF"/>
              </a:solidFill>
              <a:latin typeface="Inter"/>
              <a:ea typeface="Inter"/>
              <a:cs typeface="Inter"/>
              <a:sym typeface="Inter"/>
            </a:endParaRPr>
          </a:p>
        </p:txBody>
      </p:sp>
      <p:pic>
        <p:nvPicPr>
          <p:cNvPr id="59" name="Google Shape;59;p13"/>
          <p:cNvPicPr preferRelativeResize="0"/>
          <p:nvPr/>
        </p:nvPicPr>
        <p:blipFill rotWithShape="1">
          <a:blip r:embed="rId3">
            <a:alphaModFix/>
          </a:blip>
          <a:srcRect b="0" l="-1385" r="20837" t="0"/>
          <a:stretch/>
        </p:blipFill>
        <p:spPr>
          <a:xfrm>
            <a:off x="4708725" y="0"/>
            <a:ext cx="4435275" cy="3231250"/>
          </a:xfrm>
          <a:prstGeom prst="rect">
            <a:avLst/>
          </a:prstGeom>
          <a:noFill/>
          <a:ln>
            <a:noFill/>
          </a:ln>
        </p:spPr>
      </p:pic>
      <p:pic>
        <p:nvPicPr>
          <p:cNvPr id="60" name="Google Shape;60;p13"/>
          <p:cNvPicPr preferRelativeResize="0"/>
          <p:nvPr/>
        </p:nvPicPr>
        <p:blipFill rotWithShape="1">
          <a:blip r:embed="rId4">
            <a:alphaModFix/>
          </a:blip>
          <a:srcRect b="0" l="-1001" r="15384" t="0"/>
          <a:stretch/>
        </p:blipFill>
        <p:spPr>
          <a:xfrm>
            <a:off x="5491100" y="1912250"/>
            <a:ext cx="3652900" cy="3231251"/>
          </a:xfrm>
          <a:prstGeom prst="rect">
            <a:avLst/>
          </a:prstGeom>
          <a:noFill/>
          <a:ln>
            <a:noFill/>
          </a:ln>
        </p:spPr>
      </p:pic>
      <p:grpSp>
        <p:nvGrpSpPr>
          <p:cNvPr id="61" name="Google Shape;61;p13"/>
          <p:cNvGrpSpPr/>
          <p:nvPr/>
        </p:nvGrpSpPr>
        <p:grpSpPr>
          <a:xfrm>
            <a:off x="384040" y="392237"/>
            <a:ext cx="2423786" cy="634878"/>
            <a:chOff x="384019" y="392240"/>
            <a:chExt cx="2701500" cy="707700"/>
          </a:xfrm>
        </p:grpSpPr>
        <p:sp>
          <p:nvSpPr>
            <p:cNvPr id="62" name="Google Shape;62;p13"/>
            <p:cNvSpPr/>
            <p:nvPr/>
          </p:nvSpPr>
          <p:spPr>
            <a:xfrm>
              <a:off x="384019" y="392240"/>
              <a:ext cx="2701500" cy="707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 name="Google Shape;63;p13"/>
            <p:cNvPicPr preferRelativeResize="0"/>
            <p:nvPr/>
          </p:nvPicPr>
          <p:blipFill rotWithShape="1">
            <a:blip r:embed="rId5">
              <a:alphaModFix/>
            </a:blip>
            <a:srcRect b="0" l="0" r="0" t="0"/>
            <a:stretch/>
          </p:blipFill>
          <p:spPr>
            <a:xfrm>
              <a:off x="2061996" y="546526"/>
              <a:ext cx="792749" cy="422701"/>
            </a:xfrm>
            <a:prstGeom prst="rect">
              <a:avLst/>
            </a:prstGeom>
            <a:noFill/>
            <a:ln>
              <a:noFill/>
            </a:ln>
          </p:spPr>
        </p:pic>
        <p:cxnSp>
          <p:nvCxnSpPr>
            <p:cNvPr id="64" name="Google Shape;64;p13"/>
            <p:cNvCxnSpPr/>
            <p:nvPr/>
          </p:nvCxnSpPr>
          <p:spPr>
            <a:xfrm>
              <a:off x="1787419" y="648184"/>
              <a:ext cx="0" cy="219345"/>
            </a:xfrm>
            <a:prstGeom prst="straightConnector1">
              <a:avLst/>
            </a:prstGeom>
            <a:noFill/>
            <a:ln cap="flat" cmpd="sng" w="9525">
              <a:solidFill>
                <a:schemeClr val="dk2"/>
              </a:solidFill>
              <a:prstDash val="solid"/>
              <a:round/>
              <a:headEnd len="sm" w="sm" type="none"/>
              <a:tailEnd len="sm" w="sm" type="none"/>
            </a:ln>
          </p:spPr>
        </p:cxnSp>
        <p:cxnSp>
          <p:nvCxnSpPr>
            <p:cNvPr id="65" name="Google Shape;65;p13"/>
            <p:cNvCxnSpPr/>
            <p:nvPr/>
          </p:nvCxnSpPr>
          <p:spPr>
            <a:xfrm>
              <a:off x="1787385" y="648184"/>
              <a:ext cx="0" cy="219345"/>
            </a:xfrm>
            <a:prstGeom prst="straightConnector1">
              <a:avLst/>
            </a:prstGeom>
            <a:noFill/>
            <a:ln cap="flat" cmpd="sng" w="9525">
              <a:solidFill>
                <a:schemeClr val="dk2"/>
              </a:solidFill>
              <a:prstDash val="solid"/>
              <a:round/>
              <a:headEnd len="sm" w="sm" type="none"/>
              <a:tailEnd len="sm" w="sm" type="none"/>
            </a:ln>
          </p:spPr>
        </p:cxnSp>
        <p:pic>
          <p:nvPicPr>
            <p:cNvPr id="66" name="Google Shape;66;p13"/>
            <p:cNvPicPr preferRelativeResize="0"/>
            <p:nvPr/>
          </p:nvPicPr>
          <p:blipFill rotWithShape="1">
            <a:blip r:embed="rId6">
              <a:alphaModFix/>
            </a:blip>
            <a:srcRect b="0" l="9894" r="8731" t="0"/>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idx="1" type="body"/>
          </p:nvPr>
        </p:nvSpPr>
        <p:spPr>
          <a:xfrm>
            <a:off x="473775" y="1359375"/>
            <a:ext cx="8250300" cy="309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900" u="sng">
                <a:solidFill>
                  <a:srgbClr val="282828"/>
                </a:solidFill>
                <a:latin typeface="Inter"/>
                <a:ea typeface="Inter"/>
                <a:cs typeface="Inter"/>
                <a:sym typeface="Inter"/>
              </a:rPr>
              <a:t>Variabel Numerik</a:t>
            </a:r>
            <a:endParaRPr b="1" sz="1900" u="sng">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rPr b="1" lang="en" sz="1900">
                <a:solidFill>
                  <a:srgbClr val="282828"/>
                </a:solidFill>
                <a:latin typeface="Inter"/>
                <a:ea typeface="Inter"/>
                <a:cs typeface="Inter"/>
                <a:sym typeface="Inter"/>
              </a:rPr>
              <a:t>Statistika Deskriptif</a:t>
            </a:r>
            <a:endParaRPr b="1" sz="1900">
              <a:solidFill>
                <a:srgbClr val="282828"/>
              </a:solidFill>
              <a:latin typeface="Inter"/>
              <a:ea typeface="Inter"/>
              <a:cs typeface="Inter"/>
              <a:sym typeface="Inter"/>
            </a:endParaRPr>
          </a:p>
          <a:p>
            <a:pPr indent="-323850" lvl="0" marL="457200" rtl="0" algn="l">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Rata-rata harga mobil adalah $13276.71</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Harga minimal mobil adalah $5118</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Harga maksimal mobil adalah 45400</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None/>
            </a:pPr>
            <a:r>
              <a:t/>
            </a:r>
            <a:endParaRPr sz="1500">
              <a:solidFill>
                <a:srgbClr val="282828"/>
              </a:solidFill>
              <a:latin typeface="Inter"/>
              <a:ea typeface="Inter"/>
              <a:cs typeface="Inter"/>
              <a:sym typeface="Inter"/>
            </a:endParaRPr>
          </a:p>
        </p:txBody>
      </p:sp>
      <p:sp>
        <p:nvSpPr>
          <p:cNvPr id="183" name="Google Shape;183;p2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84" name="Google Shape;184;p22"/>
          <p:cNvGrpSpPr/>
          <p:nvPr/>
        </p:nvGrpSpPr>
        <p:grpSpPr>
          <a:xfrm>
            <a:off x="7503019" y="95797"/>
            <a:ext cx="1516771" cy="323122"/>
            <a:chOff x="400885" y="325214"/>
            <a:chExt cx="2298835" cy="489727"/>
          </a:xfrm>
        </p:grpSpPr>
        <p:pic>
          <p:nvPicPr>
            <p:cNvPr id="185" name="Google Shape;185;p2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86" name="Google Shape;186;p22"/>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87" name="Google Shape;187;p22"/>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88" name="Google Shape;188;p22"/>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89" name="Google Shape;189;p22"/>
          <p:cNvSpPr txBox="1"/>
          <p:nvPr>
            <p:ph type="title"/>
          </p:nvPr>
        </p:nvSpPr>
        <p:spPr>
          <a:xfrm>
            <a:off x="331800" y="626363"/>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Explanatory Data Analysis</a:t>
            </a:r>
            <a:endParaRPr sz="2820">
              <a:solidFill>
                <a:srgbClr val="A338EB"/>
              </a:solidFill>
              <a:latin typeface="Maven Pro SemiBold"/>
              <a:ea typeface="Maven Pro SemiBold"/>
              <a:cs typeface="Maven Pro SemiBold"/>
              <a:sym typeface="Maven Pro SemiBold"/>
            </a:endParaRPr>
          </a:p>
        </p:txBody>
      </p:sp>
      <p:sp>
        <p:nvSpPr>
          <p:cNvPr id="190" name="Google Shape;190;p2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idx="1" type="body"/>
          </p:nvPr>
        </p:nvSpPr>
        <p:spPr>
          <a:xfrm>
            <a:off x="3898325" y="1492950"/>
            <a:ext cx="4825800" cy="309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900">
                <a:solidFill>
                  <a:srgbClr val="282828"/>
                </a:solidFill>
                <a:latin typeface="Inter"/>
                <a:ea typeface="Inter"/>
                <a:cs typeface="Inter"/>
                <a:sym typeface="Inter"/>
              </a:rPr>
              <a:t>Korelasi Antar-variabel </a:t>
            </a:r>
            <a:endParaRPr b="1" sz="1900">
              <a:solidFill>
                <a:srgbClr val="282828"/>
              </a:solidFill>
              <a:latin typeface="Inter"/>
              <a:ea typeface="Inter"/>
              <a:cs typeface="Inter"/>
              <a:sym typeface="Inter"/>
            </a:endParaRPr>
          </a:p>
          <a:p>
            <a:pPr indent="-323850" lvl="0" marL="457200" rtl="0" algn="l">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Variabel dengan nilai korelasi -0.3 sampai 0.3 dianggap </a:t>
            </a:r>
            <a:r>
              <a:rPr b="1" lang="en" sz="1500">
                <a:solidFill>
                  <a:srgbClr val="282828"/>
                </a:solidFill>
                <a:latin typeface="Inter"/>
                <a:ea typeface="Inter"/>
                <a:cs typeface="Inter"/>
                <a:sym typeface="Inter"/>
              </a:rPr>
              <a:t>tidak</a:t>
            </a:r>
            <a:r>
              <a:rPr lang="en" sz="1500">
                <a:solidFill>
                  <a:srgbClr val="282828"/>
                </a:solidFill>
                <a:latin typeface="Inter"/>
                <a:ea typeface="Inter"/>
                <a:cs typeface="Inter"/>
                <a:sym typeface="Inter"/>
              </a:rPr>
              <a:t> berkorelasi.</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None/>
            </a:pPr>
            <a:r>
              <a:t/>
            </a:r>
            <a:endParaRPr sz="1500">
              <a:solidFill>
                <a:srgbClr val="282828"/>
              </a:solidFill>
              <a:latin typeface="Inter"/>
              <a:ea typeface="Inter"/>
              <a:cs typeface="Inter"/>
              <a:sym typeface="Inter"/>
            </a:endParaRPr>
          </a:p>
        </p:txBody>
      </p:sp>
      <p:sp>
        <p:nvSpPr>
          <p:cNvPr id="196" name="Google Shape;196;p2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97" name="Google Shape;197;p23"/>
          <p:cNvGrpSpPr/>
          <p:nvPr/>
        </p:nvGrpSpPr>
        <p:grpSpPr>
          <a:xfrm>
            <a:off x="7503019" y="95797"/>
            <a:ext cx="1516771" cy="323122"/>
            <a:chOff x="400885" y="325214"/>
            <a:chExt cx="2298835" cy="489727"/>
          </a:xfrm>
        </p:grpSpPr>
        <p:pic>
          <p:nvPicPr>
            <p:cNvPr id="198" name="Google Shape;198;p2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99" name="Google Shape;199;p23"/>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00" name="Google Shape;200;p23"/>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01" name="Google Shape;201;p2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02" name="Google Shape;202;p23"/>
          <p:cNvSpPr txBox="1"/>
          <p:nvPr>
            <p:ph type="title"/>
          </p:nvPr>
        </p:nvSpPr>
        <p:spPr>
          <a:xfrm>
            <a:off x="331800" y="626363"/>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Explanatory Data Analysis</a:t>
            </a:r>
            <a:endParaRPr sz="2820">
              <a:solidFill>
                <a:srgbClr val="A338EB"/>
              </a:solidFill>
              <a:latin typeface="Maven Pro SemiBold"/>
              <a:ea typeface="Maven Pro SemiBold"/>
              <a:cs typeface="Maven Pro SemiBold"/>
              <a:sym typeface="Maven Pro SemiBold"/>
            </a:endParaRPr>
          </a:p>
        </p:txBody>
      </p:sp>
      <p:sp>
        <p:nvSpPr>
          <p:cNvPr id="203" name="Google Shape;203;p2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04" name="Google Shape;204;p23"/>
          <p:cNvPicPr preferRelativeResize="0"/>
          <p:nvPr/>
        </p:nvPicPr>
        <p:blipFill>
          <a:blip r:embed="rId5">
            <a:alphaModFix/>
          </a:blip>
          <a:stretch>
            <a:fillRect/>
          </a:stretch>
        </p:blipFill>
        <p:spPr>
          <a:xfrm>
            <a:off x="536675" y="1534888"/>
            <a:ext cx="3203716" cy="30501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idx="1" type="body"/>
          </p:nvPr>
        </p:nvSpPr>
        <p:spPr>
          <a:xfrm>
            <a:off x="6573300" y="1136550"/>
            <a:ext cx="2238900" cy="367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i="1" lang="en" sz="1500">
                <a:solidFill>
                  <a:srgbClr val="282828"/>
                </a:solidFill>
                <a:latin typeface="Inter"/>
                <a:ea typeface="Inter"/>
                <a:cs typeface="Inter"/>
                <a:sym typeface="Inter"/>
              </a:rPr>
              <a:t>“Variabel dengan korelasi diantara -0.3 sampai 0.3 kurang berpengaruh terhadap harga mobil”</a:t>
            </a:r>
            <a:endParaRPr b="1" i="1" sz="1500">
              <a:solidFill>
                <a:srgbClr val="282828"/>
              </a:solidFill>
              <a:latin typeface="Inter"/>
              <a:ea typeface="Inter"/>
              <a:cs typeface="Inter"/>
              <a:sym typeface="Inter"/>
            </a:endParaRPr>
          </a:p>
        </p:txBody>
      </p:sp>
      <p:sp>
        <p:nvSpPr>
          <p:cNvPr id="210" name="Google Shape;210;p2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11" name="Google Shape;211;p24"/>
          <p:cNvGrpSpPr/>
          <p:nvPr/>
        </p:nvGrpSpPr>
        <p:grpSpPr>
          <a:xfrm>
            <a:off x="7503019" y="95797"/>
            <a:ext cx="1516771" cy="323122"/>
            <a:chOff x="400885" y="325214"/>
            <a:chExt cx="2298835" cy="489727"/>
          </a:xfrm>
        </p:grpSpPr>
        <p:pic>
          <p:nvPicPr>
            <p:cNvPr id="212" name="Google Shape;212;p2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13" name="Google Shape;213;p24"/>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14" name="Google Shape;214;p24"/>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15" name="Google Shape;215;p24"/>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16" name="Google Shape;216;p24"/>
          <p:cNvSpPr txBox="1"/>
          <p:nvPr>
            <p:ph type="title"/>
          </p:nvPr>
        </p:nvSpPr>
        <p:spPr>
          <a:xfrm>
            <a:off x="331800" y="3172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Explanatory Data Analysis</a:t>
            </a:r>
            <a:endParaRPr sz="2820">
              <a:solidFill>
                <a:srgbClr val="A338EB"/>
              </a:solidFill>
              <a:latin typeface="Maven Pro SemiBold"/>
              <a:ea typeface="Maven Pro SemiBold"/>
              <a:cs typeface="Maven Pro SemiBold"/>
              <a:sym typeface="Maven Pro SemiBold"/>
            </a:endParaRPr>
          </a:p>
        </p:txBody>
      </p:sp>
      <p:sp>
        <p:nvSpPr>
          <p:cNvPr id="217" name="Google Shape;217;p2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graphicFrame>
        <p:nvGraphicFramePr>
          <p:cNvPr id="218" name="Google Shape;218;p24"/>
          <p:cNvGraphicFramePr/>
          <p:nvPr/>
        </p:nvGraphicFramePr>
        <p:xfrm>
          <a:off x="613350" y="1197225"/>
          <a:ext cx="3000000" cy="3000000"/>
        </p:xfrm>
        <a:graphic>
          <a:graphicData uri="http://schemas.openxmlformats.org/drawingml/2006/table">
            <a:tbl>
              <a:tblPr>
                <a:noFill/>
                <a:tableStyleId>{F72CDD71-17D3-4008-ABB7-CE73B0348C0A}</a:tableStyleId>
              </a:tblPr>
              <a:tblGrid>
                <a:gridCol w="1569600"/>
                <a:gridCol w="1001050"/>
              </a:tblGrid>
              <a:tr h="360675">
                <a:tc>
                  <a:txBody>
                    <a:bodyPr/>
                    <a:lstStyle/>
                    <a:p>
                      <a:pPr indent="0" lvl="0" marL="0" rtl="0" algn="ctr">
                        <a:spcBef>
                          <a:spcPts val="0"/>
                        </a:spcBef>
                        <a:spcAft>
                          <a:spcPts val="0"/>
                        </a:spcAft>
                        <a:buNone/>
                      </a:pPr>
                      <a:r>
                        <a:rPr b="1" lang="en"/>
                        <a:t>variabel</a:t>
                      </a:r>
                      <a:endParaRPr b="1"/>
                    </a:p>
                  </a:txBody>
                  <a:tcPr marT="91425" marB="91425" marR="91425" marL="91425"/>
                </a:tc>
                <a:tc>
                  <a:txBody>
                    <a:bodyPr/>
                    <a:lstStyle/>
                    <a:p>
                      <a:pPr indent="0" lvl="0" marL="0" rtl="0" algn="ctr">
                        <a:spcBef>
                          <a:spcPts val="0"/>
                        </a:spcBef>
                        <a:spcAft>
                          <a:spcPts val="0"/>
                        </a:spcAft>
                        <a:buNone/>
                      </a:pPr>
                      <a:r>
                        <a:rPr b="1" lang="en"/>
                        <a:t>korelasi</a:t>
                      </a:r>
                      <a:endParaRPr b="1"/>
                    </a:p>
                  </a:txBody>
                  <a:tcPr marT="91425" marB="91425" marR="91425" marL="91425"/>
                </a:tc>
              </a:tr>
              <a:tr h="360675">
                <a:tc>
                  <a:txBody>
                    <a:bodyPr/>
                    <a:lstStyle/>
                    <a:p>
                      <a:pPr indent="0" lvl="0" marL="0" rtl="0" algn="ctr">
                        <a:spcBef>
                          <a:spcPts val="0"/>
                        </a:spcBef>
                        <a:spcAft>
                          <a:spcPts val="0"/>
                        </a:spcAft>
                        <a:buNone/>
                      </a:pPr>
                      <a:r>
                        <a:rPr lang="en"/>
                        <a:t>car_ID</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r>
              <a:tr h="360675">
                <a:tc>
                  <a:txBody>
                    <a:bodyPr/>
                    <a:lstStyle/>
                    <a:p>
                      <a:pPr indent="0" lvl="0" marL="0" rtl="0" algn="ctr">
                        <a:spcBef>
                          <a:spcPts val="0"/>
                        </a:spcBef>
                        <a:spcAft>
                          <a:spcPts val="0"/>
                        </a:spcAft>
                        <a:buNone/>
                      </a:pPr>
                      <a:r>
                        <a:rPr lang="en"/>
                        <a:t>carheight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r>
              <a:tr h="360675">
                <a:tc>
                  <a:txBody>
                    <a:bodyPr/>
                    <a:lstStyle/>
                    <a:p>
                      <a:pPr indent="0" lvl="0" marL="0" rtl="0" algn="ctr">
                        <a:spcBef>
                          <a:spcPts val="0"/>
                        </a:spcBef>
                        <a:spcAft>
                          <a:spcPts val="0"/>
                        </a:spcAft>
                        <a:buNone/>
                      </a:pPr>
                      <a:r>
                        <a:rPr lang="en"/>
                        <a:t>stroke</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r>
              <a:tr h="360675">
                <a:tc>
                  <a:txBody>
                    <a:bodyPr/>
                    <a:lstStyle/>
                    <a:p>
                      <a:pPr indent="0" lvl="0" marL="0" rtl="0" algn="ctr">
                        <a:spcBef>
                          <a:spcPts val="0"/>
                        </a:spcBef>
                        <a:spcAft>
                          <a:spcPts val="0"/>
                        </a:spcAft>
                        <a:buNone/>
                      </a:pPr>
                      <a:r>
                        <a:rPr lang="en"/>
                        <a:t>compressionratio</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r>
              <a:tr h="360675">
                <a:tc>
                  <a:txBody>
                    <a:bodyPr/>
                    <a:lstStyle/>
                    <a:p>
                      <a:pPr indent="0" lvl="0" marL="0" rtl="0" algn="ctr">
                        <a:spcBef>
                          <a:spcPts val="0"/>
                        </a:spcBef>
                        <a:spcAft>
                          <a:spcPts val="0"/>
                        </a:spcAft>
                        <a:buNone/>
                      </a:pPr>
                      <a:r>
                        <a:rPr lang="en"/>
                        <a:t>peakrpm</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B cap="flat" cmpd="sng" w="9525">
                      <a:solidFill>
                        <a:srgbClr val="9E9E9E"/>
                      </a:solidFill>
                      <a:prstDash val="solid"/>
                      <a:round/>
                      <a:headEnd len="sm" w="sm" type="none"/>
                      <a:tailEnd len="sm" w="sm" type="none"/>
                    </a:lnB>
                  </a:tcPr>
                </a:tc>
              </a:tr>
              <a:tr h="360675">
                <a:tc>
                  <a:txBody>
                    <a:bodyPr/>
                    <a:lstStyle/>
                    <a:p>
                      <a:pPr indent="0" lvl="0" marL="0" rtl="0" algn="ctr">
                        <a:spcBef>
                          <a:spcPts val="0"/>
                        </a:spcBef>
                        <a:spcAft>
                          <a:spcPts val="0"/>
                        </a:spcAft>
                        <a:buNone/>
                      </a:pPr>
                      <a:r>
                        <a:rPr lang="en"/>
                        <a:t>citympg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-0.686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0675">
                <a:tc>
                  <a:txBody>
                    <a:bodyPr/>
                    <a:lstStyle/>
                    <a:p>
                      <a:pPr indent="0" lvl="0" marL="0" rtl="0" algn="ctr">
                        <a:spcBef>
                          <a:spcPts val="0"/>
                        </a:spcBef>
                        <a:spcAft>
                          <a:spcPts val="0"/>
                        </a:spcAft>
                        <a:buNone/>
                      </a:pPr>
                      <a:r>
                        <a:rPr lang="en"/>
                        <a:t>highway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-0.698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19" name="Google Shape;219;p24"/>
          <p:cNvGraphicFramePr/>
          <p:nvPr/>
        </p:nvGraphicFramePr>
        <p:xfrm>
          <a:off x="3897450" y="1136550"/>
          <a:ext cx="3000000" cy="3000000"/>
        </p:xfrm>
        <a:graphic>
          <a:graphicData uri="http://schemas.openxmlformats.org/drawingml/2006/table">
            <a:tbl>
              <a:tblPr>
                <a:noFill/>
                <a:tableStyleId>{F72CDD71-17D3-4008-ABB7-CE73B0348C0A}</a:tableStyleId>
              </a:tblPr>
              <a:tblGrid>
                <a:gridCol w="1569600"/>
                <a:gridCol w="1001050"/>
              </a:tblGrid>
              <a:tr h="381000">
                <a:tc>
                  <a:txBody>
                    <a:bodyPr/>
                    <a:lstStyle/>
                    <a:p>
                      <a:pPr indent="0" lvl="0" marL="0" rtl="0" algn="ctr">
                        <a:spcBef>
                          <a:spcPts val="0"/>
                        </a:spcBef>
                        <a:spcAft>
                          <a:spcPts val="0"/>
                        </a:spcAft>
                        <a:buNone/>
                      </a:pPr>
                      <a:r>
                        <a:rPr b="1" lang="en"/>
                        <a:t>variabel</a:t>
                      </a:r>
                      <a:endParaRPr b="1"/>
                    </a:p>
                  </a:txBody>
                  <a:tcPr marT="91425" marB="91425" marR="91425" marL="91425"/>
                </a:tc>
                <a:tc>
                  <a:txBody>
                    <a:bodyPr/>
                    <a:lstStyle/>
                    <a:p>
                      <a:pPr indent="0" lvl="0" marL="0" rtl="0" algn="ctr">
                        <a:spcBef>
                          <a:spcPts val="0"/>
                        </a:spcBef>
                        <a:spcAft>
                          <a:spcPts val="0"/>
                        </a:spcAft>
                        <a:buNone/>
                      </a:pPr>
                      <a:r>
                        <a:rPr b="1" i="1" lang="en"/>
                        <a:t>korelasi</a:t>
                      </a:r>
                      <a:endParaRPr/>
                    </a:p>
                  </a:txBody>
                  <a:tcPr marT="91425" marB="91425" marR="91425" marL="91425"/>
                </a:tc>
              </a:tr>
              <a:tr h="381000">
                <a:tc>
                  <a:txBody>
                    <a:bodyPr/>
                    <a:lstStyle/>
                    <a:p>
                      <a:pPr indent="0" lvl="0" marL="0" rtl="0" algn="ctr">
                        <a:spcBef>
                          <a:spcPts val="0"/>
                        </a:spcBef>
                        <a:spcAft>
                          <a:spcPts val="0"/>
                        </a:spcAft>
                        <a:buNone/>
                      </a:pPr>
                      <a:r>
                        <a:rPr lang="en"/>
                        <a:t>enginesize</a:t>
                      </a:r>
                      <a:endParaRPr/>
                    </a:p>
                  </a:txBody>
                  <a:tcPr marT="91425" marB="91425" marR="91425" marL="91425"/>
                </a:tc>
                <a:tc>
                  <a:txBody>
                    <a:bodyPr/>
                    <a:lstStyle/>
                    <a:p>
                      <a:pPr indent="0" lvl="0" marL="0" rtl="0" algn="ctr">
                        <a:spcBef>
                          <a:spcPts val="0"/>
                        </a:spcBef>
                        <a:spcAft>
                          <a:spcPts val="0"/>
                        </a:spcAft>
                        <a:buNone/>
                      </a:pPr>
                      <a:r>
                        <a:rPr lang="en"/>
                        <a:t>0.874</a:t>
                      </a:r>
                      <a:endParaRPr/>
                    </a:p>
                  </a:txBody>
                  <a:tcPr marT="91425" marB="91425" marR="91425" marL="91425"/>
                </a:tc>
              </a:tr>
              <a:tr h="381000">
                <a:tc>
                  <a:txBody>
                    <a:bodyPr/>
                    <a:lstStyle/>
                    <a:p>
                      <a:pPr indent="0" lvl="0" marL="0" rtl="0" algn="ctr">
                        <a:spcBef>
                          <a:spcPts val="0"/>
                        </a:spcBef>
                        <a:spcAft>
                          <a:spcPts val="0"/>
                        </a:spcAft>
                        <a:buNone/>
                      </a:pPr>
                      <a:r>
                        <a:rPr lang="en"/>
                        <a:t>curbweight</a:t>
                      </a:r>
                      <a:endParaRPr/>
                    </a:p>
                  </a:txBody>
                  <a:tcPr marT="91425" marB="91425" marR="91425" marL="91425"/>
                </a:tc>
                <a:tc>
                  <a:txBody>
                    <a:bodyPr/>
                    <a:lstStyle/>
                    <a:p>
                      <a:pPr indent="0" lvl="0" marL="0" rtl="0" algn="ctr">
                        <a:spcBef>
                          <a:spcPts val="0"/>
                        </a:spcBef>
                        <a:spcAft>
                          <a:spcPts val="0"/>
                        </a:spcAft>
                        <a:buNone/>
                      </a:pPr>
                      <a:r>
                        <a:rPr lang="en"/>
                        <a:t>0.835</a:t>
                      </a:r>
                      <a:endParaRPr/>
                    </a:p>
                  </a:txBody>
                  <a:tcPr marT="91425" marB="91425" marR="91425" marL="91425"/>
                </a:tc>
              </a:tr>
              <a:tr h="381000">
                <a:tc>
                  <a:txBody>
                    <a:bodyPr/>
                    <a:lstStyle/>
                    <a:p>
                      <a:pPr indent="0" lvl="0" marL="0" rtl="0" algn="ctr">
                        <a:spcBef>
                          <a:spcPts val="0"/>
                        </a:spcBef>
                        <a:spcAft>
                          <a:spcPts val="0"/>
                        </a:spcAft>
                        <a:buNone/>
                      </a:pPr>
                      <a:r>
                        <a:rPr lang="en"/>
                        <a:t>horsepower</a:t>
                      </a:r>
                      <a:endParaRPr/>
                    </a:p>
                  </a:txBody>
                  <a:tcPr marT="91425" marB="91425" marR="91425" marL="91425"/>
                </a:tc>
                <a:tc>
                  <a:txBody>
                    <a:bodyPr/>
                    <a:lstStyle/>
                    <a:p>
                      <a:pPr indent="0" lvl="0" marL="0" rtl="0" algn="ctr">
                        <a:spcBef>
                          <a:spcPts val="0"/>
                        </a:spcBef>
                        <a:spcAft>
                          <a:spcPts val="0"/>
                        </a:spcAft>
                        <a:buNone/>
                      </a:pPr>
                      <a:r>
                        <a:rPr lang="en"/>
                        <a:t>0.808</a:t>
                      </a:r>
                      <a:endParaRPr/>
                    </a:p>
                  </a:txBody>
                  <a:tcPr marT="91425" marB="91425" marR="91425" marL="91425"/>
                </a:tc>
              </a:tr>
              <a:tr h="381000">
                <a:tc>
                  <a:txBody>
                    <a:bodyPr/>
                    <a:lstStyle/>
                    <a:p>
                      <a:pPr indent="0" lvl="0" marL="0" rtl="0" algn="ctr">
                        <a:spcBef>
                          <a:spcPts val="0"/>
                        </a:spcBef>
                        <a:spcAft>
                          <a:spcPts val="0"/>
                        </a:spcAft>
                        <a:buNone/>
                      </a:pPr>
                      <a:r>
                        <a:rPr lang="en"/>
                        <a:t>carwidth</a:t>
                      </a:r>
                      <a:endParaRPr/>
                    </a:p>
                  </a:txBody>
                  <a:tcPr marT="91425" marB="91425" marR="91425" marL="91425"/>
                </a:tc>
                <a:tc>
                  <a:txBody>
                    <a:bodyPr/>
                    <a:lstStyle/>
                    <a:p>
                      <a:pPr indent="0" lvl="0" marL="0" rtl="0" algn="ctr">
                        <a:spcBef>
                          <a:spcPts val="0"/>
                        </a:spcBef>
                        <a:spcAft>
                          <a:spcPts val="0"/>
                        </a:spcAft>
                        <a:buNone/>
                      </a:pPr>
                      <a:r>
                        <a:rPr lang="en"/>
                        <a:t>0.759</a:t>
                      </a:r>
                      <a:endParaRPr/>
                    </a:p>
                  </a:txBody>
                  <a:tcPr marT="91425" marB="91425" marR="91425" marL="91425"/>
                </a:tc>
              </a:tr>
              <a:tr h="381000">
                <a:tc>
                  <a:txBody>
                    <a:bodyPr/>
                    <a:lstStyle/>
                    <a:p>
                      <a:pPr indent="0" lvl="0" marL="0" rtl="0" algn="ctr">
                        <a:spcBef>
                          <a:spcPts val="0"/>
                        </a:spcBef>
                        <a:spcAft>
                          <a:spcPts val="0"/>
                        </a:spcAft>
                        <a:buNone/>
                      </a:pPr>
                      <a:r>
                        <a:rPr lang="en"/>
                        <a:t>carlength</a:t>
                      </a:r>
                      <a:endParaRPr/>
                    </a:p>
                  </a:txBody>
                  <a:tcPr marT="91425" marB="91425" marR="91425" marL="91425"/>
                </a:tc>
                <a:tc>
                  <a:txBody>
                    <a:bodyPr/>
                    <a:lstStyle/>
                    <a:p>
                      <a:pPr indent="0" lvl="0" marL="0" rtl="0" algn="ctr">
                        <a:spcBef>
                          <a:spcPts val="0"/>
                        </a:spcBef>
                        <a:spcAft>
                          <a:spcPts val="0"/>
                        </a:spcAft>
                        <a:buNone/>
                      </a:pPr>
                      <a:r>
                        <a:rPr lang="en"/>
                        <a:t>0.683</a:t>
                      </a:r>
                      <a:endParaRPr/>
                    </a:p>
                  </a:txBody>
                  <a:tcPr marT="91425" marB="91425" marR="91425" marL="91425"/>
                </a:tc>
              </a:tr>
              <a:tr h="381000">
                <a:tc>
                  <a:txBody>
                    <a:bodyPr/>
                    <a:lstStyle/>
                    <a:p>
                      <a:pPr indent="0" lvl="0" marL="0" rtl="0" algn="ctr">
                        <a:spcBef>
                          <a:spcPts val="0"/>
                        </a:spcBef>
                        <a:spcAft>
                          <a:spcPts val="0"/>
                        </a:spcAft>
                        <a:buNone/>
                      </a:pPr>
                      <a:r>
                        <a:rPr lang="en"/>
                        <a:t>wheelbase</a:t>
                      </a:r>
                      <a:endParaRPr/>
                    </a:p>
                  </a:txBody>
                  <a:tcPr marT="91425" marB="91425" marR="91425" marL="91425"/>
                </a:tc>
                <a:tc>
                  <a:txBody>
                    <a:bodyPr/>
                    <a:lstStyle/>
                    <a:p>
                      <a:pPr indent="0" lvl="0" marL="0" rtl="0" algn="ctr">
                        <a:spcBef>
                          <a:spcPts val="0"/>
                        </a:spcBef>
                        <a:spcAft>
                          <a:spcPts val="0"/>
                        </a:spcAft>
                        <a:buNone/>
                      </a:pPr>
                      <a:r>
                        <a:rPr lang="en"/>
                        <a:t>0.578</a:t>
                      </a:r>
                      <a:endParaRPr/>
                    </a:p>
                  </a:txBody>
                  <a:tcPr marT="91425" marB="91425" marR="91425" marL="91425"/>
                </a:tc>
              </a:tr>
              <a:tr h="381000">
                <a:tc>
                  <a:txBody>
                    <a:bodyPr/>
                    <a:lstStyle/>
                    <a:p>
                      <a:pPr indent="0" lvl="0" marL="0" rtl="0" algn="ctr">
                        <a:spcBef>
                          <a:spcPts val="0"/>
                        </a:spcBef>
                        <a:spcAft>
                          <a:spcPts val="0"/>
                        </a:spcAft>
                        <a:buNone/>
                      </a:pPr>
                      <a:r>
                        <a:rPr lang="en"/>
                        <a:t>boreratio</a:t>
                      </a:r>
                      <a:endParaRPr/>
                    </a:p>
                  </a:txBody>
                  <a:tcPr marT="91425" marB="91425" marR="91425" marL="91425"/>
                </a:tc>
                <a:tc>
                  <a:txBody>
                    <a:bodyPr/>
                    <a:lstStyle/>
                    <a:p>
                      <a:pPr indent="0" lvl="0" marL="0" rtl="0" algn="ctr">
                        <a:spcBef>
                          <a:spcPts val="0"/>
                        </a:spcBef>
                        <a:spcAft>
                          <a:spcPts val="0"/>
                        </a:spcAft>
                        <a:buNone/>
                      </a:pPr>
                      <a:r>
                        <a:rPr lang="en"/>
                        <a:t>0.553</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25" name="Google Shape;225;p25"/>
          <p:cNvGrpSpPr/>
          <p:nvPr/>
        </p:nvGrpSpPr>
        <p:grpSpPr>
          <a:xfrm>
            <a:off x="7503019" y="95797"/>
            <a:ext cx="1516771" cy="323122"/>
            <a:chOff x="400885" y="325214"/>
            <a:chExt cx="2298835" cy="489727"/>
          </a:xfrm>
        </p:grpSpPr>
        <p:pic>
          <p:nvPicPr>
            <p:cNvPr id="226" name="Google Shape;226;p2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27" name="Google Shape;227;p2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28" name="Google Shape;228;p2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29" name="Google Shape;229;p2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30" name="Google Shape;230;p25"/>
          <p:cNvSpPr txBox="1"/>
          <p:nvPr>
            <p:ph type="title"/>
          </p:nvPr>
        </p:nvSpPr>
        <p:spPr>
          <a:xfrm>
            <a:off x="331800" y="4189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31" name="Google Shape;231;p2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32" name="Google Shape;232;p25"/>
          <p:cNvPicPr preferRelativeResize="0"/>
          <p:nvPr/>
        </p:nvPicPr>
        <p:blipFill>
          <a:blip r:embed="rId5">
            <a:alphaModFix/>
          </a:blip>
          <a:stretch>
            <a:fillRect/>
          </a:stretch>
        </p:blipFill>
        <p:spPr>
          <a:xfrm>
            <a:off x="761524" y="1499500"/>
            <a:ext cx="7906263" cy="25960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38" name="Google Shape;238;p26"/>
          <p:cNvGrpSpPr/>
          <p:nvPr/>
        </p:nvGrpSpPr>
        <p:grpSpPr>
          <a:xfrm>
            <a:off x="7503019" y="95797"/>
            <a:ext cx="1516771" cy="323122"/>
            <a:chOff x="400885" y="325214"/>
            <a:chExt cx="2298835" cy="489727"/>
          </a:xfrm>
        </p:grpSpPr>
        <p:pic>
          <p:nvPicPr>
            <p:cNvPr id="239" name="Google Shape;239;p2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40" name="Google Shape;240;p26"/>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41" name="Google Shape;241;p26"/>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42" name="Google Shape;242;p2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43" name="Google Shape;243;p26"/>
          <p:cNvSpPr txBox="1"/>
          <p:nvPr>
            <p:ph type="title"/>
          </p:nvPr>
        </p:nvSpPr>
        <p:spPr>
          <a:xfrm>
            <a:off x="331800" y="4189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44" name="Google Shape;244;p2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45" name="Google Shape;245;p26"/>
          <p:cNvSpPr txBox="1"/>
          <p:nvPr/>
        </p:nvSpPr>
        <p:spPr>
          <a:xfrm>
            <a:off x="6158100" y="1318638"/>
            <a:ext cx="2280300" cy="22320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i="1" lang="en" sz="1900"/>
              <a:t>“Variabel dengan p-value &lt; 0.05 berpengaruh signifikan terhadap harga mobil”</a:t>
            </a:r>
            <a:endParaRPr i="1" sz="1900"/>
          </a:p>
        </p:txBody>
      </p:sp>
      <p:graphicFrame>
        <p:nvGraphicFramePr>
          <p:cNvPr id="246" name="Google Shape;246;p26"/>
          <p:cNvGraphicFramePr/>
          <p:nvPr/>
        </p:nvGraphicFramePr>
        <p:xfrm>
          <a:off x="431350" y="1352700"/>
          <a:ext cx="3000000" cy="3000000"/>
        </p:xfrm>
        <a:graphic>
          <a:graphicData uri="http://schemas.openxmlformats.org/drawingml/2006/table">
            <a:tbl>
              <a:tblPr>
                <a:noFill/>
                <a:tableStyleId>{F72CDD71-17D3-4008-ABB7-CE73B0348C0A}</a:tableStyleId>
              </a:tblPr>
              <a:tblGrid>
                <a:gridCol w="1602150"/>
                <a:gridCol w="883300"/>
              </a:tblGrid>
              <a:tr h="396200">
                <a:tc>
                  <a:txBody>
                    <a:bodyPr/>
                    <a:lstStyle/>
                    <a:p>
                      <a:pPr indent="0" lvl="0" marL="0" rtl="0" algn="ctr">
                        <a:spcBef>
                          <a:spcPts val="0"/>
                        </a:spcBef>
                        <a:spcAft>
                          <a:spcPts val="0"/>
                        </a:spcAft>
                        <a:buNone/>
                      </a:pPr>
                      <a:r>
                        <a:rPr b="1" lang="en"/>
                        <a:t>variabel</a:t>
                      </a:r>
                      <a:endParaRPr b="1"/>
                    </a:p>
                  </a:txBody>
                  <a:tcPr marT="91425" marB="91425" marR="91425" marL="91425"/>
                </a:tc>
                <a:tc>
                  <a:txBody>
                    <a:bodyPr/>
                    <a:lstStyle/>
                    <a:p>
                      <a:pPr indent="0" lvl="0" marL="0" rtl="0" algn="ctr">
                        <a:spcBef>
                          <a:spcPts val="0"/>
                        </a:spcBef>
                        <a:spcAft>
                          <a:spcPts val="0"/>
                        </a:spcAft>
                        <a:buNone/>
                      </a:pPr>
                      <a:r>
                        <a:rPr b="1" i="1" lang="en"/>
                        <a:t>p-value</a:t>
                      </a:r>
                      <a:endParaRPr b="1" i="1"/>
                    </a:p>
                  </a:txBody>
                  <a:tcPr marT="91425" marB="91425" marR="91425" marL="91425"/>
                </a:tc>
              </a:tr>
              <a:tr h="396200">
                <a:tc>
                  <a:txBody>
                    <a:bodyPr/>
                    <a:lstStyle/>
                    <a:p>
                      <a:pPr indent="0" lvl="0" marL="0" rtl="0" algn="ctr">
                        <a:spcBef>
                          <a:spcPts val="0"/>
                        </a:spcBef>
                        <a:spcAft>
                          <a:spcPts val="0"/>
                        </a:spcAft>
                        <a:buNone/>
                      </a:pPr>
                      <a:r>
                        <a:rPr i="1" lang="en"/>
                        <a:t>enginelocation</a:t>
                      </a:r>
                      <a:endParaRPr i="1"/>
                    </a:p>
                  </a:txBody>
                  <a:tcPr marT="91425" marB="91425" marR="91425" marL="91425"/>
                </a:tc>
                <a:tc>
                  <a:txBody>
                    <a:bodyPr/>
                    <a:lstStyle/>
                    <a:p>
                      <a:pPr indent="0" lvl="0" marL="0" rtl="0" algn="ctr">
                        <a:spcBef>
                          <a:spcPts val="0"/>
                        </a:spcBef>
                        <a:spcAft>
                          <a:spcPts val="0"/>
                        </a:spcAft>
                        <a:buNone/>
                      </a:pPr>
                      <a:r>
                        <a:rPr lang="en"/>
                        <a:t>0.00</a:t>
                      </a:r>
                      <a:endParaRPr/>
                    </a:p>
                  </a:txBody>
                  <a:tcPr marT="91425" marB="91425" marR="91425" marL="91425"/>
                </a:tc>
              </a:tr>
              <a:tr h="381000">
                <a:tc>
                  <a:txBody>
                    <a:bodyPr/>
                    <a:lstStyle/>
                    <a:p>
                      <a:pPr indent="0" lvl="0" marL="0" rtl="0" algn="ctr">
                        <a:spcBef>
                          <a:spcPts val="0"/>
                        </a:spcBef>
                        <a:spcAft>
                          <a:spcPts val="0"/>
                        </a:spcAft>
                        <a:buNone/>
                      </a:pPr>
                      <a:r>
                        <a:rPr lang="en"/>
                        <a:t>cylindernumber</a:t>
                      </a:r>
                      <a:endParaRPr/>
                    </a:p>
                  </a:txBody>
                  <a:tcPr marT="91425" marB="91425" marR="91425" marL="91425"/>
                </a:tc>
                <a:tc>
                  <a:txBody>
                    <a:bodyPr/>
                    <a:lstStyle/>
                    <a:p>
                      <a:pPr indent="0" lvl="0" marL="0" rtl="0" algn="ctr">
                        <a:spcBef>
                          <a:spcPts val="0"/>
                        </a:spcBef>
                        <a:spcAft>
                          <a:spcPts val="0"/>
                        </a:spcAft>
                        <a:buNone/>
                      </a:pPr>
                      <a:r>
                        <a:rPr lang="en"/>
                        <a:t>0.00</a:t>
                      </a:r>
                      <a:endParaRPr/>
                    </a:p>
                  </a:txBody>
                  <a:tcPr marT="91425" marB="91425" marR="91425" marL="91425"/>
                </a:tc>
              </a:tr>
              <a:tr h="396200">
                <a:tc>
                  <a:txBody>
                    <a:bodyPr/>
                    <a:lstStyle/>
                    <a:p>
                      <a:pPr indent="0" lvl="0" marL="0" rtl="0" algn="ctr">
                        <a:spcBef>
                          <a:spcPts val="0"/>
                        </a:spcBef>
                        <a:spcAft>
                          <a:spcPts val="0"/>
                        </a:spcAft>
                        <a:buNone/>
                      </a:pPr>
                      <a:r>
                        <a:rPr lang="en"/>
                        <a:t>fuelsystem</a:t>
                      </a:r>
                      <a:endParaRPr/>
                    </a:p>
                  </a:txBody>
                  <a:tcPr marT="91425" marB="91425" marR="91425" marL="91425"/>
                </a:tc>
                <a:tc>
                  <a:txBody>
                    <a:bodyPr/>
                    <a:lstStyle/>
                    <a:p>
                      <a:pPr indent="0" lvl="0" marL="0" rtl="0" algn="ctr">
                        <a:spcBef>
                          <a:spcPts val="0"/>
                        </a:spcBef>
                        <a:spcAft>
                          <a:spcPts val="0"/>
                        </a:spcAft>
                        <a:buNone/>
                      </a:pPr>
                      <a:r>
                        <a:rPr lang="en"/>
                        <a:t>0.00</a:t>
                      </a:r>
                      <a:endParaRPr/>
                    </a:p>
                  </a:txBody>
                  <a:tcPr marT="91425" marB="91425" marR="91425" marL="91425"/>
                </a:tc>
              </a:tr>
              <a:tr h="396200">
                <a:tc>
                  <a:txBody>
                    <a:bodyPr/>
                    <a:lstStyle/>
                    <a:p>
                      <a:pPr indent="0" lvl="0" marL="0" rtl="0" algn="ctr">
                        <a:spcBef>
                          <a:spcPts val="0"/>
                        </a:spcBef>
                        <a:spcAft>
                          <a:spcPts val="0"/>
                        </a:spcAft>
                        <a:buNone/>
                      </a:pPr>
                      <a:r>
                        <a:rPr lang="en"/>
                        <a:t>drivewheel</a:t>
                      </a:r>
                      <a:endParaRPr/>
                    </a:p>
                  </a:txBody>
                  <a:tcPr marT="91425" marB="91425" marR="91425" marL="91425"/>
                </a:tc>
                <a:tc>
                  <a:txBody>
                    <a:bodyPr/>
                    <a:lstStyle/>
                    <a:p>
                      <a:pPr indent="0" lvl="0" marL="0" rtl="0" algn="ctr">
                        <a:spcBef>
                          <a:spcPts val="0"/>
                        </a:spcBef>
                        <a:spcAft>
                          <a:spcPts val="0"/>
                        </a:spcAft>
                        <a:buNone/>
                      </a:pPr>
                      <a:r>
                        <a:rPr lang="en"/>
                        <a:t>0.00</a:t>
                      </a:r>
                      <a:endParaRPr/>
                    </a:p>
                  </a:txBody>
                  <a:tcPr marT="91425" marB="91425" marR="91425" marL="91425"/>
                </a:tc>
              </a:tr>
              <a:tr h="381000">
                <a:tc>
                  <a:txBody>
                    <a:bodyPr/>
                    <a:lstStyle/>
                    <a:p>
                      <a:pPr indent="0" lvl="0" marL="0" rtl="0" algn="ctr">
                        <a:spcBef>
                          <a:spcPts val="0"/>
                        </a:spcBef>
                        <a:spcAft>
                          <a:spcPts val="0"/>
                        </a:spcAft>
                        <a:buNone/>
                      </a:pPr>
                      <a:r>
                        <a:rPr lang="en"/>
                        <a:t>aspiration</a:t>
                      </a:r>
                      <a:endParaRPr/>
                    </a:p>
                  </a:txBody>
                  <a:tcPr marT="91425" marB="91425" marR="91425" marL="91425"/>
                </a:tc>
                <a:tc>
                  <a:txBody>
                    <a:bodyPr/>
                    <a:lstStyle/>
                    <a:p>
                      <a:pPr indent="0" lvl="0" marL="0" rtl="0" algn="ctr">
                        <a:spcBef>
                          <a:spcPts val="0"/>
                        </a:spcBef>
                        <a:spcAft>
                          <a:spcPts val="0"/>
                        </a:spcAft>
                        <a:buNone/>
                      </a:pPr>
                      <a:r>
                        <a:rPr lang="en"/>
                        <a:t>0.00</a:t>
                      </a:r>
                      <a:endParaRPr/>
                    </a:p>
                  </a:txBody>
                  <a:tcPr marT="91425" marB="91425" marR="91425" marL="91425"/>
                </a:tc>
              </a:tr>
              <a:tr h="381000">
                <a:tc>
                  <a:txBody>
                    <a:bodyPr/>
                    <a:lstStyle/>
                    <a:p>
                      <a:pPr indent="0" lvl="0" marL="0" rtl="0" algn="ctr">
                        <a:spcBef>
                          <a:spcPts val="0"/>
                        </a:spcBef>
                        <a:spcAft>
                          <a:spcPts val="0"/>
                        </a:spcAft>
                        <a:buNone/>
                      </a:pPr>
                      <a:r>
                        <a:rPr lang="en"/>
                        <a:t>carbody</a:t>
                      </a:r>
                      <a:endParaRPr/>
                    </a:p>
                  </a:txBody>
                  <a:tcPr marT="91425" marB="91425" marR="91425" marL="91425"/>
                </a:tc>
                <a:tc>
                  <a:txBody>
                    <a:bodyPr/>
                    <a:lstStyle/>
                    <a:p>
                      <a:pPr indent="0" lvl="0" marL="0" rtl="0" algn="ctr">
                        <a:spcBef>
                          <a:spcPts val="0"/>
                        </a:spcBef>
                        <a:spcAft>
                          <a:spcPts val="0"/>
                        </a:spcAft>
                        <a:buNone/>
                      </a:pPr>
                      <a:r>
                        <a:rPr lang="en"/>
                        <a:t>0.00</a:t>
                      </a:r>
                      <a:endParaRPr/>
                    </a:p>
                  </a:txBody>
                  <a:tcPr marT="91425" marB="91425" marR="91425" marL="91425"/>
                </a:tc>
              </a:tr>
            </a:tbl>
          </a:graphicData>
        </a:graphic>
      </p:graphicFrame>
      <p:graphicFrame>
        <p:nvGraphicFramePr>
          <p:cNvPr id="247" name="Google Shape;247;p26"/>
          <p:cNvGraphicFramePr/>
          <p:nvPr/>
        </p:nvGraphicFramePr>
        <p:xfrm>
          <a:off x="3442250" y="1343113"/>
          <a:ext cx="3000000" cy="3000000"/>
        </p:xfrm>
        <a:graphic>
          <a:graphicData uri="http://schemas.openxmlformats.org/drawingml/2006/table">
            <a:tbl>
              <a:tblPr>
                <a:noFill/>
                <a:tableStyleId>{F72CDD71-17D3-4008-ABB7-CE73B0348C0A}</a:tableStyleId>
              </a:tblPr>
              <a:tblGrid>
                <a:gridCol w="1242725"/>
                <a:gridCol w="1242725"/>
              </a:tblGrid>
              <a:tr h="396200">
                <a:tc>
                  <a:txBody>
                    <a:bodyPr/>
                    <a:lstStyle/>
                    <a:p>
                      <a:pPr indent="0" lvl="0" marL="0" rtl="0" algn="ctr">
                        <a:spcBef>
                          <a:spcPts val="0"/>
                        </a:spcBef>
                        <a:spcAft>
                          <a:spcPts val="0"/>
                        </a:spcAft>
                        <a:buNone/>
                      </a:pPr>
                      <a:r>
                        <a:rPr b="1" lang="en"/>
                        <a:t>variabel</a:t>
                      </a:r>
                      <a:endParaRPr b="1"/>
                    </a:p>
                  </a:txBody>
                  <a:tcPr marT="91425" marB="91425" marR="91425" marL="91425"/>
                </a:tc>
                <a:tc>
                  <a:txBody>
                    <a:bodyPr/>
                    <a:lstStyle/>
                    <a:p>
                      <a:pPr indent="0" lvl="0" marL="0" rtl="0" algn="ctr">
                        <a:spcBef>
                          <a:spcPts val="0"/>
                        </a:spcBef>
                        <a:spcAft>
                          <a:spcPts val="0"/>
                        </a:spcAft>
                        <a:buNone/>
                      </a:pPr>
                      <a:r>
                        <a:rPr b="1" i="1" lang="en"/>
                        <a:t>p-value</a:t>
                      </a:r>
                      <a:endParaRPr b="1" i="1"/>
                    </a:p>
                  </a:txBody>
                  <a:tcPr marT="91425" marB="91425" marR="91425" marL="91425"/>
                </a:tc>
              </a:tr>
              <a:tr h="396200">
                <a:tc>
                  <a:txBody>
                    <a:bodyPr/>
                    <a:lstStyle/>
                    <a:p>
                      <a:pPr indent="0" lvl="0" marL="0" rtl="0" algn="ctr">
                        <a:spcBef>
                          <a:spcPts val="0"/>
                        </a:spcBef>
                        <a:spcAft>
                          <a:spcPts val="0"/>
                        </a:spcAft>
                        <a:buNone/>
                      </a:pPr>
                      <a:r>
                        <a:rPr lang="en"/>
                        <a:t>CarName</a:t>
                      </a:r>
                      <a:endParaRPr/>
                    </a:p>
                  </a:txBody>
                  <a:tcPr marT="91425" marB="91425" marR="91425" marL="91425"/>
                </a:tc>
                <a:tc>
                  <a:txBody>
                    <a:bodyPr/>
                    <a:lstStyle/>
                    <a:p>
                      <a:pPr indent="0" lvl="0" marL="0" rtl="0" algn="ctr">
                        <a:spcBef>
                          <a:spcPts val="0"/>
                        </a:spcBef>
                        <a:spcAft>
                          <a:spcPts val="0"/>
                        </a:spcAft>
                        <a:buNone/>
                      </a:pPr>
                      <a:r>
                        <a:rPr lang="en"/>
                        <a:t>0.00</a:t>
                      </a:r>
                      <a:endParaRPr/>
                    </a:p>
                  </a:txBody>
                  <a:tcPr marT="91425" marB="91425" marR="91425" marL="91425"/>
                </a:tc>
              </a:tr>
              <a:tr h="381000">
                <a:tc>
                  <a:txBody>
                    <a:bodyPr/>
                    <a:lstStyle/>
                    <a:p>
                      <a:pPr indent="0" lvl="0" marL="0" rtl="0" algn="ctr">
                        <a:spcBef>
                          <a:spcPts val="0"/>
                        </a:spcBef>
                        <a:spcAft>
                          <a:spcPts val="0"/>
                        </a:spcAft>
                        <a:buNone/>
                      </a:pPr>
                      <a:r>
                        <a:rPr lang="en"/>
                        <a:t>doornumber</a:t>
                      </a:r>
                      <a:endParaRPr/>
                    </a:p>
                  </a:txBody>
                  <a:tcPr marT="91425" marB="91425" marR="91425" marL="91425"/>
                </a:tc>
                <a:tc>
                  <a:txBody>
                    <a:bodyPr/>
                    <a:lstStyle/>
                    <a:p>
                      <a:pPr indent="0" lvl="0" marL="0" rtl="0" algn="ctr">
                        <a:spcBef>
                          <a:spcPts val="0"/>
                        </a:spcBef>
                        <a:spcAft>
                          <a:spcPts val="0"/>
                        </a:spcAft>
                        <a:buNone/>
                      </a:pPr>
                      <a:r>
                        <a:rPr lang="en"/>
                        <a:t>0.00</a:t>
                      </a:r>
                      <a:endParaRPr/>
                    </a:p>
                  </a:txBody>
                  <a:tcPr marT="91425" marB="91425" marR="91425" marL="91425"/>
                </a:tc>
              </a:tr>
              <a:tr h="396200">
                <a:tc>
                  <a:txBody>
                    <a:bodyPr/>
                    <a:lstStyle/>
                    <a:p>
                      <a:pPr indent="0" lvl="0" marL="0" rtl="0" algn="ctr">
                        <a:spcBef>
                          <a:spcPts val="0"/>
                        </a:spcBef>
                        <a:spcAft>
                          <a:spcPts val="0"/>
                        </a:spcAft>
                        <a:buNone/>
                      </a:pPr>
                      <a:r>
                        <a:rPr lang="en"/>
                        <a:t>symboling</a:t>
                      </a:r>
                      <a:endParaRPr/>
                    </a:p>
                  </a:txBody>
                  <a:tcPr marT="91425" marB="91425" marR="91425" marL="91425"/>
                </a:tc>
                <a:tc>
                  <a:txBody>
                    <a:bodyPr/>
                    <a:lstStyle/>
                    <a:p>
                      <a:pPr indent="0" lvl="0" marL="0" rtl="0" algn="ctr">
                        <a:spcBef>
                          <a:spcPts val="0"/>
                        </a:spcBef>
                        <a:spcAft>
                          <a:spcPts val="0"/>
                        </a:spcAft>
                        <a:buNone/>
                      </a:pPr>
                      <a:r>
                        <a:rPr lang="en"/>
                        <a:t>0.00</a:t>
                      </a:r>
                      <a:endParaRPr/>
                    </a:p>
                  </a:txBody>
                  <a:tcPr marT="91425" marB="91425" marR="91425" marL="91425"/>
                </a:tc>
              </a:tr>
              <a:tr h="396200">
                <a:tc>
                  <a:txBody>
                    <a:bodyPr/>
                    <a:lstStyle/>
                    <a:p>
                      <a:pPr indent="0" lvl="0" marL="0" rtl="0" algn="ctr">
                        <a:spcBef>
                          <a:spcPts val="0"/>
                        </a:spcBef>
                        <a:spcAft>
                          <a:spcPts val="0"/>
                        </a:spcAft>
                        <a:buNone/>
                      </a:pPr>
                      <a:r>
                        <a:rPr lang="en"/>
                        <a:t>fueltype</a:t>
                      </a:r>
                      <a:endParaRPr/>
                    </a:p>
                  </a:txBody>
                  <a:tcPr marT="91425" marB="91425" marR="91425" marL="91425"/>
                </a:tc>
                <a:tc>
                  <a:txBody>
                    <a:bodyPr/>
                    <a:lstStyle/>
                    <a:p>
                      <a:pPr indent="0" lvl="0" marL="0" rtl="0" algn="ctr">
                        <a:spcBef>
                          <a:spcPts val="0"/>
                        </a:spcBef>
                        <a:spcAft>
                          <a:spcPts val="0"/>
                        </a:spcAft>
                        <a:buNone/>
                      </a:pPr>
                      <a:r>
                        <a:rPr lang="en"/>
                        <a:t>0.01</a:t>
                      </a:r>
                      <a:endParaRPr/>
                    </a:p>
                  </a:txBody>
                  <a:tcPr marT="91425" marB="91425" marR="91425" marL="91425"/>
                </a:tc>
              </a:tr>
              <a:tr h="381000">
                <a:tc>
                  <a:txBody>
                    <a:bodyPr/>
                    <a:lstStyle/>
                    <a:p>
                      <a:pPr indent="0" lvl="0" marL="0" rtl="0" algn="ctr">
                        <a:spcBef>
                          <a:spcPts val="0"/>
                        </a:spcBef>
                        <a:spcAft>
                          <a:spcPts val="0"/>
                        </a:spcAft>
                        <a:buNone/>
                      </a:pPr>
                      <a:r>
                        <a:rPr lang="en"/>
                        <a:t>enginetype</a:t>
                      </a:r>
                      <a:endParaRPr/>
                    </a:p>
                  </a:txBody>
                  <a:tcPr marT="91425" marB="91425" marR="91425" marL="91425"/>
                </a:tc>
                <a:tc>
                  <a:txBody>
                    <a:bodyPr/>
                    <a:lstStyle/>
                    <a:p>
                      <a:pPr indent="0" lvl="0" marL="0" rtl="0" algn="ctr">
                        <a:spcBef>
                          <a:spcPts val="0"/>
                        </a:spcBef>
                        <a:spcAft>
                          <a:spcPts val="0"/>
                        </a:spcAft>
                        <a:buNone/>
                      </a:pPr>
                      <a:r>
                        <a:rPr lang="en"/>
                        <a:t>0.03</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53" name="Google Shape;253;p27"/>
          <p:cNvGrpSpPr/>
          <p:nvPr/>
        </p:nvGrpSpPr>
        <p:grpSpPr>
          <a:xfrm>
            <a:off x="7503019" y="95797"/>
            <a:ext cx="1516771" cy="323122"/>
            <a:chOff x="400885" y="325214"/>
            <a:chExt cx="2298835" cy="489727"/>
          </a:xfrm>
        </p:grpSpPr>
        <p:pic>
          <p:nvPicPr>
            <p:cNvPr id="254" name="Google Shape;254;p2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55" name="Google Shape;255;p27"/>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56" name="Google Shape;256;p27"/>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57" name="Google Shape;257;p2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58" name="Google Shape;258;p27"/>
          <p:cNvSpPr txBox="1"/>
          <p:nvPr>
            <p:ph type="title"/>
          </p:nvPr>
        </p:nvSpPr>
        <p:spPr>
          <a:xfrm>
            <a:off x="331800" y="4189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59" name="Google Shape;259;p2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60" name="Google Shape;260;p27"/>
          <p:cNvPicPr preferRelativeResize="0"/>
          <p:nvPr/>
        </p:nvPicPr>
        <p:blipFill>
          <a:blip r:embed="rId5">
            <a:alphaModFix/>
          </a:blip>
          <a:stretch>
            <a:fillRect/>
          </a:stretch>
        </p:blipFill>
        <p:spPr>
          <a:xfrm>
            <a:off x="232425" y="1088825"/>
            <a:ext cx="4266075" cy="1620425"/>
          </a:xfrm>
          <a:prstGeom prst="rect">
            <a:avLst/>
          </a:prstGeom>
          <a:noFill/>
          <a:ln>
            <a:noFill/>
          </a:ln>
        </p:spPr>
      </p:pic>
      <p:pic>
        <p:nvPicPr>
          <p:cNvPr id="261" name="Google Shape;261;p27"/>
          <p:cNvPicPr preferRelativeResize="0"/>
          <p:nvPr/>
        </p:nvPicPr>
        <p:blipFill>
          <a:blip r:embed="rId6">
            <a:alphaModFix/>
          </a:blip>
          <a:stretch>
            <a:fillRect/>
          </a:stretch>
        </p:blipFill>
        <p:spPr>
          <a:xfrm>
            <a:off x="4569544" y="1050825"/>
            <a:ext cx="4374051" cy="1850374"/>
          </a:xfrm>
          <a:prstGeom prst="rect">
            <a:avLst/>
          </a:prstGeom>
          <a:noFill/>
          <a:ln>
            <a:noFill/>
          </a:ln>
        </p:spPr>
      </p:pic>
      <p:pic>
        <p:nvPicPr>
          <p:cNvPr id="262" name="Google Shape;262;p27"/>
          <p:cNvPicPr preferRelativeResize="0"/>
          <p:nvPr/>
        </p:nvPicPr>
        <p:blipFill>
          <a:blip r:embed="rId7">
            <a:alphaModFix/>
          </a:blip>
          <a:stretch>
            <a:fillRect/>
          </a:stretch>
        </p:blipFill>
        <p:spPr>
          <a:xfrm>
            <a:off x="232425" y="2880393"/>
            <a:ext cx="4266075" cy="1790507"/>
          </a:xfrm>
          <a:prstGeom prst="rect">
            <a:avLst/>
          </a:prstGeom>
          <a:noFill/>
          <a:ln>
            <a:noFill/>
          </a:ln>
        </p:spPr>
      </p:pic>
      <p:pic>
        <p:nvPicPr>
          <p:cNvPr id="263" name="Google Shape;263;p27"/>
          <p:cNvPicPr preferRelativeResize="0"/>
          <p:nvPr/>
        </p:nvPicPr>
        <p:blipFill>
          <a:blip r:embed="rId8">
            <a:alphaModFix/>
          </a:blip>
          <a:stretch>
            <a:fillRect/>
          </a:stretch>
        </p:blipFill>
        <p:spPr>
          <a:xfrm>
            <a:off x="4521669" y="2875056"/>
            <a:ext cx="4266075" cy="16487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69" name="Google Shape;269;p28"/>
          <p:cNvGrpSpPr/>
          <p:nvPr/>
        </p:nvGrpSpPr>
        <p:grpSpPr>
          <a:xfrm>
            <a:off x="7503019" y="95797"/>
            <a:ext cx="1516771" cy="323122"/>
            <a:chOff x="400885" y="325214"/>
            <a:chExt cx="2298835" cy="489727"/>
          </a:xfrm>
        </p:grpSpPr>
        <p:pic>
          <p:nvPicPr>
            <p:cNvPr id="270" name="Google Shape;270;p2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71" name="Google Shape;271;p28"/>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72" name="Google Shape;272;p28"/>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73" name="Google Shape;273;p2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74" name="Google Shape;274;p28"/>
          <p:cNvSpPr txBox="1"/>
          <p:nvPr>
            <p:ph type="title"/>
          </p:nvPr>
        </p:nvSpPr>
        <p:spPr>
          <a:xfrm>
            <a:off x="331800" y="4189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75" name="Google Shape;275;p2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76" name="Google Shape;276;p28"/>
          <p:cNvPicPr preferRelativeResize="0"/>
          <p:nvPr/>
        </p:nvPicPr>
        <p:blipFill>
          <a:blip r:embed="rId5">
            <a:alphaModFix/>
          </a:blip>
          <a:stretch>
            <a:fillRect/>
          </a:stretch>
        </p:blipFill>
        <p:spPr>
          <a:xfrm>
            <a:off x="219375" y="1216619"/>
            <a:ext cx="4279125" cy="1623600"/>
          </a:xfrm>
          <a:prstGeom prst="rect">
            <a:avLst/>
          </a:prstGeom>
          <a:noFill/>
          <a:ln>
            <a:noFill/>
          </a:ln>
        </p:spPr>
      </p:pic>
      <p:pic>
        <p:nvPicPr>
          <p:cNvPr id="277" name="Google Shape;277;p28"/>
          <p:cNvPicPr preferRelativeResize="0"/>
          <p:nvPr/>
        </p:nvPicPr>
        <p:blipFill>
          <a:blip r:embed="rId6">
            <a:alphaModFix/>
          </a:blip>
          <a:stretch>
            <a:fillRect/>
          </a:stretch>
        </p:blipFill>
        <p:spPr>
          <a:xfrm>
            <a:off x="4634500" y="1164200"/>
            <a:ext cx="4118301" cy="1571698"/>
          </a:xfrm>
          <a:prstGeom prst="rect">
            <a:avLst/>
          </a:prstGeom>
          <a:noFill/>
          <a:ln>
            <a:noFill/>
          </a:ln>
        </p:spPr>
      </p:pic>
      <p:pic>
        <p:nvPicPr>
          <p:cNvPr id="278" name="Google Shape;278;p28"/>
          <p:cNvPicPr preferRelativeResize="0"/>
          <p:nvPr/>
        </p:nvPicPr>
        <p:blipFill>
          <a:blip r:embed="rId7">
            <a:alphaModFix/>
          </a:blip>
          <a:stretch>
            <a:fillRect/>
          </a:stretch>
        </p:blipFill>
        <p:spPr>
          <a:xfrm>
            <a:off x="380205" y="2901200"/>
            <a:ext cx="4118290" cy="1623600"/>
          </a:xfrm>
          <a:prstGeom prst="rect">
            <a:avLst/>
          </a:prstGeom>
          <a:noFill/>
          <a:ln>
            <a:noFill/>
          </a:ln>
        </p:spPr>
      </p:pic>
      <p:pic>
        <p:nvPicPr>
          <p:cNvPr id="279" name="Google Shape;279;p28"/>
          <p:cNvPicPr preferRelativeResize="0"/>
          <p:nvPr/>
        </p:nvPicPr>
        <p:blipFill>
          <a:blip r:embed="rId8">
            <a:alphaModFix/>
          </a:blip>
          <a:stretch>
            <a:fillRect/>
          </a:stretch>
        </p:blipFill>
        <p:spPr>
          <a:xfrm>
            <a:off x="4650894" y="2924000"/>
            <a:ext cx="4118301" cy="15779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85" name="Google Shape;285;p29"/>
          <p:cNvGrpSpPr/>
          <p:nvPr/>
        </p:nvGrpSpPr>
        <p:grpSpPr>
          <a:xfrm>
            <a:off x="7503019" y="95797"/>
            <a:ext cx="1516771" cy="323122"/>
            <a:chOff x="400885" y="325214"/>
            <a:chExt cx="2298835" cy="489727"/>
          </a:xfrm>
        </p:grpSpPr>
        <p:pic>
          <p:nvPicPr>
            <p:cNvPr id="286" name="Google Shape;286;p2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87" name="Google Shape;287;p2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88" name="Google Shape;288;p2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89" name="Google Shape;289;p2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90" name="Google Shape;290;p29"/>
          <p:cNvSpPr txBox="1"/>
          <p:nvPr>
            <p:ph type="title"/>
          </p:nvPr>
        </p:nvSpPr>
        <p:spPr>
          <a:xfrm>
            <a:off x="331800" y="4189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91" name="Google Shape;291;p2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92" name="Google Shape;292;p29"/>
          <p:cNvPicPr preferRelativeResize="0"/>
          <p:nvPr/>
        </p:nvPicPr>
        <p:blipFill>
          <a:blip r:embed="rId5">
            <a:alphaModFix/>
          </a:blip>
          <a:stretch>
            <a:fillRect/>
          </a:stretch>
        </p:blipFill>
        <p:spPr>
          <a:xfrm>
            <a:off x="487050" y="1291475"/>
            <a:ext cx="3543300" cy="2962275"/>
          </a:xfrm>
          <a:prstGeom prst="rect">
            <a:avLst/>
          </a:prstGeom>
          <a:noFill/>
          <a:ln>
            <a:noFill/>
          </a:ln>
        </p:spPr>
      </p:pic>
      <p:sp>
        <p:nvSpPr>
          <p:cNvPr id="293" name="Google Shape;293;p29"/>
          <p:cNvSpPr txBox="1"/>
          <p:nvPr>
            <p:ph idx="1" type="body"/>
          </p:nvPr>
        </p:nvSpPr>
        <p:spPr>
          <a:xfrm>
            <a:off x="4117800" y="1366600"/>
            <a:ext cx="4825800" cy="3093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Mengkategorikan harga mobil</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Harga mobil &lt; rata-rata </a:t>
            </a:r>
            <a:r>
              <a:rPr b="1" lang="en" sz="1500">
                <a:solidFill>
                  <a:srgbClr val="282828"/>
                </a:solidFill>
                <a:latin typeface="Inter"/>
                <a:ea typeface="Inter"/>
                <a:cs typeface="Inter"/>
                <a:sym typeface="Inter"/>
              </a:rPr>
              <a:t>(standard)</a:t>
            </a:r>
            <a:endParaRPr b="1"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Harga mobil &gt; rata-rata </a:t>
            </a:r>
            <a:r>
              <a:rPr b="1" lang="en" sz="1500">
                <a:solidFill>
                  <a:srgbClr val="282828"/>
                </a:solidFill>
                <a:latin typeface="Inter"/>
                <a:ea typeface="Inter"/>
                <a:cs typeface="Inter"/>
                <a:sym typeface="Inter"/>
              </a:rPr>
              <a:t>(mahal)</a:t>
            </a:r>
            <a:endParaRPr b="1"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Terdapat 129 mobil dengan harga standard dan 76 mobil dengan harga mahal</a:t>
            </a:r>
            <a:endParaRPr sz="1500">
              <a:solidFill>
                <a:srgbClr val="282828"/>
              </a:solidFill>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297" name="Shape 297"/>
        <p:cNvGrpSpPr/>
        <p:nvPr/>
      </p:nvGrpSpPr>
      <p:grpSpPr>
        <a:xfrm>
          <a:off x="0" y="0"/>
          <a:ext cx="0" cy="0"/>
          <a:chOff x="0" y="0"/>
          <a:chExt cx="0" cy="0"/>
        </a:xfrm>
      </p:grpSpPr>
      <p:sp>
        <p:nvSpPr>
          <p:cNvPr id="298" name="Google Shape;298;p30"/>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299" name="Google Shape;299;p30"/>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300" name="Google Shape;300;p3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301" name="Google Shape;301;p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302" name="Google Shape;302;p30"/>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303" name="Google Shape;303;p30"/>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304" name="Google Shape;304;p30"/>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305" name="Google Shape;305;p30"/>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306" name="Google Shape;306;p30"/>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307" name="Google Shape;307;p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Modelling</a:t>
            </a:r>
            <a:endParaRPr b="1" i="0" sz="1000" u="none" cap="none" strike="noStrike">
              <a:solidFill>
                <a:schemeClr val="lt1"/>
              </a:solidFill>
              <a:latin typeface="Inter"/>
              <a:ea typeface="Inter"/>
              <a:cs typeface="Inter"/>
              <a:sym typeface="Inter"/>
            </a:endParaRPr>
          </a:p>
        </p:txBody>
      </p:sp>
      <p:sp>
        <p:nvSpPr>
          <p:cNvPr id="308" name="Google Shape;308;p30"/>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1"/>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900">
                <a:solidFill>
                  <a:srgbClr val="282828"/>
                </a:solidFill>
                <a:latin typeface="Inter"/>
                <a:ea typeface="Inter"/>
                <a:cs typeface="Inter"/>
                <a:sym typeface="Inter"/>
              </a:rPr>
              <a:t>One Hot Encoding</a:t>
            </a:r>
            <a:endParaRPr b="1" sz="19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Mengubah variabel kategorik menjadi numerik</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0" rtl="0" algn="l">
              <a:spcBef>
                <a:spcPts val="0"/>
              </a:spcBef>
              <a:spcAft>
                <a:spcPts val="0"/>
              </a:spcAft>
              <a:buSzPts val="1800"/>
              <a:buNone/>
            </a:pPr>
            <a:r>
              <a:rPr b="1" lang="en" sz="1900">
                <a:solidFill>
                  <a:srgbClr val="282828"/>
                </a:solidFill>
                <a:latin typeface="Inter"/>
                <a:ea typeface="Inter"/>
                <a:cs typeface="Inter"/>
                <a:sym typeface="Inter"/>
              </a:rPr>
              <a:t>Train Test Split</a:t>
            </a:r>
            <a:endParaRPr b="1" sz="1900">
              <a:solidFill>
                <a:srgbClr val="282828"/>
              </a:solidFill>
              <a:latin typeface="Inter"/>
              <a:ea typeface="Inter"/>
              <a:cs typeface="Inter"/>
              <a:sym typeface="Inter"/>
            </a:endParaRPr>
          </a:p>
          <a:p>
            <a:pPr indent="-349250" lvl="0" marL="457200" rtl="0" algn="l">
              <a:spcBef>
                <a:spcPts val="0"/>
              </a:spcBef>
              <a:spcAft>
                <a:spcPts val="0"/>
              </a:spcAft>
              <a:buClr>
                <a:srgbClr val="282828"/>
              </a:buClr>
              <a:buSzPts val="1900"/>
              <a:buFont typeface="Inter"/>
              <a:buChar char="●"/>
            </a:pPr>
            <a:r>
              <a:rPr lang="en" sz="1900">
                <a:solidFill>
                  <a:srgbClr val="282828"/>
                </a:solidFill>
                <a:latin typeface="Inter"/>
                <a:ea typeface="Inter"/>
                <a:cs typeface="Inter"/>
                <a:sym typeface="Inter"/>
              </a:rPr>
              <a:t>Mendefinisikan kolom price sebagai </a:t>
            </a:r>
            <a:r>
              <a:rPr b="1" lang="en" sz="1900">
                <a:solidFill>
                  <a:srgbClr val="282828"/>
                </a:solidFill>
                <a:latin typeface="Inter"/>
                <a:ea typeface="Inter"/>
                <a:cs typeface="Inter"/>
                <a:sym typeface="Inter"/>
              </a:rPr>
              <a:t>y </a:t>
            </a:r>
            <a:r>
              <a:rPr lang="en" sz="1900">
                <a:solidFill>
                  <a:srgbClr val="282828"/>
                </a:solidFill>
                <a:latin typeface="Inter"/>
                <a:ea typeface="Inter"/>
                <a:cs typeface="Inter"/>
                <a:sym typeface="Inter"/>
              </a:rPr>
              <a:t>dan kolom yang lain sebagai </a:t>
            </a:r>
            <a:r>
              <a:rPr b="1" lang="en" sz="1900">
                <a:solidFill>
                  <a:srgbClr val="282828"/>
                </a:solidFill>
                <a:latin typeface="Inter"/>
                <a:ea typeface="Inter"/>
                <a:cs typeface="Inter"/>
                <a:sym typeface="Inter"/>
              </a:rPr>
              <a:t>x</a:t>
            </a:r>
            <a:endParaRPr b="1" sz="1900">
              <a:solidFill>
                <a:srgbClr val="282828"/>
              </a:solidFill>
              <a:latin typeface="Inter"/>
              <a:ea typeface="Inter"/>
              <a:cs typeface="Inter"/>
              <a:sym typeface="Inter"/>
            </a:endParaRPr>
          </a:p>
          <a:p>
            <a:pPr indent="-349250" lvl="0" marL="457200" rtl="0" algn="l">
              <a:spcBef>
                <a:spcPts val="0"/>
              </a:spcBef>
              <a:spcAft>
                <a:spcPts val="0"/>
              </a:spcAft>
              <a:buClr>
                <a:srgbClr val="282828"/>
              </a:buClr>
              <a:buSzPts val="1900"/>
              <a:buFont typeface="Inter"/>
              <a:buChar char="●"/>
            </a:pPr>
            <a:r>
              <a:rPr lang="en" sz="1900">
                <a:solidFill>
                  <a:srgbClr val="282828"/>
                </a:solidFill>
                <a:latin typeface="Inter"/>
                <a:ea typeface="Inter"/>
                <a:cs typeface="Inter"/>
                <a:sym typeface="Inter"/>
              </a:rPr>
              <a:t>Test size yang digunakan sebesar </a:t>
            </a:r>
            <a:r>
              <a:rPr b="1" lang="en" sz="1900">
                <a:solidFill>
                  <a:srgbClr val="282828"/>
                </a:solidFill>
                <a:latin typeface="Inter"/>
                <a:ea typeface="Inter"/>
                <a:cs typeface="Inter"/>
                <a:sym typeface="Inter"/>
              </a:rPr>
              <a:t>0.3</a:t>
            </a:r>
            <a:endParaRPr b="1" sz="1900">
              <a:solidFill>
                <a:srgbClr val="282828"/>
              </a:solidFill>
              <a:latin typeface="Inter"/>
              <a:ea typeface="Inter"/>
              <a:cs typeface="Inter"/>
              <a:sym typeface="Inter"/>
            </a:endParaRPr>
          </a:p>
        </p:txBody>
      </p:sp>
      <p:sp>
        <p:nvSpPr>
          <p:cNvPr id="314" name="Google Shape;314;p3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15" name="Google Shape;315;p31"/>
          <p:cNvGrpSpPr/>
          <p:nvPr/>
        </p:nvGrpSpPr>
        <p:grpSpPr>
          <a:xfrm>
            <a:off x="7503019" y="95797"/>
            <a:ext cx="1516771" cy="323122"/>
            <a:chOff x="400885" y="325214"/>
            <a:chExt cx="2298835" cy="489727"/>
          </a:xfrm>
        </p:grpSpPr>
        <p:pic>
          <p:nvPicPr>
            <p:cNvPr id="316" name="Google Shape;316;p3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17" name="Google Shape;317;p3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18" name="Google Shape;318;p3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19" name="Google Shape;319;p3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20" name="Google Shape;320;p31"/>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Prediksi Harga Mobil</a:t>
            </a:r>
            <a:endParaRPr sz="2820">
              <a:solidFill>
                <a:srgbClr val="A338EB"/>
              </a:solidFill>
              <a:latin typeface="Maven Pro SemiBold"/>
              <a:ea typeface="Maven Pro SemiBold"/>
              <a:cs typeface="Maven Pro SemiBold"/>
              <a:sym typeface="Maven Pro SemiBold"/>
            </a:endParaRPr>
          </a:p>
        </p:txBody>
      </p:sp>
      <p:sp>
        <p:nvSpPr>
          <p:cNvPr id="321" name="Google Shape;321;p3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311700" y="1744750"/>
            <a:ext cx="7853400" cy="2924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presentasi adalah 5 menit (tentatif, tergantung dari banyaknya kelompok yang mendaftarkan diri)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tanya jawab adalah 5 menit</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Silakan menambahkan gambar/visualisasi pada slide presentasi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Upayakan agar tetap dalam format poin-poin (ingat, ini presentasi, bukan esai)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Jangan masukkan </a:t>
            </a:r>
            <a:r>
              <a:rPr i="1" lang="en" sz="1500">
                <a:solidFill>
                  <a:srgbClr val="282828"/>
                </a:solidFill>
                <a:latin typeface="Inter"/>
                <a:ea typeface="Inter"/>
                <a:cs typeface="Inter"/>
                <a:sym typeface="Inter"/>
              </a:rPr>
              <a:t>code</a:t>
            </a:r>
            <a:r>
              <a:rPr lang="en" sz="1500">
                <a:solidFill>
                  <a:srgbClr val="282828"/>
                </a:solidFill>
                <a:latin typeface="Inter"/>
                <a:ea typeface="Inter"/>
                <a:cs typeface="Inter"/>
                <a:sym typeface="Inter"/>
              </a:rPr>
              <a:t> ke dalam slide presentasi (tidak usah memasukan screenshot jupyter notebook)</a:t>
            </a:r>
            <a:endParaRPr sz="1500">
              <a:solidFill>
                <a:srgbClr val="282828"/>
              </a:solidFill>
              <a:latin typeface="Inter"/>
              <a:ea typeface="Inter"/>
              <a:cs typeface="Inter"/>
              <a:sym typeface="Inter"/>
            </a:endParaRPr>
          </a:p>
        </p:txBody>
      </p:sp>
      <p:sp>
        <p:nvSpPr>
          <p:cNvPr id="72" name="Google Shape;72;p1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73" name="Google Shape;73;p1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74" name="Google Shape;74;p14"/>
          <p:cNvGrpSpPr/>
          <p:nvPr/>
        </p:nvGrpSpPr>
        <p:grpSpPr>
          <a:xfrm>
            <a:off x="7503019" y="95797"/>
            <a:ext cx="1516771" cy="323122"/>
            <a:chOff x="400885" y="325214"/>
            <a:chExt cx="2298835" cy="489727"/>
          </a:xfrm>
        </p:grpSpPr>
        <p:pic>
          <p:nvPicPr>
            <p:cNvPr id="75" name="Google Shape;75;p1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76" name="Google Shape;76;p14"/>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77" name="Google Shape;77;p14"/>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78" name="Google Shape;78;p14"/>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79" name="Google Shape;79;p1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Petunjuk</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2"/>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rgbClr val="282828"/>
                </a:solidFill>
                <a:latin typeface="Inter"/>
                <a:ea typeface="Inter"/>
                <a:cs typeface="Inter"/>
                <a:sym typeface="Inter"/>
              </a:rPr>
              <a:t>Variabel Lengkap VS Menggunakan variabel yang berpengaruh Signifikan</a:t>
            </a:r>
            <a:endParaRPr b="1" sz="1900">
              <a:solidFill>
                <a:srgbClr val="282828"/>
              </a:solidFill>
              <a:latin typeface="Inter"/>
              <a:ea typeface="Inter"/>
              <a:cs typeface="Inter"/>
              <a:sym typeface="Inter"/>
            </a:endParaRPr>
          </a:p>
          <a:p>
            <a:pPr indent="0" lvl="0" marL="0" rtl="0" algn="ctr">
              <a:lnSpc>
                <a:spcPct val="115000"/>
              </a:lnSpc>
              <a:spcBef>
                <a:spcPts val="0"/>
              </a:spcBef>
              <a:spcAft>
                <a:spcPts val="0"/>
              </a:spcAft>
              <a:buNone/>
            </a:pPr>
            <a:r>
              <a:t/>
            </a:r>
            <a:endParaRPr b="1" sz="1900">
              <a:solidFill>
                <a:srgbClr val="282828"/>
              </a:solidFill>
              <a:latin typeface="Inter"/>
              <a:ea typeface="Inter"/>
              <a:cs typeface="Inter"/>
              <a:sym typeface="Inter"/>
            </a:endParaRPr>
          </a:p>
          <a:p>
            <a:pPr indent="0" lvl="0" marL="0" rtl="0" algn="ctr">
              <a:lnSpc>
                <a:spcPct val="115000"/>
              </a:lnSpc>
              <a:spcBef>
                <a:spcPts val="0"/>
              </a:spcBef>
              <a:spcAft>
                <a:spcPts val="0"/>
              </a:spcAft>
              <a:buNone/>
            </a:pPr>
            <a:r>
              <a:t/>
            </a:r>
            <a:endParaRPr b="1" sz="1900">
              <a:solidFill>
                <a:srgbClr val="282828"/>
              </a:solidFill>
              <a:latin typeface="Inter"/>
              <a:ea typeface="Inter"/>
              <a:cs typeface="Inter"/>
              <a:sym typeface="Inter"/>
            </a:endParaRPr>
          </a:p>
          <a:p>
            <a:pPr indent="0" lvl="0" marL="0" rtl="0" algn="ctr">
              <a:lnSpc>
                <a:spcPct val="115000"/>
              </a:lnSpc>
              <a:spcBef>
                <a:spcPts val="0"/>
              </a:spcBef>
              <a:spcAft>
                <a:spcPts val="0"/>
              </a:spcAft>
              <a:buNone/>
            </a:pPr>
            <a:r>
              <a:t/>
            </a:r>
            <a:endParaRPr b="1" sz="1900">
              <a:solidFill>
                <a:srgbClr val="282828"/>
              </a:solidFill>
              <a:latin typeface="Inter"/>
              <a:ea typeface="Inter"/>
              <a:cs typeface="Inter"/>
              <a:sym typeface="Inter"/>
            </a:endParaRPr>
          </a:p>
          <a:p>
            <a:pPr indent="0" lvl="0" marL="0" rtl="0" algn="ctr">
              <a:lnSpc>
                <a:spcPct val="115000"/>
              </a:lnSpc>
              <a:spcBef>
                <a:spcPts val="0"/>
              </a:spcBef>
              <a:spcAft>
                <a:spcPts val="0"/>
              </a:spcAft>
              <a:buNone/>
            </a:pPr>
            <a:r>
              <a:t/>
            </a:r>
            <a:endParaRPr b="1" sz="1900">
              <a:solidFill>
                <a:srgbClr val="282828"/>
              </a:solidFill>
              <a:latin typeface="Inter"/>
              <a:ea typeface="Inter"/>
              <a:cs typeface="Inter"/>
              <a:sym typeface="Inter"/>
            </a:endParaRPr>
          </a:p>
          <a:p>
            <a:pPr indent="0" lvl="0" marL="0" rtl="0" algn="ctr">
              <a:lnSpc>
                <a:spcPct val="115000"/>
              </a:lnSpc>
              <a:spcBef>
                <a:spcPts val="0"/>
              </a:spcBef>
              <a:spcAft>
                <a:spcPts val="0"/>
              </a:spcAft>
              <a:buNone/>
            </a:pPr>
            <a:r>
              <a:t/>
            </a:r>
            <a:endParaRPr b="1" sz="1900">
              <a:solidFill>
                <a:srgbClr val="282828"/>
              </a:solidFill>
              <a:latin typeface="Inter"/>
              <a:ea typeface="Inter"/>
              <a:cs typeface="Inter"/>
              <a:sym typeface="Inter"/>
            </a:endParaRPr>
          </a:p>
          <a:p>
            <a:pPr indent="0" lvl="0" marL="0" rtl="0" algn="ctr">
              <a:spcBef>
                <a:spcPts val="0"/>
              </a:spcBef>
              <a:spcAft>
                <a:spcPts val="0"/>
              </a:spcAft>
              <a:buClr>
                <a:schemeClr val="dk1"/>
              </a:buClr>
              <a:buSzPts val="1100"/>
              <a:buFont typeface="Arial"/>
              <a:buNone/>
            </a:pPr>
            <a:r>
              <a:rPr b="1" i="1" lang="en" sz="1900">
                <a:solidFill>
                  <a:srgbClr val="282828"/>
                </a:solidFill>
                <a:latin typeface="Inter"/>
                <a:ea typeface="Inter"/>
                <a:cs typeface="Inter"/>
                <a:sym typeface="Inter"/>
              </a:rPr>
              <a:t>“Model Linear Regression dengan variabel lengkap lebih baik”</a:t>
            </a:r>
            <a:endParaRPr b="1" i="1" sz="1900">
              <a:solidFill>
                <a:srgbClr val="282828"/>
              </a:solidFill>
              <a:latin typeface="Inter"/>
              <a:ea typeface="Inter"/>
              <a:cs typeface="Inter"/>
              <a:sym typeface="Inter"/>
            </a:endParaRPr>
          </a:p>
          <a:p>
            <a:pPr indent="0" lvl="0" marL="0" rtl="0" algn="ctr">
              <a:lnSpc>
                <a:spcPct val="115000"/>
              </a:lnSpc>
              <a:spcBef>
                <a:spcPts val="0"/>
              </a:spcBef>
              <a:spcAft>
                <a:spcPts val="0"/>
              </a:spcAft>
              <a:buNone/>
            </a:pPr>
            <a:r>
              <a:t/>
            </a:r>
            <a:endParaRPr b="1" sz="1900">
              <a:solidFill>
                <a:srgbClr val="282828"/>
              </a:solidFill>
              <a:latin typeface="Inter"/>
              <a:ea typeface="Inter"/>
              <a:cs typeface="Inter"/>
              <a:sym typeface="Inter"/>
            </a:endParaRPr>
          </a:p>
          <a:p>
            <a:pPr indent="0" lvl="0" marL="0" rtl="0" algn="ctr">
              <a:lnSpc>
                <a:spcPct val="115000"/>
              </a:lnSpc>
              <a:spcBef>
                <a:spcPts val="0"/>
              </a:spcBef>
              <a:spcAft>
                <a:spcPts val="0"/>
              </a:spcAft>
              <a:buNone/>
            </a:pPr>
            <a:r>
              <a:t/>
            </a:r>
            <a:endParaRPr b="1" sz="1900">
              <a:solidFill>
                <a:srgbClr val="282828"/>
              </a:solidFill>
              <a:latin typeface="Inter"/>
              <a:ea typeface="Inter"/>
              <a:cs typeface="Inter"/>
              <a:sym typeface="Inter"/>
            </a:endParaRPr>
          </a:p>
          <a:p>
            <a:pPr indent="0" lvl="0" marL="0" rtl="0" algn="ctr">
              <a:lnSpc>
                <a:spcPct val="115000"/>
              </a:lnSpc>
              <a:spcBef>
                <a:spcPts val="0"/>
              </a:spcBef>
              <a:spcAft>
                <a:spcPts val="0"/>
              </a:spcAft>
              <a:buNone/>
            </a:pPr>
            <a:r>
              <a:t/>
            </a:r>
            <a:endParaRPr b="1" sz="1900">
              <a:solidFill>
                <a:srgbClr val="282828"/>
              </a:solidFill>
              <a:latin typeface="Inter"/>
              <a:ea typeface="Inter"/>
              <a:cs typeface="Inter"/>
              <a:sym typeface="Inter"/>
            </a:endParaRPr>
          </a:p>
          <a:p>
            <a:pPr indent="0" lvl="0" marL="0" rtl="0" algn="ctr">
              <a:lnSpc>
                <a:spcPct val="115000"/>
              </a:lnSpc>
              <a:spcBef>
                <a:spcPts val="0"/>
              </a:spcBef>
              <a:spcAft>
                <a:spcPts val="0"/>
              </a:spcAft>
              <a:buNone/>
            </a:pPr>
            <a:r>
              <a:rPr b="1" lang="en" sz="1900">
                <a:solidFill>
                  <a:srgbClr val="282828"/>
                </a:solidFill>
                <a:latin typeface="Inter"/>
                <a:ea typeface="Inter"/>
                <a:cs typeface="Inter"/>
                <a:sym typeface="Inter"/>
              </a:rPr>
              <a:t> </a:t>
            </a:r>
            <a:endParaRPr b="1" sz="1900">
              <a:solidFill>
                <a:srgbClr val="282828"/>
              </a:solidFill>
              <a:latin typeface="Inter"/>
              <a:ea typeface="Inter"/>
              <a:cs typeface="Inter"/>
              <a:sym typeface="Inter"/>
            </a:endParaRPr>
          </a:p>
        </p:txBody>
      </p:sp>
      <p:sp>
        <p:nvSpPr>
          <p:cNvPr id="327" name="Google Shape;327;p3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28" name="Google Shape;328;p32"/>
          <p:cNvGrpSpPr/>
          <p:nvPr/>
        </p:nvGrpSpPr>
        <p:grpSpPr>
          <a:xfrm>
            <a:off x="7503019" y="95797"/>
            <a:ext cx="1516771" cy="323122"/>
            <a:chOff x="400885" y="325214"/>
            <a:chExt cx="2298835" cy="489727"/>
          </a:xfrm>
        </p:grpSpPr>
        <p:pic>
          <p:nvPicPr>
            <p:cNvPr id="329" name="Google Shape;329;p3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30" name="Google Shape;330;p32"/>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31" name="Google Shape;331;p32"/>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32" name="Google Shape;332;p32"/>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33" name="Google Shape;333;p32"/>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 Regresi Linear</a:t>
            </a:r>
            <a:endParaRPr sz="2820">
              <a:solidFill>
                <a:srgbClr val="A338EB"/>
              </a:solidFill>
              <a:latin typeface="Maven Pro SemiBold"/>
              <a:ea typeface="Maven Pro SemiBold"/>
              <a:cs typeface="Maven Pro SemiBold"/>
              <a:sym typeface="Maven Pro SemiBold"/>
            </a:endParaRPr>
          </a:p>
        </p:txBody>
      </p:sp>
      <p:sp>
        <p:nvSpPr>
          <p:cNvPr id="334" name="Google Shape;334;p3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graphicFrame>
        <p:nvGraphicFramePr>
          <p:cNvPr id="335" name="Google Shape;335;p32"/>
          <p:cNvGraphicFramePr/>
          <p:nvPr/>
        </p:nvGraphicFramePr>
        <p:xfrm>
          <a:off x="952500" y="2383625"/>
          <a:ext cx="3000000" cy="3000000"/>
        </p:xfrm>
        <a:graphic>
          <a:graphicData uri="http://schemas.openxmlformats.org/drawingml/2006/table">
            <a:tbl>
              <a:tblPr>
                <a:noFill/>
                <a:tableStyleId>{F72CDD71-17D3-4008-ABB7-CE73B0348C0A}</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b="1" lang="en"/>
                        <a:t>Model</a:t>
                      </a:r>
                      <a:endParaRPr b="1"/>
                    </a:p>
                  </a:txBody>
                  <a:tcPr marT="91425" marB="91425" marR="91425" marL="91425"/>
                </a:tc>
                <a:tc>
                  <a:txBody>
                    <a:bodyPr/>
                    <a:lstStyle/>
                    <a:p>
                      <a:pPr indent="0" lvl="0" marL="0" rtl="0" algn="ctr">
                        <a:spcBef>
                          <a:spcPts val="0"/>
                        </a:spcBef>
                        <a:spcAft>
                          <a:spcPts val="0"/>
                        </a:spcAft>
                        <a:buNone/>
                      </a:pPr>
                      <a:r>
                        <a:rPr b="1" lang="en"/>
                        <a:t>RMSE</a:t>
                      </a:r>
                      <a:endParaRPr b="1"/>
                    </a:p>
                  </a:txBody>
                  <a:tcPr marT="91425" marB="91425" marR="91425" marL="91425"/>
                </a:tc>
                <a:tc>
                  <a:txBody>
                    <a:bodyPr/>
                    <a:lstStyle/>
                    <a:p>
                      <a:pPr indent="0" lvl="0" marL="0" rtl="0" algn="ctr">
                        <a:spcBef>
                          <a:spcPts val="0"/>
                        </a:spcBef>
                        <a:spcAft>
                          <a:spcPts val="0"/>
                        </a:spcAft>
                        <a:buNone/>
                      </a:pPr>
                      <a:r>
                        <a:rPr b="1" lang="en"/>
                        <a:t>MSE</a:t>
                      </a:r>
                      <a:endParaRPr b="1"/>
                    </a:p>
                  </a:txBody>
                  <a:tcPr marT="91425" marB="91425" marR="91425" marL="91425"/>
                </a:tc>
                <a:tc>
                  <a:txBody>
                    <a:bodyPr/>
                    <a:lstStyle/>
                    <a:p>
                      <a:pPr indent="0" lvl="0" marL="0" rtl="0" algn="ctr">
                        <a:spcBef>
                          <a:spcPts val="0"/>
                        </a:spcBef>
                        <a:spcAft>
                          <a:spcPts val="0"/>
                        </a:spcAft>
                        <a:buNone/>
                      </a:pPr>
                      <a:r>
                        <a:rPr b="1" lang="en"/>
                        <a:t>MAE</a:t>
                      </a:r>
                      <a:endParaRPr b="1"/>
                    </a:p>
                  </a:txBody>
                  <a:tcPr marT="91425" marB="91425" marR="91425" marL="91425"/>
                </a:tc>
                <a:tc>
                  <a:txBody>
                    <a:bodyPr/>
                    <a:lstStyle/>
                    <a:p>
                      <a:pPr indent="0" lvl="0" marL="0" rtl="0" algn="ctr">
                        <a:spcBef>
                          <a:spcPts val="0"/>
                        </a:spcBef>
                        <a:spcAft>
                          <a:spcPts val="0"/>
                        </a:spcAft>
                        <a:buNone/>
                      </a:pPr>
                      <a:r>
                        <a:rPr b="1" lang="en"/>
                        <a:t>R-Squared</a:t>
                      </a:r>
                      <a:endParaRPr b="1"/>
                    </a:p>
                  </a:txBody>
                  <a:tcPr marT="91425" marB="91425" marR="91425" marL="91425"/>
                </a:tc>
              </a:tr>
              <a:tr h="381000">
                <a:tc>
                  <a:txBody>
                    <a:bodyPr/>
                    <a:lstStyle/>
                    <a:p>
                      <a:pPr indent="0" lvl="0" marL="0" rtl="0" algn="ctr">
                        <a:spcBef>
                          <a:spcPts val="0"/>
                        </a:spcBef>
                        <a:spcAft>
                          <a:spcPts val="0"/>
                        </a:spcAft>
                        <a:buNone/>
                      </a:pPr>
                      <a:r>
                        <a:rPr lang="en"/>
                        <a:t>Lengkap</a:t>
                      </a:r>
                      <a:endParaRPr/>
                    </a:p>
                  </a:txBody>
                  <a:tcPr marT="91425" marB="91425" marR="91425" marL="91425"/>
                </a:tc>
                <a:tc>
                  <a:txBody>
                    <a:bodyPr/>
                    <a:lstStyle/>
                    <a:p>
                      <a:pPr indent="0" lvl="0" marL="0" rtl="0" algn="ctr">
                        <a:spcBef>
                          <a:spcPts val="0"/>
                        </a:spcBef>
                        <a:spcAft>
                          <a:spcPts val="0"/>
                        </a:spcAft>
                        <a:buNone/>
                      </a:pPr>
                      <a:r>
                        <a:rPr lang="en"/>
                        <a:t>2474.53</a:t>
                      </a:r>
                      <a:endParaRPr/>
                    </a:p>
                  </a:txBody>
                  <a:tcPr marT="91425" marB="91425" marR="91425" marL="91425"/>
                </a:tc>
                <a:tc>
                  <a:txBody>
                    <a:bodyPr/>
                    <a:lstStyle/>
                    <a:p>
                      <a:pPr indent="0" lvl="0" marL="0" rtl="0" algn="ctr">
                        <a:spcBef>
                          <a:spcPts val="0"/>
                        </a:spcBef>
                        <a:spcAft>
                          <a:spcPts val="0"/>
                        </a:spcAft>
                        <a:buNone/>
                      </a:pPr>
                      <a:r>
                        <a:rPr lang="en"/>
                        <a:t>6123292.1</a:t>
                      </a:r>
                      <a:endParaRPr/>
                    </a:p>
                  </a:txBody>
                  <a:tcPr marT="91425" marB="91425" marR="91425" marL="91425"/>
                </a:tc>
                <a:tc>
                  <a:txBody>
                    <a:bodyPr/>
                    <a:lstStyle/>
                    <a:p>
                      <a:pPr indent="0" lvl="0" marL="0" rtl="0" algn="ctr">
                        <a:spcBef>
                          <a:spcPts val="0"/>
                        </a:spcBef>
                        <a:spcAft>
                          <a:spcPts val="0"/>
                        </a:spcAft>
                        <a:buNone/>
                      </a:pPr>
                      <a:r>
                        <a:rPr lang="en"/>
                        <a:t>1634.97</a:t>
                      </a:r>
                      <a:endParaRPr/>
                    </a:p>
                  </a:txBody>
                  <a:tcPr marT="91425" marB="91425" marR="91425" marL="91425"/>
                </a:tc>
                <a:tc>
                  <a:txBody>
                    <a:bodyPr/>
                    <a:lstStyle/>
                    <a:p>
                      <a:pPr indent="0" lvl="0" marL="0" rtl="0" algn="ctr">
                        <a:spcBef>
                          <a:spcPts val="0"/>
                        </a:spcBef>
                        <a:spcAft>
                          <a:spcPts val="0"/>
                        </a:spcAft>
                        <a:buNone/>
                      </a:pPr>
                      <a:r>
                        <a:rPr lang="en"/>
                        <a:t>0.90</a:t>
                      </a:r>
                      <a:endParaRPr/>
                    </a:p>
                  </a:txBody>
                  <a:tcPr marT="91425" marB="91425" marR="91425" marL="91425"/>
                </a:tc>
              </a:tr>
              <a:tr h="381000">
                <a:tc>
                  <a:txBody>
                    <a:bodyPr/>
                    <a:lstStyle/>
                    <a:p>
                      <a:pPr indent="0" lvl="0" marL="0" rtl="0" algn="ctr">
                        <a:spcBef>
                          <a:spcPts val="0"/>
                        </a:spcBef>
                        <a:spcAft>
                          <a:spcPts val="0"/>
                        </a:spcAft>
                        <a:buNone/>
                      </a:pPr>
                      <a:r>
                        <a:rPr lang="en"/>
                        <a:t>Signifikan</a:t>
                      </a:r>
                      <a:endParaRPr/>
                    </a:p>
                  </a:txBody>
                  <a:tcPr marT="91425" marB="91425" marR="91425" marL="91425"/>
                </a:tc>
                <a:tc>
                  <a:txBody>
                    <a:bodyPr/>
                    <a:lstStyle/>
                    <a:p>
                      <a:pPr indent="0" lvl="0" marL="0" rtl="0" algn="ctr">
                        <a:spcBef>
                          <a:spcPts val="0"/>
                        </a:spcBef>
                        <a:spcAft>
                          <a:spcPts val="0"/>
                        </a:spcAft>
                        <a:buNone/>
                      </a:pPr>
                      <a:r>
                        <a:rPr lang="en"/>
                        <a:t>2642.95</a:t>
                      </a:r>
                      <a:endParaRPr/>
                    </a:p>
                  </a:txBody>
                  <a:tcPr marT="91425" marB="91425" marR="91425" marL="91425"/>
                </a:tc>
                <a:tc>
                  <a:txBody>
                    <a:bodyPr/>
                    <a:lstStyle/>
                    <a:p>
                      <a:pPr indent="0" lvl="0" marL="0" rtl="0" algn="ctr">
                        <a:spcBef>
                          <a:spcPts val="0"/>
                        </a:spcBef>
                        <a:spcAft>
                          <a:spcPts val="0"/>
                        </a:spcAft>
                        <a:buNone/>
                      </a:pPr>
                      <a:r>
                        <a:rPr lang="en"/>
                        <a:t>6985171.91</a:t>
                      </a:r>
                      <a:endParaRPr/>
                    </a:p>
                  </a:txBody>
                  <a:tcPr marT="91425" marB="91425" marR="91425" marL="91425"/>
                </a:tc>
                <a:tc>
                  <a:txBody>
                    <a:bodyPr/>
                    <a:lstStyle/>
                    <a:p>
                      <a:pPr indent="0" lvl="0" marL="0" rtl="0" algn="ctr">
                        <a:spcBef>
                          <a:spcPts val="0"/>
                        </a:spcBef>
                        <a:spcAft>
                          <a:spcPts val="0"/>
                        </a:spcAft>
                        <a:buNone/>
                      </a:pPr>
                      <a:r>
                        <a:rPr lang="en"/>
                        <a:t>1731.82</a:t>
                      </a:r>
                      <a:endParaRPr/>
                    </a:p>
                  </a:txBody>
                  <a:tcPr marT="91425" marB="91425" marR="91425" marL="91425"/>
                </a:tc>
                <a:tc>
                  <a:txBody>
                    <a:bodyPr/>
                    <a:lstStyle/>
                    <a:p>
                      <a:pPr indent="0" lvl="0" marL="0" rtl="0" algn="ctr">
                        <a:spcBef>
                          <a:spcPts val="0"/>
                        </a:spcBef>
                        <a:spcAft>
                          <a:spcPts val="0"/>
                        </a:spcAft>
                        <a:buNone/>
                      </a:pPr>
                      <a:r>
                        <a:rPr lang="en"/>
                        <a:t>0.88</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3"/>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ctr">
              <a:lnSpc>
                <a:spcPct val="115000"/>
              </a:lnSpc>
              <a:spcBef>
                <a:spcPts val="0"/>
              </a:spcBef>
              <a:spcAft>
                <a:spcPts val="0"/>
              </a:spcAft>
              <a:buNone/>
            </a:pPr>
            <a:r>
              <a:t/>
            </a:r>
            <a:endParaRPr b="1" i="1" sz="1900">
              <a:solidFill>
                <a:srgbClr val="282828"/>
              </a:solidFill>
              <a:latin typeface="Inter"/>
              <a:ea typeface="Inter"/>
              <a:cs typeface="Inter"/>
              <a:sym typeface="Inter"/>
            </a:endParaRPr>
          </a:p>
          <a:p>
            <a:pPr indent="0" lvl="0" marL="457200" rtl="0" algn="ctr">
              <a:lnSpc>
                <a:spcPct val="115000"/>
              </a:lnSpc>
              <a:spcBef>
                <a:spcPts val="0"/>
              </a:spcBef>
              <a:spcAft>
                <a:spcPts val="0"/>
              </a:spcAft>
              <a:buNone/>
            </a:pPr>
            <a:r>
              <a:t/>
            </a:r>
            <a:endParaRPr b="1" i="1" sz="1900">
              <a:solidFill>
                <a:srgbClr val="282828"/>
              </a:solidFill>
              <a:latin typeface="Inter"/>
              <a:ea typeface="Inter"/>
              <a:cs typeface="Inter"/>
              <a:sym typeface="Inter"/>
            </a:endParaRPr>
          </a:p>
          <a:p>
            <a:pPr indent="0" lvl="0" marL="457200" rtl="0" algn="ctr">
              <a:lnSpc>
                <a:spcPct val="115000"/>
              </a:lnSpc>
              <a:spcBef>
                <a:spcPts val="0"/>
              </a:spcBef>
              <a:spcAft>
                <a:spcPts val="0"/>
              </a:spcAft>
              <a:buNone/>
            </a:pPr>
            <a:r>
              <a:rPr b="1" i="1" lang="en" sz="1900">
                <a:solidFill>
                  <a:srgbClr val="282828"/>
                </a:solidFill>
                <a:latin typeface="Inter"/>
                <a:ea typeface="Inter"/>
                <a:cs typeface="Inter"/>
                <a:sym typeface="Inter"/>
              </a:rPr>
              <a:t>“Model Random Forest lebih baik dari pada Linear Regression, Ridge Regression, dan Lesso Regression”</a:t>
            </a:r>
            <a:endParaRPr b="1" i="1" sz="1900">
              <a:solidFill>
                <a:srgbClr val="282828"/>
              </a:solidFill>
              <a:latin typeface="Inter"/>
              <a:ea typeface="Inter"/>
              <a:cs typeface="Inter"/>
              <a:sym typeface="Inter"/>
            </a:endParaRPr>
          </a:p>
        </p:txBody>
      </p:sp>
      <p:sp>
        <p:nvSpPr>
          <p:cNvPr id="341" name="Google Shape;341;p3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42" name="Google Shape;342;p33"/>
          <p:cNvGrpSpPr/>
          <p:nvPr/>
        </p:nvGrpSpPr>
        <p:grpSpPr>
          <a:xfrm>
            <a:off x="7503019" y="95797"/>
            <a:ext cx="1516771" cy="323122"/>
            <a:chOff x="400885" y="325214"/>
            <a:chExt cx="2298835" cy="489727"/>
          </a:xfrm>
        </p:grpSpPr>
        <p:pic>
          <p:nvPicPr>
            <p:cNvPr id="343" name="Google Shape;343;p3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44" name="Google Shape;344;p33"/>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45" name="Google Shape;345;p33"/>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46" name="Google Shape;346;p33"/>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47" name="Google Shape;347;p33"/>
          <p:cNvSpPr txBox="1"/>
          <p:nvPr>
            <p:ph type="title"/>
          </p:nvPr>
        </p:nvSpPr>
        <p:spPr>
          <a:xfrm>
            <a:off x="331800" y="199000"/>
            <a:ext cx="8480400" cy="8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Evaluasi Model</a:t>
            </a:r>
            <a:endParaRPr sz="2820">
              <a:solidFill>
                <a:srgbClr val="A338EB"/>
              </a:solidFill>
              <a:latin typeface="Maven Pro SemiBold"/>
              <a:ea typeface="Maven Pro SemiBold"/>
              <a:cs typeface="Maven Pro SemiBold"/>
              <a:sym typeface="Maven Pro SemiBold"/>
            </a:endParaRPr>
          </a:p>
        </p:txBody>
      </p:sp>
      <p:sp>
        <p:nvSpPr>
          <p:cNvPr id="348" name="Google Shape;348;p3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graphicFrame>
        <p:nvGraphicFramePr>
          <p:cNvPr id="349" name="Google Shape;349;p33"/>
          <p:cNvGraphicFramePr/>
          <p:nvPr/>
        </p:nvGraphicFramePr>
        <p:xfrm>
          <a:off x="952500" y="1195550"/>
          <a:ext cx="3000000" cy="3000000"/>
        </p:xfrm>
        <a:graphic>
          <a:graphicData uri="http://schemas.openxmlformats.org/drawingml/2006/table">
            <a:tbl>
              <a:tblPr>
                <a:noFill/>
                <a:tableStyleId>{F72CDD71-17D3-4008-ABB7-CE73B0348C0A}</a:tableStyleId>
              </a:tblPr>
              <a:tblGrid>
                <a:gridCol w="1720475"/>
                <a:gridCol w="1175125"/>
                <a:gridCol w="1447800"/>
                <a:gridCol w="1447800"/>
                <a:gridCol w="1447800"/>
              </a:tblGrid>
              <a:tr h="381000">
                <a:tc>
                  <a:txBody>
                    <a:bodyPr/>
                    <a:lstStyle/>
                    <a:p>
                      <a:pPr indent="0" lvl="0" marL="0" rtl="0" algn="ctr">
                        <a:spcBef>
                          <a:spcPts val="0"/>
                        </a:spcBef>
                        <a:spcAft>
                          <a:spcPts val="0"/>
                        </a:spcAft>
                        <a:buNone/>
                      </a:pPr>
                      <a:r>
                        <a:rPr b="1" lang="en"/>
                        <a:t>Model</a:t>
                      </a:r>
                      <a:endParaRPr b="1"/>
                    </a:p>
                  </a:txBody>
                  <a:tcPr marT="91425" marB="91425" marR="91425" marL="91425"/>
                </a:tc>
                <a:tc>
                  <a:txBody>
                    <a:bodyPr/>
                    <a:lstStyle/>
                    <a:p>
                      <a:pPr indent="0" lvl="0" marL="0" rtl="0" algn="ctr">
                        <a:spcBef>
                          <a:spcPts val="0"/>
                        </a:spcBef>
                        <a:spcAft>
                          <a:spcPts val="0"/>
                        </a:spcAft>
                        <a:buNone/>
                      </a:pPr>
                      <a:r>
                        <a:rPr b="1" lang="en"/>
                        <a:t>RMSE</a:t>
                      </a:r>
                      <a:endParaRPr b="1"/>
                    </a:p>
                  </a:txBody>
                  <a:tcPr marT="91425" marB="91425" marR="91425" marL="91425"/>
                </a:tc>
                <a:tc>
                  <a:txBody>
                    <a:bodyPr/>
                    <a:lstStyle/>
                    <a:p>
                      <a:pPr indent="0" lvl="0" marL="0" rtl="0" algn="ctr">
                        <a:spcBef>
                          <a:spcPts val="0"/>
                        </a:spcBef>
                        <a:spcAft>
                          <a:spcPts val="0"/>
                        </a:spcAft>
                        <a:buNone/>
                      </a:pPr>
                      <a:r>
                        <a:rPr b="1" lang="en"/>
                        <a:t>MSE</a:t>
                      </a:r>
                      <a:endParaRPr b="1"/>
                    </a:p>
                  </a:txBody>
                  <a:tcPr marT="91425" marB="91425" marR="91425" marL="91425"/>
                </a:tc>
                <a:tc>
                  <a:txBody>
                    <a:bodyPr/>
                    <a:lstStyle/>
                    <a:p>
                      <a:pPr indent="0" lvl="0" marL="0" rtl="0" algn="ctr">
                        <a:spcBef>
                          <a:spcPts val="0"/>
                        </a:spcBef>
                        <a:spcAft>
                          <a:spcPts val="0"/>
                        </a:spcAft>
                        <a:buNone/>
                      </a:pPr>
                      <a:r>
                        <a:rPr b="1" lang="en"/>
                        <a:t>MAE</a:t>
                      </a:r>
                      <a:endParaRPr b="1"/>
                    </a:p>
                  </a:txBody>
                  <a:tcPr marT="91425" marB="91425" marR="91425" marL="91425"/>
                </a:tc>
                <a:tc>
                  <a:txBody>
                    <a:bodyPr/>
                    <a:lstStyle/>
                    <a:p>
                      <a:pPr indent="0" lvl="0" marL="0" rtl="0" algn="ctr">
                        <a:spcBef>
                          <a:spcPts val="0"/>
                        </a:spcBef>
                        <a:spcAft>
                          <a:spcPts val="0"/>
                        </a:spcAft>
                        <a:buNone/>
                      </a:pPr>
                      <a:r>
                        <a:rPr b="1" lang="en"/>
                        <a:t>R-Squared</a:t>
                      </a:r>
                      <a:endParaRPr b="1"/>
                    </a:p>
                  </a:txBody>
                  <a:tcPr marT="91425" marB="91425" marR="91425" marL="91425"/>
                </a:tc>
              </a:tr>
              <a:tr h="381000">
                <a:tc>
                  <a:txBody>
                    <a:bodyPr/>
                    <a:lstStyle/>
                    <a:p>
                      <a:pPr indent="0" lvl="0" marL="0" rtl="0" algn="ctr">
                        <a:spcBef>
                          <a:spcPts val="0"/>
                        </a:spcBef>
                        <a:spcAft>
                          <a:spcPts val="0"/>
                        </a:spcAft>
                        <a:buNone/>
                      </a:pPr>
                      <a:r>
                        <a:rPr lang="en"/>
                        <a:t>Linear Lengkap</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2474.53</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6123292.1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1634.97</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t>0.90</a:t>
                      </a:r>
                      <a:endParaRPr/>
                    </a:p>
                  </a:txBody>
                  <a:tcPr marT="91425" marB="91425" marR="91425" marL="91425"/>
                </a:tc>
              </a:tr>
              <a:tr h="381000">
                <a:tc>
                  <a:txBody>
                    <a:bodyPr/>
                    <a:lstStyle/>
                    <a:p>
                      <a:pPr indent="0" lvl="0" marL="0" rtl="0" algn="ctr">
                        <a:spcBef>
                          <a:spcPts val="0"/>
                        </a:spcBef>
                        <a:spcAft>
                          <a:spcPts val="0"/>
                        </a:spcAft>
                        <a:buNone/>
                      </a:pPr>
                      <a:r>
                        <a:rPr lang="en"/>
                        <a:t>Linear Signifikan</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2642.95</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6985171.91</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1731.82</a:t>
                      </a:r>
                      <a:endParaRPr/>
                    </a:p>
                  </a:txBody>
                  <a:tcPr marT="91425" marB="91425" marR="91425" marL="91425"/>
                </a:tc>
                <a:tc>
                  <a:txBody>
                    <a:bodyPr/>
                    <a:lstStyle/>
                    <a:p>
                      <a:pPr indent="0" lvl="0" marL="0" rtl="0" algn="ctr">
                        <a:spcBef>
                          <a:spcPts val="0"/>
                        </a:spcBef>
                        <a:spcAft>
                          <a:spcPts val="0"/>
                        </a:spcAft>
                        <a:buNone/>
                      </a:pPr>
                      <a:r>
                        <a:rPr lang="en"/>
                        <a:t>0.88</a:t>
                      </a:r>
                      <a:endParaRPr/>
                    </a:p>
                  </a:txBody>
                  <a:tcPr marT="91425" marB="91425" marR="91425" marL="91425"/>
                </a:tc>
              </a:tr>
              <a:tr h="381000">
                <a:tc>
                  <a:txBody>
                    <a:bodyPr/>
                    <a:lstStyle/>
                    <a:p>
                      <a:pPr indent="0" lvl="0" marL="0" rtl="0" algn="ctr">
                        <a:spcBef>
                          <a:spcPts val="0"/>
                        </a:spcBef>
                        <a:spcAft>
                          <a:spcPts val="0"/>
                        </a:spcAft>
                        <a:buNone/>
                      </a:pPr>
                      <a:r>
                        <a:rPr lang="en"/>
                        <a:t>Ridge</a:t>
                      </a:r>
                      <a:endParaRPr/>
                    </a:p>
                  </a:txBody>
                  <a:tcPr marT="91425" marB="91425" marR="91425" marL="91425"/>
                </a:tc>
                <a:tc>
                  <a:txBody>
                    <a:bodyPr/>
                    <a:lstStyle/>
                    <a:p>
                      <a:pPr indent="0" lvl="0" marL="0" rtl="0" algn="ctr">
                        <a:spcBef>
                          <a:spcPts val="0"/>
                        </a:spcBef>
                        <a:spcAft>
                          <a:spcPts val="0"/>
                        </a:spcAft>
                        <a:buNone/>
                      </a:pPr>
                      <a:r>
                        <a:rPr lang="en"/>
                        <a:t>2341.63</a:t>
                      </a:r>
                      <a:endParaRPr/>
                    </a:p>
                  </a:txBody>
                  <a:tcPr marT="91425" marB="91425" marR="91425" marL="91425"/>
                </a:tc>
                <a:tc>
                  <a:txBody>
                    <a:bodyPr/>
                    <a:lstStyle/>
                    <a:p>
                      <a:pPr indent="0" lvl="0" marL="0" rtl="0" algn="ctr">
                        <a:spcBef>
                          <a:spcPts val="0"/>
                        </a:spcBef>
                        <a:spcAft>
                          <a:spcPts val="0"/>
                        </a:spcAft>
                        <a:buNone/>
                      </a:pPr>
                      <a:r>
                        <a:rPr lang="en"/>
                        <a:t>5483228.34</a:t>
                      </a:r>
                      <a:endParaRPr/>
                    </a:p>
                  </a:txBody>
                  <a:tcPr marT="91425" marB="91425" marR="91425" marL="91425"/>
                </a:tc>
                <a:tc>
                  <a:txBody>
                    <a:bodyPr/>
                    <a:lstStyle/>
                    <a:p>
                      <a:pPr indent="0" lvl="0" marL="0" rtl="0" algn="ctr">
                        <a:spcBef>
                          <a:spcPts val="0"/>
                        </a:spcBef>
                        <a:spcAft>
                          <a:spcPts val="0"/>
                        </a:spcAft>
                        <a:buNone/>
                      </a:pPr>
                      <a:r>
                        <a:rPr lang="en"/>
                        <a:t>1524.12</a:t>
                      </a:r>
                      <a:endParaRPr/>
                    </a:p>
                  </a:txBody>
                  <a:tcPr marT="91425" marB="91425" marR="91425" marL="91425"/>
                </a:tc>
                <a:tc>
                  <a:txBody>
                    <a:bodyPr/>
                    <a:lstStyle/>
                    <a:p>
                      <a:pPr indent="0" lvl="0" marL="0" rtl="0" algn="ctr">
                        <a:spcBef>
                          <a:spcPts val="0"/>
                        </a:spcBef>
                        <a:spcAft>
                          <a:spcPts val="0"/>
                        </a:spcAft>
                        <a:buNone/>
                      </a:pPr>
                      <a:r>
                        <a:rPr lang="en"/>
                        <a:t>0.91</a:t>
                      </a:r>
                      <a:endParaRPr/>
                    </a:p>
                  </a:txBody>
                  <a:tcPr marT="91425" marB="91425" marR="91425" marL="91425"/>
                </a:tc>
              </a:tr>
              <a:tr h="381000">
                <a:tc>
                  <a:txBody>
                    <a:bodyPr/>
                    <a:lstStyle/>
                    <a:p>
                      <a:pPr indent="0" lvl="0" marL="0" rtl="0" algn="ctr">
                        <a:spcBef>
                          <a:spcPts val="0"/>
                        </a:spcBef>
                        <a:spcAft>
                          <a:spcPts val="0"/>
                        </a:spcAft>
                        <a:buNone/>
                      </a:pPr>
                      <a:r>
                        <a:rPr lang="en"/>
                        <a:t>Lasso</a:t>
                      </a:r>
                      <a:endParaRPr/>
                    </a:p>
                  </a:txBody>
                  <a:tcPr marT="91425" marB="91425" marR="91425" marL="91425"/>
                </a:tc>
                <a:tc>
                  <a:txBody>
                    <a:bodyPr/>
                    <a:lstStyle/>
                    <a:p>
                      <a:pPr indent="0" lvl="0" marL="0" rtl="0" algn="ctr">
                        <a:spcBef>
                          <a:spcPts val="0"/>
                        </a:spcBef>
                        <a:spcAft>
                          <a:spcPts val="0"/>
                        </a:spcAft>
                        <a:buNone/>
                      </a:pPr>
                      <a:r>
                        <a:rPr lang="en"/>
                        <a:t>2468.28</a:t>
                      </a:r>
                      <a:endParaRPr/>
                    </a:p>
                  </a:txBody>
                  <a:tcPr marT="91425" marB="91425" marR="91425" marL="91425"/>
                </a:tc>
                <a:tc>
                  <a:txBody>
                    <a:bodyPr/>
                    <a:lstStyle/>
                    <a:p>
                      <a:pPr indent="0" lvl="0" marL="0" rtl="0" algn="ctr">
                        <a:spcBef>
                          <a:spcPts val="0"/>
                        </a:spcBef>
                        <a:spcAft>
                          <a:spcPts val="0"/>
                        </a:spcAft>
                        <a:buNone/>
                      </a:pPr>
                      <a:r>
                        <a:rPr lang="en"/>
                        <a:t>6092428.82</a:t>
                      </a:r>
                      <a:endParaRPr/>
                    </a:p>
                  </a:txBody>
                  <a:tcPr marT="91425" marB="91425" marR="91425" marL="91425"/>
                </a:tc>
                <a:tc>
                  <a:txBody>
                    <a:bodyPr/>
                    <a:lstStyle/>
                    <a:p>
                      <a:pPr indent="0" lvl="0" marL="0" rtl="0" algn="ctr">
                        <a:spcBef>
                          <a:spcPts val="0"/>
                        </a:spcBef>
                        <a:spcAft>
                          <a:spcPts val="0"/>
                        </a:spcAft>
                        <a:buNone/>
                      </a:pPr>
                      <a:r>
                        <a:rPr lang="en"/>
                        <a:t>1581.11</a:t>
                      </a:r>
                      <a:endParaRPr/>
                    </a:p>
                  </a:txBody>
                  <a:tcPr marT="91425" marB="91425" marR="91425" marL="91425"/>
                </a:tc>
                <a:tc>
                  <a:txBody>
                    <a:bodyPr/>
                    <a:lstStyle/>
                    <a:p>
                      <a:pPr indent="0" lvl="0" marL="0" rtl="0" algn="ctr">
                        <a:spcBef>
                          <a:spcPts val="0"/>
                        </a:spcBef>
                        <a:spcAft>
                          <a:spcPts val="0"/>
                        </a:spcAft>
                        <a:buNone/>
                      </a:pPr>
                      <a:r>
                        <a:rPr lang="en"/>
                        <a:t>0.90</a:t>
                      </a:r>
                      <a:endParaRPr/>
                    </a:p>
                  </a:txBody>
                  <a:tcPr marT="91425" marB="91425" marR="91425" marL="91425"/>
                </a:tc>
              </a:tr>
              <a:tr h="381000">
                <a:tc>
                  <a:txBody>
                    <a:bodyPr/>
                    <a:lstStyle/>
                    <a:p>
                      <a:pPr indent="0" lvl="0" marL="0" rtl="0" algn="ctr">
                        <a:spcBef>
                          <a:spcPts val="0"/>
                        </a:spcBef>
                        <a:spcAft>
                          <a:spcPts val="0"/>
                        </a:spcAft>
                        <a:buNone/>
                      </a:pPr>
                      <a:r>
                        <a:rPr lang="en"/>
                        <a:t>Random Forest</a:t>
                      </a:r>
                      <a:endParaRPr/>
                    </a:p>
                  </a:txBody>
                  <a:tcPr marT="91425" marB="91425" marR="91425" marL="91425"/>
                </a:tc>
                <a:tc>
                  <a:txBody>
                    <a:bodyPr/>
                    <a:lstStyle/>
                    <a:p>
                      <a:pPr indent="0" lvl="0" marL="0" rtl="0" algn="ctr">
                        <a:spcBef>
                          <a:spcPts val="0"/>
                        </a:spcBef>
                        <a:spcAft>
                          <a:spcPts val="0"/>
                        </a:spcAft>
                        <a:buNone/>
                      </a:pPr>
                      <a:r>
                        <a:rPr lang="en"/>
                        <a:t>1754.38</a:t>
                      </a:r>
                      <a:endParaRPr/>
                    </a:p>
                  </a:txBody>
                  <a:tcPr marT="91425" marB="91425" marR="91425" marL="91425"/>
                </a:tc>
                <a:tc>
                  <a:txBody>
                    <a:bodyPr/>
                    <a:lstStyle/>
                    <a:p>
                      <a:pPr indent="0" lvl="0" marL="0" rtl="0" algn="ctr">
                        <a:spcBef>
                          <a:spcPts val="0"/>
                        </a:spcBef>
                        <a:spcAft>
                          <a:spcPts val="0"/>
                        </a:spcAft>
                        <a:buNone/>
                      </a:pPr>
                      <a:r>
                        <a:rPr lang="en"/>
                        <a:t>3077837.65</a:t>
                      </a:r>
                      <a:endParaRPr/>
                    </a:p>
                  </a:txBody>
                  <a:tcPr marT="91425" marB="91425" marR="91425" marL="91425"/>
                </a:tc>
                <a:tc>
                  <a:txBody>
                    <a:bodyPr/>
                    <a:lstStyle/>
                    <a:p>
                      <a:pPr indent="0" lvl="0" marL="0" rtl="0" algn="ctr">
                        <a:spcBef>
                          <a:spcPts val="0"/>
                        </a:spcBef>
                        <a:spcAft>
                          <a:spcPts val="0"/>
                        </a:spcAft>
                        <a:buNone/>
                      </a:pPr>
                      <a:r>
                        <a:rPr lang="en"/>
                        <a:t>1088.45</a:t>
                      </a:r>
                      <a:endParaRPr/>
                    </a:p>
                  </a:txBody>
                  <a:tcPr marT="91425" marB="91425" marR="91425" marL="91425"/>
                </a:tc>
                <a:tc>
                  <a:txBody>
                    <a:bodyPr/>
                    <a:lstStyle/>
                    <a:p>
                      <a:pPr indent="0" lvl="0" marL="0" rtl="0" algn="ctr">
                        <a:spcBef>
                          <a:spcPts val="0"/>
                        </a:spcBef>
                        <a:spcAft>
                          <a:spcPts val="0"/>
                        </a:spcAft>
                        <a:buNone/>
                      </a:pPr>
                      <a:r>
                        <a:rPr lang="en"/>
                        <a:t>0.95</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4"/>
          <p:cNvSpPr txBox="1"/>
          <p:nvPr>
            <p:ph idx="1" type="body"/>
          </p:nvPr>
        </p:nvSpPr>
        <p:spPr>
          <a:xfrm>
            <a:off x="6487875" y="2086000"/>
            <a:ext cx="2250000" cy="29244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ctr">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0" rtl="0" algn="ctr">
              <a:lnSpc>
                <a:spcPct val="115000"/>
              </a:lnSpc>
              <a:spcBef>
                <a:spcPts val="0"/>
              </a:spcBef>
              <a:spcAft>
                <a:spcPts val="0"/>
              </a:spcAft>
              <a:buNone/>
            </a:pPr>
            <a:r>
              <a:rPr b="1" i="1" lang="en" sz="1900">
                <a:solidFill>
                  <a:srgbClr val="282828"/>
                </a:solidFill>
                <a:latin typeface="Inter"/>
                <a:ea typeface="Inter"/>
                <a:cs typeface="Inter"/>
                <a:sym typeface="Inter"/>
              </a:rPr>
              <a:t>“Model  good fit”</a:t>
            </a:r>
            <a:endParaRPr b="1" i="1" sz="1900">
              <a:solidFill>
                <a:srgbClr val="282828"/>
              </a:solidFill>
              <a:latin typeface="Inter"/>
              <a:ea typeface="Inter"/>
              <a:cs typeface="Inter"/>
              <a:sym typeface="Inter"/>
            </a:endParaRPr>
          </a:p>
        </p:txBody>
      </p:sp>
      <p:sp>
        <p:nvSpPr>
          <p:cNvPr id="355" name="Google Shape;355;p3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56" name="Google Shape;356;p34"/>
          <p:cNvGrpSpPr/>
          <p:nvPr/>
        </p:nvGrpSpPr>
        <p:grpSpPr>
          <a:xfrm>
            <a:off x="7503019" y="95797"/>
            <a:ext cx="1516771" cy="323122"/>
            <a:chOff x="400885" y="325214"/>
            <a:chExt cx="2298835" cy="489727"/>
          </a:xfrm>
        </p:grpSpPr>
        <p:pic>
          <p:nvPicPr>
            <p:cNvPr id="357" name="Google Shape;357;p3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58" name="Google Shape;358;p3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59" name="Google Shape;359;p3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60" name="Google Shape;360;p3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61" name="Google Shape;361;p34"/>
          <p:cNvSpPr txBox="1"/>
          <p:nvPr>
            <p:ph type="title"/>
          </p:nvPr>
        </p:nvSpPr>
        <p:spPr>
          <a:xfrm>
            <a:off x="331800" y="275200"/>
            <a:ext cx="8480400" cy="8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Evaluasi </a:t>
            </a:r>
            <a:r>
              <a:rPr lang="en" sz="2820">
                <a:solidFill>
                  <a:srgbClr val="A338EB"/>
                </a:solidFill>
                <a:latin typeface="Maven Pro SemiBold"/>
                <a:ea typeface="Maven Pro SemiBold"/>
                <a:cs typeface="Maven Pro SemiBold"/>
                <a:sym typeface="Maven Pro SemiBold"/>
              </a:rPr>
              <a:t>Model</a:t>
            </a:r>
            <a:endParaRPr sz="2820">
              <a:solidFill>
                <a:srgbClr val="A338EB"/>
              </a:solidFill>
              <a:latin typeface="Maven Pro SemiBold"/>
              <a:ea typeface="Maven Pro SemiBold"/>
              <a:cs typeface="Maven Pro SemiBold"/>
              <a:sym typeface="Maven Pro SemiBold"/>
            </a:endParaRPr>
          </a:p>
        </p:txBody>
      </p:sp>
      <p:sp>
        <p:nvSpPr>
          <p:cNvPr id="362" name="Google Shape;362;p3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363" name="Google Shape;363;p34"/>
          <p:cNvPicPr preferRelativeResize="0"/>
          <p:nvPr/>
        </p:nvPicPr>
        <p:blipFill>
          <a:blip r:embed="rId5">
            <a:alphaModFix/>
          </a:blip>
          <a:stretch>
            <a:fillRect/>
          </a:stretch>
        </p:blipFill>
        <p:spPr>
          <a:xfrm>
            <a:off x="976975" y="1094500"/>
            <a:ext cx="2614950" cy="1743300"/>
          </a:xfrm>
          <a:prstGeom prst="rect">
            <a:avLst/>
          </a:prstGeom>
          <a:noFill/>
          <a:ln>
            <a:noFill/>
          </a:ln>
        </p:spPr>
      </p:pic>
      <p:pic>
        <p:nvPicPr>
          <p:cNvPr id="364" name="Google Shape;364;p34"/>
          <p:cNvPicPr preferRelativeResize="0"/>
          <p:nvPr/>
        </p:nvPicPr>
        <p:blipFill>
          <a:blip r:embed="rId6">
            <a:alphaModFix/>
          </a:blip>
          <a:stretch>
            <a:fillRect/>
          </a:stretch>
        </p:blipFill>
        <p:spPr>
          <a:xfrm>
            <a:off x="3732425" y="1094500"/>
            <a:ext cx="2614950" cy="1743300"/>
          </a:xfrm>
          <a:prstGeom prst="rect">
            <a:avLst/>
          </a:prstGeom>
          <a:noFill/>
          <a:ln>
            <a:noFill/>
          </a:ln>
        </p:spPr>
      </p:pic>
      <p:pic>
        <p:nvPicPr>
          <p:cNvPr id="365" name="Google Shape;365;p34"/>
          <p:cNvPicPr preferRelativeResize="0"/>
          <p:nvPr/>
        </p:nvPicPr>
        <p:blipFill>
          <a:blip r:embed="rId7">
            <a:alphaModFix/>
          </a:blip>
          <a:stretch>
            <a:fillRect/>
          </a:stretch>
        </p:blipFill>
        <p:spPr>
          <a:xfrm>
            <a:off x="976975" y="3000425"/>
            <a:ext cx="2614950" cy="1743300"/>
          </a:xfrm>
          <a:prstGeom prst="rect">
            <a:avLst/>
          </a:prstGeom>
          <a:noFill/>
          <a:ln>
            <a:noFill/>
          </a:ln>
        </p:spPr>
      </p:pic>
      <p:pic>
        <p:nvPicPr>
          <p:cNvPr id="366" name="Google Shape;366;p34"/>
          <p:cNvPicPr preferRelativeResize="0"/>
          <p:nvPr/>
        </p:nvPicPr>
        <p:blipFill>
          <a:blip r:embed="rId8">
            <a:alphaModFix/>
          </a:blip>
          <a:stretch>
            <a:fillRect/>
          </a:stretch>
        </p:blipFill>
        <p:spPr>
          <a:xfrm>
            <a:off x="3744325" y="2990200"/>
            <a:ext cx="2614950" cy="1743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5"/>
          <p:cNvSpPr txBox="1"/>
          <p:nvPr>
            <p:ph idx="1" type="body"/>
          </p:nvPr>
        </p:nvSpPr>
        <p:spPr>
          <a:xfrm>
            <a:off x="5832250" y="1111925"/>
            <a:ext cx="2718300" cy="2924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0" rtl="0" algn="ctr">
              <a:lnSpc>
                <a:spcPct val="115000"/>
              </a:lnSpc>
              <a:spcBef>
                <a:spcPts val="0"/>
              </a:spcBef>
              <a:spcAft>
                <a:spcPts val="0"/>
              </a:spcAft>
              <a:buNone/>
            </a:pPr>
            <a:r>
              <a:rPr lang="en" sz="1500">
                <a:solidFill>
                  <a:srgbClr val="282828"/>
                </a:solidFill>
                <a:latin typeface="Inter"/>
                <a:ea typeface="Inter"/>
                <a:cs typeface="Inter"/>
                <a:sym typeface="Inter"/>
              </a:rPr>
              <a:t>										</a:t>
            </a:r>
            <a:r>
              <a:rPr b="1" i="1" lang="en" sz="1900">
                <a:solidFill>
                  <a:srgbClr val="282828"/>
                </a:solidFill>
                <a:latin typeface="Inter"/>
                <a:ea typeface="Inter"/>
                <a:cs typeface="Inter"/>
                <a:sym typeface="Inter"/>
              </a:rPr>
              <a:t>“Tuning tidak dapat memperbaiki model”</a:t>
            </a:r>
            <a:endParaRPr b="1" i="1" sz="19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ctr">
              <a:lnSpc>
                <a:spcPct val="115000"/>
              </a:lnSpc>
              <a:spcBef>
                <a:spcPts val="0"/>
              </a:spcBef>
              <a:spcAft>
                <a:spcPts val="0"/>
              </a:spcAft>
              <a:buNone/>
            </a:pPr>
            <a:r>
              <a:t/>
            </a:r>
            <a:endParaRPr b="1" i="1" sz="1900">
              <a:solidFill>
                <a:srgbClr val="282828"/>
              </a:solidFill>
              <a:latin typeface="Inter"/>
              <a:ea typeface="Inter"/>
              <a:cs typeface="Inter"/>
              <a:sym typeface="Inter"/>
            </a:endParaRPr>
          </a:p>
          <a:p>
            <a:pPr indent="0" lvl="0" marL="457200" rtl="0" algn="ctr">
              <a:lnSpc>
                <a:spcPct val="115000"/>
              </a:lnSpc>
              <a:spcBef>
                <a:spcPts val="0"/>
              </a:spcBef>
              <a:spcAft>
                <a:spcPts val="0"/>
              </a:spcAft>
              <a:buNone/>
            </a:pPr>
            <a:r>
              <a:t/>
            </a:r>
            <a:endParaRPr b="1" i="1" sz="1900">
              <a:solidFill>
                <a:srgbClr val="282828"/>
              </a:solidFill>
              <a:latin typeface="Inter"/>
              <a:ea typeface="Inter"/>
              <a:cs typeface="Inter"/>
              <a:sym typeface="Inter"/>
            </a:endParaRPr>
          </a:p>
        </p:txBody>
      </p:sp>
      <p:sp>
        <p:nvSpPr>
          <p:cNvPr id="372" name="Google Shape;372;p3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73" name="Google Shape;373;p35"/>
          <p:cNvGrpSpPr/>
          <p:nvPr/>
        </p:nvGrpSpPr>
        <p:grpSpPr>
          <a:xfrm>
            <a:off x="7503019" y="95797"/>
            <a:ext cx="1516771" cy="323122"/>
            <a:chOff x="400885" y="325214"/>
            <a:chExt cx="2298835" cy="489727"/>
          </a:xfrm>
        </p:grpSpPr>
        <p:pic>
          <p:nvPicPr>
            <p:cNvPr id="374" name="Google Shape;374;p3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75" name="Google Shape;375;p3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76" name="Google Shape;376;p3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77" name="Google Shape;377;p3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78" name="Google Shape;378;p35"/>
          <p:cNvSpPr txBox="1"/>
          <p:nvPr>
            <p:ph type="title"/>
          </p:nvPr>
        </p:nvSpPr>
        <p:spPr>
          <a:xfrm>
            <a:off x="311700" y="5974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Tuning</a:t>
            </a:r>
            <a:endParaRPr sz="2820">
              <a:solidFill>
                <a:srgbClr val="A338EB"/>
              </a:solidFill>
              <a:latin typeface="Maven Pro SemiBold"/>
              <a:ea typeface="Maven Pro SemiBold"/>
              <a:cs typeface="Maven Pro SemiBold"/>
              <a:sym typeface="Maven Pro SemiBold"/>
            </a:endParaRPr>
          </a:p>
        </p:txBody>
      </p:sp>
      <p:sp>
        <p:nvSpPr>
          <p:cNvPr id="379" name="Google Shape;379;p3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graphicFrame>
        <p:nvGraphicFramePr>
          <p:cNvPr id="380" name="Google Shape;380;p35"/>
          <p:cNvGraphicFramePr/>
          <p:nvPr/>
        </p:nvGraphicFramePr>
        <p:xfrm>
          <a:off x="952500" y="2000250"/>
          <a:ext cx="3000000" cy="3000000"/>
        </p:xfrm>
        <a:graphic>
          <a:graphicData uri="http://schemas.openxmlformats.org/drawingml/2006/table">
            <a:tbl>
              <a:tblPr>
                <a:noFill/>
                <a:tableStyleId>{F72CDD71-17D3-4008-ABB7-CE73B0348C0A}</a:tableStyleId>
              </a:tblPr>
              <a:tblGrid>
                <a:gridCol w="1447800"/>
                <a:gridCol w="1447800"/>
                <a:gridCol w="1447800"/>
              </a:tblGrid>
              <a:tr h="381000">
                <a:tc>
                  <a:txBody>
                    <a:bodyPr/>
                    <a:lstStyle/>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l">
                        <a:spcBef>
                          <a:spcPts val="0"/>
                        </a:spcBef>
                        <a:spcAft>
                          <a:spcPts val="0"/>
                        </a:spcAft>
                        <a:buNone/>
                      </a:pPr>
                      <a:r>
                        <a:rPr b="1" lang="en"/>
                        <a:t>RMSE</a:t>
                      </a:r>
                      <a:endParaRPr b="1"/>
                    </a:p>
                  </a:txBody>
                  <a:tcPr marT="91425" marB="91425" marR="91425" marL="91425"/>
                </a:tc>
                <a:tc>
                  <a:txBody>
                    <a:bodyPr/>
                    <a:lstStyle/>
                    <a:p>
                      <a:pPr indent="0" lvl="0" marL="0" rtl="0" algn="l">
                        <a:spcBef>
                          <a:spcPts val="0"/>
                        </a:spcBef>
                        <a:spcAft>
                          <a:spcPts val="0"/>
                        </a:spcAft>
                        <a:buNone/>
                      </a:pPr>
                      <a:r>
                        <a:rPr b="1" lang="en"/>
                        <a:t>R-Squared</a:t>
                      </a:r>
                      <a:endParaRPr b="1"/>
                    </a:p>
                  </a:txBody>
                  <a:tcPr marT="91425" marB="91425" marR="91425" marL="91425"/>
                </a:tc>
              </a:tr>
              <a:tr h="381000">
                <a:tc>
                  <a:txBody>
                    <a:bodyPr/>
                    <a:lstStyle/>
                    <a:p>
                      <a:pPr indent="0" lvl="0" marL="0" rtl="0" algn="l">
                        <a:spcBef>
                          <a:spcPts val="0"/>
                        </a:spcBef>
                        <a:spcAft>
                          <a:spcPts val="0"/>
                        </a:spcAft>
                        <a:buNone/>
                      </a:pPr>
                      <a:r>
                        <a:rPr lang="en"/>
                        <a:t>Linear</a:t>
                      </a:r>
                      <a:endParaRPr/>
                    </a:p>
                  </a:txBody>
                  <a:tcPr marT="91425" marB="91425" marR="91425" marL="91425"/>
                </a:tc>
                <a:tc>
                  <a:txBody>
                    <a:bodyPr/>
                    <a:lstStyle/>
                    <a:p>
                      <a:pPr indent="0" lvl="0" marL="0" rtl="0" algn="l">
                        <a:spcBef>
                          <a:spcPts val="0"/>
                        </a:spcBef>
                        <a:spcAft>
                          <a:spcPts val="0"/>
                        </a:spcAft>
                        <a:buNone/>
                      </a:pPr>
                      <a:r>
                        <a:rPr lang="en"/>
                        <a:t>2474.53</a:t>
                      </a:r>
                      <a:endParaRPr/>
                    </a:p>
                  </a:txBody>
                  <a:tcPr marT="91425" marB="91425" marR="91425" marL="91425"/>
                </a:tc>
                <a:tc>
                  <a:txBody>
                    <a:bodyPr/>
                    <a:lstStyle/>
                    <a:p>
                      <a:pPr indent="0" lvl="0" marL="0" rtl="0" algn="l">
                        <a:spcBef>
                          <a:spcPts val="0"/>
                        </a:spcBef>
                        <a:spcAft>
                          <a:spcPts val="0"/>
                        </a:spcAft>
                        <a:buNone/>
                      </a:pPr>
                      <a:r>
                        <a:rPr lang="en"/>
                        <a:t>0.90</a:t>
                      </a:r>
                      <a:endParaRPr/>
                    </a:p>
                  </a:txBody>
                  <a:tcPr marT="91425" marB="91425" marR="91425" marL="91425"/>
                </a:tc>
              </a:tr>
              <a:tr h="381000">
                <a:tc>
                  <a:txBody>
                    <a:bodyPr/>
                    <a:lstStyle/>
                    <a:p>
                      <a:pPr indent="0" lvl="0" marL="0" rtl="0" algn="l">
                        <a:spcBef>
                          <a:spcPts val="0"/>
                        </a:spcBef>
                        <a:spcAft>
                          <a:spcPts val="0"/>
                        </a:spcAft>
                        <a:buNone/>
                      </a:pPr>
                      <a:r>
                        <a:rPr lang="en"/>
                        <a:t>Ridge</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2341.63</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0.91</a:t>
                      </a:r>
                      <a:endParaRPr/>
                    </a:p>
                  </a:txBody>
                  <a:tcPr marT="91425" marB="91425" marR="91425" marL="91425"/>
                </a:tc>
              </a:tr>
              <a:tr h="381000">
                <a:tc>
                  <a:txBody>
                    <a:bodyPr/>
                    <a:lstStyle/>
                    <a:p>
                      <a:pPr indent="0" lvl="0" marL="0" rtl="0" algn="l">
                        <a:spcBef>
                          <a:spcPts val="0"/>
                        </a:spcBef>
                        <a:spcAft>
                          <a:spcPts val="0"/>
                        </a:spcAft>
                        <a:buNone/>
                      </a:pPr>
                      <a:r>
                        <a:rPr lang="en"/>
                        <a:t>Lasso</a:t>
                      </a:r>
                      <a:endParaRPr/>
                    </a:p>
                  </a:txBody>
                  <a:tcPr marT="91425" marB="91425" marR="91425" marL="91425"/>
                </a:tc>
                <a:tc>
                  <a:txBody>
                    <a:bodyPr/>
                    <a:lstStyle/>
                    <a:p>
                      <a:pPr indent="0" lvl="0" marL="0" rtl="0" algn="l">
                        <a:spcBef>
                          <a:spcPts val="0"/>
                        </a:spcBef>
                        <a:spcAft>
                          <a:spcPts val="0"/>
                        </a:spcAft>
                        <a:buNone/>
                      </a:pPr>
                      <a:r>
                        <a:rPr lang="en"/>
                        <a:t>2468.28</a:t>
                      </a:r>
                      <a:endParaRPr/>
                    </a:p>
                  </a:txBody>
                  <a:tcPr marT="91425" marB="91425" marR="91425" marL="91425"/>
                </a:tc>
                <a:tc>
                  <a:txBody>
                    <a:bodyPr/>
                    <a:lstStyle/>
                    <a:p>
                      <a:pPr indent="0" lvl="0" marL="0" rtl="0" algn="l">
                        <a:spcBef>
                          <a:spcPts val="0"/>
                        </a:spcBef>
                        <a:spcAft>
                          <a:spcPts val="0"/>
                        </a:spcAft>
                        <a:buNone/>
                      </a:pPr>
                      <a:r>
                        <a:rPr lang="en"/>
                        <a:t>0.90</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1966.234</a:t>
                      </a:r>
                      <a:endParaRPr/>
                    </a:p>
                  </a:txBody>
                  <a:tcPr marT="91425" marB="91425" marR="91425" marL="91425"/>
                </a:tc>
                <a:tc>
                  <a:txBody>
                    <a:bodyPr/>
                    <a:lstStyle/>
                    <a:p>
                      <a:pPr indent="0" lvl="0" marL="0" rtl="0" algn="l">
                        <a:spcBef>
                          <a:spcPts val="0"/>
                        </a:spcBef>
                        <a:spcAft>
                          <a:spcPts val="0"/>
                        </a:spcAft>
                        <a:buNone/>
                      </a:pPr>
                      <a:r>
                        <a:rPr lang="en"/>
                        <a:t>0.94</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6"/>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900">
                <a:solidFill>
                  <a:srgbClr val="282828"/>
                </a:solidFill>
                <a:latin typeface="Inter"/>
                <a:ea typeface="Inter"/>
                <a:cs typeface="Inter"/>
                <a:sym typeface="Inter"/>
              </a:rPr>
              <a:t>“Model final yang digunakan adalah </a:t>
            </a:r>
            <a:r>
              <a:rPr b="1" lang="en" sz="1900">
                <a:solidFill>
                  <a:srgbClr val="282828"/>
                </a:solidFill>
                <a:latin typeface="Inter"/>
                <a:ea typeface="Inter"/>
                <a:cs typeface="Inter"/>
                <a:sym typeface="Inter"/>
              </a:rPr>
              <a:t>Random Forest.”</a:t>
            </a:r>
            <a:endParaRPr b="1" sz="1900">
              <a:solidFill>
                <a:srgbClr val="282828"/>
              </a:solidFill>
              <a:latin typeface="Inter"/>
              <a:ea typeface="Inter"/>
              <a:cs typeface="Inter"/>
              <a:sym typeface="Inter"/>
            </a:endParaRPr>
          </a:p>
          <a:p>
            <a:pPr indent="0" lvl="0" marL="0" rtl="0" algn="ctr">
              <a:lnSpc>
                <a:spcPct val="115000"/>
              </a:lnSpc>
              <a:spcBef>
                <a:spcPts val="0"/>
              </a:spcBef>
              <a:spcAft>
                <a:spcPts val="0"/>
              </a:spcAft>
              <a:buNone/>
            </a:pPr>
            <a:r>
              <a:rPr lang="en" sz="1900">
                <a:solidFill>
                  <a:srgbClr val="282828"/>
                </a:solidFill>
                <a:latin typeface="Inter"/>
                <a:ea typeface="Inter"/>
                <a:cs typeface="Inter"/>
                <a:sym typeface="Inter"/>
              </a:rPr>
              <a:t>Dengan RMSE = 1754.38</a:t>
            </a:r>
            <a:endParaRPr sz="1900">
              <a:solidFill>
                <a:srgbClr val="282828"/>
              </a:solidFill>
              <a:latin typeface="Inter"/>
              <a:ea typeface="Inter"/>
              <a:cs typeface="Inter"/>
              <a:sym typeface="Inter"/>
            </a:endParaRPr>
          </a:p>
          <a:p>
            <a:pPr indent="0" lvl="0" marL="0" rtl="0" algn="ctr">
              <a:lnSpc>
                <a:spcPct val="115000"/>
              </a:lnSpc>
              <a:spcBef>
                <a:spcPts val="0"/>
              </a:spcBef>
              <a:spcAft>
                <a:spcPts val="0"/>
              </a:spcAft>
              <a:buNone/>
            </a:pPr>
            <a:r>
              <a:rPr lang="en" sz="1900">
                <a:solidFill>
                  <a:srgbClr val="282828"/>
                </a:solidFill>
                <a:latin typeface="Inter"/>
                <a:ea typeface="Inter"/>
                <a:cs typeface="Inter"/>
                <a:sym typeface="Inter"/>
              </a:rPr>
              <a:t>MAE = 1088.45</a:t>
            </a:r>
            <a:endParaRPr sz="1900">
              <a:solidFill>
                <a:srgbClr val="282828"/>
              </a:solidFill>
              <a:latin typeface="Inter"/>
              <a:ea typeface="Inter"/>
              <a:cs typeface="Inter"/>
              <a:sym typeface="Inter"/>
            </a:endParaRPr>
          </a:p>
          <a:p>
            <a:pPr indent="0" lvl="0" marL="0" rtl="0" algn="ctr">
              <a:lnSpc>
                <a:spcPct val="115000"/>
              </a:lnSpc>
              <a:spcBef>
                <a:spcPts val="0"/>
              </a:spcBef>
              <a:spcAft>
                <a:spcPts val="0"/>
              </a:spcAft>
              <a:buNone/>
            </a:pPr>
            <a:r>
              <a:rPr lang="en" sz="1900">
                <a:solidFill>
                  <a:srgbClr val="282828"/>
                </a:solidFill>
                <a:latin typeface="Inter"/>
                <a:ea typeface="Inter"/>
                <a:cs typeface="Inter"/>
                <a:sym typeface="Inter"/>
              </a:rPr>
              <a:t>R-squared = 95%</a:t>
            </a:r>
            <a:endParaRPr sz="19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ctr">
              <a:lnSpc>
                <a:spcPct val="115000"/>
              </a:lnSpc>
              <a:spcBef>
                <a:spcPts val="0"/>
              </a:spcBef>
              <a:spcAft>
                <a:spcPts val="0"/>
              </a:spcAft>
              <a:buNone/>
            </a:pPr>
            <a:r>
              <a:t/>
            </a:r>
            <a:endParaRPr b="1" i="1" sz="1900">
              <a:solidFill>
                <a:srgbClr val="282828"/>
              </a:solidFill>
              <a:latin typeface="Inter"/>
              <a:ea typeface="Inter"/>
              <a:cs typeface="Inter"/>
              <a:sym typeface="Inter"/>
            </a:endParaRPr>
          </a:p>
        </p:txBody>
      </p:sp>
      <p:sp>
        <p:nvSpPr>
          <p:cNvPr id="386" name="Google Shape;386;p3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87" name="Google Shape;387;p36"/>
          <p:cNvGrpSpPr/>
          <p:nvPr/>
        </p:nvGrpSpPr>
        <p:grpSpPr>
          <a:xfrm>
            <a:off x="7503019" y="95797"/>
            <a:ext cx="1516771" cy="323122"/>
            <a:chOff x="400885" y="325214"/>
            <a:chExt cx="2298835" cy="489727"/>
          </a:xfrm>
        </p:grpSpPr>
        <p:pic>
          <p:nvPicPr>
            <p:cNvPr id="388" name="Google Shape;388;p3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89" name="Google Shape;389;p36"/>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90" name="Google Shape;390;p36"/>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91" name="Google Shape;391;p3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92" name="Google Shape;392;p36"/>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 Final</a:t>
            </a:r>
            <a:endParaRPr sz="2820">
              <a:solidFill>
                <a:srgbClr val="A338EB"/>
              </a:solidFill>
              <a:latin typeface="Maven Pro SemiBold"/>
              <a:ea typeface="Maven Pro SemiBold"/>
              <a:cs typeface="Maven Pro SemiBold"/>
              <a:sym typeface="Maven Pro SemiBold"/>
            </a:endParaRPr>
          </a:p>
        </p:txBody>
      </p:sp>
      <p:sp>
        <p:nvSpPr>
          <p:cNvPr id="393" name="Google Shape;393;p3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397" name="Shape 397"/>
        <p:cNvGrpSpPr/>
        <p:nvPr/>
      </p:nvGrpSpPr>
      <p:grpSpPr>
        <a:xfrm>
          <a:off x="0" y="0"/>
          <a:ext cx="0" cy="0"/>
          <a:chOff x="0" y="0"/>
          <a:chExt cx="0" cy="0"/>
        </a:xfrm>
      </p:grpSpPr>
      <p:sp>
        <p:nvSpPr>
          <p:cNvPr id="398" name="Google Shape;398;p37"/>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399" name="Google Shape;399;p37"/>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400" name="Google Shape;400;p3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401" name="Google Shape;401;p3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402" name="Google Shape;402;p37"/>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403" name="Google Shape;403;p37"/>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404" name="Google Shape;404;p37"/>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405" name="Google Shape;405;p37"/>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406" name="Google Shape;406;p37"/>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407" name="Google Shape;407;p3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Conclusion</a:t>
            </a:r>
            <a:endParaRPr b="1" i="0" sz="1000" u="none" cap="none" strike="noStrike">
              <a:solidFill>
                <a:schemeClr val="lt1"/>
              </a:solidFill>
              <a:latin typeface="Inter"/>
              <a:ea typeface="Inter"/>
              <a:cs typeface="Inter"/>
              <a:sym typeface="Inter"/>
            </a:endParaRPr>
          </a:p>
        </p:txBody>
      </p:sp>
      <p:sp>
        <p:nvSpPr>
          <p:cNvPr id="408" name="Google Shape;408;p37"/>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8"/>
          <p:cNvSpPr txBox="1"/>
          <p:nvPr>
            <p:ph idx="1" type="body"/>
          </p:nvPr>
        </p:nvSpPr>
        <p:spPr>
          <a:xfrm>
            <a:off x="311700" y="1111925"/>
            <a:ext cx="7934100" cy="2924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Rata-rata haga mobil sebesar $13276.71 dengan harga terendah sebesar $5118 dan harga tertinggi sebesar $45400.</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Tidak hanya brand, namun enginesize, curbweight, horsepower, carwidht, carlength, wheelbase, boreratio, citympg, highwaympg, doornumber, brand, carbody, aspiration, drivewheel, fuelsystem, cylindernumber, dan enginelocation juga berpengaruh besar terhadap harga mobil.</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Jika pembeli ingin membeli mobil dengan harga yang murah dapat memperhatikan citympg dan highway mpg yang tinggi.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 Jika pembeli ingin membeli mobil dengan harga tinggi dapat membeli mobil dengan spesifikasi enginesize, curbweught, horsepower, carwidht, carlength, wheelbase, dan boreratio tinggi, memiliki 4 pintu, brand jaguar,buick, atau porsche, dengan carbody hardtop atau convertible, memiliki aspiration turbo, drivewheel rwd, fuelsystem tipe mpfi, cylindernumer 8, dan enginelocation front. </a:t>
            </a:r>
            <a:endParaRPr sz="1500">
              <a:solidFill>
                <a:srgbClr val="282828"/>
              </a:solidFill>
              <a:latin typeface="Inter"/>
              <a:ea typeface="Inter"/>
              <a:cs typeface="Inter"/>
              <a:sym typeface="Inter"/>
            </a:endParaRPr>
          </a:p>
        </p:txBody>
      </p:sp>
      <p:sp>
        <p:nvSpPr>
          <p:cNvPr id="414" name="Google Shape;414;p3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15" name="Google Shape;415;p38"/>
          <p:cNvGrpSpPr/>
          <p:nvPr/>
        </p:nvGrpSpPr>
        <p:grpSpPr>
          <a:xfrm>
            <a:off x="7503019" y="95797"/>
            <a:ext cx="1516771" cy="323122"/>
            <a:chOff x="400885" y="325214"/>
            <a:chExt cx="2298835" cy="489727"/>
          </a:xfrm>
        </p:grpSpPr>
        <p:pic>
          <p:nvPicPr>
            <p:cNvPr id="416" name="Google Shape;416;p3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17" name="Google Shape;417;p38"/>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418" name="Google Shape;418;p38"/>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419" name="Google Shape;419;p38"/>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420" name="Google Shape;420;p38"/>
          <p:cNvSpPr txBox="1"/>
          <p:nvPr>
            <p:ph type="title"/>
          </p:nvPr>
        </p:nvSpPr>
        <p:spPr>
          <a:xfrm>
            <a:off x="231600" y="4189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Conclusion</a:t>
            </a:r>
            <a:endParaRPr sz="2820">
              <a:solidFill>
                <a:srgbClr val="A338EB"/>
              </a:solidFill>
              <a:latin typeface="Maven Pro SemiBold"/>
              <a:ea typeface="Maven Pro SemiBold"/>
              <a:cs typeface="Maven Pro SemiBold"/>
              <a:sym typeface="Maven Pro SemiBold"/>
            </a:endParaRPr>
          </a:p>
        </p:txBody>
      </p:sp>
      <p:sp>
        <p:nvSpPr>
          <p:cNvPr id="421" name="Google Shape;421;p3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425" name="Shape 425"/>
        <p:cNvGrpSpPr/>
        <p:nvPr/>
      </p:nvGrpSpPr>
      <p:grpSpPr>
        <a:xfrm>
          <a:off x="0" y="0"/>
          <a:ext cx="0" cy="0"/>
          <a:chOff x="0" y="0"/>
          <a:chExt cx="0" cy="0"/>
        </a:xfrm>
      </p:grpSpPr>
      <p:sp>
        <p:nvSpPr>
          <p:cNvPr id="426" name="Google Shape;426;p39"/>
          <p:cNvSpPr txBox="1"/>
          <p:nvPr>
            <p:ph type="title"/>
          </p:nvPr>
        </p:nvSpPr>
        <p:spPr>
          <a:xfrm>
            <a:off x="430058" y="1162650"/>
            <a:ext cx="4114800" cy="2644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4800"/>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indent="0" lvl="0" marL="0" rtl="0" algn="ctr">
              <a:lnSpc>
                <a:spcPct val="115000"/>
              </a:lnSpc>
              <a:spcBef>
                <a:spcPts val="0"/>
              </a:spcBef>
              <a:spcAft>
                <a:spcPts val="0"/>
              </a:spcAft>
              <a:buSzPts val="4800"/>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427" name="Google Shape;427;p39"/>
          <p:cNvPicPr preferRelativeResize="0"/>
          <p:nvPr/>
        </p:nvPicPr>
        <p:blipFill rotWithShape="1">
          <a:blip r:embed="rId3">
            <a:alphaModFix/>
          </a:blip>
          <a:srcRect b="0" l="0" r="0" t="0"/>
          <a:stretch/>
        </p:blipFill>
        <p:spPr>
          <a:xfrm>
            <a:off x="5029200" y="0"/>
            <a:ext cx="4114800" cy="5143500"/>
          </a:xfrm>
          <a:prstGeom prst="rect">
            <a:avLst/>
          </a:prstGeom>
          <a:noFill/>
          <a:ln>
            <a:noFill/>
          </a:ln>
        </p:spPr>
      </p:pic>
      <p:sp>
        <p:nvSpPr>
          <p:cNvPr id="428" name="Google Shape;428;p39"/>
          <p:cNvSpPr/>
          <p:nvPr/>
        </p:nvSpPr>
        <p:spPr>
          <a:xfrm>
            <a:off x="6256350" y="1438550"/>
            <a:ext cx="1655700" cy="543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9" name="Google Shape;429;p39"/>
          <p:cNvPicPr preferRelativeResize="0"/>
          <p:nvPr/>
        </p:nvPicPr>
        <p:blipFill rotWithShape="1">
          <a:blip r:embed="rId4">
            <a:alphaModFix/>
          </a:blip>
          <a:srcRect b="0" l="9894" r="8731" t="0"/>
          <a:stretch/>
        </p:blipFill>
        <p:spPr>
          <a:xfrm>
            <a:off x="6381425" y="1382127"/>
            <a:ext cx="1405548" cy="66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FF"/>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517750" y="1101600"/>
            <a:ext cx="6253800" cy="2940300"/>
          </a:xfrm>
          <a:prstGeom prst="rect">
            <a:avLst/>
          </a:prstGeom>
          <a:noFill/>
          <a:ln>
            <a:noFill/>
          </a:ln>
        </p:spPr>
        <p:txBody>
          <a:bodyPr anchorCtr="0" anchor="ctr" bIns="91425" lIns="91425" spcFirstLastPara="1" rIns="91425" wrap="square" tIns="91425">
            <a:normAutofit/>
          </a:bodyPr>
          <a:lstStyle/>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85" name="Google Shape;85;p15"/>
          <p:cNvPicPr preferRelativeResize="0"/>
          <p:nvPr/>
        </p:nvPicPr>
        <p:blipFill rotWithShape="1">
          <a:blip r:embed="rId3">
            <a:alphaModFix/>
          </a:blip>
          <a:srcRect b="39246" l="0" r="43099" t="0"/>
          <a:stretch/>
        </p:blipFill>
        <p:spPr>
          <a:xfrm>
            <a:off x="5082000" y="1401150"/>
            <a:ext cx="4061998" cy="3742351"/>
          </a:xfrm>
          <a:prstGeom prst="rect">
            <a:avLst/>
          </a:prstGeom>
          <a:noFill/>
          <a:ln>
            <a:noFill/>
          </a:ln>
        </p:spPr>
      </p:pic>
      <p:sp>
        <p:nvSpPr>
          <p:cNvPr id="86" name="Google Shape;86;p1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
        <p:nvSpPr>
          <p:cNvPr id="87" name="Google Shape;87;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Daftar Isi</a:t>
            </a:r>
            <a:endParaRPr b="1" i="0" sz="1000" u="none" cap="none" strike="noStrike">
              <a:solidFill>
                <a:srgbClr val="601F99"/>
              </a:solidFill>
              <a:latin typeface="Inter"/>
              <a:ea typeface="Inter"/>
              <a:cs typeface="Inter"/>
              <a:sym typeface="Inter"/>
            </a:endParaRPr>
          </a:p>
        </p:txBody>
      </p:sp>
      <p:grpSp>
        <p:nvGrpSpPr>
          <p:cNvPr id="88" name="Google Shape;88;p15"/>
          <p:cNvGrpSpPr/>
          <p:nvPr/>
        </p:nvGrpSpPr>
        <p:grpSpPr>
          <a:xfrm>
            <a:off x="7503019" y="95797"/>
            <a:ext cx="1516771" cy="323122"/>
            <a:chOff x="400885" y="325214"/>
            <a:chExt cx="2298835" cy="489727"/>
          </a:xfrm>
        </p:grpSpPr>
        <p:pic>
          <p:nvPicPr>
            <p:cNvPr id="89" name="Google Shape;89;p15"/>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90" name="Google Shape;90;p15"/>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91" name="Google Shape;91;p15"/>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92" name="Google Shape;92;p15"/>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96" name="Shape 96"/>
        <p:cNvGrpSpPr/>
        <p:nvPr/>
      </p:nvGrpSpPr>
      <p:grpSpPr>
        <a:xfrm>
          <a:off x="0" y="0"/>
          <a:ext cx="0" cy="0"/>
          <a:chOff x="0" y="0"/>
          <a:chExt cx="0" cy="0"/>
        </a:xfrm>
      </p:grpSpPr>
      <p:sp>
        <p:nvSpPr>
          <p:cNvPr id="97" name="Google Shape;97;p16"/>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98" name="Google Shape;98;p16"/>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99" name="Google Shape;99;p1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00" name="Google Shape;100;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01" name="Google Shape;101;p16"/>
          <p:cNvCxnSpPr/>
          <p:nvPr/>
        </p:nvCxnSpPr>
        <p:spPr>
          <a:xfrm>
            <a:off x="8315569" y="184983"/>
            <a:ext cx="0" cy="144724"/>
          </a:xfrm>
          <a:prstGeom prst="straightConnector1">
            <a:avLst/>
          </a:prstGeom>
          <a:noFill/>
          <a:ln cap="flat" cmpd="sng" w="9525">
            <a:solidFill>
              <a:srgbClr val="CCCCCC"/>
            </a:solidFill>
            <a:prstDash val="solid"/>
            <a:round/>
            <a:headEnd len="sm" w="sm" type="none"/>
            <a:tailEnd len="sm" w="sm" type="none"/>
          </a:ln>
        </p:spPr>
      </p:cxnSp>
      <p:cxnSp>
        <p:nvCxnSpPr>
          <p:cNvPr id="102" name="Google Shape;102;p16"/>
          <p:cNvCxnSpPr/>
          <p:nvPr/>
        </p:nvCxnSpPr>
        <p:spPr>
          <a:xfrm>
            <a:off x="8315546" y="184983"/>
            <a:ext cx="0" cy="144724"/>
          </a:xfrm>
          <a:prstGeom prst="straightConnector1">
            <a:avLst/>
          </a:prstGeom>
          <a:noFill/>
          <a:ln cap="flat" cmpd="sng" w="9525">
            <a:solidFill>
              <a:srgbClr val="CCCCCC"/>
            </a:solidFill>
            <a:prstDash val="solid"/>
            <a:round/>
            <a:headEnd len="sm" w="sm" type="none"/>
            <a:tailEnd len="sm" w="sm" type="none"/>
          </a:ln>
        </p:spPr>
      </p:cxnSp>
      <p:pic>
        <p:nvPicPr>
          <p:cNvPr id="103" name="Google Shape;103;p16"/>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04" name="Google Shape;104;p16"/>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05" name="Google Shape;105;p16"/>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06" name="Google Shape;106;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Pendahuluan</a:t>
            </a:r>
            <a:endParaRPr b="1" i="0" sz="1000" u="none" cap="none" strike="noStrike">
              <a:solidFill>
                <a:schemeClr val="lt1"/>
              </a:solidFill>
              <a:latin typeface="Inter"/>
              <a:ea typeface="Inter"/>
              <a:cs typeface="Inter"/>
              <a:sym typeface="Inter"/>
            </a:endParaRPr>
          </a:p>
        </p:txBody>
      </p:sp>
      <p:sp>
        <p:nvSpPr>
          <p:cNvPr id="107" name="Google Shape;107;p16"/>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311700" y="1744750"/>
            <a:ext cx="7892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Sumber Data: </a:t>
            </a:r>
            <a:r>
              <a:rPr lang="en" sz="1500">
                <a:solidFill>
                  <a:srgbClr val="282828"/>
                </a:solidFill>
                <a:latin typeface="Inter"/>
                <a:ea typeface="Inter"/>
                <a:cs typeface="Inter"/>
                <a:sym typeface="Inter"/>
              </a:rPr>
              <a:t>https://www.kaggle.com/datasets/hellbuoy/car-price-prediction</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Problem: </a:t>
            </a:r>
            <a:r>
              <a:rPr b="1" lang="en" sz="1500">
                <a:solidFill>
                  <a:srgbClr val="282828"/>
                </a:solidFill>
                <a:latin typeface="Inter"/>
                <a:ea typeface="Inter"/>
                <a:cs typeface="Inter"/>
                <a:sym typeface="Inter"/>
              </a:rPr>
              <a:t>regression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Tujuan: </a:t>
            </a:r>
            <a:endParaRPr sz="1500">
              <a:solidFill>
                <a:srgbClr val="282828"/>
              </a:solidFill>
              <a:latin typeface="Inter"/>
              <a:ea typeface="Inter"/>
              <a:cs typeface="Inter"/>
              <a:sym typeface="Inter"/>
            </a:endParaRPr>
          </a:p>
          <a:p>
            <a:pPr indent="-323850" lvl="0" marL="457200" rtl="0" algn="l">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Menganalisis variabel yang mempengaruhi harga mobil</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Membentuk model regresi harga mobil </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Melakukan prediksi harga mobil berdasarkan variabel yang mempengaruhi</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t/>
            </a:r>
            <a:endParaRPr sz="1500">
              <a:solidFill>
                <a:srgbClr val="282828"/>
              </a:solidFill>
              <a:latin typeface="Inter"/>
              <a:ea typeface="Inter"/>
              <a:cs typeface="Inter"/>
              <a:sym typeface="Inter"/>
            </a:endParaRPr>
          </a:p>
        </p:txBody>
      </p:sp>
      <p:sp>
        <p:nvSpPr>
          <p:cNvPr id="113" name="Google Shape;113;p1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114" name="Google Shape;114;p1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15" name="Google Shape;115;p17"/>
          <p:cNvGrpSpPr/>
          <p:nvPr/>
        </p:nvGrpSpPr>
        <p:grpSpPr>
          <a:xfrm>
            <a:off x="7503019" y="95797"/>
            <a:ext cx="1516771" cy="323122"/>
            <a:chOff x="400885" y="325214"/>
            <a:chExt cx="2298835" cy="489727"/>
          </a:xfrm>
        </p:grpSpPr>
        <p:pic>
          <p:nvPicPr>
            <p:cNvPr id="116" name="Google Shape;116;p1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17" name="Google Shape;117;p17"/>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18" name="Google Shape;118;p17"/>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19" name="Google Shape;119;p17"/>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20" name="Google Shape;120;p17"/>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24" name="Shape 124"/>
        <p:cNvGrpSpPr/>
        <p:nvPr/>
      </p:nvGrpSpPr>
      <p:grpSpPr>
        <a:xfrm>
          <a:off x="0" y="0"/>
          <a:ext cx="0" cy="0"/>
          <a:chOff x="0" y="0"/>
          <a:chExt cx="0" cy="0"/>
        </a:xfrm>
      </p:grpSpPr>
      <p:sp>
        <p:nvSpPr>
          <p:cNvPr id="125" name="Google Shape;125;p18"/>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26" name="Google Shape;126;p18"/>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127" name="Google Shape;127;p1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28" name="Google Shape;128;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29" name="Google Shape;129;p18"/>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130" name="Google Shape;130;p18"/>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131" name="Google Shape;131;p18"/>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32" name="Google Shape;132;p18"/>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33" name="Google Shape;133;p18"/>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34" name="Google Shape;134;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Explorasi Data dan Visualisasi</a:t>
            </a:r>
            <a:endParaRPr b="1" i="0" sz="1000" u="none" cap="none" strike="noStrike">
              <a:solidFill>
                <a:schemeClr val="lt1"/>
              </a:solidFill>
              <a:latin typeface="Inter"/>
              <a:ea typeface="Inter"/>
              <a:cs typeface="Inter"/>
              <a:sym typeface="Inter"/>
            </a:endParaRPr>
          </a:p>
        </p:txBody>
      </p:sp>
      <p:sp>
        <p:nvSpPr>
          <p:cNvPr id="135" name="Google Shape;135;p18"/>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311700" y="1556750"/>
            <a:ext cx="71913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1000"/>
              </a:spcAft>
              <a:buClr>
                <a:schemeClr val="dk1"/>
              </a:buClr>
              <a:buSzPts val="1100"/>
              <a:buFont typeface="Arial"/>
              <a:buNone/>
            </a:pPr>
            <a:r>
              <a:rPr lang="en" sz="1500">
                <a:solidFill>
                  <a:srgbClr val="282828"/>
                </a:solidFill>
                <a:latin typeface="Inter"/>
                <a:ea typeface="Inter"/>
                <a:cs typeface="Inter"/>
                <a:sym typeface="Inter"/>
              </a:rPr>
              <a:t>Mobil adalah kendaraan roda empat yang digerakkan dengan tenaga mesin dan bahan bakar. Hampir setiap orang menggunakan mobil dalam beraktivitas karena keunggulan mobil seperti dapat melindungi pengguna dari panas dan hujan. Harga mobil bervariasi tergantung dengan beberapa hal seperti identitas mobil, tingkat risiko, perusahaan yang memproduksi mobil, tipe bahan bakar mobil, aspirasi mobil, jumlah pintu mobil, bentuk mobil, jenis setir, lokasi mesin mobil, jarak roda mobil, panjang mobil, lebar mobil, tinggi mobil, berat mobil tanpa penumpang atau bagasi, tipe mesin, letak silinder pada mobil, ukuran mobil, sistem bahan bakar, rasio besarnya diameter silinder mobil, volume di dalam mesin, rasio kompresi, daya, rpm maksimal mobil, jarak tempuh pada perkotaan dan jarak tempuh pada jalanan tol</a:t>
            </a:r>
            <a:endParaRPr sz="1500">
              <a:solidFill>
                <a:srgbClr val="282828"/>
              </a:solidFill>
              <a:latin typeface="Inter"/>
              <a:ea typeface="Inter"/>
              <a:cs typeface="Inter"/>
              <a:sym typeface="Inter"/>
            </a:endParaRPr>
          </a:p>
        </p:txBody>
      </p:sp>
      <p:sp>
        <p:nvSpPr>
          <p:cNvPr id="141" name="Google Shape;141;p1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42" name="Google Shape;142;p1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43" name="Google Shape;143;p19"/>
          <p:cNvGrpSpPr/>
          <p:nvPr/>
        </p:nvGrpSpPr>
        <p:grpSpPr>
          <a:xfrm>
            <a:off x="7503019" y="95797"/>
            <a:ext cx="1516771" cy="323122"/>
            <a:chOff x="400885" y="325214"/>
            <a:chExt cx="2298835" cy="489727"/>
          </a:xfrm>
        </p:grpSpPr>
        <p:pic>
          <p:nvPicPr>
            <p:cNvPr id="144" name="Google Shape;144;p1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45" name="Google Shape;145;p19"/>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46" name="Google Shape;146;p19"/>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47" name="Google Shape;147;p19"/>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48" name="Google Shape;148;p19"/>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Dataset Car Price</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idx="1" type="body"/>
          </p:nvPr>
        </p:nvSpPr>
        <p:spPr>
          <a:xfrm>
            <a:off x="2677100" y="1388125"/>
            <a:ext cx="4825800" cy="3093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Dataset Car Price terdiri dari 205 baris dan 26 kolom</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Tidak terdapat </a:t>
            </a:r>
            <a:r>
              <a:rPr i="1" lang="en" sz="1500">
                <a:solidFill>
                  <a:srgbClr val="282828"/>
                </a:solidFill>
                <a:latin typeface="Inter"/>
                <a:ea typeface="Inter"/>
                <a:cs typeface="Inter"/>
                <a:sym typeface="Inter"/>
              </a:rPr>
              <a:t>missing value </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Tidak terdapat </a:t>
            </a:r>
            <a:r>
              <a:rPr i="1" lang="en" sz="1500">
                <a:solidFill>
                  <a:srgbClr val="282828"/>
                </a:solidFill>
                <a:latin typeface="Inter"/>
                <a:ea typeface="Inter"/>
                <a:cs typeface="Inter"/>
                <a:sym typeface="Inter"/>
              </a:rPr>
              <a:t>duplicate data</a:t>
            </a:r>
            <a:endParaRPr i="1"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b="1" lang="en" sz="1500">
                <a:solidFill>
                  <a:srgbClr val="282828"/>
                </a:solidFill>
                <a:latin typeface="Inter"/>
                <a:ea typeface="Inter"/>
                <a:cs typeface="Inter"/>
                <a:sym typeface="Inter"/>
              </a:rPr>
              <a:t>symboling</a:t>
            </a:r>
            <a:r>
              <a:rPr lang="en" sz="1500">
                <a:solidFill>
                  <a:srgbClr val="282828"/>
                </a:solidFill>
                <a:latin typeface="Inter"/>
                <a:ea typeface="Inter"/>
                <a:cs typeface="Inter"/>
                <a:sym typeface="Inter"/>
              </a:rPr>
              <a:t> merupakan variabel kategorik, namun terbaca sebagai integer atau numerik</a:t>
            </a:r>
            <a:endParaRPr sz="1500">
              <a:solidFill>
                <a:srgbClr val="282828"/>
              </a:solidFill>
              <a:latin typeface="Inter"/>
              <a:ea typeface="Inter"/>
              <a:cs typeface="Inter"/>
              <a:sym typeface="Inter"/>
            </a:endParaRPr>
          </a:p>
          <a:p>
            <a:pPr indent="0" lvl="0" marL="457200" rtl="0" algn="l">
              <a:lnSpc>
                <a:spcPct val="115000"/>
              </a:lnSpc>
              <a:spcBef>
                <a:spcPts val="1000"/>
              </a:spcBef>
              <a:spcAft>
                <a:spcPts val="0"/>
              </a:spcAft>
              <a:buNone/>
            </a:pPr>
            <a:r>
              <a:rPr lang="en" sz="1500">
                <a:solidFill>
                  <a:srgbClr val="282828"/>
                </a:solidFill>
                <a:latin typeface="Inter"/>
                <a:ea typeface="Inter"/>
                <a:cs typeface="Inter"/>
                <a:sym typeface="Inter"/>
              </a:rPr>
              <a:t>Solusi : mengubah tipe data dengan menggunakan </a:t>
            </a:r>
            <a:r>
              <a:rPr b="1" lang="en" sz="1500">
                <a:solidFill>
                  <a:srgbClr val="282828"/>
                </a:solidFill>
                <a:latin typeface="Inter"/>
                <a:ea typeface="Inter"/>
                <a:cs typeface="Inter"/>
                <a:sym typeface="Inter"/>
              </a:rPr>
              <a:t>astype</a:t>
            </a:r>
            <a:endParaRPr b="1" sz="1500">
              <a:solidFill>
                <a:srgbClr val="282828"/>
              </a:solidFill>
              <a:latin typeface="Inter"/>
              <a:ea typeface="Inter"/>
              <a:cs typeface="Inter"/>
              <a:sym typeface="Inter"/>
            </a:endParaRPr>
          </a:p>
          <a:p>
            <a:pPr indent="-323850" lvl="0" marL="457200" rtl="0" algn="l">
              <a:lnSpc>
                <a:spcPct val="115000"/>
              </a:lnSpc>
              <a:spcBef>
                <a:spcPts val="1000"/>
              </a:spcBef>
              <a:spcAft>
                <a:spcPts val="0"/>
              </a:spcAft>
              <a:buClr>
                <a:srgbClr val="282828"/>
              </a:buClr>
              <a:buSzPts val="1500"/>
              <a:buFont typeface="Inter"/>
              <a:buChar char="●"/>
            </a:pPr>
            <a:r>
              <a:rPr i="1" lang="en" sz="1500">
                <a:solidFill>
                  <a:srgbClr val="282828"/>
                </a:solidFill>
                <a:latin typeface="Inter"/>
                <a:ea typeface="Inter"/>
                <a:cs typeface="Inter"/>
                <a:sym typeface="Inter"/>
              </a:rPr>
              <a:t>Outliers </a:t>
            </a:r>
            <a:r>
              <a:rPr lang="en" sz="1500">
                <a:solidFill>
                  <a:srgbClr val="282828"/>
                </a:solidFill>
                <a:latin typeface="Inter"/>
                <a:ea typeface="Inter"/>
                <a:cs typeface="Inter"/>
                <a:sym typeface="Inter"/>
              </a:rPr>
              <a:t>terdeteksi, namun bukan kejanggalan sehingga tidak perlu ditangani</a:t>
            </a:r>
            <a:endParaRPr sz="1500">
              <a:solidFill>
                <a:srgbClr val="282828"/>
              </a:solidFill>
              <a:latin typeface="Inter"/>
              <a:ea typeface="Inter"/>
              <a:cs typeface="Inter"/>
              <a:sym typeface="Inter"/>
            </a:endParaRPr>
          </a:p>
          <a:p>
            <a:pPr indent="0" lvl="0" marL="457200" rtl="0" algn="l">
              <a:lnSpc>
                <a:spcPct val="115000"/>
              </a:lnSpc>
              <a:spcBef>
                <a:spcPts val="1000"/>
              </a:spcBef>
              <a:spcAft>
                <a:spcPts val="1000"/>
              </a:spcAft>
              <a:buNone/>
            </a:pPr>
            <a:r>
              <a:t/>
            </a:r>
            <a:endParaRPr sz="1500">
              <a:solidFill>
                <a:srgbClr val="282828"/>
              </a:solidFill>
              <a:latin typeface="Inter"/>
              <a:ea typeface="Inter"/>
              <a:cs typeface="Inter"/>
              <a:sym typeface="Inter"/>
            </a:endParaRPr>
          </a:p>
        </p:txBody>
      </p:sp>
      <p:sp>
        <p:nvSpPr>
          <p:cNvPr id="154" name="Google Shape;154;p2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55" name="Google Shape;155;p20"/>
          <p:cNvGrpSpPr/>
          <p:nvPr/>
        </p:nvGrpSpPr>
        <p:grpSpPr>
          <a:xfrm>
            <a:off x="7503019" y="95797"/>
            <a:ext cx="1516771" cy="323122"/>
            <a:chOff x="400885" y="325214"/>
            <a:chExt cx="2298835" cy="489727"/>
          </a:xfrm>
        </p:grpSpPr>
        <p:pic>
          <p:nvPicPr>
            <p:cNvPr id="156" name="Google Shape;156;p2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57" name="Google Shape;157;p2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58" name="Google Shape;158;p2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59" name="Google Shape;159;p2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60" name="Google Shape;160;p2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61" name="Google Shape;161;p2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62" name="Google Shape;162;p20"/>
          <p:cNvPicPr preferRelativeResize="0"/>
          <p:nvPr/>
        </p:nvPicPr>
        <p:blipFill rotWithShape="1">
          <a:blip r:embed="rId5">
            <a:alphaModFix/>
          </a:blip>
          <a:srcRect b="6647" l="16401" r="55812" t="23597"/>
          <a:stretch/>
        </p:blipFill>
        <p:spPr>
          <a:xfrm>
            <a:off x="311700" y="1388125"/>
            <a:ext cx="2233400" cy="315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idx="1" type="body"/>
          </p:nvPr>
        </p:nvSpPr>
        <p:spPr>
          <a:xfrm>
            <a:off x="1873650" y="2485550"/>
            <a:ext cx="5196300" cy="977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Ditemukan kesalahan penulisan pada brand mobil</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Solusi: dilakukan perbaikan nama brand, sehingga sebagai berikut:</a:t>
            </a:r>
            <a:endParaRPr sz="1500">
              <a:solidFill>
                <a:srgbClr val="282828"/>
              </a:solidFill>
              <a:latin typeface="Inter"/>
              <a:ea typeface="Inter"/>
              <a:cs typeface="Inter"/>
              <a:sym typeface="Inter"/>
            </a:endParaRPr>
          </a:p>
          <a:p>
            <a:pPr indent="0" lvl="0" marL="457200" rtl="0" algn="l">
              <a:lnSpc>
                <a:spcPct val="115000"/>
              </a:lnSpc>
              <a:spcBef>
                <a:spcPts val="1000"/>
              </a:spcBef>
              <a:spcAft>
                <a:spcPts val="1000"/>
              </a:spcAft>
              <a:buNone/>
            </a:pPr>
            <a:r>
              <a:t/>
            </a:r>
            <a:endParaRPr sz="1500">
              <a:solidFill>
                <a:srgbClr val="282828"/>
              </a:solidFill>
              <a:latin typeface="Inter"/>
              <a:ea typeface="Inter"/>
              <a:cs typeface="Inter"/>
              <a:sym typeface="Inter"/>
            </a:endParaRPr>
          </a:p>
        </p:txBody>
      </p:sp>
      <p:sp>
        <p:nvSpPr>
          <p:cNvPr id="168" name="Google Shape;168;p2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69" name="Google Shape;169;p21"/>
          <p:cNvGrpSpPr/>
          <p:nvPr/>
        </p:nvGrpSpPr>
        <p:grpSpPr>
          <a:xfrm>
            <a:off x="7503019" y="95797"/>
            <a:ext cx="1516771" cy="323122"/>
            <a:chOff x="400885" y="325214"/>
            <a:chExt cx="2298835" cy="489727"/>
          </a:xfrm>
        </p:grpSpPr>
        <p:pic>
          <p:nvPicPr>
            <p:cNvPr id="170" name="Google Shape;170;p2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71" name="Google Shape;171;p2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72" name="Google Shape;172;p2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73" name="Google Shape;173;p2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74" name="Google Shape;174;p21"/>
          <p:cNvSpPr txBox="1"/>
          <p:nvPr>
            <p:ph type="title"/>
          </p:nvPr>
        </p:nvSpPr>
        <p:spPr>
          <a:xfrm>
            <a:off x="331800" y="5688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75" name="Google Shape;175;p2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76" name="Google Shape;176;p21"/>
          <p:cNvPicPr preferRelativeResize="0"/>
          <p:nvPr/>
        </p:nvPicPr>
        <p:blipFill rotWithShape="1">
          <a:blip r:embed="rId5">
            <a:alphaModFix/>
          </a:blip>
          <a:srcRect b="39659" l="16814" r="41234" t="50000"/>
          <a:stretch/>
        </p:blipFill>
        <p:spPr>
          <a:xfrm>
            <a:off x="1961250" y="1449826"/>
            <a:ext cx="5912144" cy="819300"/>
          </a:xfrm>
          <a:prstGeom prst="rect">
            <a:avLst/>
          </a:prstGeom>
          <a:noFill/>
          <a:ln>
            <a:noFill/>
          </a:ln>
        </p:spPr>
      </p:pic>
      <p:pic>
        <p:nvPicPr>
          <p:cNvPr id="177" name="Google Shape;177;p21"/>
          <p:cNvPicPr preferRelativeResize="0"/>
          <p:nvPr/>
        </p:nvPicPr>
        <p:blipFill rotWithShape="1">
          <a:blip r:embed="rId6">
            <a:alphaModFix/>
          </a:blip>
          <a:srcRect b="63983" l="17031" r="41488" t="29428"/>
          <a:stretch/>
        </p:blipFill>
        <p:spPr>
          <a:xfrm>
            <a:off x="1961250" y="3749876"/>
            <a:ext cx="5792226" cy="517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