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Inter" panose="020B0604020202020204" charset="0"/>
      <p:regular r:id="rId30"/>
      <p:bold r:id="rId31"/>
    </p:embeddedFont>
    <p:embeddedFont>
      <p:font typeface="Inter Medium" panose="020B0604020202020204" charset="0"/>
      <p:regular r:id="rId32"/>
      <p:bold r:id="rId33"/>
    </p:embeddedFont>
    <p:embeddedFont>
      <p:font typeface="Inter SemiBold" panose="020B0604020202020204" charset="0"/>
      <p:regular r:id="rId34"/>
      <p:bold r:id="rId35"/>
    </p:embeddedFont>
    <p:embeddedFont>
      <p:font typeface="Maven Pro SemiBold" panose="020B060402020202020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2CDD71-17D3-4008-ABB7-CE73B0348C0A}">
  <a:tblStyle styleId="{F72CDD71-17D3-4008-ABB7-CE73B0348C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44"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3ba2560ca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13ba2560ca3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3b52627bb6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13b52627bb6_0_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3b52627bb6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g13b52627bb6_0_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3bb320a032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13bb320a032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3bb320a032_4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13bb320a032_4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3bb320a032_4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g13bb320a032_4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3bb320a032_4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g13bb320a032_4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 name="Google Shape;33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3c033e85e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g13c033e85e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3bb320a032_4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g13bb320a032_4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3bb320a032_4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g13bb320a032_4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1" name="Google Shape;41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4" name="Google Shape;42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Section list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b52627bb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b52627bb6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3b52627bb6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13b52627bb6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3.png"/><Relationship Id="rId7" Type="http://schemas.openxmlformats.org/officeDocument/2006/relationships/image" Target="../media/image24.jp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209950"/>
            <a:ext cx="4200600" cy="9264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990"/>
              <a:buNone/>
            </a:pPr>
            <a:r>
              <a:rPr lang="en" sz="3100">
                <a:solidFill>
                  <a:schemeClr val="lt1"/>
                </a:solidFill>
                <a:latin typeface="Maven Pro SemiBold"/>
                <a:ea typeface="Maven Pro SemiBold"/>
                <a:cs typeface="Maven Pro SemiBold"/>
                <a:sym typeface="Maven Pro SemiBold"/>
              </a:rPr>
              <a:t>Car Price Prediction</a:t>
            </a:r>
            <a:endParaRPr sz="3100">
              <a:solidFill>
                <a:schemeClr val="lt1"/>
              </a:solidFill>
              <a:latin typeface="Maven Pro SemiBold"/>
              <a:ea typeface="Maven Pro SemiBold"/>
              <a:cs typeface="Maven Pro SemiBold"/>
              <a:sym typeface="Maven Pro SemiBold"/>
            </a:endParaRPr>
          </a:p>
        </p:txBody>
      </p:sp>
      <p:sp>
        <p:nvSpPr>
          <p:cNvPr id="55" name="Google Shape;55;p13"/>
          <p:cNvSpPr txBox="1">
            <a:spLocks noGrp="1"/>
          </p:cNvSpPr>
          <p:nvPr>
            <p:ph type="subTitle" idx="1"/>
          </p:nvPr>
        </p:nvSpPr>
        <p:spPr>
          <a:xfrm>
            <a:off x="311700" y="3547100"/>
            <a:ext cx="4619400" cy="582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800"/>
              <a:buNone/>
            </a:pPr>
            <a:r>
              <a:rPr lang="en" sz="1400">
                <a:solidFill>
                  <a:srgbClr val="F4F0FF"/>
                </a:solidFill>
                <a:latin typeface="Inter SemiBold"/>
                <a:ea typeface="Inter SemiBold"/>
                <a:cs typeface="Inter SemiBold"/>
                <a:sym typeface="Inter SemiBold"/>
              </a:rPr>
              <a:t>Machine Learning Class</a:t>
            </a:r>
            <a:endParaRPr sz="1400">
              <a:solidFill>
                <a:srgbClr val="F4F0FF"/>
              </a:solidFill>
              <a:latin typeface="Inter SemiBold"/>
              <a:ea typeface="Inter SemiBold"/>
              <a:cs typeface="Inter SemiBold"/>
              <a:sym typeface="Inter SemiBold"/>
            </a:endParaRPr>
          </a:p>
        </p:txBody>
      </p:sp>
      <p:cxnSp>
        <p:nvCxnSpPr>
          <p:cNvPr id="56" name="Google Shape;56;p13"/>
          <p:cNvCxnSpPr/>
          <p:nvPr/>
        </p:nvCxnSpPr>
        <p:spPr>
          <a:xfrm>
            <a:off x="384025" y="4219296"/>
            <a:ext cx="1289400" cy="0"/>
          </a:xfrm>
          <a:prstGeom prst="straightConnector1">
            <a:avLst/>
          </a:prstGeom>
          <a:noFill/>
          <a:ln w="9525" cap="flat" cmpd="sng">
            <a:solidFill>
              <a:srgbClr val="A338EB"/>
            </a:solidFill>
            <a:prstDash val="solid"/>
            <a:round/>
            <a:headEnd type="none" w="sm" len="sm"/>
            <a:tailEnd type="none" w="sm" len="sm"/>
          </a:ln>
        </p:spPr>
      </p:cxnSp>
      <p:sp>
        <p:nvSpPr>
          <p:cNvPr id="57" name="Google Shape;57;p13"/>
          <p:cNvSpPr txBox="1">
            <a:spLocks noGrp="1"/>
          </p:cNvSpPr>
          <p:nvPr>
            <p:ph type="subTitle" idx="1"/>
          </p:nvPr>
        </p:nvSpPr>
        <p:spPr>
          <a:xfrm>
            <a:off x="311700" y="2403875"/>
            <a:ext cx="5607600" cy="985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Nomor Kelompok:  3</a:t>
            </a:r>
            <a:endParaRPr sz="1800">
              <a:solidFill>
                <a:schemeClr val="lt1"/>
              </a:solidFill>
              <a:latin typeface="Inter SemiBold"/>
              <a:ea typeface="Inter SemiBold"/>
              <a:cs typeface="Inter SemiBold"/>
              <a:sym typeface="Inter SemiBold"/>
            </a:endParaRPr>
          </a:p>
          <a:p>
            <a:pPr marL="0" lvl="0" indent="0" algn="l" rtl="0">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Nama Mentor: Muhammad Ramdhan Hidayat</a:t>
            </a:r>
            <a:endParaRPr sz="1800">
              <a:solidFill>
                <a:schemeClr val="lt1"/>
              </a:solidFill>
              <a:latin typeface="Inter SemiBold"/>
              <a:ea typeface="Inter SemiBold"/>
              <a:cs typeface="Inter SemiBold"/>
              <a:sym typeface="Inter SemiBold"/>
            </a:endParaRPr>
          </a:p>
          <a:p>
            <a:pPr marL="0" lvl="0" indent="0" algn="l" rtl="0">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Nama:</a:t>
            </a:r>
            <a:endParaRPr sz="1800">
              <a:solidFill>
                <a:schemeClr val="lt1"/>
              </a:solidFill>
              <a:latin typeface="Inter SemiBold"/>
              <a:ea typeface="Inter SemiBold"/>
              <a:cs typeface="Inter SemiBold"/>
              <a:sym typeface="Inter SemiBold"/>
            </a:endParaRPr>
          </a:p>
          <a:p>
            <a:pPr marL="457200" lvl="0" indent="-342900" algn="l" rtl="0">
              <a:lnSpc>
                <a:spcPct val="100000"/>
              </a:lnSpc>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Laila Fathiyaturrahmi</a:t>
            </a:r>
            <a:endParaRPr sz="1800">
              <a:solidFill>
                <a:schemeClr val="lt1"/>
              </a:solidFill>
              <a:latin typeface="Inter SemiBold"/>
              <a:ea typeface="Inter SemiBold"/>
              <a:cs typeface="Inter SemiBold"/>
              <a:sym typeface="Inter SemiBold"/>
            </a:endParaRPr>
          </a:p>
          <a:p>
            <a:pPr marL="457200" lvl="0" indent="-342900" algn="l" rtl="0">
              <a:lnSpc>
                <a:spcPct val="100000"/>
              </a:lnSpc>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Regina Gradys Waningtyum</a:t>
            </a:r>
            <a:endParaRPr sz="1800">
              <a:solidFill>
                <a:schemeClr val="lt1"/>
              </a:solidFill>
              <a:latin typeface="Inter SemiBold"/>
              <a:ea typeface="Inter SemiBold"/>
              <a:cs typeface="Inter SemiBold"/>
              <a:sym typeface="Inter SemiBold"/>
            </a:endParaRPr>
          </a:p>
        </p:txBody>
      </p:sp>
      <p:sp>
        <p:nvSpPr>
          <p:cNvPr id="58" name="Google Shape;58;p13"/>
          <p:cNvSpPr txBox="1">
            <a:spLocks noGrp="1"/>
          </p:cNvSpPr>
          <p:nvPr>
            <p:ph type="subTitle" idx="1"/>
          </p:nvPr>
        </p:nvSpPr>
        <p:spPr>
          <a:xfrm>
            <a:off x="311700" y="4281925"/>
            <a:ext cx="3227400" cy="5823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0"/>
              </a:spcBef>
              <a:spcAft>
                <a:spcPts val="0"/>
              </a:spcAft>
              <a:buSzPts val="2800"/>
              <a:buNone/>
            </a:pPr>
            <a:r>
              <a:rPr lang="en" sz="1100" b="1">
                <a:solidFill>
                  <a:srgbClr val="F4F0FF"/>
                </a:solidFill>
                <a:latin typeface="Inter"/>
                <a:ea typeface="Inter"/>
                <a:cs typeface="Inter"/>
                <a:sym typeface="Inter"/>
              </a:rPr>
              <a:t>Program Studi Independen Bersertifikat</a:t>
            </a:r>
            <a:endParaRPr sz="1100" b="1">
              <a:solidFill>
                <a:srgbClr val="F4F0FF"/>
              </a:solidFill>
              <a:latin typeface="Inter"/>
              <a:ea typeface="Inter"/>
              <a:cs typeface="Inter"/>
              <a:sym typeface="Inter"/>
            </a:endParaRPr>
          </a:p>
          <a:p>
            <a:pPr marL="0" lvl="0" indent="0" algn="l" rtl="0">
              <a:lnSpc>
                <a:spcPct val="115000"/>
              </a:lnSpc>
              <a:spcBef>
                <a:spcPts val="0"/>
              </a:spcBef>
              <a:spcAft>
                <a:spcPts val="0"/>
              </a:spcAft>
              <a:buSzPts val="2800"/>
              <a:buNone/>
            </a:pPr>
            <a:r>
              <a:rPr lang="en" sz="1100" b="1">
                <a:solidFill>
                  <a:srgbClr val="F4F0FF"/>
                </a:solidFill>
                <a:latin typeface="Inter"/>
                <a:ea typeface="Inter"/>
                <a:cs typeface="Inter"/>
                <a:sym typeface="Inter"/>
              </a:rPr>
              <a:t>Zenius Bersama Kampus Merdeka</a:t>
            </a:r>
            <a:endParaRPr sz="1100" b="1">
              <a:solidFill>
                <a:srgbClr val="F4F0FF"/>
              </a:solidFill>
              <a:latin typeface="Inter"/>
              <a:ea typeface="Inter"/>
              <a:cs typeface="Inter"/>
              <a:sym typeface="Inter"/>
            </a:endParaRPr>
          </a:p>
        </p:txBody>
      </p:sp>
      <p:pic>
        <p:nvPicPr>
          <p:cNvPr id="59" name="Google Shape;59;p13"/>
          <p:cNvPicPr preferRelativeResize="0"/>
          <p:nvPr/>
        </p:nvPicPr>
        <p:blipFill rotWithShape="1">
          <a:blip r:embed="rId3">
            <a:alphaModFix/>
          </a:blip>
          <a:srcRect l="-1385" r="20837"/>
          <a:stretch/>
        </p:blipFill>
        <p:spPr>
          <a:xfrm>
            <a:off x="4708725" y="0"/>
            <a:ext cx="4435275" cy="3231250"/>
          </a:xfrm>
          <a:prstGeom prst="rect">
            <a:avLst/>
          </a:prstGeom>
          <a:noFill/>
          <a:ln>
            <a:noFill/>
          </a:ln>
        </p:spPr>
      </p:pic>
      <p:pic>
        <p:nvPicPr>
          <p:cNvPr id="60" name="Google Shape;60;p13"/>
          <p:cNvPicPr preferRelativeResize="0"/>
          <p:nvPr/>
        </p:nvPicPr>
        <p:blipFill rotWithShape="1">
          <a:blip r:embed="rId4">
            <a:alphaModFix/>
          </a:blip>
          <a:srcRect l="-1001" r="15384"/>
          <a:stretch/>
        </p:blipFill>
        <p:spPr>
          <a:xfrm>
            <a:off x="5491100" y="1912250"/>
            <a:ext cx="3652900" cy="3231251"/>
          </a:xfrm>
          <a:prstGeom prst="rect">
            <a:avLst/>
          </a:prstGeom>
          <a:noFill/>
          <a:ln>
            <a:noFill/>
          </a:ln>
        </p:spPr>
      </p:pic>
      <p:grpSp>
        <p:nvGrpSpPr>
          <p:cNvPr id="61" name="Google Shape;61;p13"/>
          <p:cNvGrpSpPr/>
          <p:nvPr/>
        </p:nvGrpSpPr>
        <p:grpSpPr>
          <a:xfrm>
            <a:off x="384040" y="392237"/>
            <a:ext cx="2423786" cy="634878"/>
            <a:chOff x="384019" y="392240"/>
            <a:chExt cx="2701500" cy="707700"/>
          </a:xfrm>
        </p:grpSpPr>
        <p:sp>
          <p:nvSpPr>
            <p:cNvPr id="62" name="Google Shape;62;p13"/>
            <p:cNvSpPr/>
            <p:nvPr/>
          </p:nvSpPr>
          <p:spPr>
            <a:xfrm>
              <a:off x="384019" y="392240"/>
              <a:ext cx="2701500" cy="707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3" name="Google Shape;63;p13"/>
            <p:cNvPicPr preferRelativeResize="0"/>
            <p:nvPr/>
          </p:nvPicPr>
          <p:blipFill rotWithShape="1">
            <a:blip r:embed="rId5">
              <a:alphaModFix/>
            </a:blip>
            <a:srcRect/>
            <a:stretch/>
          </p:blipFill>
          <p:spPr>
            <a:xfrm>
              <a:off x="2061996" y="546526"/>
              <a:ext cx="792749" cy="422701"/>
            </a:xfrm>
            <a:prstGeom prst="rect">
              <a:avLst/>
            </a:prstGeom>
            <a:noFill/>
            <a:ln>
              <a:noFill/>
            </a:ln>
          </p:spPr>
        </p:pic>
        <p:cxnSp>
          <p:nvCxnSpPr>
            <p:cNvPr id="64" name="Google Shape;64;p13"/>
            <p:cNvCxnSpPr/>
            <p:nvPr/>
          </p:nvCxnSpPr>
          <p:spPr>
            <a:xfrm>
              <a:off x="1787419" y="648184"/>
              <a:ext cx="0" cy="219345"/>
            </a:xfrm>
            <a:prstGeom prst="straightConnector1">
              <a:avLst/>
            </a:prstGeom>
            <a:noFill/>
            <a:ln w="9525" cap="flat" cmpd="sng">
              <a:solidFill>
                <a:schemeClr val="dk2"/>
              </a:solidFill>
              <a:prstDash val="solid"/>
              <a:round/>
              <a:headEnd type="none" w="sm" len="sm"/>
              <a:tailEnd type="none" w="sm" len="sm"/>
            </a:ln>
          </p:spPr>
        </p:cxnSp>
        <p:cxnSp>
          <p:nvCxnSpPr>
            <p:cNvPr id="65" name="Google Shape;65;p13"/>
            <p:cNvCxnSpPr/>
            <p:nvPr/>
          </p:nvCxnSpPr>
          <p:spPr>
            <a:xfrm>
              <a:off x="1787385" y="648184"/>
              <a:ext cx="0" cy="219345"/>
            </a:xfrm>
            <a:prstGeom prst="straightConnector1">
              <a:avLst/>
            </a:prstGeom>
            <a:noFill/>
            <a:ln w="9525" cap="flat" cmpd="sng">
              <a:solidFill>
                <a:schemeClr val="dk2"/>
              </a:solidFill>
              <a:prstDash val="solid"/>
              <a:round/>
              <a:headEnd type="none" w="sm" len="sm"/>
              <a:tailEnd type="none" w="sm" len="sm"/>
            </a:ln>
          </p:spPr>
        </p:cxnSp>
        <p:pic>
          <p:nvPicPr>
            <p:cNvPr id="66" name="Google Shape;66;p13"/>
            <p:cNvPicPr preferRelativeResize="0"/>
            <p:nvPr/>
          </p:nvPicPr>
          <p:blipFill rotWithShape="1">
            <a:blip r:embed="rId6">
              <a:alphaModFix/>
            </a:blip>
            <a:srcRect l="9894" r="8731"/>
            <a:stretch/>
          </p:blipFill>
          <p:spPr>
            <a:xfrm>
              <a:off x="555910" y="513014"/>
              <a:ext cx="1033078" cy="48972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body" idx="1"/>
          </p:nvPr>
        </p:nvSpPr>
        <p:spPr>
          <a:xfrm>
            <a:off x="473775" y="1359375"/>
            <a:ext cx="8250300" cy="309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900" b="1" u="sng">
                <a:solidFill>
                  <a:srgbClr val="282828"/>
                </a:solidFill>
                <a:latin typeface="Inter"/>
                <a:ea typeface="Inter"/>
                <a:cs typeface="Inter"/>
                <a:sym typeface="Inter"/>
              </a:rPr>
              <a:t>Variabel Numerik</a:t>
            </a:r>
            <a:endParaRPr sz="1900" b="1" u="sng">
              <a:solidFill>
                <a:srgbClr val="282828"/>
              </a:solidFill>
              <a:latin typeface="Inter"/>
              <a:ea typeface="Inter"/>
              <a:cs typeface="Inter"/>
              <a:sym typeface="Inter"/>
            </a:endParaRPr>
          </a:p>
          <a:p>
            <a:pPr marL="0" lvl="0" indent="0" algn="l" rtl="0">
              <a:lnSpc>
                <a:spcPct val="115000"/>
              </a:lnSpc>
              <a:spcBef>
                <a:spcPts val="1000"/>
              </a:spcBef>
              <a:spcAft>
                <a:spcPts val="0"/>
              </a:spcAft>
              <a:buNone/>
            </a:pPr>
            <a:r>
              <a:rPr lang="en" sz="1900" b="1">
                <a:solidFill>
                  <a:srgbClr val="282828"/>
                </a:solidFill>
                <a:latin typeface="Inter"/>
                <a:ea typeface="Inter"/>
                <a:cs typeface="Inter"/>
                <a:sym typeface="Inter"/>
              </a:rPr>
              <a:t>Statistika Deskriptif</a:t>
            </a:r>
            <a:endParaRPr sz="1900" b="1">
              <a:solidFill>
                <a:srgbClr val="282828"/>
              </a:solidFill>
              <a:latin typeface="Inter"/>
              <a:ea typeface="Inter"/>
              <a:cs typeface="Inter"/>
              <a:sym typeface="Inter"/>
            </a:endParaRPr>
          </a:p>
          <a:p>
            <a:pPr marL="457200" lvl="0" indent="-323850" algn="l" rtl="0">
              <a:lnSpc>
                <a:spcPct val="115000"/>
              </a:lnSpc>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Rata-rata harga mobil adalah $13276.71</a:t>
            </a:r>
            <a:endParaRPr sz="150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Harga minimal mobil adalah $5118</a:t>
            </a:r>
            <a:endParaRPr sz="150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Harga maksimal mobil adalah 45400</a:t>
            </a:r>
            <a:endParaRPr sz="1500">
              <a:solidFill>
                <a:srgbClr val="282828"/>
              </a:solidFill>
              <a:latin typeface="Inter"/>
              <a:ea typeface="Inter"/>
              <a:cs typeface="Inter"/>
              <a:sym typeface="Inter"/>
            </a:endParaRPr>
          </a:p>
          <a:p>
            <a:pPr marL="0" lvl="0" indent="0" algn="l" rtl="0">
              <a:lnSpc>
                <a:spcPct val="115000"/>
              </a:lnSpc>
              <a:spcBef>
                <a:spcPts val="1000"/>
              </a:spcBef>
              <a:spcAft>
                <a:spcPts val="1000"/>
              </a:spcAft>
              <a:buNone/>
            </a:pPr>
            <a:endParaRPr sz="1500">
              <a:solidFill>
                <a:srgbClr val="282828"/>
              </a:solidFill>
              <a:latin typeface="Inter"/>
              <a:ea typeface="Inter"/>
              <a:cs typeface="Inter"/>
              <a:sym typeface="Inter"/>
            </a:endParaRPr>
          </a:p>
        </p:txBody>
      </p:sp>
      <p:sp>
        <p:nvSpPr>
          <p:cNvPr id="183" name="Google Shape;183;p22"/>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184" name="Google Shape;184;p22"/>
          <p:cNvGrpSpPr/>
          <p:nvPr/>
        </p:nvGrpSpPr>
        <p:grpSpPr>
          <a:xfrm>
            <a:off x="7503019" y="95797"/>
            <a:ext cx="1516771" cy="323122"/>
            <a:chOff x="400885" y="325214"/>
            <a:chExt cx="2298835" cy="489727"/>
          </a:xfrm>
        </p:grpSpPr>
        <p:pic>
          <p:nvPicPr>
            <p:cNvPr id="185" name="Google Shape;185;p22"/>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186" name="Google Shape;186;p22"/>
            <p:cNvCxnSpPr/>
            <p:nvPr/>
          </p:nvCxnSpPr>
          <p:spPr>
            <a:xfrm>
              <a:off x="1632394" y="460384"/>
              <a:ext cx="0" cy="219345"/>
            </a:xfrm>
            <a:prstGeom prst="straightConnector1">
              <a:avLst/>
            </a:prstGeom>
            <a:noFill/>
            <a:ln w="9525" cap="flat" cmpd="sng">
              <a:solidFill>
                <a:schemeClr val="dk2"/>
              </a:solidFill>
              <a:prstDash val="solid"/>
              <a:round/>
              <a:headEnd type="none" w="sm" len="sm"/>
              <a:tailEnd type="none" w="sm" len="sm"/>
            </a:ln>
          </p:spPr>
        </p:cxnSp>
        <p:cxnSp>
          <p:nvCxnSpPr>
            <p:cNvPr id="187" name="Google Shape;187;p22"/>
            <p:cNvCxnSpPr/>
            <p:nvPr/>
          </p:nvCxnSpPr>
          <p:spPr>
            <a:xfrm>
              <a:off x="1632360" y="460384"/>
              <a:ext cx="0" cy="219345"/>
            </a:xfrm>
            <a:prstGeom prst="straightConnector1">
              <a:avLst/>
            </a:prstGeom>
            <a:noFill/>
            <a:ln w="9525" cap="flat" cmpd="sng">
              <a:solidFill>
                <a:schemeClr val="dk2"/>
              </a:solidFill>
              <a:prstDash val="solid"/>
              <a:round/>
              <a:headEnd type="none" w="sm" len="sm"/>
              <a:tailEnd type="none" w="sm" len="sm"/>
            </a:ln>
          </p:spPr>
        </p:cxnSp>
        <p:pic>
          <p:nvPicPr>
            <p:cNvPr id="188" name="Google Shape;188;p22"/>
            <p:cNvPicPr preferRelativeResize="0"/>
            <p:nvPr/>
          </p:nvPicPr>
          <p:blipFill rotWithShape="1">
            <a:blip r:embed="rId4">
              <a:alphaModFix/>
            </a:blip>
            <a:srcRect l="9894" r="8731"/>
            <a:stretch/>
          </p:blipFill>
          <p:spPr>
            <a:xfrm>
              <a:off x="400885" y="325214"/>
              <a:ext cx="1033078" cy="489727"/>
            </a:xfrm>
            <a:prstGeom prst="rect">
              <a:avLst/>
            </a:prstGeom>
            <a:noFill/>
            <a:ln>
              <a:noFill/>
            </a:ln>
          </p:spPr>
        </p:pic>
      </p:grpSp>
      <p:sp>
        <p:nvSpPr>
          <p:cNvPr id="189" name="Google Shape;189;p22"/>
          <p:cNvSpPr txBox="1">
            <a:spLocks noGrp="1"/>
          </p:cNvSpPr>
          <p:nvPr>
            <p:ph type="title"/>
          </p:nvPr>
        </p:nvSpPr>
        <p:spPr>
          <a:xfrm>
            <a:off x="331800" y="626363"/>
            <a:ext cx="8480400" cy="81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Explanatory Data Analysis</a:t>
            </a:r>
            <a:endParaRPr sz="2820">
              <a:solidFill>
                <a:srgbClr val="A338EB"/>
              </a:solidFill>
              <a:latin typeface="Maven Pro SemiBold"/>
              <a:ea typeface="Maven Pro SemiBold"/>
              <a:cs typeface="Maven Pro SemiBold"/>
              <a:sym typeface="Maven Pro SemiBold"/>
            </a:endParaRPr>
          </a:p>
        </p:txBody>
      </p:sp>
      <p:sp>
        <p:nvSpPr>
          <p:cNvPr id="190" name="Google Shape;190;p22"/>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body" idx="1"/>
          </p:nvPr>
        </p:nvSpPr>
        <p:spPr>
          <a:xfrm>
            <a:off x="3898325" y="1492950"/>
            <a:ext cx="4825800" cy="309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900" b="1">
                <a:solidFill>
                  <a:srgbClr val="282828"/>
                </a:solidFill>
                <a:latin typeface="Inter"/>
                <a:ea typeface="Inter"/>
                <a:cs typeface="Inter"/>
                <a:sym typeface="Inter"/>
              </a:rPr>
              <a:t>Korelasi Antar-variabel </a:t>
            </a:r>
            <a:endParaRPr sz="1900" b="1">
              <a:solidFill>
                <a:srgbClr val="282828"/>
              </a:solidFill>
              <a:latin typeface="Inter"/>
              <a:ea typeface="Inter"/>
              <a:cs typeface="Inter"/>
              <a:sym typeface="Inter"/>
            </a:endParaRPr>
          </a:p>
          <a:p>
            <a:pPr marL="457200" lvl="0" indent="-323850" algn="l" rtl="0">
              <a:lnSpc>
                <a:spcPct val="115000"/>
              </a:lnSpc>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Variabel dengan nilai korelasi -0.3 sampai 0.3 dianggap </a:t>
            </a:r>
            <a:r>
              <a:rPr lang="en" sz="1500" b="1">
                <a:solidFill>
                  <a:srgbClr val="282828"/>
                </a:solidFill>
                <a:latin typeface="Inter"/>
                <a:ea typeface="Inter"/>
                <a:cs typeface="Inter"/>
                <a:sym typeface="Inter"/>
              </a:rPr>
              <a:t>tidak</a:t>
            </a:r>
            <a:r>
              <a:rPr lang="en" sz="1500">
                <a:solidFill>
                  <a:srgbClr val="282828"/>
                </a:solidFill>
                <a:latin typeface="Inter"/>
                <a:ea typeface="Inter"/>
                <a:cs typeface="Inter"/>
                <a:sym typeface="Inter"/>
              </a:rPr>
              <a:t> berkorelasi.</a:t>
            </a:r>
            <a:endParaRPr sz="1500">
              <a:solidFill>
                <a:srgbClr val="282828"/>
              </a:solidFill>
              <a:latin typeface="Inter"/>
              <a:ea typeface="Inter"/>
              <a:cs typeface="Inter"/>
              <a:sym typeface="Inter"/>
            </a:endParaRPr>
          </a:p>
          <a:p>
            <a:pPr marL="0" lvl="0" indent="0" algn="l" rtl="0">
              <a:lnSpc>
                <a:spcPct val="115000"/>
              </a:lnSpc>
              <a:spcBef>
                <a:spcPts val="1000"/>
              </a:spcBef>
              <a:spcAft>
                <a:spcPts val="1000"/>
              </a:spcAft>
              <a:buNone/>
            </a:pPr>
            <a:endParaRPr sz="1500">
              <a:solidFill>
                <a:srgbClr val="282828"/>
              </a:solidFill>
              <a:latin typeface="Inter"/>
              <a:ea typeface="Inter"/>
              <a:cs typeface="Inter"/>
              <a:sym typeface="Inter"/>
            </a:endParaRPr>
          </a:p>
        </p:txBody>
      </p:sp>
      <p:sp>
        <p:nvSpPr>
          <p:cNvPr id="196" name="Google Shape;196;p23"/>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197" name="Google Shape;197;p23"/>
          <p:cNvGrpSpPr/>
          <p:nvPr/>
        </p:nvGrpSpPr>
        <p:grpSpPr>
          <a:xfrm>
            <a:off x="7503019" y="95797"/>
            <a:ext cx="1516771" cy="323122"/>
            <a:chOff x="400885" y="325214"/>
            <a:chExt cx="2298835" cy="489727"/>
          </a:xfrm>
        </p:grpSpPr>
        <p:pic>
          <p:nvPicPr>
            <p:cNvPr id="198" name="Google Shape;198;p23"/>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199" name="Google Shape;199;p23"/>
            <p:cNvCxnSpPr/>
            <p:nvPr/>
          </p:nvCxnSpPr>
          <p:spPr>
            <a:xfrm>
              <a:off x="1632394" y="460384"/>
              <a:ext cx="0" cy="219300"/>
            </a:xfrm>
            <a:prstGeom prst="straightConnector1">
              <a:avLst/>
            </a:prstGeom>
            <a:noFill/>
            <a:ln w="9525" cap="flat" cmpd="sng">
              <a:solidFill>
                <a:schemeClr val="dk2"/>
              </a:solidFill>
              <a:prstDash val="solid"/>
              <a:round/>
              <a:headEnd type="none" w="sm" len="sm"/>
              <a:tailEnd type="none" w="sm" len="sm"/>
            </a:ln>
          </p:spPr>
        </p:cxnSp>
        <p:cxnSp>
          <p:nvCxnSpPr>
            <p:cNvPr id="200" name="Google Shape;200;p23"/>
            <p:cNvCxnSpPr/>
            <p:nvPr/>
          </p:nvCxnSpPr>
          <p:spPr>
            <a:xfrm>
              <a:off x="1632360" y="460384"/>
              <a:ext cx="0" cy="219300"/>
            </a:xfrm>
            <a:prstGeom prst="straightConnector1">
              <a:avLst/>
            </a:prstGeom>
            <a:noFill/>
            <a:ln w="9525" cap="flat" cmpd="sng">
              <a:solidFill>
                <a:schemeClr val="dk2"/>
              </a:solidFill>
              <a:prstDash val="solid"/>
              <a:round/>
              <a:headEnd type="none" w="sm" len="sm"/>
              <a:tailEnd type="none" w="sm" len="sm"/>
            </a:ln>
          </p:spPr>
        </p:cxnSp>
        <p:pic>
          <p:nvPicPr>
            <p:cNvPr id="201" name="Google Shape;201;p23"/>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202" name="Google Shape;202;p23"/>
          <p:cNvSpPr txBox="1">
            <a:spLocks noGrp="1"/>
          </p:cNvSpPr>
          <p:nvPr>
            <p:ph type="title"/>
          </p:nvPr>
        </p:nvSpPr>
        <p:spPr>
          <a:xfrm>
            <a:off x="331800" y="626363"/>
            <a:ext cx="8480400" cy="81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Explanatory Data Analysis</a:t>
            </a:r>
            <a:endParaRPr sz="2820">
              <a:solidFill>
                <a:srgbClr val="A338EB"/>
              </a:solidFill>
              <a:latin typeface="Maven Pro SemiBold"/>
              <a:ea typeface="Maven Pro SemiBold"/>
              <a:cs typeface="Maven Pro SemiBold"/>
              <a:sym typeface="Maven Pro SemiBold"/>
            </a:endParaRPr>
          </a:p>
        </p:txBody>
      </p:sp>
      <p:sp>
        <p:nvSpPr>
          <p:cNvPr id="203" name="Google Shape;203;p23"/>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pic>
        <p:nvPicPr>
          <p:cNvPr id="204" name="Google Shape;204;p23"/>
          <p:cNvPicPr preferRelativeResize="0"/>
          <p:nvPr/>
        </p:nvPicPr>
        <p:blipFill>
          <a:blip r:embed="rId5">
            <a:alphaModFix/>
          </a:blip>
          <a:stretch>
            <a:fillRect/>
          </a:stretch>
        </p:blipFill>
        <p:spPr>
          <a:xfrm>
            <a:off x="536675" y="1534888"/>
            <a:ext cx="3203716" cy="30501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txBox="1">
            <a:spLocks noGrp="1"/>
          </p:cNvSpPr>
          <p:nvPr>
            <p:ph type="body" idx="1"/>
          </p:nvPr>
        </p:nvSpPr>
        <p:spPr>
          <a:xfrm>
            <a:off x="6573300" y="1136550"/>
            <a:ext cx="2238900" cy="3675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000"/>
              </a:spcAft>
              <a:buNone/>
            </a:pPr>
            <a:r>
              <a:rPr lang="en" sz="1500" b="1" i="1">
                <a:solidFill>
                  <a:srgbClr val="282828"/>
                </a:solidFill>
                <a:latin typeface="Inter"/>
                <a:ea typeface="Inter"/>
                <a:cs typeface="Inter"/>
                <a:sym typeface="Inter"/>
              </a:rPr>
              <a:t>“Variabel dengan korelasi diantara -0.3 sampai 0.3 kurang berpengaruh terhadap harga mobil”</a:t>
            </a:r>
            <a:endParaRPr sz="1500" b="1" i="1">
              <a:solidFill>
                <a:srgbClr val="282828"/>
              </a:solidFill>
              <a:latin typeface="Inter"/>
              <a:ea typeface="Inter"/>
              <a:cs typeface="Inter"/>
              <a:sym typeface="Inter"/>
            </a:endParaRPr>
          </a:p>
        </p:txBody>
      </p:sp>
      <p:sp>
        <p:nvSpPr>
          <p:cNvPr id="210" name="Google Shape;210;p24"/>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211" name="Google Shape;211;p24"/>
          <p:cNvGrpSpPr/>
          <p:nvPr/>
        </p:nvGrpSpPr>
        <p:grpSpPr>
          <a:xfrm>
            <a:off x="7503019" y="95797"/>
            <a:ext cx="1516771" cy="323122"/>
            <a:chOff x="400885" y="325214"/>
            <a:chExt cx="2298835" cy="489727"/>
          </a:xfrm>
        </p:grpSpPr>
        <p:pic>
          <p:nvPicPr>
            <p:cNvPr id="212" name="Google Shape;212;p24"/>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213" name="Google Shape;213;p24"/>
            <p:cNvCxnSpPr/>
            <p:nvPr/>
          </p:nvCxnSpPr>
          <p:spPr>
            <a:xfrm>
              <a:off x="1632394" y="460384"/>
              <a:ext cx="0" cy="219345"/>
            </a:xfrm>
            <a:prstGeom prst="straightConnector1">
              <a:avLst/>
            </a:prstGeom>
            <a:noFill/>
            <a:ln w="9525" cap="flat" cmpd="sng">
              <a:solidFill>
                <a:schemeClr val="dk2"/>
              </a:solidFill>
              <a:prstDash val="solid"/>
              <a:round/>
              <a:headEnd type="none" w="sm" len="sm"/>
              <a:tailEnd type="none" w="sm" len="sm"/>
            </a:ln>
          </p:spPr>
        </p:cxnSp>
        <p:cxnSp>
          <p:nvCxnSpPr>
            <p:cNvPr id="214" name="Google Shape;214;p24"/>
            <p:cNvCxnSpPr/>
            <p:nvPr/>
          </p:nvCxnSpPr>
          <p:spPr>
            <a:xfrm>
              <a:off x="1632360" y="460384"/>
              <a:ext cx="0" cy="219345"/>
            </a:xfrm>
            <a:prstGeom prst="straightConnector1">
              <a:avLst/>
            </a:prstGeom>
            <a:noFill/>
            <a:ln w="9525" cap="flat" cmpd="sng">
              <a:solidFill>
                <a:schemeClr val="dk2"/>
              </a:solidFill>
              <a:prstDash val="solid"/>
              <a:round/>
              <a:headEnd type="none" w="sm" len="sm"/>
              <a:tailEnd type="none" w="sm" len="sm"/>
            </a:ln>
          </p:spPr>
        </p:cxnSp>
        <p:pic>
          <p:nvPicPr>
            <p:cNvPr id="215" name="Google Shape;215;p24"/>
            <p:cNvPicPr preferRelativeResize="0"/>
            <p:nvPr/>
          </p:nvPicPr>
          <p:blipFill rotWithShape="1">
            <a:blip r:embed="rId4">
              <a:alphaModFix/>
            </a:blip>
            <a:srcRect l="9894" r="8731"/>
            <a:stretch/>
          </p:blipFill>
          <p:spPr>
            <a:xfrm>
              <a:off x="400885" y="325214"/>
              <a:ext cx="1033078" cy="489727"/>
            </a:xfrm>
            <a:prstGeom prst="rect">
              <a:avLst/>
            </a:prstGeom>
            <a:noFill/>
            <a:ln>
              <a:noFill/>
            </a:ln>
          </p:spPr>
        </p:pic>
      </p:grpSp>
      <p:sp>
        <p:nvSpPr>
          <p:cNvPr id="216" name="Google Shape;216;p24"/>
          <p:cNvSpPr txBox="1">
            <a:spLocks noGrp="1"/>
          </p:cNvSpPr>
          <p:nvPr>
            <p:ph type="title"/>
          </p:nvPr>
        </p:nvSpPr>
        <p:spPr>
          <a:xfrm>
            <a:off x="331800" y="317250"/>
            <a:ext cx="8480400" cy="81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Explanatory Data Analysis</a:t>
            </a:r>
            <a:endParaRPr sz="2820">
              <a:solidFill>
                <a:srgbClr val="A338EB"/>
              </a:solidFill>
              <a:latin typeface="Maven Pro SemiBold"/>
              <a:ea typeface="Maven Pro SemiBold"/>
              <a:cs typeface="Maven Pro SemiBold"/>
              <a:sym typeface="Maven Pro SemiBold"/>
            </a:endParaRPr>
          </a:p>
        </p:txBody>
      </p:sp>
      <p:sp>
        <p:nvSpPr>
          <p:cNvPr id="217" name="Google Shape;217;p24"/>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graphicFrame>
        <p:nvGraphicFramePr>
          <p:cNvPr id="218" name="Google Shape;218;p24"/>
          <p:cNvGraphicFramePr/>
          <p:nvPr/>
        </p:nvGraphicFramePr>
        <p:xfrm>
          <a:off x="613350" y="1197225"/>
          <a:ext cx="2570650" cy="3169680"/>
        </p:xfrm>
        <a:graphic>
          <a:graphicData uri="http://schemas.openxmlformats.org/drawingml/2006/table">
            <a:tbl>
              <a:tblPr>
                <a:noFill/>
                <a:tableStyleId>{F72CDD71-17D3-4008-ABB7-CE73B0348C0A}</a:tableStyleId>
              </a:tblPr>
              <a:tblGrid>
                <a:gridCol w="1569600">
                  <a:extLst>
                    <a:ext uri="{9D8B030D-6E8A-4147-A177-3AD203B41FA5}">
                      <a16:colId xmlns:a16="http://schemas.microsoft.com/office/drawing/2014/main" val="20000"/>
                    </a:ext>
                  </a:extLst>
                </a:gridCol>
                <a:gridCol w="1001050">
                  <a:extLst>
                    <a:ext uri="{9D8B030D-6E8A-4147-A177-3AD203B41FA5}">
                      <a16:colId xmlns:a16="http://schemas.microsoft.com/office/drawing/2014/main" val="20001"/>
                    </a:ext>
                  </a:extLst>
                </a:gridCol>
              </a:tblGrid>
              <a:tr h="360675">
                <a:tc>
                  <a:txBody>
                    <a:bodyPr/>
                    <a:lstStyle/>
                    <a:p>
                      <a:pPr marL="0" lvl="0" indent="0" algn="ctr" rtl="0">
                        <a:spcBef>
                          <a:spcPts val="0"/>
                        </a:spcBef>
                        <a:spcAft>
                          <a:spcPts val="0"/>
                        </a:spcAft>
                        <a:buNone/>
                      </a:pPr>
                      <a:r>
                        <a:rPr lang="en" b="1"/>
                        <a:t>variabel</a:t>
                      </a:r>
                      <a:endParaRPr b="1"/>
                    </a:p>
                  </a:txBody>
                  <a:tcPr marL="91425" marR="91425" marT="91425" marB="91425"/>
                </a:tc>
                <a:tc>
                  <a:txBody>
                    <a:bodyPr/>
                    <a:lstStyle/>
                    <a:p>
                      <a:pPr marL="0" lvl="0" indent="0" algn="ctr" rtl="0">
                        <a:spcBef>
                          <a:spcPts val="0"/>
                        </a:spcBef>
                        <a:spcAft>
                          <a:spcPts val="0"/>
                        </a:spcAft>
                        <a:buNone/>
                      </a:pPr>
                      <a:r>
                        <a:rPr lang="en" b="1"/>
                        <a:t>korelasi</a:t>
                      </a:r>
                      <a:endParaRPr b="1"/>
                    </a:p>
                  </a:txBody>
                  <a:tcPr marL="91425" marR="91425" marT="91425" marB="91425"/>
                </a:tc>
                <a:extLst>
                  <a:ext uri="{0D108BD9-81ED-4DB2-BD59-A6C34878D82A}">
                    <a16:rowId xmlns:a16="http://schemas.microsoft.com/office/drawing/2014/main" val="10000"/>
                  </a:ext>
                </a:extLst>
              </a:tr>
              <a:tr h="360675">
                <a:tc>
                  <a:txBody>
                    <a:bodyPr/>
                    <a:lstStyle/>
                    <a:p>
                      <a:pPr marL="0" lvl="0" indent="0" algn="ctr" rtl="0">
                        <a:spcBef>
                          <a:spcPts val="0"/>
                        </a:spcBef>
                        <a:spcAft>
                          <a:spcPts val="0"/>
                        </a:spcAft>
                        <a:buNone/>
                      </a:pPr>
                      <a:r>
                        <a:rPr lang="en"/>
                        <a:t>car_ID</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1"/>
                  </a:ext>
                </a:extLst>
              </a:tr>
              <a:tr h="360675">
                <a:tc>
                  <a:txBody>
                    <a:bodyPr/>
                    <a:lstStyle/>
                    <a:p>
                      <a:pPr marL="0" lvl="0" indent="0" algn="ctr" rtl="0">
                        <a:spcBef>
                          <a:spcPts val="0"/>
                        </a:spcBef>
                        <a:spcAft>
                          <a:spcPts val="0"/>
                        </a:spcAft>
                        <a:buNone/>
                      </a:pPr>
                      <a:r>
                        <a:rPr lang="en"/>
                        <a:t>carheight</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2"/>
                  </a:ext>
                </a:extLst>
              </a:tr>
              <a:tr h="360675">
                <a:tc>
                  <a:txBody>
                    <a:bodyPr/>
                    <a:lstStyle/>
                    <a:p>
                      <a:pPr marL="0" lvl="0" indent="0" algn="ctr" rtl="0">
                        <a:spcBef>
                          <a:spcPts val="0"/>
                        </a:spcBef>
                        <a:spcAft>
                          <a:spcPts val="0"/>
                        </a:spcAft>
                        <a:buNone/>
                      </a:pPr>
                      <a:r>
                        <a:rPr lang="en"/>
                        <a:t>stroke</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3"/>
                  </a:ext>
                </a:extLst>
              </a:tr>
              <a:tr h="360675">
                <a:tc>
                  <a:txBody>
                    <a:bodyPr/>
                    <a:lstStyle/>
                    <a:p>
                      <a:pPr marL="0" lvl="0" indent="0" algn="ctr" rtl="0">
                        <a:spcBef>
                          <a:spcPts val="0"/>
                        </a:spcBef>
                        <a:spcAft>
                          <a:spcPts val="0"/>
                        </a:spcAft>
                        <a:buNone/>
                      </a:pPr>
                      <a:r>
                        <a:rPr lang="en"/>
                        <a:t>compressionratio</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4"/>
                  </a:ext>
                </a:extLst>
              </a:tr>
              <a:tr h="360675">
                <a:tc>
                  <a:txBody>
                    <a:bodyPr/>
                    <a:lstStyle/>
                    <a:p>
                      <a:pPr marL="0" lvl="0" indent="0" algn="ctr" rtl="0">
                        <a:spcBef>
                          <a:spcPts val="0"/>
                        </a:spcBef>
                        <a:spcAft>
                          <a:spcPts val="0"/>
                        </a:spcAft>
                        <a:buNone/>
                      </a:pPr>
                      <a:r>
                        <a:rPr lang="en"/>
                        <a:t>peakrpm</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0</a:t>
                      </a:r>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60675">
                <a:tc>
                  <a:txBody>
                    <a:bodyPr/>
                    <a:lstStyle/>
                    <a:p>
                      <a:pPr marL="0" lvl="0" indent="0" algn="ctr" rtl="0">
                        <a:spcBef>
                          <a:spcPts val="0"/>
                        </a:spcBef>
                        <a:spcAft>
                          <a:spcPts val="0"/>
                        </a:spcAft>
                        <a:buNone/>
                      </a:pPr>
                      <a:r>
                        <a:rPr lang="en"/>
                        <a:t>citympg</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-0.686</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60675">
                <a:tc>
                  <a:txBody>
                    <a:bodyPr/>
                    <a:lstStyle/>
                    <a:p>
                      <a:pPr marL="0" lvl="0" indent="0" algn="ctr" rtl="0">
                        <a:spcBef>
                          <a:spcPts val="0"/>
                        </a:spcBef>
                        <a:spcAft>
                          <a:spcPts val="0"/>
                        </a:spcAft>
                        <a:buNone/>
                      </a:pPr>
                      <a:r>
                        <a:rPr lang="en"/>
                        <a:t>highway</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-0.698</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graphicFrame>
        <p:nvGraphicFramePr>
          <p:cNvPr id="219" name="Google Shape;219;p24"/>
          <p:cNvGraphicFramePr/>
          <p:nvPr/>
        </p:nvGraphicFramePr>
        <p:xfrm>
          <a:off x="3897450" y="1136550"/>
          <a:ext cx="2570650" cy="3169680"/>
        </p:xfrm>
        <a:graphic>
          <a:graphicData uri="http://schemas.openxmlformats.org/drawingml/2006/table">
            <a:tbl>
              <a:tblPr>
                <a:noFill/>
                <a:tableStyleId>{F72CDD71-17D3-4008-ABB7-CE73B0348C0A}</a:tableStyleId>
              </a:tblPr>
              <a:tblGrid>
                <a:gridCol w="1569600">
                  <a:extLst>
                    <a:ext uri="{9D8B030D-6E8A-4147-A177-3AD203B41FA5}">
                      <a16:colId xmlns:a16="http://schemas.microsoft.com/office/drawing/2014/main" val="20000"/>
                    </a:ext>
                  </a:extLst>
                </a:gridCol>
                <a:gridCol w="10010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b="1"/>
                        <a:t>variabel</a:t>
                      </a:r>
                      <a:endParaRPr b="1"/>
                    </a:p>
                  </a:txBody>
                  <a:tcPr marL="91425" marR="91425" marT="91425" marB="91425"/>
                </a:tc>
                <a:tc>
                  <a:txBody>
                    <a:bodyPr/>
                    <a:lstStyle/>
                    <a:p>
                      <a:pPr marL="0" lvl="0" indent="0" algn="ctr" rtl="0">
                        <a:spcBef>
                          <a:spcPts val="0"/>
                        </a:spcBef>
                        <a:spcAft>
                          <a:spcPts val="0"/>
                        </a:spcAft>
                        <a:buNone/>
                      </a:pPr>
                      <a:r>
                        <a:rPr lang="en" b="1" i="1"/>
                        <a:t>korelasi</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enginesize</a:t>
                      </a:r>
                      <a:endParaRPr/>
                    </a:p>
                  </a:txBody>
                  <a:tcPr marL="91425" marR="91425" marT="91425" marB="91425"/>
                </a:tc>
                <a:tc>
                  <a:txBody>
                    <a:bodyPr/>
                    <a:lstStyle/>
                    <a:p>
                      <a:pPr marL="0" lvl="0" indent="0" algn="ctr" rtl="0">
                        <a:spcBef>
                          <a:spcPts val="0"/>
                        </a:spcBef>
                        <a:spcAft>
                          <a:spcPts val="0"/>
                        </a:spcAft>
                        <a:buNone/>
                      </a:pPr>
                      <a:r>
                        <a:rPr lang="en"/>
                        <a:t>0.874</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curbweight</a:t>
                      </a:r>
                      <a:endParaRPr/>
                    </a:p>
                  </a:txBody>
                  <a:tcPr marL="91425" marR="91425" marT="91425" marB="91425"/>
                </a:tc>
                <a:tc>
                  <a:txBody>
                    <a:bodyPr/>
                    <a:lstStyle/>
                    <a:p>
                      <a:pPr marL="0" lvl="0" indent="0" algn="ctr" rtl="0">
                        <a:spcBef>
                          <a:spcPts val="0"/>
                        </a:spcBef>
                        <a:spcAft>
                          <a:spcPts val="0"/>
                        </a:spcAft>
                        <a:buNone/>
                      </a:pPr>
                      <a:r>
                        <a:rPr lang="en"/>
                        <a:t>0.835</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t>horsepower</a:t>
                      </a:r>
                      <a:endParaRPr/>
                    </a:p>
                  </a:txBody>
                  <a:tcPr marL="91425" marR="91425" marT="91425" marB="91425"/>
                </a:tc>
                <a:tc>
                  <a:txBody>
                    <a:bodyPr/>
                    <a:lstStyle/>
                    <a:p>
                      <a:pPr marL="0" lvl="0" indent="0" algn="ctr" rtl="0">
                        <a:spcBef>
                          <a:spcPts val="0"/>
                        </a:spcBef>
                        <a:spcAft>
                          <a:spcPts val="0"/>
                        </a:spcAft>
                        <a:buNone/>
                      </a:pPr>
                      <a:r>
                        <a:rPr lang="en"/>
                        <a:t>0.808</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t>carwidth</a:t>
                      </a:r>
                      <a:endParaRPr/>
                    </a:p>
                  </a:txBody>
                  <a:tcPr marL="91425" marR="91425" marT="91425" marB="91425"/>
                </a:tc>
                <a:tc>
                  <a:txBody>
                    <a:bodyPr/>
                    <a:lstStyle/>
                    <a:p>
                      <a:pPr marL="0" lvl="0" indent="0" algn="ctr" rtl="0">
                        <a:spcBef>
                          <a:spcPts val="0"/>
                        </a:spcBef>
                        <a:spcAft>
                          <a:spcPts val="0"/>
                        </a:spcAft>
                        <a:buNone/>
                      </a:pPr>
                      <a:r>
                        <a:rPr lang="en"/>
                        <a:t>0.759</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a:t>carlength</a:t>
                      </a:r>
                      <a:endParaRPr/>
                    </a:p>
                  </a:txBody>
                  <a:tcPr marL="91425" marR="91425" marT="91425" marB="91425"/>
                </a:tc>
                <a:tc>
                  <a:txBody>
                    <a:bodyPr/>
                    <a:lstStyle/>
                    <a:p>
                      <a:pPr marL="0" lvl="0" indent="0" algn="ctr" rtl="0">
                        <a:spcBef>
                          <a:spcPts val="0"/>
                        </a:spcBef>
                        <a:spcAft>
                          <a:spcPts val="0"/>
                        </a:spcAft>
                        <a:buNone/>
                      </a:pPr>
                      <a:r>
                        <a:rPr lang="en"/>
                        <a:t>0.683</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a:t>wheelbase</a:t>
                      </a:r>
                      <a:endParaRPr/>
                    </a:p>
                  </a:txBody>
                  <a:tcPr marL="91425" marR="91425" marT="91425" marB="91425"/>
                </a:tc>
                <a:tc>
                  <a:txBody>
                    <a:bodyPr/>
                    <a:lstStyle/>
                    <a:p>
                      <a:pPr marL="0" lvl="0" indent="0" algn="ctr" rtl="0">
                        <a:spcBef>
                          <a:spcPts val="0"/>
                        </a:spcBef>
                        <a:spcAft>
                          <a:spcPts val="0"/>
                        </a:spcAft>
                        <a:buNone/>
                      </a:pPr>
                      <a:r>
                        <a:rPr lang="en"/>
                        <a:t>0.578</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n"/>
                        <a:t>boreratio</a:t>
                      </a:r>
                      <a:endParaRPr/>
                    </a:p>
                  </a:txBody>
                  <a:tcPr marL="91425" marR="91425" marT="91425" marB="91425"/>
                </a:tc>
                <a:tc>
                  <a:txBody>
                    <a:bodyPr/>
                    <a:lstStyle/>
                    <a:p>
                      <a:pPr marL="0" lvl="0" indent="0" algn="ctr" rtl="0">
                        <a:spcBef>
                          <a:spcPts val="0"/>
                        </a:spcBef>
                        <a:spcAft>
                          <a:spcPts val="0"/>
                        </a:spcAft>
                        <a:buNone/>
                      </a:pPr>
                      <a:r>
                        <a:rPr lang="en"/>
                        <a:t>0.553</a:t>
                      </a: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5"/>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225" name="Google Shape;225;p25"/>
          <p:cNvGrpSpPr/>
          <p:nvPr/>
        </p:nvGrpSpPr>
        <p:grpSpPr>
          <a:xfrm>
            <a:off x="7503019" y="95797"/>
            <a:ext cx="1516771" cy="323122"/>
            <a:chOff x="400885" y="325214"/>
            <a:chExt cx="2298835" cy="489727"/>
          </a:xfrm>
        </p:grpSpPr>
        <p:pic>
          <p:nvPicPr>
            <p:cNvPr id="226" name="Google Shape;226;p25"/>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227" name="Google Shape;227;p25"/>
            <p:cNvCxnSpPr/>
            <p:nvPr/>
          </p:nvCxnSpPr>
          <p:spPr>
            <a:xfrm>
              <a:off x="1632394" y="460384"/>
              <a:ext cx="0" cy="219300"/>
            </a:xfrm>
            <a:prstGeom prst="straightConnector1">
              <a:avLst/>
            </a:prstGeom>
            <a:noFill/>
            <a:ln w="9525" cap="flat" cmpd="sng">
              <a:solidFill>
                <a:schemeClr val="dk2"/>
              </a:solidFill>
              <a:prstDash val="solid"/>
              <a:round/>
              <a:headEnd type="none" w="sm" len="sm"/>
              <a:tailEnd type="none" w="sm" len="sm"/>
            </a:ln>
          </p:spPr>
        </p:cxnSp>
        <p:cxnSp>
          <p:nvCxnSpPr>
            <p:cNvPr id="228" name="Google Shape;228;p25"/>
            <p:cNvCxnSpPr/>
            <p:nvPr/>
          </p:nvCxnSpPr>
          <p:spPr>
            <a:xfrm>
              <a:off x="1632360" y="460384"/>
              <a:ext cx="0" cy="219300"/>
            </a:xfrm>
            <a:prstGeom prst="straightConnector1">
              <a:avLst/>
            </a:prstGeom>
            <a:noFill/>
            <a:ln w="9525" cap="flat" cmpd="sng">
              <a:solidFill>
                <a:schemeClr val="dk2"/>
              </a:solidFill>
              <a:prstDash val="solid"/>
              <a:round/>
              <a:headEnd type="none" w="sm" len="sm"/>
              <a:tailEnd type="none" w="sm" len="sm"/>
            </a:ln>
          </p:spPr>
        </p:cxnSp>
        <p:pic>
          <p:nvPicPr>
            <p:cNvPr id="229" name="Google Shape;229;p25"/>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230" name="Google Shape;230;p25"/>
          <p:cNvSpPr txBox="1">
            <a:spLocks noGrp="1"/>
          </p:cNvSpPr>
          <p:nvPr>
            <p:ph type="title"/>
          </p:nvPr>
        </p:nvSpPr>
        <p:spPr>
          <a:xfrm>
            <a:off x="331800" y="418925"/>
            <a:ext cx="8480400" cy="81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31" name="Google Shape;231;p25"/>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pic>
        <p:nvPicPr>
          <p:cNvPr id="232" name="Google Shape;232;p25"/>
          <p:cNvPicPr preferRelativeResize="0"/>
          <p:nvPr/>
        </p:nvPicPr>
        <p:blipFill>
          <a:blip r:embed="rId5">
            <a:alphaModFix/>
          </a:blip>
          <a:stretch>
            <a:fillRect/>
          </a:stretch>
        </p:blipFill>
        <p:spPr>
          <a:xfrm>
            <a:off x="761524" y="1499500"/>
            <a:ext cx="7906263" cy="25960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6"/>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238" name="Google Shape;238;p26"/>
          <p:cNvGrpSpPr/>
          <p:nvPr/>
        </p:nvGrpSpPr>
        <p:grpSpPr>
          <a:xfrm>
            <a:off x="7503019" y="95797"/>
            <a:ext cx="1516771" cy="323122"/>
            <a:chOff x="400885" y="325214"/>
            <a:chExt cx="2298835" cy="489727"/>
          </a:xfrm>
        </p:grpSpPr>
        <p:pic>
          <p:nvPicPr>
            <p:cNvPr id="239" name="Google Shape;239;p26"/>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240" name="Google Shape;240;p26"/>
            <p:cNvCxnSpPr/>
            <p:nvPr/>
          </p:nvCxnSpPr>
          <p:spPr>
            <a:xfrm>
              <a:off x="1632394" y="460384"/>
              <a:ext cx="0" cy="219300"/>
            </a:xfrm>
            <a:prstGeom prst="straightConnector1">
              <a:avLst/>
            </a:prstGeom>
            <a:noFill/>
            <a:ln w="9525" cap="flat" cmpd="sng">
              <a:solidFill>
                <a:schemeClr val="dk2"/>
              </a:solidFill>
              <a:prstDash val="solid"/>
              <a:round/>
              <a:headEnd type="none" w="sm" len="sm"/>
              <a:tailEnd type="none" w="sm" len="sm"/>
            </a:ln>
          </p:spPr>
        </p:cxnSp>
        <p:cxnSp>
          <p:nvCxnSpPr>
            <p:cNvPr id="241" name="Google Shape;241;p26"/>
            <p:cNvCxnSpPr/>
            <p:nvPr/>
          </p:nvCxnSpPr>
          <p:spPr>
            <a:xfrm>
              <a:off x="1632360" y="460384"/>
              <a:ext cx="0" cy="219300"/>
            </a:xfrm>
            <a:prstGeom prst="straightConnector1">
              <a:avLst/>
            </a:prstGeom>
            <a:noFill/>
            <a:ln w="9525" cap="flat" cmpd="sng">
              <a:solidFill>
                <a:schemeClr val="dk2"/>
              </a:solidFill>
              <a:prstDash val="solid"/>
              <a:round/>
              <a:headEnd type="none" w="sm" len="sm"/>
              <a:tailEnd type="none" w="sm" len="sm"/>
            </a:ln>
          </p:spPr>
        </p:cxnSp>
        <p:pic>
          <p:nvPicPr>
            <p:cNvPr id="242" name="Google Shape;242;p26"/>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243" name="Google Shape;243;p26"/>
          <p:cNvSpPr txBox="1">
            <a:spLocks noGrp="1"/>
          </p:cNvSpPr>
          <p:nvPr>
            <p:ph type="title"/>
          </p:nvPr>
        </p:nvSpPr>
        <p:spPr>
          <a:xfrm>
            <a:off x="331800" y="418925"/>
            <a:ext cx="8480400" cy="81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44" name="Google Shape;244;p26"/>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sp>
        <p:nvSpPr>
          <p:cNvPr id="245" name="Google Shape;245;p26"/>
          <p:cNvSpPr txBox="1"/>
          <p:nvPr/>
        </p:nvSpPr>
        <p:spPr>
          <a:xfrm>
            <a:off x="6158100" y="1318638"/>
            <a:ext cx="2280300" cy="22320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0"/>
              </a:spcAft>
              <a:buNone/>
            </a:pPr>
            <a:r>
              <a:rPr lang="en" sz="1900" b="1" i="1"/>
              <a:t>“Variabel dengan p-value &lt; 0.05 berpengaruh signifikan terhadap harga mobil”</a:t>
            </a:r>
            <a:endParaRPr sz="1900" i="1"/>
          </a:p>
        </p:txBody>
      </p:sp>
      <p:graphicFrame>
        <p:nvGraphicFramePr>
          <p:cNvPr id="246" name="Google Shape;246;p26"/>
          <p:cNvGraphicFramePr/>
          <p:nvPr/>
        </p:nvGraphicFramePr>
        <p:xfrm>
          <a:off x="431350" y="1352700"/>
          <a:ext cx="2485450" cy="2773470"/>
        </p:xfrm>
        <a:graphic>
          <a:graphicData uri="http://schemas.openxmlformats.org/drawingml/2006/table">
            <a:tbl>
              <a:tblPr>
                <a:noFill/>
                <a:tableStyleId>{F72CDD71-17D3-4008-ABB7-CE73B0348C0A}</a:tableStyleId>
              </a:tblPr>
              <a:tblGrid>
                <a:gridCol w="1602150">
                  <a:extLst>
                    <a:ext uri="{9D8B030D-6E8A-4147-A177-3AD203B41FA5}">
                      <a16:colId xmlns:a16="http://schemas.microsoft.com/office/drawing/2014/main" val="20000"/>
                    </a:ext>
                  </a:extLst>
                </a:gridCol>
                <a:gridCol w="883300">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n" b="1"/>
                        <a:t>variabel</a:t>
                      </a:r>
                      <a:endParaRPr b="1"/>
                    </a:p>
                  </a:txBody>
                  <a:tcPr marL="91425" marR="91425" marT="91425" marB="91425"/>
                </a:tc>
                <a:tc>
                  <a:txBody>
                    <a:bodyPr/>
                    <a:lstStyle/>
                    <a:p>
                      <a:pPr marL="0" lvl="0" indent="0" algn="ctr" rtl="0">
                        <a:spcBef>
                          <a:spcPts val="0"/>
                        </a:spcBef>
                        <a:spcAft>
                          <a:spcPts val="0"/>
                        </a:spcAft>
                        <a:buNone/>
                      </a:pPr>
                      <a:r>
                        <a:rPr lang="en" b="1" i="1"/>
                        <a:t>p-value</a:t>
                      </a:r>
                      <a:endParaRPr b="1" i="1"/>
                    </a:p>
                  </a:txBody>
                  <a:tcPr marL="91425" marR="91425" marT="91425" marB="91425"/>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i="1"/>
                        <a:t>enginelocation</a:t>
                      </a:r>
                      <a:endParaRPr i="1"/>
                    </a:p>
                  </a:txBody>
                  <a:tcPr marL="91425" marR="91425" marT="91425" marB="91425"/>
                </a:tc>
                <a:tc>
                  <a:txBody>
                    <a:bodyPr/>
                    <a:lstStyle/>
                    <a:p>
                      <a:pPr marL="0" lvl="0" indent="0" algn="ctr" rtl="0">
                        <a:spcBef>
                          <a:spcPts val="0"/>
                        </a:spcBef>
                        <a:spcAft>
                          <a:spcPts val="0"/>
                        </a:spcAft>
                        <a:buNone/>
                      </a:pPr>
                      <a:r>
                        <a:rPr lang="en"/>
                        <a:t>0.00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cylindernumber</a:t>
                      </a:r>
                      <a:endParaRPr/>
                    </a:p>
                  </a:txBody>
                  <a:tcPr marL="91425" marR="91425" marT="91425" marB="91425"/>
                </a:tc>
                <a:tc>
                  <a:txBody>
                    <a:bodyPr/>
                    <a:lstStyle/>
                    <a:p>
                      <a:pPr marL="0" lvl="0" indent="0" algn="ctr" rtl="0">
                        <a:spcBef>
                          <a:spcPts val="0"/>
                        </a:spcBef>
                        <a:spcAft>
                          <a:spcPts val="0"/>
                        </a:spcAft>
                        <a:buNone/>
                      </a:pPr>
                      <a:r>
                        <a:rPr lang="en"/>
                        <a:t>0.00</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n"/>
                        <a:t>fuelsystem</a:t>
                      </a:r>
                      <a:endParaRPr/>
                    </a:p>
                  </a:txBody>
                  <a:tcPr marL="91425" marR="91425" marT="91425" marB="91425"/>
                </a:tc>
                <a:tc>
                  <a:txBody>
                    <a:bodyPr/>
                    <a:lstStyle/>
                    <a:p>
                      <a:pPr marL="0" lvl="0" indent="0" algn="ctr" rtl="0">
                        <a:spcBef>
                          <a:spcPts val="0"/>
                        </a:spcBef>
                        <a:spcAft>
                          <a:spcPts val="0"/>
                        </a:spcAft>
                        <a:buNone/>
                      </a:pPr>
                      <a:r>
                        <a:rPr lang="en"/>
                        <a:t>0.00</a:t>
                      </a:r>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ctr" rtl="0">
                        <a:spcBef>
                          <a:spcPts val="0"/>
                        </a:spcBef>
                        <a:spcAft>
                          <a:spcPts val="0"/>
                        </a:spcAft>
                        <a:buNone/>
                      </a:pPr>
                      <a:r>
                        <a:rPr lang="en"/>
                        <a:t>drivewheel</a:t>
                      </a:r>
                      <a:endParaRPr/>
                    </a:p>
                  </a:txBody>
                  <a:tcPr marL="91425" marR="91425" marT="91425" marB="91425"/>
                </a:tc>
                <a:tc>
                  <a:txBody>
                    <a:bodyPr/>
                    <a:lstStyle/>
                    <a:p>
                      <a:pPr marL="0" lvl="0" indent="0" algn="ctr" rtl="0">
                        <a:spcBef>
                          <a:spcPts val="0"/>
                        </a:spcBef>
                        <a:spcAft>
                          <a:spcPts val="0"/>
                        </a:spcAft>
                        <a:buNone/>
                      </a:pPr>
                      <a:r>
                        <a:rPr lang="en"/>
                        <a:t>0.00</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a:t>aspiration</a:t>
                      </a:r>
                      <a:endParaRPr/>
                    </a:p>
                  </a:txBody>
                  <a:tcPr marL="91425" marR="91425" marT="91425" marB="91425"/>
                </a:tc>
                <a:tc>
                  <a:txBody>
                    <a:bodyPr/>
                    <a:lstStyle/>
                    <a:p>
                      <a:pPr marL="0" lvl="0" indent="0" algn="ctr" rtl="0">
                        <a:spcBef>
                          <a:spcPts val="0"/>
                        </a:spcBef>
                        <a:spcAft>
                          <a:spcPts val="0"/>
                        </a:spcAft>
                        <a:buNone/>
                      </a:pPr>
                      <a:r>
                        <a:rPr lang="en"/>
                        <a:t>0.00</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a:t>carbody</a:t>
                      </a:r>
                      <a:endParaRPr/>
                    </a:p>
                  </a:txBody>
                  <a:tcPr marL="91425" marR="91425" marT="91425" marB="91425"/>
                </a:tc>
                <a:tc>
                  <a:txBody>
                    <a:bodyPr/>
                    <a:lstStyle/>
                    <a:p>
                      <a:pPr marL="0" lvl="0" indent="0" algn="ctr" rtl="0">
                        <a:spcBef>
                          <a:spcPts val="0"/>
                        </a:spcBef>
                        <a:spcAft>
                          <a:spcPts val="0"/>
                        </a:spcAft>
                        <a:buNone/>
                      </a:pPr>
                      <a:r>
                        <a:rPr lang="en"/>
                        <a:t>0.00</a:t>
                      </a:r>
                      <a:endParaRPr/>
                    </a:p>
                  </a:txBody>
                  <a:tcPr marL="91425" marR="91425" marT="91425" marB="91425"/>
                </a:tc>
                <a:extLst>
                  <a:ext uri="{0D108BD9-81ED-4DB2-BD59-A6C34878D82A}">
                    <a16:rowId xmlns:a16="http://schemas.microsoft.com/office/drawing/2014/main" val="10006"/>
                  </a:ext>
                </a:extLst>
              </a:tr>
            </a:tbl>
          </a:graphicData>
        </a:graphic>
      </p:graphicFrame>
      <p:graphicFrame>
        <p:nvGraphicFramePr>
          <p:cNvPr id="247" name="Google Shape;247;p26"/>
          <p:cNvGraphicFramePr/>
          <p:nvPr/>
        </p:nvGraphicFramePr>
        <p:xfrm>
          <a:off x="3442250" y="1343113"/>
          <a:ext cx="2485450" cy="2377260"/>
        </p:xfrm>
        <a:graphic>
          <a:graphicData uri="http://schemas.openxmlformats.org/drawingml/2006/table">
            <a:tbl>
              <a:tblPr>
                <a:noFill/>
                <a:tableStyleId>{F72CDD71-17D3-4008-ABB7-CE73B0348C0A}</a:tableStyleId>
              </a:tblPr>
              <a:tblGrid>
                <a:gridCol w="1242725">
                  <a:extLst>
                    <a:ext uri="{9D8B030D-6E8A-4147-A177-3AD203B41FA5}">
                      <a16:colId xmlns:a16="http://schemas.microsoft.com/office/drawing/2014/main" val="20000"/>
                    </a:ext>
                  </a:extLst>
                </a:gridCol>
                <a:gridCol w="1242725">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n" b="1"/>
                        <a:t>variabel</a:t>
                      </a:r>
                      <a:endParaRPr b="1"/>
                    </a:p>
                  </a:txBody>
                  <a:tcPr marL="91425" marR="91425" marT="91425" marB="91425"/>
                </a:tc>
                <a:tc>
                  <a:txBody>
                    <a:bodyPr/>
                    <a:lstStyle/>
                    <a:p>
                      <a:pPr marL="0" lvl="0" indent="0" algn="ctr" rtl="0">
                        <a:spcBef>
                          <a:spcPts val="0"/>
                        </a:spcBef>
                        <a:spcAft>
                          <a:spcPts val="0"/>
                        </a:spcAft>
                        <a:buNone/>
                      </a:pPr>
                      <a:r>
                        <a:rPr lang="en" b="1" i="1"/>
                        <a:t>p-value</a:t>
                      </a:r>
                      <a:endParaRPr b="1" i="1"/>
                    </a:p>
                  </a:txBody>
                  <a:tcPr marL="91425" marR="91425" marT="91425" marB="91425"/>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a:t>CarName</a:t>
                      </a:r>
                      <a:endParaRPr/>
                    </a:p>
                  </a:txBody>
                  <a:tcPr marL="91425" marR="91425" marT="91425" marB="91425"/>
                </a:tc>
                <a:tc>
                  <a:txBody>
                    <a:bodyPr/>
                    <a:lstStyle/>
                    <a:p>
                      <a:pPr marL="0" lvl="0" indent="0" algn="ctr" rtl="0">
                        <a:spcBef>
                          <a:spcPts val="0"/>
                        </a:spcBef>
                        <a:spcAft>
                          <a:spcPts val="0"/>
                        </a:spcAft>
                        <a:buNone/>
                      </a:pPr>
                      <a:r>
                        <a:rPr lang="en"/>
                        <a:t>0.00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doornumber</a:t>
                      </a:r>
                      <a:endParaRPr/>
                    </a:p>
                  </a:txBody>
                  <a:tcPr marL="91425" marR="91425" marT="91425" marB="91425"/>
                </a:tc>
                <a:tc>
                  <a:txBody>
                    <a:bodyPr/>
                    <a:lstStyle/>
                    <a:p>
                      <a:pPr marL="0" lvl="0" indent="0" algn="ctr" rtl="0">
                        <a:spcBef>
                          <a:spcPts val="0"/>
                        </a:spcBef>
                        <a:spcAft>
                          <a:spcPts val="0"/>
                        </a:spcAft>
                        <a:buNone/>
                      </a:pPr>
                      <a:r>
                        <a:rPr lang="en"/>
                        <a:t>0.00</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n"/>
                        <a:t>symboling</a:t>
                      </a:r>
                      <a:endParaRPr/>
                    </a:p>
                  </a:txBody>
                  <a:tcPr marL="91425" marR="91425" marT="91425" marB="91425"/>
                </a:tc>
                <a:tc>
                  <a:txBody>
                    <a:bodyPr/>
                    <a:lstStyle/>
                    <a:p>
                      <a:pPr marL="0" lvl="0" indent="0" algn="ctr" rtl="0">
                        <a:spcBef>
                          <a:spcPts val="0"/>
                        </a:spcBef>
                        <a:spcAft>
                          <a:spcPts val="0"/>
                        </a:spcAft>
                        <a:buNone/>
                      </a:pPr>
                      <a:r>
                        <a:rPr lang="en"/>
                        <a:t>0.00</a:t>
                      </a:r>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ctr" rtl="0">
                        <a:spcBef>
                          <a:spcPts val="0"/>
                        </a:spcBef>
                        <a:spcAft>
                          <a:spcPts val="0"/>
                        </a:spcAft>
                        <a:buNone/>
                      </a:pPr>
                      <a:r>
                        <a:rPr lang="en"/>
                        <a:t>fueltype</a:t>
                      </a:r>
                      <a:endParaRPr/>
                    </a:p>
                  </a:txBody>
                  <a:tcPr marL="91425" marR="91425" marT="91425" marB="91425"/>
                </a:tc>
                <a:tc>
                  <a:txBody>
                    <a:bodyPr/>
                    <a:lstStyle/>
                    <a:p>
                      <a:pPr marL="0" lvl="0" indent="0" algn="ctr" rtl="0">
                        <a:spcBef>
                          <a:spcPts val="0"/>
                        </a:spcBef>
                        <a:spcAft>
                          <a:spcPts val="0"/>
                        </a:spcAft>
                        <a:buNone/>
                      </a:pPr>
                      <a:r>
                        <a:rPr lang="en"/>
                        <a:t>0.01</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a:t>enginetype</a:t>
                      </a:r>
                      <a:endParaRPr/>
                    </a:p>
                  </a:txBody>
                  <a:tcPr marL="91425" marR="91425" marT="91425" marB="91425"/>
                </a:tc>
                <a:tc>
                  <a:txBody>
                    <a:bodyPr/>
                    <a:lstStyle/>
                    <a:p>
                      <a:pPr marL="0" lvl="0" indent="0" algn="ctr" rtl="0">
                        <a:spcBef>
                          <a:spcPts val="0"/>
                        </a:spcBef>
                        <a:spcAft>
                          <a:spcPts val="0"/>
                        </a:spcAft>
                        <a:buNone/>
                      </a:pPr>
                      <a:r>
                        <a:rPr lang="en"/>
                        <a:t>0.03</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7"/>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253" name="Google Shape;253;p27"/>
          <p:cNvGrpSpPr/>
          <p:nvPr/>
        </p:nvGrpSpPr>
        <p:grpSpPr>
          <a:xfrm>
            <a:off x="7503019" y="95797"/>
            <a:ext cx="1516771" cy="323122"/>
            <a:chOff x="400885" y="325214"/>
            <a:chExt cx="2298835" cy="489727"/>
          </a:xfrm>
        </p:grpSpPr>
        <p:pic>
          <p:nvPicPr>
            <p:cNvPr id="254" name="Google Shape;254;p27"/>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255" name="Google Shape;255;p27"/>
            <p:cNvCxnSpPr/>
            <p:nvPr/>
          </p:nvCxnSpPr>
          <p:spPr>
            <a:xfrm>
              <a:off x="1632394" y="460384"/>
              <a:ext cx="0" cy="219300"/>
            </a:xfrm>
            <a:prstGeom prst="straightConnector1">
              <a:avLst/>
            </a:prstGeom>
            <a:noFill/>
            <a:ln w="9525" cap="flat" cmpd="sng">
              <a:solidFill>
                <a:schemeClr val="dk2"/>
              </a:solidFill>
              <a:prstDash val="solid"/>
              <a:round/>
              <a:headEnd type="none" w="sm" len="sm"/>
              <a:tailEnd type="none" w="sm" len="sm"/>
            </a:ln>
          </p:spPr>
        </p:cxnSp>
        <p:cxnSp>
          <p:nvCxnSpPr>
            <p:cNvPr id="256" name="Google Shape;256;p27"/>
            <p:cNvCxnSpPr/>
            <p:nvPr/>
          </p:nvCxnSpPr>
          <p:spPr>
            <a:xfrm>
              <a:off x="1632360" y="460384"/>
              <a:ext cx="0" cy="219300"/>
            </a:xfrm>
            <a:prstGeom prst="straightConnector1">
              <a:avLst/>
            </a:prstGeom>
            <a:noFill/>
            <a:ln w="9525" cap="flat" cmpd="sng">
              <a:solidFill>
                <a:schemeClr val="dk2"/>
              </a:solidFill>
              <a:prstDash val="solid"/>
              <a:round/>
              <a:headEnd type="none" w="sm" len="sm"/>
              <a:tailEnd type="none" w="sm" len="sm"/>
            </a:ln>
          </p:spPr>
        </p:cxnSp>
        <p:pic>
          <p:nvPicPr>
            <p:cNvPr id="257" name="Google Shape;257;p27"/>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258" name="Google Shape;258;p27"/>
          <p:cNvSpPr txBox="1">
            <a:spLocks noGrp="1"/>
          </p:cNvSpPr>
          <p:nvPr>
            <p:ph type="title"/>
          </p:nvPr>
        </p:nvSpPr>
        <p:spPr>
          <a:xfrm>
            <a:off x="331800" y="418925"/>
            <a:ext cx="8480400" cy="81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59" name="Google Shape;259;p27"/>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pic>
        <p:nvPicPr>
          <p:cNvPr id="260" name="Google Shape;260;p27"/>
          <p:cNvPicPr preferRelativeResize="0"/>
          <p:nvPr/>
        </p:nvPicPr>
        <p:blipFill>
          <a:blip r:embed="rId5">
            <a:alphaModFix/>
          </a:blip>
          <a:stretch>
            <a:fillRect/>
          </a:stretch>
        </p:blipFill>
        <p:spPr>
          <a:xfrm>
            <a:off x="232425" y="1088825"/>
            <a:ext cx="4266075" cy="1620425"/>
          </a:xfrm>
          <a:prstGeom prst="rect">
            <a:avLst/>
          </a:prstGeom>
          <a:noFill/>
          <a:ln>
            <a:noFill/>
          </a:ln>
        </p:spPr>
      </p:pic>
      <p:pic>
        <p:nvPicPr>
          <p:cNvPr id="261" name="Google Shape;261;p27"/>
          <p:cNvPicPr preferRelativeResize="0"/>
          <p:nvPr/>
        </p:nvPicPr>
        <p:blipFill>
          <a:blip r:embed="rId6">
            <a:alphaModFix/>
          </a:blip>
          <a:stretch>
            <a:fillRect/>
          </a:stretch>
        </p:blipFill>
        <p:spPr>
          <a:xfrm>
            <a:off x="4569544" y="1050825"/>
            <a:ext cx="4374051" cy="1850374"/>
          </a:xfrm>
          <a:prstGeom prst="rect">
            <a:avLst/>
          </a:prstGeom>
          <a:noFill/>
          <a:ln>
            <a:noFill/>
          </a:ln>
        </p:spPr>
      </p:pic>
      <p:pic>
        <p:nvPicPr>
          <p:cNvPr id="262" name="Google Shape;262;p27"/>
          <p:cNvPicPr preferRelativeResize="0"/>
          <p:nvPr/>
        </p:nvPicPr>
        <p:blipFill>
          <a:blip r:embed="rId7">
            <a:alphaModFix/>
          </a:blip>
          <a:stretch>
            <a:fillRect/>
          </a:stretch>
        </p:blipFill>
        <p:spPr>
          <a:xfrm>
            <a:off x="232425" y="2880393"/>
            <a:ext cx="4266075" cy="1790507"/>
          </a:xfrm>
          <a:prstGeom prst="rect">
            <a:avLst/>
          </a:prstGeom>
          <a:noFill/>
          <a:ln>
            <a:noFill/>
          </a:ln>
        </p:spPr>
      </p:pic>
      <p:pic>
        <p:nvPicPr>
          <p:cNvPr id="263" name="Google Shape;263;p27"/>
          <p:cNvPicPr preferRelativeResize="0"/>
          <p:nvPr/>
        </p:nvPicPr>
        <p:blipFill>
          <a:blip r:embed="rId8">
            <a:alphaModFix/>
          </a:blip>
          <a:stretch>
            <a:fillRect/>
          </a:stretch>
        </p:blipFill>
        <p:spPr>
          <a:xfrm>
            <a:off x="4521669" y="2875056"/>
            <a:ext cx="4266075" cy="164879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8"/>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269" name="Google Shape;269;p28"/>
          <p:cNvGrpSpPr/>
          <p:nvPr/>
        </p:nvGrpSpPr>
        <p:grpSpPr>
          <a:xfrm>
            <a:off x="7503019" y="95797"/>
            <a:ext cx="1516771" cy="323122"/>
            <a:chOff x="400885" y="325214"/>
            <a:chExt cx="2298835" cy="489727"/>
          </a:xfrm>
        </p:grpSpPr>
        <p:pic>
          <p:nvPicPr>
            <p:cNvPr id="270" name="Google Shape;270;p28"/>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271" name="Google Shape;271;p28"/>
            <p:cNvCxnSpPr/>
            <p:nvPr/>
          </p:nvCxnSpPr>
          <p:spPr>
            <a:xfrm>
              <a:off x="1632394" y="460384"/>
              <a:ext cx="0" cy="219300"/>
            </a:xfrm>
            <a:prstGeom prst="straightConnector1">
              <a:avLst/>
            </a:prstGeom>
            <a:noFill/>
            <a:ln w="9525" cap="flat" cmpd="sng">
              <a:solidFill>
                <a:schemeClr val="dk2"/>
              </a:solidFill>
              <a:prstDash val="solid"/>
              <a:round/>
              <a:headEnd type="none" w="sm" len="sm"/>
              <a:tailEnd type="none" w="sm" len="sm"/>
            </a:ln>
          </p:spPr>
        </p:cxnSp>
        <p:cxnSp>
          <p:nvCxnSpPr>
            <p:cNvPr id="272" name="Google Shape;272;p28"/>
            <p:cNvCxnSpPr/>
            <p:nvPr/>
          </p:nvCxnSpPr>
          <p:spPr>
            <a:xfrm>
              <a:off x="1632360" y="460384"/>
              <a:ext cx="0" cy="219300"/>
            </a:xfrm>
            <a:prstGeom prst="straightConnector1">
              <a:avLst/>
            </a:prstGeom>
            <a:noFill/>
            <a:ln w="9525" cap="flat" cmpd="sng">
              <a:solidFill>
                <a:schemeClr val="dk2"/>
              </a:solidFill>
              <a:prstDash val="solid"/>
              <a:round/>
              <a:headEnd type="none" w="sm" len="sm"/>
              <a:tailEnd type="none" w="sm" len="sm"/>
            </a:ln>
          </p:spPr>
        </p:cxnSp>
        <p:pic>
          <p:nvPicPr>
            <p:cNvPr id="273" name="Google Shape;273;p28"/>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274" name="Google Shape;274;p28"/>
          <p:cNvSpPr txBox="1">
            <a:spLocks noGrp="1"/>
          </p:cNvSpPr>
          <p:nvPr>
            <p:ph type="title"/>
          </p:nvPr>
        </p:nvSpPr>
        <p:spPr>
          <a:xfrm>
            <a:off x="331800" y="418925"/>
            <a:ext cx="8480400" cy="81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75" name="Google Shape;275;p28"/>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pic>
        <p:nvPicPr>
          <p:cNvPr id="276" name="Google Shape;276;p28"/>
          <p:cNvPicPr preferRelativeResize="0"/>
          <p:nvPr/>
        </p:nvPicPr>
        <p:blipFill>
          <a:blip r:embed="rId5">
            <a:alphaModFix/>
          </a:blip>
          <a:stretch>
            <a:fillRect/>
          </a:stretch>
        </p:blipFill>
        <p:spPr>
          <a:xfrm>
            <a:off x="219375" y="1216619"/>
            <a:ext cx="4279125" cy="1623600"/>
          </a:xfrm>
          <a:prstGeom prst="rect">
            <a:avLst/>
          </a:prstGeom>
          <a:noFill/>
          <a:ln>
            <a:noFill/>
          </a:ln>
        </p:spPr>
      </p:pic>
      <p:pic>
        <p:nvPicPr>
          <p:cNvPr id="277" name="Google Shape;277;p28"/>
          <p:cNvPicPr preferRelativeResize="0"/>
          <p:nvPr/>
        </p:nvPicPr>
        <p:blipFill>
          <a:blip r:embed="rId6">
            <a:alphaModFix/>
          </a:blip>
          <a:stretch>
            <a:fillRect/>
          </a:stretch>
        </p:blipFill>
        <p:spPr>
          <a:xfrm>
            <a:off x="4634500" y="1164200"/>
            <a:ext cx="4118301" cy="1571698"/>
          </a:xfrm>
          <a:prstGeom prst="rect">
            <a:avLst/>
          </a:prstGeom>
          <a:noFill/>
          <a:ln>
            <a:noFill/>
          </a:ln>
        </p:spPr>
      </p:pic>
      <p:pic>
        <p:nvPicPr>
          <p:cNvPr id="278" name="Google Shape;278;p28"/>
          <p:cNvPicPr preferRelativeResize="0"/>
          <p:nvPr/>
        </p:nvPicPr>
        <p:blipFill>
          <a:blip r:embed="rId7">
            <a:alphaModFix/>
          </a:blip>
          <a:stretch>
            <a:fillRect/>
          </a:stretch>
        </p:blipFill>
        <p:spPr>
          <a:xfrm>
            <a:off x="380205" y="2901200"/>
            <a:ext cx="4118290" cy="1623600"/>
          </a:xfrm>
          <a:prstGeom prst="rect">
            <a:avLst/>
          </a:prstGeom>
          <a:noFill/>
          <a:ln>
            <a:noFill/>
          </a:ln>
        </p:spPr>
      </p:pic>
      <p:pic>
        <p:nvPicPr>
          <p:cNvPr id="279" name="Google Shape;279;p28"/>
          <p:cNvPicPr preferRelativeResize="0"/>
          <p:nvPr/>
        </p:nvPicPr>
        <p:blipFill>
          <a:blip r:embed="rId8">
            <a:alphaModFix/>
          </a:blip>
          <a:stretch>
            <a:fillRect/>
          </a:stretch>
        </p:blipFill>
        <p:spPr>
          <a:xfrm>
            <a:off x="4650894" y="2924000"/>
            <a:ext cx="4118301" cy="15779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9"/>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285" name="Google Shape;285;p29"/>
          <p:cNvGrpSpPr/>
          <p:nvPr/>
        </p:nvGrpSpPr>
        <p:grpSpPr>
          <a:xfrm>
            <a:off x="7503019" y="95797"/>
            <a:ext cx="1516771" cy="323122"/>
            <a:chOff x="400885" y="325214"/>
            <a:chExt cx="2298835" cy="489727"/>
          </a:xfrm>
        </p:grpSpPr>
        <p:pic>
          <p:nvPicPr>
            <p:cNvPr id="286" name="Google Shape;286;p29"/>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287" name="Google Shape;287;p29"/>
            <p:cNvCxnSpPr/>
            <p:nvPr/>
          </p:nvCxnSpPr>
          <p:spPr>
            <a:xfrm>
              <a:off x="1632394" y="460384"/>
              <a:ext cx="0" cy="219300"/>
            </a:xfrm>
            <a:prstGeom prst="straightConnector1">
              <a:avLst/>
            </a:prstGeom>
            <a:noFill/>
            <a:ln w="9525" cap="flat" cmpd="sng">
              <a:solidFill>
                <a:schemeClr val="dk2"/>
              </a:solidFill>
              <a:prstDash val="solid"/>
              <a:round/>
              <a:headEnd type="none" w="sm" len="sm"/>
              <a:tailEnd type="none" w="sm" len="sm"/>
            </a:ln>
          </p:spPr>
        </p:cxnSp>
        <p:cxnSp>
          <p:nvCxnSpPr>
            <p:cNvPr id="288" name="Google Shape;288;p29"/>
            <p:cNvCxnSpPr/>
            <p:nvPr/>
          </p:nvCxnSpPr>
          <p:spPr>
            <a:xfrm>
              <a:off x="1632360" y="460384"/>
              <a:ext cx="0" cy="219300"/>
            </a:xfrm>
            <a:prstGeom prst="straightConnector1">
              <a:avLst/>
            </a:prstGeom>
            <a:noFill/>
            <a:ln w="9525" cap="flat" cmpd="sng">
              <a:solidFill>
                <a:schemeClr val="dk2"/>
              </a:solidFill>
              <a:prstDash val="solid"/>
              <a:round/>
              <a:headEnd type="none" w="sm" len="sm"/>
              <a:tailEnd type="none" w="sm" len="sm"/>
            </a:ln>
          </p:spPr>
        </p:cxnSp>
        <p:pic>
          <p:nvPicPr>
            <p:cNvPr id="289" name="Google Shape;289;p29"/>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290" name="Google Shape;290;p29"/>
          <p:cNvSpPr txBox="1">
            <a:spLocks noGrp="1"/>
          </p:cNvSpPr>
          <p:nvPr>
            <p:ph type="title"/>
          </p:nvPr>
        </p:nvSpPr>
        <p:spPr>
          <a:xfrm>
            <a:off x="331800" y="418925"/>
            <a:ext cx="8480400" cy="81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91" name="Google Shape;291;p29"/>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pic>
        <p:nvPicPr>
          <p:cNvPr id="292" name="Google Shape;292;p29"/>
          <p:cNvPicPr preferRelativeResize="0"/>
          <p:nvPr/>
        </p:nvPicPr>
        <p:blipFill>
          <a:blip r:embed="rId5">
            <a:alphaModFix/>
          </a:blip>
          <a:stretch>
            <a:fillRect/>
          </a:stretch>
        </p:blipFill>
        <p:spPr>
          <a:xfrm>
            <a:off x="487050" y="1291475"/>
            <a:ext cx="3543300" cy="2962275"/>
          </a:xfrm>
          <a:prstGeom prst="rect">
            <a:avLst/>
          </a:prstGeom>
          <a:noFill/>
          <a:ln>
            <a:noFill/>
          </a:ln>
        </p:spPr>
      </p:pic>
      <p:sp>
        <p:nvSpPr>
          <p:cNvPr id="293" name="Google Shape;293;p29"/>
          <p:cNvSpPr txBox="1">
            <a:spLocks noGrp="1"/>
          </p:cNvSpPr>
          <p:nvPr>
            <p:ph type="body" idx="1"/>
          </p:nvPr>
        </p:nvSpPr>
        <p:spPr>
          <a:xfrm>
            <a:off x="4117800" y="1366600"/>
            <a:ext cx="4825800" cy="30930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Mengkategorikan harga mobil</a:t>
            </a:r>
            <a:endParaRPr sz="150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Harga mobil &lt; rata-rata </a:t>
            </a:r>
            <a:r>
              <a:rPr lang="en" sz="1500" b="1">
                <a:solidFill>
                  <a:srgbClr val="282828"/>
                </a:solidFill>
                <a:latin typeface="Inter"/>
                <a:ea typeface="Inter"/>
                <a:cs typeface="Inter"/>
                <a:sym typeface="Inter"/>
              </a:rPr>
              <a:t>(standard)</a:t>
            </a:r>
            <a:endParaRPr sz="1500" b="1">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Harga mobil &gt; rata-rata </a:t>
            </a:r>
            <a:r>
              <a:rPr lang="en" sz="1500" b="1">
                <a:solidFill>
                  <a:srgbClr val="282828"/>
                </a:solidFill>
                <a:latin typeface="Inter"/>
                <a:ea typeface="Inter"/>
                <a:cs typeface="Inter"/>
                <a:sym typeface="Inter"/>
              </a:rPr>
              <a:t>(mahal)</a:t>
            </a:r>
            <a:endParaRPr sz="1500" b="1">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Terdapat 129 mobil dengan harga standard dan 76 mobil dengan harga mahal</a:t>
            </a:r>
            <a:endParaRPr sz="1500">
              <a:solidFill>
                <a:srgbClr val="282828"/>
              </a:solidFill>
              <a:latin typeface="Inter"/>
              <a:ea typeface="Inter"/>
              <a:cs typeface="Inter"/>
              <a:sym typeface="Inte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297"/>
        <p:cNvGrpSpPr/>
        <p:nvPr/>
      </p:nvGrpSpPr>
      <p:grpSpPr>
        <a:xfrm>
          <a:off x="0" y="0"/>
          <a:ext cx="0" cy="0"/>
          <a:chOff x="0" y="0"/>
          <a:chExt cx="0" cy="0"/>
        </a:xfrm>
      </p:grpSpPr>
      <p:sp>
        <p:nvSpPr>
          <p:cNvPr id="298" name="Google Shape;298;p30"/>
          <p:cNvSpPr txBox="1">
            <a:spLocks noGrp="1"/>
          </p:cNvSpPr>
          <p:nvPr>
            <p:ph type="title"/>
          </p:nvPr>
        </p:nvSpPr>
        <p:spPr>
          <a:xfrm>
            <a:off x="537425" y="1457350"/>
            <a:ext cx="5455500" cy="178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Modelling</a:t>
            </a:r>
            <a:endParaRPr sz="3600">
              <a:solidFill>
                <a:schemeClr val="lt1"/>
              </a:solidFill>
              <a:latin typeface="Maven Pro SemiBold"/>
              <a:ea typeface="Maven Pro SemiBold"/>
              <a:cs typeface="Maven Pro SemiBold"/>
              <a:sym typeface="Maven Pro SemiBold"/>
            </a:endParaRPr>
          </a:p>
        </p:txBody>
      </p:sp>
      <p:pic>
        <p:nvPicPr>
          <p:cNvPr id="299" name="Google Shape;299;p30"/>
          <p:cNvPicPr preferRelativeResize="0"/>
          <p:nvPr/>
        </p:nvPicPr>
        <p:blipFill rotWithShape="1">
          <a:blip r:embed="rId3">
            <a:alphaModFix amt="50000"/>
          </a:blip>
          <a:srcRect r="43099" b="39246"/>
          <a:stretch/>
        </p:blipFill>
        <p:spPr>
          <a:xfrm>
            <a:off x="5082000" y="1401150"/>
            <a:ext cx="4061998" cy="3742351"/>
          </a:xfrm>
          <a:prstGeom prst="rect">
            <a:avLst/>
          </a:prstGeom>
          <a:noFill/>
          <a:ln>
            <a:noFill/>
          </a:ln>
        </p:spPr>
      </p:pic>
      <p:sp>
        <p:nvSpPr>
          <p:cNvPr id="300" name="Google Shape;300;p30"/>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lt1"/>
                </a:solidFill>
                <a:latin typeface="Inter"/>
                <a:ea typeface="Inter"/>
                <a:cs typeface="Inter"/>
                <a:sym typeface="Inter"/>
              </a:rPr>
              <a:t>© 2022 Program Studi Independen Bersertifikat Zenius Bersama Kampus Merdeka</a:t>
            </a:r>
            <a:endParaRPr sz="900" b="0" i="0" u="none" strike="noStrike" cap="none">
              <a:solidFill>
                <a:schemeClr val="lt1"/>
              </a:solidFill>
              <a:latin typeface="Inter"/>
              <a:ea typeface="Inter"/>
              <a:cs typeface="Inter"/>
              <a:sym typeface="Inter"/>
            </a:endParaRPr>
          </a:p>
        </p:txBody>
      </p:sp>
      <p:sp>
        <p:nvSpPr>
          <p:cNvPr id="301" name="Google Shape;301;p30"/>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601F99"/>
                </a:solidFill>
                <a:latin typeface="Inter"/>
                <a:ea typeface="Inter"/>
                <a:cs typeface="Inter"/>
                <a:sym typeface="Inter"/>
              </a:rPr>
              <a:t>PUT THE TOPIC HERE AS OVERHEAD</a:t>
            </a:r>
            <a:endParaRPr sz="1000" b="1" i="0" u="none" strike="noStrike" cap="none">
              <a:solidFill>
                <a:srgbClr val="601F99"/>
              </a:solidFill>
              <a:latin typeface="Inter"/>
              <a:ea typeface="Inter"/>
              <a:cs typeface="Inter"/>
              <a:sym typeface="Inter"/>
            </a:endParaRPr>
          </a:p>
        </p:txBody>
      </p:sp>
      <p:cxnSp>
        <p:nvCxnSpPr>
          <p:cNvPr id="302" name="Google Shape;302;p30"/>
          <p:cNvCxnSpPr/>
          <p:nvPr/>
        </p:nvCxnSpPr>
        <p:spPr>
          <a:xfrm>
            <a:off x="8315586" y="184990"/>
            <a:ext cx="0" cy="144674"/>
          </a:xfrm>
          <a:prstGeom prst="straightConnector1">
            <a:avLst/>
          </a:prstGeom>
          <a:noFill/>
          <a:ln w="9525" cap="flat" cmpd="sng">
            <a:solidFill>
              <a:srgbClr val="CCCCCC"/>
            </a:solidFill>
            <a:prstDash val="solid"/>
            <a:round/>
            <a:headEnd type="none" w="sm" len="sm"/>
            <a:tailEnd type="none" w="sm" len="sm"/>
          </a:ln>
        </p:spPr>
      </p:cxnSp>
      <p:cxnSp>
        <p:nvCxnSpPr>
          <p:cNvPr id="303" name="Google Shape;303;p30"/>
          <p:cNvCxnSpPr/>
          <p:nvPr/>
        </p:nvCxnSpPr>
        <p:spPr>
          <a:xfrm>
            <a:off x="8315529" y="184990"/>
            <a:ext cx="0" cy="144674"/>
          </a:xfrm>
          <a:prstGeom prst="straightConnector1">
            <a:avLst/>
          </a:prstGeom>
          <a:noFill/>
          <a:ln w="9525" cap="flat" cmpd="sng">
            <a:solidFill>
              <a:srgbClr val="CCCCCC"/>
            </a:solidFill>
            <a:prstDash val="solid"/>
            <a:round/>
            <a:headEnd type="none" w="sm" len="sm"/>
            <a:tailEnd type="none" w="sm" len="sm"/>
          </a:ln>
        </p:spPr>
      </p:cxnSp>
      <p:pic>
        <p:nvPicPr>
          <p:cNvPr id="304" name="Google Shape;304;p30"/>
          <p:cNvPicPr preferRelativeResize="0"/>
          <p:nvPr/>
        </p:nvPicPr>
        <p:blipFill rotWithShape="1">
          <a:blip r:embed="rId4">
            <a:alphaModFix/>
          </a:blip>
          <a:srcRect l="9894" r="8731" b="31665"/>
          <a:stretch/>
        </p:blipFill>
        <p:spPr>
          <a:xfrm>
            <a:off x="7503025" y="95799"/>
            <a:ext cx="681626" cy="220799"/>
          </a:xfrm>
          <a:prstGeom prst="rect">
            <a:avLst/>
          </a:prstGeom>
          <a:noFill/>
          <a:ln>
            <a:noFill/>
          </a:ln>
        </p:spPr>
      </p:pic>
      <p:pic>
        <p:nvPicPr>
          <p:cNvPr id="305" name="Google Shape;305;p30"/>
          <p:cNvPicPr preferRelativeResize="0"/>
          <p:nvPr/>
        </p:nvPicPr>
        <p:blipFill rotWithShape="1">
          <a:blip r:embed="rId5">
            <a:alphaModFix/>
          </a:blip>
          <a:srcRect l="9894" t="68332" r="8731"/>
          <a:stretch/>
        </p:blipFill>
        <p:spPr>
          <a:xfrm>
            <a:off x="7503025" y="316596"/>
            <a:ext cx="681626" cy="102325"/>
          </a:xfrm>
          <a:prstGeom prst="rect">
            <a:avLst/>
          </a:prstGeom>
          <a:noFill/>
          <a:ln>
            <a:noFill/>
          </a:ln>
        </p:spPr>
      </p:pic>
      <p:pic>
        <p:nvPicPr>
          <p:cNvPr id="306" name="Google Shape;306;p30"/>
          <p:cNvPicPr preferRelativeResize="0"/>
          <p:nvPr/>
        </p:nvPicPr>
        <p:blipFill rotWithShape="1">
          <a:blip r:embed="rId6">
            <a:alphaModFix/>
          </a:blip>
          <a:srcRect/>
          <a:stretch/>
        </p:blipFill>
        <p:spPr>
          <a:xfrm>
            <a:off x="8496725" y="117900"/>
            <a:ext cx="523075" cy="278902"/>
          </a:xfrm>
          <a:prstGeom prst="rect">
            <a:avLst/>
          </a:prstGeom>
          <a:noFill/>
          <a:ln>
            <a:noFill/>
          </a:ln>
        </p:spPr>
      </p:pic>
      <p:sp>
        <p:nvSpPr>
          <p:cNvPr id="307" name="Google Shape;307;p30"/>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Inter"/>
                <a:ea typeface="Inter"/>
                <a:cs typeface="Inter"/>
                <a:sym typeface="Inter"/>
              </a:rPr>
              <a:t>Modelling</a:t>
            </a:r>
            <a:endParaRPr sz="1000" b="1" i="0" u="none" strike="noStrike" cap="none">
              <a:solidFill>
                <a:schemeClr val="lt1"/>
              </a:solidFill>
              <a:latin typeface="Inter"/>
              <a:ea typeface="Inter"/>
              <a:cs typeface="Inter"/>
              <a:sym typeface="Inter"/>
            </a:endParaRPr>
          </a:p>
        </p:txBody>
      </p:sp>
      <p:sp>
        <p:nvSpPr>
          <p:cNvPr id="308" name="Google Shape;308;p30"/>
          <p:cNvSpPr txBox="1"/>
          <p:nvPr/>
        </p:nvSpPr>
        <p:spPr>
          <a:xfrm>
            <a:off x="537425" y="3240750"/>
            <a:ext cx="3705000" cy="7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chemeClr val="lt1"/>
              </a:solidFill>
              <a:latin typeface="Inter Medium"/>
              <a:ea typeface="Inter Medium"/>
              <a:cs typeface="Inter Medium"/>
              <a:sym typeface="Inter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1"/>
          <p:cNvSpPr txBox="1">
            <a:spLocks noGrp="1"/>
          </p:cNvSpPr>
          <p:nvPr>
            <p:ph type="body" idx="1"/>
          </p:nvPr>
        </p:nvSpPr>
        <p:spPr>
          <a:xfrm>
            <a:off x="311700" y="1492925"/>
            <a:ext cx="7934100" cy="292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900" b="1">
                <a:solidFill>
                  <a:srgbClr val="282828"/>
                </a:solidFill>
                <a:latin typeface="Inter"/>
                <a:ea typeface="Inter"/>
                <a:cs typeface="Inter"/>
                <a:sym typeface="Inter"/>
              </a:rPr>
              <a:t>One Hot Encoding</a:t>
            </a:r>
            <a:endParaRPr sz="1900" b="1">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Mengubah variabel kategorik menjadi numerik</a:t>
            </a:r>
            <a:endParaRPr sz="1500">
              <a:solidFill>
                <a:srgbClr val="282828"/>
              </a:solidFill>
              <a:latin typeface="Inter"/>
              <a:ea typeface="Inter"/>
              <a:cs typeface="Inter"/>
              <a:sym typeface="Inter"/>
            </a:endParaRPr>
          </a:p>
          <a:p>
            <a:pPr marL="0" lvl="0" indent="0" algn="l" rtl="0">
              <a:lnSpc>
                <a:spcPct val="115000"/>
              </a:lnSpc>
              <a:spcBef>
                <a:spcPts val="0"/>
              </a:spcBef>
              <a:spcAft>
                <a:spcPts val="0"/>
              </a:spcAft>
              <a:buNone/>
            </a:pPr>
            <a:endParaRPr sz="1500">
              <a:solidFill>
                <a:srgbClr val="282828"/>
              </a:solidFill>
              <a:latin typeface="Inter"/>
              <a:ea typeface="Inter"/>
              <a:cs typeface="Inter"/>
              <a:sym typeface="Inter"/>
            </a:endParaRPr>
          </a:p>
          <a:p>
            <a:pPr marL="0" lvl="0" indent="0" algn="l" rtl="0">
              <a:spcBef>
                <a:spcPts val="0"/>
              </a:spcBef>
              <a:spcAft>
                <a:spcPts val="0"/>
              </a:spcAft>
              <a:buSzPts val="1800"/>
              <a:buNone/>
            </a:pPr>
            <a:r>
              <a:rPr lang="en" sz="1900" b="1">
                <a:solidFill>
                  <a:srgbClr val="282828"/>
                </a:solidFill>
                <a:latin typeface="Inter"/>
                <a:ea typeface="Inter"/>
                <a:cs typeface="Inter"/>
                <a:sym typeface="Inter"/>
              </a:rPr>
              <a:t>Train Test Split</a:t>
            </a:r>
            <a:endParaRPr sz="1900" b="1">
              <a:solidFill>
                <a:srgbClr val="282828"/>
              </a:solidFill>
              <a:latin typeface="Inter"/>
              <a:ea typeface="Inter"/>
              <a:cs typeface="Inter"/>
              <a:sym typeface="Inter"/>
            </a:endParaRPr>
          </a:p>
          <a:p>
            <a:pPr marL="457200" lvl="0" indent="-349250" algn="l" rtl="0">
              <a:spcBef>
                <a:spcPts val="0"/>
              </a:spcBef>
              <a:spcAft>
                <a:spcPts val="0"/>
              </a:spcAft>
              <a:buClr>
                <a:srgbClr val="282828"/>
              </a:buClr>
              <a:buSzPts val="1900"/>
              <a:buFont typeface="Inter"/>
              <a:buChar char="●"/>
            </a:pPr>
            <a:r>
              <a:rPr lang="en" sz="1900">
                <a:solidFill>
                  <a:srgbClr val="282828"/>
                </a:solidFill>
                <a:latin typeface="Inter"/>
                <a:ea typeface="Inter"/>
                <a:cs typeface="Inter"/>
                <a:sym typeface="Inter"/>
              </a:rPr>
              <a:t>Mendefinisikan kolom price sebagai </a:t>
            </a:r>
            <a:r>
              <a:rPr lang="en" sz="1900" b="1">
                <a:solidFill>
                  <a:srgbClr val="282828"/>
                </a:solidFill>
                <a:latin typeface="Inter"/>
                <a:ea typeface="Inter"/>
                <a:cs typeface="Inter"/>
                <a:sym typeface="Inter"/>
              </a:rPr>
              <a:t>y </a:t>
            </a:r>
            <a:r>
              <a:rPr lang="en" sz="1900">
                <a:solidFill>
                  <a:srgbClr val="282828"/>
                </a:solidFill>
                <a:latin typeface="Inter"/>
                <a:ea typeface="Inter"/>
                <a:cs typeface="Inter"/>
                <a:sym typeface="Inter"/>
              </a:rPr>
              <a:t>dan kolom yang lain sebagai </a:t>
            </a:r>
            <a:r>
              <a:rPr lang="en" sz="1900" b="1">
                <a:solidFill>
                  <a:srgbClr val="282828"/>
                </a:solidFill>
                <a:latin typeface="Inter"/>
                <a:ea typeface="Inter"/>
                <a:cs typeface="Inter"/>
                <a:sym typeface="Inter"/>
              </a:rPr>
              <a:t>x</a:t>
            </a:r>
            <a:endParaRPr sz="1900" b="1">
              <a:solidFill>
                <a:srgbClr val="282828"/>
              </a:solidFill>
              <a:latin typeface="Inter"/>
              <a:ea typeface="Inter"/>
              <a:cs typeface="Inter"/>
              <a:sym typeface="Inter"/>
            </a:endParaRPr>
          </a:p>
          <a:p>
            <a:pPr marL="457200" lvl="0" indent="-349250" algn="l" rtl="0">
              <a:spcBef>
                <a:spcPts val="0"/>
              </a:spcBef>
              <a:spcAft>
                <a:spcPts val="0"/>
              </a:spcAft>
              <a:buClr>
                <a:srgbClr val="282828"/>
              </a:buClr>
              <a:buSzPts val="1900"/>
              <a:buFont typeface="Inter"/>
              <a:buChar char="●"/>
            </a:pPr>
            <a:r>
              <a:rPr lang="en" sz="1900">
                <a:solidFill>
                  <a:srgbClr val="282828"/>
                </a:solidFill>
                <a:latin typeface="Inter"/>
                <a:ea typeface="Inter"/>
                <a:cs typeface="Inter"/>
                <a:sym typeface="Inter"/>
              </a:rPr>
              <a:t>Test size yang digunakan sebesar </a:t>
            </a:r>
            <a:r>
              <a:rPr lang="en" sz="1900" b="1">
                <a:solidFill>
                  <a:srgbClr val="282828"/>
                </a:solidFill>
                <a:latin typeface="Inter"/>
                <a:ea typeface="Inter"/>
                <a:cs typeface="Inter"/>
                <a:sym typeface="Inter"/>
              </a:rPr>
              <a:t>0.3</a:t>
            </a:r>
            <a:endParaRPr sz="1900" b="1">
              <a:solidFill>
                <a:srgbClr val="282828"/>
              </a:solidFill>
              <a:latin typeface="Inter"/>
              <a:ea typeface="Inter"/>
              <a:cs typeface="Inter"/>
              <a:sym typeface="Inter"/>
            </a:endParaRPr>
          </a:p>
        </p:txBody>
      </p:sp>
      <p:sp>
        <p:nvSpPr>
          <p:cNvPr id="314" name="Google Shape;314;p31"/>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315" name="Google Shape;315;p31"/>
          <p:cNvGrpSpPr/>
          <p:nvPr/>
        </p:nvGrpSpPr>
        <p:grpSpPr>
          <a:xfrm>
            <a:off x="7503019" y="95797"/>
            <a:ext cx="1516771" cy="323122"/>
            <a:chOff x="400885" y="325214"/>
            <a:chExt cx="2298835" cy="489727"/>
          </a:xfrm>
        </p:grpSpPr>
        <p:pic>
          <p:nvPicPr>
            <p:cNvPr id="316" name="Google Shape;316;p31"/>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317" name="Google Shape;317;p31"/>
            <p:cNvCxnSpPr/>
            <p:nvPr/>
          </p:nvCxnSpPr>
          <p:spPr>
            <a:xfrm>
              <a:off x="1632394" y="460384"/>
              <a:ext cx="0" cy="219300"/>
            </a:xfrm>
            <a:prstGeom prst="straightConnector1">
              <a:avLst/>
            </a:prstGeom>
            <a:noFill/>
            <a:ln w="9525" cap="flat" cmpd="sng">
              <a:solidFill>
                <a:schemeClr val="dk2"/>
              </a:solidFill>
              <a:prstDash val="solid"/>
              <a:round/>
              <a:headEnd type="none" w="sm" len="sm"/>
              <a:tailEnd type="none" w="sm" len="sm"/>
            </a:ln>
          </p:spPr>
        </p:cxnSp>
        <p:cxnSp>
          <p:nvCxnSpPr>
            <p:cNvPr id="318" name="Google Shape;318;p31"/>
            <p:cNvCxnSpPr/>
            <p:nvPr/>
          </p:nvCxnSpPr>
          <p:spPr>
            <a:xfrm>
              <a:off x="1632360" y="460384"/>
              <a:ext cx="0" cy="219300"/>
            </a:xfrm>
            <a:prstGeom prst="straightConnector1">
              <a:avLst/>
            </a:prstGeom>
            <a:noFill/>
            <a:ln w="9525" cap="flat" cmpd="sng">
              <a:solidFill>
                <a:schemeClr val="dk2"/>
              </a:solidFill>
              <a:prstDash val="solid"/>
              <a:round/>
              <a:headEnd type="none" w="sm" len="sm"/>
              <a:tailEnd type="none" w="sm" len="sm"/>
            </a:ln>
          </p:spPr>
        </p:cxnSp>
        <p:pic>
          <p:nvPicPr>
            <p:cNvPr id="319" name="Google Shape;319;p31"/>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320" name="Google Shape;320;p31"/>
          <p:cNvSpPr txBox="1">
            <a:spLocks noGrp="1"/>
          </p:cNvSpPr>
          <p:nvPr>
            <p:ph type="title"/>
          </p:nvPr>
        </p:nvSpPr>
        <p:spPr>
          <a:xfrm>
            <a:off x="311700" y="673625"/>
            <a:ext cx="8480400" cy="81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Prediksi Harga Mobil</a:t>
            </a:r>
            <a:endParaRPr sz="2820">
              <a:solidFill>
                <a:srgbClr val="A338EB"/>
              </a:solidFill>
              <a:latin typeface="Maven Pro SemiBold"/>
              <a:ea typeface="Maven Pro SemiBold"/>
              <a:cs typeface="Maven Pro SemiBold"/>
              <a:sym typeface="Maven Pro SemiBold"/>
            </a:endParaRPr>
          </a:p>
        </p:txBody>
      </p:sp>
      <p:sp>
        <p:nvSpPr>
          <p:cNvPr id="321" name="Google Shape;321;p31"/>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Modelling</a:t>
            </a:r>
            <a:endParaRPr sz="1000" b="1" i="0" u="none" strike="noStrike" cap="none">
              <a:solidFill>
                <a:srgbClr val="601F99"/>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70"/>
        <p:cNvGrpSpPr/>
        <p:nvPr/>
      </p:nvGrpSpPr>
      <p:grpSpPr>
        <a:xfrm>
          <a:off x="0" y="0"/>
          <a:ext cx="0" cy="0"/>
          <a:chOff x="0" y="0"/>
          <a:chExt cx="0" cy="0"/>
        </a:xfrm>
      </p:grpSpPr>
      <p:sp>
        <p:nvSpPr>
          <p:cNvPr id="71" name="Google Shape;71;p14"/>
          <p:cNvSpPr txBox="1">
            <a:spLocks noGrp="1"/>
          </p:cNvSpPr>
          <p:nvPr>
            <p:ph type="body" idx="1"/>
          </p:nvPr>
        </p:nvSpPr>
        <p:spPr>
          <a:xfrm>
            <a:off x="311700" y="1744750"/>
            <a:ext cx="7853400" cy="29244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presentasi adalah 5 menit (tentatif, tergantung dari banyaknya kelompok yang mendaftarkan diri)</a:t>
            </a:r>
            <a:endParaRPr sz="150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tanya jawab adalah 5 menit</a:t>
            </a:r>
            <a:endParaRPr sz="150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Silakan menambahkan gambar/visualisasi pada slide presentasi</a:t>
            </a:r>
            <a:endParaRPr sz="150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Upayakan agar tetap dalam format poin-poin (ingat, ini presentasi, bukan esai)</a:t>
            </a:r>
            <a:endParaRPr sz="150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Jangan masukkan </a:t>
            </a:r>
            <a:r>
              <a:rPr lang="en" sz="1500" i="1">
                <a:solidFill>
                  <a:srgbClr val="282828"/>
                </a:solidFill>
                <a:latin typeface="Inter"/>
                <a:ea typeface="Inter"/>
                <a:cs typeface="Inter"/>
                <a:sym typeface="Inter"/>
              </a:rPr>
              <a:t>code</a:t>
            </a:r>
            <a:r>
              <a:rPr lang="en" sz="1500">
                <a:solidFill>
                  <a:srgbClr val="282828"/>
                </a:solidFill>
                <a:latin typeface="Inter"/>
                <a:ea typeface="Inter"/>
                <a:cs typeface="Inter"/>
                <a:sym typeface="Inter"/>
              </a:rPr>
              <a:t> ke dalam slide presentasi (tidak usah memasukan screenshot jupyter notebook)</a:t>
            </a:r>
            <a:endParaRPr sz="1500">
              <a:solidFill>
                <a:srgbClr val="282828"/>
              </a:solidFill>
              <a:latin typeface="Inter"/>
              <a:ea typeface="Inter"/>
              <a:cs typeface="Inter"/>
              <a:sym typeface="Inter"/>
            </a:endParaRPr>
          </a:p>
        </p:txBody>
      </p:sp>
      <p:sp>
        <p:nvSpPr>
          <p:cNvPr id="72" name="Google Shape;72;p14"/>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Latar Belakang</a:t>
            </a:r>
            <a:endParaRPr sz="1000" b="1" i="0" u="none" strike="noStrike" cap="none">
              <a:solidFill>
                <a:srgbClr val="601F99"/>
              </a:solidFill>
              <a:latin typeface="Inter"/>
              <a:ea typeface="Inter"/>
              <a:cs typeface="Inter"/>
              <a:sym typeface="Inter"/>
            </a:endParaRPr>
          </a:p>
        </p:txBody>
      </p:sp>
      <p:sp>
        <p:nvSpPr>
          <p:cNvPr id="73" name="Google Shape;73;p14"/>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74" name="Google Shape;74;p14"/>
          <p:cNvGrpSpPr/>
          <p:nvPr/>
        </p:nvGrpSpPr>
        <p:grpSpPr>
          <a:xfrm>
            <a:off x="7503019" y="95797"/>
            <a:ext cx="1516771" cy="323122"/>
            <a:chOff x="400885" y="325214"/>
            <a:chExt cx="2298835" cy="489727"/>
          </a:xfrm>
        </p:grpSpPr>
        <p:pic>
          <p:nvPicPr>
            <p:cNvPr id="75" name="Google Shape;75;p14"/>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76" name="Google Shape;76;p14"/>
            <p:cNvCxnSpPr/>
            <p:nvPr/>
          </p:nvCxnSpPr>
          <p:spPr>
            <a:xfrm>
              <a:off x="1632394" y="460384"/>
              <a:ext cx="0" cy="219345"/>
            </a:xfrm>
            <a:prstGeom prst="straightConnector1">
              <a:avLst/>
            </a:prstGeom>
            <a:noFill/>
            <a:ln w="9525" cap="flat" cmpd="sng">
              <a:solidFill>
                <a:schemeClr val="dk2"/>
              </a:solidFill>
              <a:prstDash val="solid"/>
              <a:round/>
              <a:headEnd type="none" w="sm" len="sm"/>
              <a:tailEnd type="none" w="sm" len="sm"/>
            </a:ln>
          </p:spPr>
        </p:cxnSp>
        <p:cxnSp>
          <p:nvCxnSpPr>
            <p:cNvPr id="77" name="Google Shape;77;p14"/>
            <p:cNvCxnSpPr/>
            <p:nvPr/>
          </p:nvCxnSpPr>
          <p:spPr>
            <a:xfrm>
              <a:off x="1632360" y="460384"/>
              <a:ext cx="0" cy="219345"/>
            </a:xfrm>
            <a:prstGeom prst="straightConnector1">
              <a:avLst/>
            </a:prstGeom>
            <a:noFill/>
            <a:ln w="9525" cap="flat" cmpd="sng">
              <a:solidFill>
                <a:schemeClr val="dk2"/>
              </a:solidFill>
              <a:prstDash val="solid"/>
              <a:round/>
              <a:headEnd type="none" w="sm" len="sm"/>
              <a:tailEnd type="none" w="sm" len="sm"/>
            </a:ln>
          </p:spPr>
        </p:cxnSp>
        <p:pic>
          <p:nvPicPr>
            <p:cNvPr id="78" name="Google Shape;78;p14"/>
            <p:cNvPicPr preferRelativeResize="0"/>
            <p:nvPr/>
          </p:nvPicPr>
          <p:blipFill rotWithShape="1">
            <a:blip r:embed="rId4">
              <a:alphaModFix/>
            </a:blip>
            <a:srcRect l="9894" r="8731"/>
            <a:stretch/>
          </p:blipFill>
          <p:spPr>
            <a:xfrm>
              <a:off x="400885" y="325214"/>
              <a:ext cx="1033078" cy="489727"/>
            </a:xfrm>
            <a:prstGeom prst="rect">
              <a:avLst/>
            </a:prstGeom>
            <a:noFill/>
            <a:ln>
              <a:noFill/>
            </a:ln>
          </p:spPr>
        </p:pic>
      </p:grpSp>
      <p:sp>
        <p:nvSpPr>
          <p:cNvPr id="79" name="Google Shape;79;p14"/>
          <p:cNvSpPr txBox="1">
            <a:spLocks noGrp="1"/>
          </p:cNvSpPr>
          <p:nvPr>
            <p:ph type="title"/>
          </p:nvPr>
        </p:nvSpPr>
        <p:spPr>
          <a:xfrm>
            <a:off x="311700" y="673625"/>
            <a:ext cx="8480400" cy="81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Petunjuk</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2"/>
          <p:cNvSpPr txBox="1">
            <a:spLocks noGrp="1"/>
          </p:cNvSpPr>
          <p:nvPr>
            <p:ph type="body" idx="1"/>
          </p:nvPr>
        </p:nvSpPr>
        <p:spPr>
          <a:xfrm>
            <a:off x="311700" y="1492925"/>
            <a:ext cx="7934100" cy="2924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900" b="1">
                <a:solidFill>
                  <a:srgbClr val="282828"/>
                </a:solidFill>
                <a:latin typeface="Inter"/>
                <a:ea typeface="Inter"/>
                <a:cs typeface="Inter"/>
                <a:sym typeface="Inter"/>
              </a:rPr>
              <a:t>Variabel Lengkap VS Menggunakan variabel yang berpengaruh Signifikan</a:t>
            </a:r>
            <a:endParaRPr sz="1900" b="1">
              <a:solidFill>
                <a:srgbClr val="282828"/>
              </a:solidFill>
              <a:latin typeface="Inter"/>
              <a:ea typeface="Inter"/>
              <a:cs typeface="Inter"/>
              <a:sym typeface="Inter"/>
            </a:endParaRPr>
          </a:p>
          <a:p>
            <a:pPr marL="0" lvl="0" indent="0" algn="ctr" rtl="0">
              <a:lnSpc>
                <a:spcPct val="115000"/>
              </a:lnSpc>
              <a:spcBef>
                <a:spcPts val="0"/>
              </a:spcBef>
              <a:spcAft>
                <a:spcPts val="0"/>
              </a:spcAft>
              <a:buNone/>
            </a:pPr>
            <a:endParaRPr sz="1900" b="1">
              <a:solidFill>
                <a:srgbClr val="282828"/>
              </a:solidFill>
              <a:latin typeface="Inter"/>
              <a:ea typeface="Inter"/>
              <a:cs typeface="Inter"/>
              <a:sym typeface="Inter"/>
            </a:endParaRPr>
          </a:p>
          <a:p>
            <a:pPr marL="0" lvl="0" indent="0" algn="ctr" rtl="0">
              <a:lnSpc>
                <a:spcPct val="115000"/>
              </a:lnSpc>
              <a:spcBef>
                <a:spcPts val="0"/>
              </a:spcBef>
              <a:spcAft>
                <a:spcPts val="0"/>
              </a:spcAft>
              <a:buNone/>
            </a:pPr>
            <a:endParaRPr sz="1900" b="1">
              <a:solidFill>
                <a:srgbClr val="282828"/>
              </a:solidFill>
              <a:latin typeface="Inter"/>
              <a:ea typeface="Inter"/>
              <a:cs typeface="Inter"/>
              <a:sym typeface="Inter"/>
            </a:endParaRPr>
          </a:p>
          <a:p>
            <a:pPr marL="0" lvl="0" indent="0" algn="ctr" rtl="0">
              <a:lnSpc>
                <a:spcPct val="115000"/>
              </a:lnSpc>
              <a:spcBef>
                <a:spcPts val="0"/>
              </a:spcBef>
              <a:spcAft>
                <a:spcPts val="0"/>
              </a:spcAft>
              <a:buNone/>
            </a:pPr>
            <a:endParaRPr sz="1900" b="1">
              <a:solidFill>
                <a:srgbClr val="282828"/>
              </a:solidFill>
              <a:latin typeface="Inter"/>
              <a:ea typeface="Inter"/>
              <a:cs typeface="Inter"/>
              <a:sym typeface="Inter"/>
            </a:endParaRPr>
          </a:p>
          <a:p>
            <a:pPr marL="0" lvl="0" indent="0" algn="ctr" rtl="0">
              <a:lnSpc>
                <a:spcPct val="115000"/>
              </a:lnSpc>
              <a:spcBef>
                <a:spcPts val="0"/>
              </a:spcBef>
              <a:spcAft>
                <a:spcPts val="0"/>
              </a:spcAft>
              <a:buNone/>
            </a:pPr>
            <a:endParaRPr sz="1900" b="1">
              <a:solidFill>
                <a:srgbClr val="282828"/>
              </a:solidFill>
              <a:latin typeface="Inter"/>
              <a:ea typeface="Inter"/>
              <a:cs typeface="Inter"/>
              <a:sym typeface="Inter"/>
            </a:endParaRPr>
          </a:p>
          <a:p>
            <a:pPr marL="0" lvl="0" indent="0" algn="ctr" rtl="0">
              <a:lnSpc>
                <a:spcPct val="115000"/>
              </a:lnSpc>
              <a:spcBef>
                <a:spcPts val="0"/>
              </a:spcBef>
              <a:spcAft>
                <a:spcPts val="0"/>
              </a:spcAft>
              <a:buNone/>
            </a:pPr>
            <a:endParaRPr sz="1900" b="1">
              <a:solidFill>
                <a:srgbClr val="282828"/>
              </a:solidFill>
              <a:latin typeface="Inter"/>
              <a:ea typeface="Inter"/>
              <a:cs typeface="Inter"/>
              <a:sym typeface="Inter"/>
            </a:endParaRPr>
          </a:p>
          <a:p>
            <a:pPr marL="0" lvl="0" indent="0" algn="ctr" rtl="0">
              <a:spcBef>
                <a:spcPts val="0"/>
              </a:spcBef>
              <a:spcAft>
                <a:spcPts val="0"/>
              </a:spcAft>
              <a:buClr>
                <a:schemeClr val="dk1"/>
              </a:buClr>
              <a:buSzPts val="1100"/>
              <a:buFont typeface="Arial"/>
              <a:buNone/>
            </a:pPr>
            <a:r>
              <a:rPr lang="en" sz="1900" b="1" i="1">
                <a:solidFill>
                  <a:srgbClr val="282828"/>
                </a:solidFill>
                <a:latin typeface="Inter"/>
                <a:ea typeface="Inter"/>
                <a:cs typeface="Inter"/>
                <a:sym typeface="Inter"/>
              </a:rPr>
              <a:t>“Model Linear Regression dengan variabel lengkap lebih baik”</a:t>
            </a:r>
            <a:endParaRPr sz="1900" b="1" i="1">
              <a:solidFill>
                <a:srgbClr val="282828"/>
              </a:solidFill>
              <a:latin typeface="Inter"/>
              <a:ea typeface="Inter"/>
              <a:cs typeface="Inter"/>
              <a:sym typeface="Inter"/>
            </a:endParaRPr>
          </a:p>
          <a:p>
            <a:pPr marL="0" lvl="0" indent="0" algn="ctr" rtl="0">
              <a:lnSpc>
                <a:spcPct val="115000"/>
              </a:lnSpc>
              <a:spcBef>
                <a:spcPts val="0"/>
              </a:spcBef>
              <a:spcAft>
                <a:spcPts val="0"/>
              </a:spcAft>
              <a:buNone/>
            </a:pPr>
            <a:endParaRPr sz="1900" b="1">
              <a:solidFill>
                <a:srgbClr val="282828"/>
              </a:solidFill>
              <a:latin typeface="Inter"/>
              <a:ea typeface="Inter"/>
              <a:cs typeface="Inter"/>
              <a:sym typeface="Inter"/>
            </a:endParaRPr>
          </a:p>
          <a:p>
            <a:pPr marL="0" lvl="0" indent="0" algn="ctr" rtl="0">
              <a:lnSpc>
                <a:spcPct val="115000"/>
              </a:lnSpc>
              <a:spcBef>
                <a:spcPts val="0"/>
              </a:spcBef>
              <a:spcAft>
                <a:spcPts val="0"/>
              </a:spcAft>
              <a:buNone/>
            </a:pPr>
            <a:endParaRPr sz="1900" b="1">
              <a:solidFill>
                <a:srgbClr val="282828"/>
              </a:solidFill>
              <a:latin typeface="Inter"/>
              <a:ea typeface="Inter"/>
              <a:cs typeface="Inter"/>
              <a:sym typeface="Inter"/>
            </a:endParaRPr>
          </a:p>
          <a:p>
            <a:pPr marL="0" lvl="0" indent="0" algn="ctr" rtl="0">
              <a:lnSpc>
                <a:spcPct val="115000"/>
              </a:lnSpc>
              <a:spcBef>
                <a:spcPts val="0"/>
              </a:spcBef>
              <a:spcAft>
                <a:spcPts val="0"/>
              </a:spcAft>
              <a:buNone/>
            </a:pPr>
            <a:endParaRPr sz="1900" b="1">
              <a:solidFill>
                <a:srgbClr val="282828"/>
              </a:solidFill>
              <a:latin typeface="Inter"/>
              <a:ea typeface="Inter"/>
              <a:cs typeface="Inter"/>
              <a:sym typeface="Inter"/>
            </a:endParaRPr>
          </a:p>
          <a:p>
            <a:pPr marL="0" lvl="0" indent="0" algn="ctr" rtl="0">
              <a:lnSpc>
                <a:spcPct val="115000"/>
              </a:lnSpc>
              <a:spcBef>
                <a:spcPts val="0"/>
              </a:spcBef>
              <a:spcAft>
                <a:spcPts val="0"/>
              </a:spcAft>
              <a:buNone/>
            </a:pPr>
            <a:r>
              <a:rPr lang="en" sz="1900" b="1">
                <a:solidFill>
                  <a:srgbClr val="282828"/>
                </a:solidFill>
                <a:latin typeface="Inter"/>
                <a:ea typeface="Inter"/>
                <a:cs typeface="Inter"/>
                <a:sym typeface="Inter"/>
              </a:rPr>
              <a:t> </a:t>
            </a:r>
            <a:endParaRPr sz="1900" b="1">
              <a:solidFill>
                <a:srgbClr val="282828"/>
              </a:solidFill>
              <a:latin typeface="Inter"/>
              <a:ea typeface="Inter"/>
              <a:cs typeface="Inter"/>
              <a:sym typeface="Inter"/>
            </a:endParaRPr>
          </a:p>
        </p:txBody>
      </p:sp>
      <p:sp>
        <p:nvSpPr>
          <p:cNvPr id="327" name="Google Shape;327;p32"/>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328" name="Google Shape;328;p32"/>
          <p:cNvGrpSpPr/>
          <p:nvPr/>
        </p:nvGrpSpPr>
        <p:grpSpPr>
          <a:xfrm>
            <a:off x="7503019" y="95797"/>
            <a:ext cx="1516771" cy="323122"/>
            <a:chOff x="400885" y="325214"/>
            <a:chExt cx="2298835" cy="489727"/>
          </a:xfrm>
        </p:grpSpPr>
        <p:pic>
          <p:nvPicPr>
            <p:cNvPr id="329" name="Google Shape;329;p32"/>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330" name="Google Shape;330;p32"/>
            <p:cNvCxnSpPr/>
            <p:nvPr/>
          </p:nvCxnSpPr>
          <p:spPr>
            <a:xfrm>
              <a:off x="1632394" y="460384"/>
              <a:ext cx="0" cy="219345"/>
            </a:xfrm>
            <a:prstGeom prst="straightConnector1">
              <a:avLst/>
            </a:prstGeom>
            <a:noFill/>
            <a:ln w="9525" cap="flat" cmpd="sng">
              <a:solidFill>
                <a:schemeClr val="dk2"/>
              </a:solidFill>
              <a:prstDash val="solid"/>
              <a:round/>
              <a:headEnd type="none" w="sm" len="sm"/>
              <a:tailEnd type="none" w="sm" len="sm"/>
            </a:ln>
          </p:spPr>
        </p:cxnSp>
        <p:cxnSp>
          <p:nvCxnSpPr>
            <p:cNvPr id="331" name="Google Shape;331;p32"/>
            <p:cNvCxnSpPr/>
            <p:nvPr/>
          </p:nvCxnSpPr>
          <p:spPr>
            <a:xfrm>
              <a:off x="1632360" y="460384"/>
              <a:ext cx="0" cy="219345"/>
            </a:xfrm>
            <a:prstGeom prst="straightConnector1">
              <a:avLst/>
            </a:prstGeom>
            <a:noFill/>
            <a:ln w="9525" cap="flat" cmpd="sng">
              <a:solidFill>
                <a:schemeClr val="dk2"/>
              </a:solidFill>
              <a:prstDash val="solid"/>
              <a:round/>
              <a:headEnd type="none" w="sm" len="sm"/>
              <a:tailEnd type="none" w="sm" len="sm"/>
            </a:ln>
          </p:spPr>
        </p:cxnSp>
        <p:pic>
          <p:nvPicPr>
            <p:cNvPr id="332" name="Google Shape;332;p32"/>
            <p:cNvPicPr preferRelativeResize="0"/>
            <p:nvPr/>
          </p:nvPicPr>
          <p:blipFill rotWithShape="1">
            <a:blip r:embed="rId4">
              <a:alphaModFix/>
            </a:blip>
            <a:srcRect l="9894" r="8731"/>
            <a:stretch/>
          </p:blipFill>
          <p:spPr>
            <a:xfrm>
              <a:off x="400885" y="325214"/>
              <a:ext cx="1033078" cy="489727"/>
            </a:xfrm>
            <a:prstGeom prst="rect">
              <a:avLst/>
            </a:prstGeom>
            <a:noFill/>
            <a:ln>
              <a:noFill/>
            </a:ln>
          </p:spPr>
        </p:pic>
      </p:grpSp>
      <p:sp>
        <p:nvSpPr>
          <p:cNvPr id="333" name="Google Shape;333;p32"/>
          <p:cNvSpPr txBox="1">
            <a:spLocks noGrp="1"/>
          </p:cNvSpPr>
          <p:nvPr>
            <p:ph type="title"/>
          </p:nvPr>
        </p:nvSpPr>
        <p:spPr>
          <a:xfrm>
            <a:off x="311700" y="673625"/>
            <a:ext cx="8480400" cy="81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Model Regresi Linear</a:t>
            </a:r>
            <a:endParaRPr sz="2820">
              <a:solidFill>
                <a:srgbClr val="A338EB"/>
              </a:solidFill>
              <a:latin typeface="Maven Pro SemiBold"/>
              <a:ea typeface="Maven Pro SemiBold"/>
              <a:cs typeface="Maven Pro SemiBold"/>
              <a:sym typeface="Maven Pro SemiBold"/>
            </a:endParaRPr>
          </a:p>
        </p:txBody>
      </p:sp>
      <p:sp>
        <p:nvSpPr>
          <p:cNvPr id="334" name="Google Shape;334;p32"/>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Modelling</a:t>
            </a:r>
            <a:endParaRPr sz="1000" b="1" i="0" u="none" strike="noStrike" cap="none">
              <a:solidFill>
                <a:srgbClr val="601F99"/>
              </a:solidFill>
              <a:latin typeface="Inter"/>
              <a:ea typeface="Inter"/>
              <a:cs typeface="Inter"/>
              <a:sym typeface="Inter"/>
            </a:endParaRPr>
          </a:p>
        </p:txBody>
      </p:sp>
      <p:graphicFrame>
        <p:nvGraphicFramePr>
          <p:cNvPr id="335" name="Google Shape;335;p32"/>
          <p:cNvGraphicFramePr/>
          <p:nvPr/>
        </p:nvGraphicFramePr>
        <p:xfrm>
          <a:off x="952500" y="2383625"/>
          <a:ext cx="7239000" cy="1188630"/>
        </p:xfrm>
        <a:graphic>
          <a:graphicData uri="http://schemas.openxmlformats.org/drawingml/2006/table">
            <a:tbl>
              <a:tblPr>
                <a:noFill/>
                <a:tableStyleId>{F72CDD71-17D3-4008-ABB7-CE73B0348C0A}</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 b="1"/>
                        <a:t>Model</a:t>
                      </a:r>
                      <a:endParaRPr b="1"/>
                    </a:p>
                  </a:txBody>
                  <a:tcPr marL="91425" marR="91425" marT="91425" marB="91425"/>
                </a:tc>
                <a:tc>
                  <a:txBody>
                    <a:bodyPr/>
                    <a:lstStyle/>
                    <a:p>
                      <a:pPr marL="0" lvl="0" indent="0" algn="ctr" rtl="0">
                        <a:spcBef>
                          <a:spcPts val="0"/>
                        </a:spcBef>
                        <a:spcAft>
                          <a:spcPts val="0"/>
                        </a:spcAft>
                        <a:buNone/>
                      </a:pPr>
                      <a:r>
                        <a:rPr lang="en" b="1"/>
                        <a:t>RMSE</a:t>
                      </a:r>
                      <a:endParaRPr b="1"/>
                    </a:p>
                  </a:txBody>
                  <a:tcPr marL="91425" marR="91425" marT="91425" marB="91425"/>
                </a:tc>
                <a:tc>
                  <a:txBody>
                    <a:bodyPr/>
                    <a:lstStyle/>
                    <a:p>
                      <a:pPr marL="0" lvl="0" indent="0" algn="ctr" rtl="0">
                        <a:spcBef>
                          <a:spcPts val="0"/>
                        </a:spcBef>
                        <a:spcAft>
                          <a:spcPts val="0"/>
                        </a:spcAft>
                        <a:buNone/>
                      </a:pPr>
                      <a:r>
                        <a:rPr lang="en" b="1"/>
                        <a:t>MSE</a:t>
                      </a:r>
                      <a:endParaRPr b="1"/>
                    </a:p>
                  </a:txBody>
                  <a:tcPr marL="91425" marR="91425" marT="91425" marB="91425"/>
                </a:tc>
                <a:tc>
                  <a:txBody>
                    <a:bodyPr/>
                    <a:lstStyle/>
                    <a:p>
                      <a:pPr marL="0" lvl="0" indent="0" algn="ctr" rtl="0">
                        <a:spcBef>
                          <a:spcPts val="0"/>
                        </a:spcBef>
                        <a:spcAft>
                          <a:spcPts val="0"/>
                        </a:spcAft>
                        <a:buNone/>
                      </a:pPr>
                      <a:r>
                        <a:rPr lang="en" b="1"/>
                        <a:t>MAE</a:t>
                      </a:r>
                      <a:endParaRPr b="1"/>
                    </a:p>
                  </a:txBody>
                  <a:tcPr marL="91425" marR="91425" marT="91425" marB="91425"/>
                </a:tc>
                <a:tc>
                  <a:txBody>
                    <a:bodyPr/>
                    <a:lstStyle/>
                    <a:p>
                      <a:pPr marL="0" lvl="0" indent="0" algn="ctr" rtl="0">
                        <a:spcBef>
                          <a:spcPts val="0"/>
                        </a:spcBef>
                        <a:spcAft>
                          <a:spcPts val="0"/>
                        </a:spcAft>
                        <a:buNone/>
                      </a:pPr>
                      <a:r>
                        <a:rPr lang="en" b="1"/>
                        <a:t>R-Squared</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Lengkap</a:t>
                      </a:r>
                      <a:endParaRPr/>
                    </a:p>
                  </a:txBody>
                  <a:tcPr marL="91425" marR="91425" marT="91425" marB="91425"/>
                </a:tc>
                <a:tc>
                  <a:txBody>
                    <a:bodyPr/>
                    <a:lstStyle/>
                    <a:p>
                      <a:pPr marL="0" lvl="0" indent="0" algn="ctr" rtl="0">
                        <a:spcBef>
                          <a:spcPts val="0"/>
                        </a:spcBef>
                        <a:spcAft>
                          <a:spcPts val="0"/>
                        </a:spcAft>
                        <a:buNone/>
                      </a:pPr>
                      <a:r>
                        <a:rPr lang="en"/>
                        <a:t>2474.53</a:t>
                      </a:r>
                      <a:endParaRPr/>
                    </a:p>
                  </a:txBody>
                  <a:tcPr marL="91425" marR="91425" marT="91425" marB="91425"/>
                </a:tc>
                <a:tc>
                  <a:txBody>
                    <a:bodyPr/>
                    <a:lstStyle/>
                    <a:p>
                      <a:pPr marL="0" lvl="0" indent="0" algn="ctr" rtl="0">
                        <a:spcBef>
                          <a:spcPts val="0"/>
                        </a:spcBef>
                        <a:spcAft>
                          <a:spcPts val="0"/>
                        </a:spcAft>
                        <a:buNone/>
                      </a:pPr>
                      <a:r>
                        <a:rPr lang="en"/>
                        <a:t>6123292.1</a:t>
                      </a:r>
                      <a:endParaRPr/>
                    </a:p>
                  </a:txBody>
                  <a:tcPr marL="91425" marR="91425" marT="91425" marB="91425"/>
                </a:tc>
                <a:tc>
                  <a:txBody>
                    <a:bodyPr/>
                    <a:lstStyle/>
                    <a:p>
                      <a:pPr marL="0" lvl="0" indent="0" algn="ctr" rtl="0">
                        <a:spcBef>
                          <a:spcPts val="0"/>
                        </a:spcBef>
                        <a:spcAft>
                          <a:spcPts val="0"/>
                        </a:spcAft>
                        <a:buNone/>
                      </a:pPr>
                      <a:r>
                        <a:rPr lang="en"/>
                        <a:t>1634.97</a:t>
                      </a:r>
                      <a:endParaRPr/>
                    </a:p>
                  </a:txBody>
                  <a:tcPr marL="91425" marR="91425" marT="91425" marB="91425"/>
                </a:tc>
                <a:tc>
                  <a:txBody>
                    <a:bodyPr/>
                    <a:lstStyle/>
                    <a:p>
                      <a:pPr marL="0" lvl="0" indent="0" algn="ctr" rtl="0">
                        <a:spcBef>
                          <a:spcPts val="0"/>
                        </a:spcBef>
                        <a:spcAft>
                          <a:spcPts val="0"/>
                        </a:spcAft>
                        <a:buNone/>
                      </a:pPr>
                      <a:r>
                        <a:rPr lang="en"/>
                        <a:t>0.90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Signifikan</a:t>
                      </a:r>
                      <a:endParaRPr/>
                    </a:p>
                  </a:txBody>
                  <a:tcPr marL="91425" marR="91425" marT="91425" marB="91425"/>
                </a:tc>
                <a:tc>
                  <a:txBody>
                    <a:bodyPr/>
                    <a:lstStyle/>
                    <a:p>
                      <a:pPr marL="0" lvl="0" indent="0" algn="ctr" rtl="0">
                        <a:spcBef>
                          <a:spcPts val="0"/>
                        </a:spcBef>
                        <a:spcAft>
                          <a:spcPts val="0"/>
                        </a:spcAft>
                        <a:buNone/>
                      </a:pPr>
                      <a:r>
                        <a:rPr lang="en"/>
                        <a:t>2642.95</a:t>
                      </a:r>
                      <a:endParaRPr/>
                    </a:p>
                  </a:txBody>
                  <a:tcPr marL="91425" marR="91425" marT="91425" marB="91425"/>
                </a:tc>
                <a:tc>
                  <a:txBody>
                    <a:bodyPr/>
                    <a:lstStyle/>
                    <a:p>
                      <a:pPr marL="0" lvl="0" indent="0" algn="ctr" rtl="0">
                        <a:spcBef>
                          <a:spcPts val="0"/>
                        </a:spcBef>
                        <a:spcAft>
                          <a:spcPts val="0"/>
                        </a:spcAft>
                        <a:buNone/>
                      </a:pPr>
                      <a:r>
                        <a:rPr lang="en"/>
                        <a:t>6985171.91</a:t>
                      </a:r>
                      <a:endParaRPr/>
                    </a:p>
                  </a:txBody>
                  <a:tcPr marL="91425" marR="91425" marT="91425" marB="91425"/>
                </a:tc>
                <a:tc>
                  <a:txBody>
                    <a:bodyPr/>
                    <a:lstStyle/>
                    <a:p>
                      <a:pPr marL="0" lvl="0" indent="0" algn="ctr" rtl="0">
                        <a:spcBef>
                          <a:spcPts val="0"/>
                        </a:spcBef>
                        <a:spcAft>
                          <a:spcPts val="0"/>
                        </a:spcAft>
                        <a:buNone/>
                      </a:pPr>
                      <a:r>
                        <a:rPr lang="en"/>
                        <a:t>1731.82</a:t>
                      </a:r>
                      <a:endParaRPr/>
                    </a:p>
                  </a:txBody>
                  <a:tcPr marL="91425" marR="91425" marT="91425" marB="91425"/>
                </a:tc>
                <a:tc>
                  <a:txBody>
                    <a:bodyPr/>
                    <a:lstStyle/>
                    <a:p>
                      <a:pPr marL="0" lvl="0" indent="0" algn="ctr" rtl="0">
                        <a:spcBef>
                          <a:spcPts val="0"/>
                        </a:spcBef>
                        <a:spcAft>
                          <a:spcPts val="0"/>
                        </a:spcAft>
                        <a:buNone/>
                      </a:pPr>
                      <a:r>
                        <a:rPr lang="en"/>
                        <a:t>0.88</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3"/>
          <p:cNvSpPr txBox="1">
            <a:spLocks noGrp="1"/>
          </p:cNvSpPr>
          <p:nvPr>
            <p:ph type="body" idx="1"/>
          </p:nvPr>
        </p:nvSpPr>
        <p:spPr>
          <a:xfrm>
            <a:off x="311700" y="1492925"/>
            <a:ext cx="7934100" cy="29244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sz="1500">
              <a:solidFill>
                <a:srgbClr val="282828"/>
              </a:solidFill>
              <a:latin typeface="Inter"/>
              <a:ea typeface="Inter"/>
              <a:cs typeface="Inter"/>
              <a:sym typeface="Inter"/>
            </a:endParaRPr>
          </a:p>
          <a:p>
            <a:pPr marL="457200" lvl="0" indent="0" algn="l" rtl="0">
              <a:lnSpc>
                <a:spcPct val="115000"/>
              </a:lnSpc>
              <a:spcBef>
                <a:spcPts val="0"/>
              </a:spcBef>
              <a:spcAft>
                <a:spcPts val="0"/>
              </a:spcAft>
              <a:buNone/>
            </a:pPr>
            <a:endParaRPr sz="1500">
              <a:solidFill>
                <a:srgbClr val="282828"/>
              </a:solidFill>
              <a:latin typeface="Inter"/>
              <a:ea typeface="Inter"/>
              <a:cs typeface="Inter"/>
              <a:sym typeface="Inter"/>
            </a:endParaRPr>
          </a:p>
          <a:p>
            <a:pPr marL="457200" lvl="0" indent="0" algn="l" rtl="0">
              <a:lnSpc>
                <a:spcPct val="115000"/>
              </a:lnSpc>
              <a:spcBef>
                <a:spcPts val="0"/>
              </a:spcBef>
              <a:spcAft>
                <a:spcPts val="0"/>
              </a:spcAft>
              <a:buNone/>
            </a:pPr>
            <a:endParaRPr sz="1500">
              <a:solidFill>
                <a:srgbClr val="282828"/>
              </a:solidFill>
              <a:latin typeface="Inter"/>
              <a:ea typeface="Inter"/>
              <a:cs typeface="Inter"/>
              <a:sym typeface="Inter"/>
            </a:endParaRPr>
          </a:p>
          <a:p>
            <a:pPr marL="457200" lvl="0" indent="0" algn="l" rtl="0">
              <a:lnSpc>
                <a:spcPct val="115000"/>
              </a:lnSpc>
              <a:spcBef>
                <a:spcPts val="0"/>
              </a:spcBef>
              <a:spcAft>
                <a:spcPts val="0"/>
              </a:spcAft>
              <a:buNone/>
            </a:pPr>
            <a:endParaRPr sz="1500">
              <a:solidFill>
                <a:srgbClr val="282828"/>
              </a:solidFill>
              <a:latin typeface="Inter"/>
              <a:ea typeface="Inter"/>
              <a:cs typeface="Inter"/>
              <a:sym typeface="Inter"/>
            </a:endParaRPr>
          </a:p>
          <a:p>
            <a:pPr marL="457200" lvl="0" indent="0" algn="l" rtl="0">
              <a:lnSpc>
                <a:spcPct val="115000"/>
              </a:lnSpc>
              <a:spcBef>
                <a:spcPts val="0"/>
              </a:spcBef>
              <a:spcAft>
                <a:spcPts val="0"/>
              </a:spcAft>
              <a:buNone/>
            </a:pPr>
            <a:endParaRPr sz="1500">
              <a:solidFill>
                <a:srgbClr val="282828"/>
              </a:solidFill>
              <a:latin typeface="Inter"/>
              <a:ea typeface="Inter"/>
              <a:cs typeface="Inter"/>
              <a:sym typeface="Inter"/>
            </a:endParaRPr>
          </a:p>
          <a:p>
            <a:pPr marL="457200" lvl="0" indent="0" algn="l" rtl="0">
              <a:lnSpc>
                <a:spcPct val="115000"/>
              </a:lnSpc>
              <a:spcBef>
                <a:spcPts val="0"/>
              </a:spcBef>
              <a:spcAft>
                <a:spcPts val="0"/>
              </a:spcAft>
              <a:buNone/>
            </a:pPr>
            <a:endParaRPr sz="1500">
              <a:solidFill>
                <a:srgbClr val="282828"/>
              </a:solidFill>
              <a:latin typeface="Inter"/>
              <a:ea typeface="Inter"/>
              <a:cs typeface="Inter"/>
              <a:sym typeface="Inter"/>
            </a:endParaRPr>
          </a:p>
          <a:p>
            <a:pPr marL="457200" lvl="0" indent="0" algn="l" rtl="0">
              <a:lnSpc>
                <a:spcPct val="115000"/>
              </a:lnSpc>
              <a:spcBef>
                <a:spcPts val="0"/>
              </a:spcBef>
              <a:spcAft>
                <a:spcPts val="0"/>
              </a:spcAft>
              <a:buNone/>
            </a:pPr>
            <a:endParaRPr sz="1500">
              <a:solidFill>
                <a:srgbClr val="282828"/>
              </a:solidFill>
              <a:latin typeface="Inter"/>
              <a:ea typeface="Inter"/>
              <a:cs typeface="Inter"/>
              <a:sym typeface="Inter"/>
            </a:endParaRPr>
          </a:p>
          <a:p>
            <a:pPr marL="457200" lvl="0" indent="0" algn="ctr" rtl="0">
              <a:lnSpc>
                <a:spcPct val="115000"/>
              </a:lnSpc>
              <a:spcBef>
                <a:spcPts val="0"/>
              </a:spcBef>
              <a:spcAft>
                <a:spcPts val="0"/>
              </a:spcAft>
              <a:buNone/>
            </a:pPr>
            <a:endParaRPr sz="1900" b="1" i="1">
              <a:solidFill>
                <a:srgbClr val="282828"/>
              </a:solidFill>
              <a:latin typeface="Inter"/>
              <a:ea typeface="Inter"/>
              <a:cs typeface="Inter"/>
              <a:sym typeface="Inter"/>
            </a:endParaRPr>
          </a:p>
          <a:p>
            <a:pPr marL="457200" lvl="0" indent="0" algn="ctr" rtl="0">
              <a:lnSpc>
                <a:spcPct val="115000"/>
              </a:lnSpc>
              <a:spcBef>
                <a:spcPts val="0"/>
              </a:spcBef>
              <a:spcAft>
                <a:spcPts val="0"/>
              </a:spcAft>
              <a:buNone/>
            </a:pPr>
            <a:endParaRPr sz="1900" b="1" i="1">
              <a:solidFill>
                <a:srgbClr val="282828"/>
              </a:solidFill>
              <a:latin typeface="Inter"/>
              <a:ea typeface="Inter"/>
              <a:cs typeface="Inter"/>
              <a:sym typeface="Inter"/>
            </a:endParaRPr>
          </a:p>
          <a:p>
            <a:pPr marL="457200" lvl="0" indent="0" algn="ctr" rtl="0">
              <a:lnSpc>
                <a:spcPct val="115000"/>
              </a:lnSpc>
              <a:spcBef>
                <a:spcPts val="0"/>
              </a:spcBef>
              <a:spcAft>
                <a:spcPts val="0"/>
              </a:spcAft>
              <a:buNone/>
            </a:pPr>
            <a:r>
              <a:rPr lang="en" sz="1900" b="1" i="1">
                <a:solidFill>
                  <a:srgbClr val="282828"/>
                </a:solidFill>
                <a:latin typeface="Inter"/>
                <a:ea typeface="Inter"/>
                <a:cs typeface="Inter"/>
                <a:sym typeface="Inter"/>
              </a:rPr>
              <a:t>“Model Random Forest lebih baik dari pada Linear Regression, Ridge Regression, dan Lesso Regression”</a:t>
            </a:r>
            <a:endParaRPr sz="1900" b="1" i="1">
              <a:solidFill>
                <a:srgbClr val="282828"/>
              </a:solidFill>
              <a:latin typeface="Inter"/>
              <a:ea typeface="Inter"/>
              <a:cs typeface="Inter"/>
              <a:sym typeface="Inter"/>
            </a:endParaRPr>
          </a:p>
        </p:txBody>
      </p:sp>
      <p:sp>
        <p:nvSpPr>
          <p:cNvPr id="341" name="Google Shape;341;p33"/>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342" name="Google Shape;342;p33"/>
          <p:cNvGrpSpPr/>
          <p:nvPr/>
        </p:nvGrpSpPr>
        <p:grpSpPr>
          <a:xfrm>
            <a:off x="7503019" y="95797"/>
            <a:ext cx="1516771" cy="323122"/>
            <a:chOff x="400885" y="325214"/>
            <a:chExt cx="2298835" cy="489727"/>
          </a:xfrm>
        </p:grpSpPr>
        <p:pic>
          <p:nvPicPr>
            <p:cNvPr id="343" name="Google Shape;343;p33"/>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344" name="Google Shape;344;p33"/>
            <p:cNvCxnSpPr/>
            <p:nvPr/>
          </p:nvCxnSpPr>
          <p:spPr>
            <a:xfrm>
              <a:off x="1632394" y="460384"/>
              <a:ext cx="0" cy="219345"/>
            </a:xfrm>
            <a:prstGeom prst="straightConnector1">
              <a:avLst/>
            </a:prstGeom>
            <a:noFill/>
            <a:ln w="9525" cap="flat" cmpd="sng">
              <a:solidFill>
                <a:schemeClr val="dk2"/>
              </a:solidFill>
              <a:prstDash val="solid"/>
              <a:round/>
              <a:headEnd type="none" w="sm" len="sm"/>
              <a:tailEnd type="none" w="sm" len="sm"/>
            </a:ln>
          </p:spPr>
        </p:cxnSp>
        <p:cxnSp>
          <p:nvCxnSpPr>
            <p:cNvPr id="345" name="Google Shape;345;p33"/>
            <p:cNvCxnSpPr/>
            <p:nvPr/>
          </p:nvCxnSpPr>
          <p:spPr>
            <a:xfrm>
              <a:off x="1632360" y="460384"/>
              <a:ext cx="0" cy="219345"/>
            </a:xfrm>
            <a:prstGeom prst="straightConnector1">
              <a:avLst/>
            </a:prstGeom>
            <a:noFill/>
            <a:ln w="9525" cap="flat" cmpd="sng">
              <a:solidFill>
                <a:schemeClr val="dk2"/>
              </a:solidFill>
              <a:prstDash val="solid"/>
              <a:round/>
              <a:headEnd type="none" w="sm" len="sm"/>
              <a:tailEnd type="none" w="sm" len="sm"/>
            </a:ln>
          </p:spPr>
        </p:cxnSp>
        <p:pic>
          <p:nvPicPr>
            <p:cNvPr id="346" name="Google Shape;346;p33"/>
            <p:cNvPicPr preferRelativeResize="0"/>
            <p:nvPr/>
          </p:nvPicPr>
          <p:blipFill rotWithShape="1">
            <a:blip r:embed="rId4">
              <a:alphaModFix/>
            </a:blip>
            <a:srcRect l="9894" r="8731"/>
            <a:stretch/>
          </p:blipFill>
          <p:spPr>
            <a:xfrm>
              <a:off x="400885" y="325214"/>
              <a:ext cx="1033078" cy="489727"/>
            </a:xfrm>
            <a:prstGeom prst="rect">
              <a:avLst/>
            </a:prstGeom>
            <a:noFill/>
            <a:ln>
              <a:noFill/>
            </a:ln>
          </p:spPr>
        </p:pic>
      </p:grpSp>
      <p:sp>
        <p:nvSpPr>
          <p:cNvPr id="347" name="Google Shape;347;p33"/>
          <p:cNvSpPr txBox="1">
            <a:spLocks noGrp="1"/>
          </p:cNvSpPr>
          <p:nvPr>
            <p:ph type="title"/>
          </p:nvPr>
        </p:nvSpPr>
        <p:spPr>
          <a:xfrm>
            <a:off x="331800" y="199000"/>
            <a:ext cx="8480400" cy="819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Evaluasi Model</a:t>
            </a:r>
            <a:endParaRPr sz="2820">
              <a:solidFill>
                <a:srgbClr val="A338EB"/>
              </a:solidFill>
              <a:latin typeface="Maven Pro SemiBold"/>
              <a:ea typeface="Maven Pro SemiBold"/>
              <a:cs typeface="Maven Pro SemiBold"/>
              <a:sym typeface="Maven Pro SemiBold"/>
            </a:endParaRPr>
          </a:p>
        </p:txBody>
      </p:sp>
      <p:sp>
        <p:nvSpPr>
          <p:cNvPr id="348" name="Google Shape;348;p33"/>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Modelling</a:t>
            </a:r>
            <a:endParaRPr sz="1000" b="1" i="0" u="none" strike="noStrike" cap="none">
              <a:solidFill>
                <a:srgbClr val="601F99"/>
              </a:solidFill>
              <a:latin typeface="Inter"/>
              <a:ea typeface="Inter"/>
              <a:cs typeface="Inter"/>
              <a:sym typeface="Inter"/>
            </a:endParaRPr>
          </a:p>
        </p:txBody>
      </p:sp>
      <p:graphicFrame>
        <p:nvGraphicFramePr>
          <p:cNvPr id="349" name="Google Shape;349;p33"/>
          <p:cNvGraphicFramePr/>
          <p:nvPr>
            <p:extLst>
              <p:ext uri="{D42A27DB-BD31-4B8C-83A1-F6EECF244321}">
                <p14:modId xmlns:p14="http://schemas.microsoft.com/office/powerpoint/2010/main" val="1915291344"/>
              </p:ext>
            </p:extLst>
          </p:nvPr>
        </p:nvGraphicFramePr>
        <p:xfrm>
          <a:off x="1006800" y="1195550"/>
          <a:ext cx="7239000" cy="2377260"/>
        </p:xfrm>
        <a:graphic>
          <a:graphicData uri="http://schemas.openxmlformats.org/drawingml/2006/table">
            <a:tbl>
              <a:tblPr>
                <a:noFill/>
                <a:tableStyleId>{F72CDD71-17D3-4008-ABB7-CE73B0348C0A}</a:tableStyleId>
              </a:tblPr>
              <a:tblGrid>
                <a:gridCol w="1720475">
                  <a:extLst>
                    <a:ext uri="{9D8B030D-6E8A-4147-A177-3AD203B41FA5}">
                      <a16:colId xmlns:a16="http://schemas.microsoft.com/office/drawing/2014/main" val="20000"/>
                    </a:ext>
                  </a:extLst>
                </a:gridCol>
                <a:gridCol w="11751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51340">
                <a:tc>
                  <a:txBody>
                    <a:bodyPr/>
                    <a:lstStyle/>
                    <a:p>
                      <a:pPr marL="0" lvl="0" indent="0" algn="ctr" rtl="0">
                        <a:spcBef>
                          <a:spcPts val="0"/>
                        </a:spcBef>
                        <a:spcAft>
                          <a:spcPts val="0"/>
                        </a:spcAft>
                        <a:buNone/>
                      </a:pPr>
                      <a:r>
                        <a:rPr lang="en" b="1"/>
                        <a:t>Model</a:t>
                      </a:r>
                      <a:endParaRPr b="1"/>
                    </a:p>
                  </a:txBody>
                  <a:tcPr marL="91425" marR="91425" marT="91425" marB="91425"/>
                </a:tc>
                <a:tc>
                  <a:txBody>
                    <a:bodyPr/>
                    <a:lstStyle/>
                    <a:p>
                      <a:pPr marL="0" lvl="0" indent="0" algn="ctr" rtl="0">
                        <a:spcBef>
                          <a:spcPts val="0"/>
                        </a:spcBef>
                        <a:spcAft>
                          <a:spcPts val="0"/>
                        </a:spcAft>
                        <a:buNone/>
                      </a:pPr>
                      <a:r>
                        <a:rPr lang="en" b="1"/>
                        <a:t>RMSE</a:t>
                      </a:r>
                      <a:endParaRPr b="1"/>
                    </a:p>
                  </a:txBody>
                  <a:tcPr marL="91425" marR="91425" marT="91425" marB="91425"/>
                </a:tc>
                <a:tc>
                  <a:txBody>
                    <a:bodyPr/>
                    <a:lstStyle/>
                    <a:p>
                      <a:pPr marL="0" lvl="0" indent="0" algn="ctr" rtl="0">
                        <a:spcBef>
                          <a:spcPts val="0"/>
                        </a:spcBef>
                        <a:spcAft>
                          <a:spcPts val="0"/>
                        </a:spcAft>
                        <a:buNone/>
                      </a:pPr>
                      <a:r>
                        <a:rPr lang="en" b="1"/>
                        <a:t>MSE</a:t>
                      </a:r>
                      <a:endParaRPr b="1"/>
                    </a:p>
                  </a:txBody>
                  <a:tcPr marL="91425" marR="91425" marT="91425" marB="91425"/>
                </a:tc>
                <a:tc>
                  <a:txBody>
                    <a:bodyPr/>
                    <a:lstStyle/>
                    <a:p>
                      <a:pPr marL="0" lvl="0" indent="0" algn="ctr" rtl="0">
                        <a:spcBef>
                          <a:spcPts val="0"/>
                        </a:spcBef>
                        <a:spcAft>
                          <a:spcPts val="0"/>
                        </a:spcAft>
                        <a:buNone/>
                      </a:pPr>
                      <a:r>
                        <a:rPr lang="en" b="1"/>
                        <a:t>MAE</a:t>
                      </a:r>
                      <a:endParaRPr b="1"/>
                    </a:p>
                  </a:txBody>
                  <a:tcPr marL="91425" marR="91425" marT="91425" marB="91425"/>
                </a:tc>
                <a:tc>
                  <a:txBody>
                    <a:bodyPr/>
                    <a:lstStyle/>
                    <a:p>
                      <a:pPr marL="0" lvl="0" indent="0" algn="ctr" rtl="0">
                        <a:spcBef>
                          <a:spcPts val="0"/>
                        </a:spcBef>
                        <a:spcAft>
                          <a:spcPts val="0"/>
                        </a:spcAft>
                        <a:buNone/>
                      </a:pPr>
                      <a:r>
                        <a:rPr lang="en" b="1"/>
                        <a:t>R-Squared</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Linear Lengkap</a:t>
                      </a:r>
                      <a:endParaRPr/>
                    </a:p>
                  </a:txBody>
                  <a:tcPr marL="91425" marR="91425" marT="91425" marB="91425"/>
                </a:tc>
                <a:tc>
                  <a:txBody>
                    <a:bodyPr/>
                    <a:lstStyle/>
                    <a:p>
                      <a:pPr marL="0" lvl="0" indent="0" algn="ctr" rtl="0">
                        <a:spcBef>
                          <a:spcPts val="0"/>
                        </a:spcBef>
                        <a:spcAft>
                          <a:spcPts val="0"/>
                        </a:spcAft>
                        <a:buNone/>
                      </a:pPr>
                      <a:r>
                        <a:rPr lang="en" dirty="0">
                          <a:solidFill>
                            <a:schemeClr val="dk1"/>
                          </a:solidFill>
                        </a:rPr>
                        <a:t>2474.53</a:t>
                      </a:r>
                      <a:endParaRPr dirty="0">
                        <a:solidFill>
                          <a:schemeClr val="dk1"/>
                        </a:solidFill>
                      </a:endParaRPr>
                    </a:p>
                  </a:txBody>
                  <a:tcPr marL="91425" marR="91425" marT="91425" marB="91425"/>
                </a:tc>
                <a:tc>
                  <a:txBody>
                    <a:bodyPr/>
                    <a:lstStyle/>
                    <a:p>
                      <a:pPr marL="0" lvl="0" indent="0" algn="ctr" rtl="0">
                        <a:spcBef>
                          <a:spcPts val="0"/>
                        </a:spcBef>
                        <a:spcAft>
                          <a:spcPts val="0"/>
                        </a:spcAft>
                        <a:buNone/>
                      </a:pPr>
                      <a:r>
                        <a:rPr lang="en">
                          <a:solidFill>
                            <a:schemeClr val="dk1"/>
                          </a:solidFill>
                        </a:rPr>
                        <a:t>6123292.1</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en">
                          <a:solidFill>
                            <a:schemeClr val="dk1"/>
                          </a:solidFill>
                        </a:rPr>
                        <a:t>1634.97</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en"/>
                        <a:t>0.90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Linear Signifikan</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2642.95</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6985171.91</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1731.82</a:t>
                      </a:r>
                      <a:endParaRPr/>
                    </a:p>
                  </a:txBody>
                  <a:tcPr marL="91425" marR="91425" marT="91425" marB="91425"/>
                </a:tc>
                <a:tc>
                  <a:txBody>
                    <a:bodyPr/>
                    <a:lstStyle/>
                    <a:p>
                      <a:pPr marL="0" lvl="0" indent="0" algn="ctr" rtl="0">
                        <a:spcBef>
                          <a:spcPts val="0"/>
                        </a:spcBef>
                        <a:spcAft>
                          <a:spcPts val="0"/>
                        </a:spcAft>
                        <a:buNone/>
                      </a:pPr>
                      <a:r>
                        <a:rPr lang="en"/>
                        <a:t>0.88</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t>Ridge</a:t>
                      </a:r>
                      <a:endParaRPr/>
                    </a:p>
                  </a:txBody>
                  <a:tcPr marL="91425" marR="91425" marT="91425" marB="91425"/>
                </a:tc>
                <a:tc>
                  <a:txBody>
                    <a:bodyPr/>
                    <a:lstStyle/>
                    <a:p>
                      <a:pPr marL="0" lvl="0" indent="0" algn="ctr" rtl="0">
                        <a:spcBef>
                          <a:spcPts val="0"/>
                        </a:spcBef>
                        <a:spcAft>
                          <a:spcPts val="0"/>
                        </a:spcAft>
                        <a:buNone/>
                      </a:pPr>
                      <a:r>
                        <a:rPr lang="en"/>
                        <a:t>2341.63</a:t>
                      </a:r>
                      <a:endParaRPr/>
                    </a:p>
                  </a:txBody>
                  <a:tcPr marL="91425" marR="91425" marT="91425" marB="91425"/>
                </a:tc>
                <a:tc>
                  <a:txBody>
                    <a:bodyPr/>
                    <a:lstStyle/>
                    <a:p>
                      <a:pPr marL="0" lvl="0" indent="0" algn="ctr" rtl="0">
                        <a:spcBef>
                          <a:spcPts val="0"/>
                        </a:spcBef>
                        <a:spcAft>
                          <a:spcPts val="0"/>
                        </a:spcAft>
                        <a:buNone/>
                      </a:pPr>
                      <a:r>
                        <a:rPr lang="en"/>
                        <a:t>5483228.34</a:t>
                      </a:r>
                      <a:endParaRPr/>
                    </a:p>
                  </a:txBody>
                  <a:tcPr marL="91425" marR="91425" marT="91425" marB="91425"/>
                </a:tc>
                <a:tc>
                  <a:txBody>
                    <a:bodyPr/>
                    <a:lstStyle/>
                    <a:p>
                      <a:pPr marL="0" lvl="0" indent="0" algn="ctr" rtl="0">
                        <a:spcBef>
                          <a:spcPts val="0"/>
                        </a:spcBef>
                        <a:spcAft>
                          <a:spcPts val="0"/>
                        </a:spcAft>
                        <a:buNone/>
                      </a:pPr>
                      <a:r>
                        <a:rPr lang="en"/>
                        <a:t>1524.12</a:t>
                      </a:r>
                      <a:endParaRPr/>
                    </a:p>
                  </a:txBody>
                  <a:tcPr marL="91425" marR="91425" marT="91425" marB="91425"/>
                </a:tc>
                <a:tc>
                  <a:txBody>
                    <a:bodyPr/>
                    <a:lstStyle/>
                    <a:p>
                      <a:pPr marL="0" lvl="0" indent="0" algn="ctr" rtl="0">
                        <a:spcBef>
                          <a:spcPts val="0"/>
                        </a:spcBef>
                        <a:spcAft>
                          <a:spcPts val="0"/>
                        </a:spcAft>
                        <a:buNone/>
                      </a:pPr>
                      <a:r>
                        <a:rPr lang="en"/>
                        <a:t>0.91</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t>Lasso</a:t>
                      </a:r>
                      <a:endParaRPr/>
                    </a:p>
                  </a:txBody>
                  <a:tcPr marL="91425" marR="91425" marT="91425" marB="91425"/>
                </a:tc>
                <a:tc>
                  <a:txBody>
                    <a:bodyPr/>
                    <a:lstStyle/>
                    <a:p>
                      <a:pPr marL="0" lvl="0" indent="0" algn="ctr" rtl="0">
                        <a:spcBef>
                          <a:spcPts val="0"/>
                        </a:spcBef>
                        <a:spcAft>
                          <a:spcPts val="0"/>
                        </a:spcAft>
                        <a:buNone/>
                      </a:pPr>
                      <a:r>
                        <a:rPr lang="en"/>
                        <a:t>2468.28</a:t>
                      </a:r>
                      <a:endParaRPr/>
                    </a:p>
                  </a:txBody>
                  <a:tcPr marL="91425" marR="91425" marT="91425" marB="91425"/>
                </a:tc>
                <a:tc>
                  <a:txBody>
                    <a:bodyPr/>
                    <a:lstStyle/>
                    <a:p>
                      <a:pPr marL="0" lvl="0" indent="0" algn="ctr" rtl="0">
                        <a:spcBef>
                          <a:spcPts val="0"/>
                        </a:spcBef>
                        <a:spcAft>
                          <a:spcPts val="0"/>
                        </a:spcAft>
                        <a:buNone/>
                      </a:pPr>
                      <a:r>
                        <a:rPr lang="en"/>
                        <a:t>6092428.82</a:t>
                      </a:r>
                      <a:endParaRPr/>
                    </a:p>
                  </a:txBody>
                  <a:tcPr marL="91425" marR="91425" marT="91425" marB="91425"/>
                </a:tc>
                <a:tc>
                  <a:txBody>
                    <a:bodyPr/>
                    <a:lstStyle/>
                    <a:p>
                      <a:pPr marL="0" lvl="0" indent="0" algn="ctr" rtl="0">
                        <a:spcBef>
                          <a:spcPts val="0"/>
                        </a:spcBef>
                        <a:spcAft>
                          <a:spcPts val="0"/>
                        </a:spcAft>
                        <a:buNone/>
                      </a:pPr>
                      <a:r>
                        <a:rPr lang="en"/>
                        <a:t>1581.11</a:t>
                      </a:r>
                      <a:endParaRPr/>
                    </a:p>
                  </a:txBody>
                  <a:tcPr marL="91425" marR="91425" marT="91425" marB="91425"/>
                </a:tc>
                <a:tc>
                  <a:txBody>
                    <a:bodyPr/>
                    <a:lstStyle/>
                    <a:p>
                      <a:pPr marL="0" lvl="0" indent="0" algn="ctr" rtl="0">
                        <a:spcBef>
                          <a:spcPts val="0"/>
                        </a:spcBef>
                        <a:spcAft>
                          <a:spcPts val="0"/>
                        </a:spcAft>
                        <a:buNone/>
                      </a:pPr>
                      <a:r>
                        <a:rPr lang="en"/>
                        <a:t>0.90</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a:t>Random Forest</a:t>
                      </a:r>
                      <a:endParaRPr/>
                    </a:p>
                  </a:txBody>
                  <a:tcPr marL="91425" marR="91425" marT="91425" marB="91425"/>
                </a:tc>
                <a:tc>
                  <a:txBody>
                    <a:bodyPr/>
                    <a:lstStyle/>
                    <a:p>
                      <a:pPr marL="0" lvl="0" indent="0" algn="ctr" rtl="0">
                        <a:spcBef>
                          <a:spcPts val="0"/>
                        </a:spcBef>
                        <a:spcAft>
                          <a:spcPts val="0"/>
                        </a:spcAft>
                        <a:buNone/>
                      </a:pPr>
                      <a:r>
                        <a:rPr lang="en"/>
                        <a:t>1754.38</a:t>
                      </a:r>
                      <a:endParaRPr/>
                    </a:p>
                  </a:txBody>
                  <a:tcPr marL="91425" marR="91425" marT="91425" marB="91425"/>
                </a:tc>
                <a:tc>
                  <a:txBody>
                    <a:bodyPr/>
                    <a:lstStyle/>
                    <a:p>
                      <a:pPr marL="0" lvl="0" indent="0" algn="ctr" rtl="0">
                        <a:spcBef>
                          <a:spcPts val="0"/>
                        </a:spcBef>
                        <a:spcAft>
                          <a:spcPts val="0"/>
                        </a:spcAft>
                        <a:buNone/>
                      </a:pPr>
                      <a:r>
                        <a:rPr lang="en"/>
                        <a:t>3077837.65</a:t>
                      </a:r>
                      <a:endParaRPr/>
                    </a:p>
                  </a:txBody>
                  <a:tcPr marL="91425" marR="91425" marT="91425" marB="91425"/>
                </a:tc>
                <a:tc>
                  <a:txBody>
                    <a:bodyPr/>
                    <a:lstStyle/>
                    <a:p>
                      <a:pPr marL="0" lvl="0" indent="0" algn="ctr" rtl="0">
                        <a:spcBef>
                          <a:spcPts val="0"/>
                        </a:spcBef>
                        <a:spcAft>
                          <a:spcPts val="0"/>
                        </a:spcAft>
                        <a:buNone/>
                      </a:pPr>
                      <a:r>
                        <a:rPr lang="en"/>
                        <a:t>1088.45</a:t>
                      </a:r>
                      <a:endParaRPr/>
                    </a:p>
                  </a:txBody>
                  <a:tcPr marL="91425" marR="91425" marT="91425" marB="91425"/>
                </a:tc>
                <a:tc>
                  <a:txBody>
                    <a:bodyPr/>
                    <a:lstStyle/>
                    <a:p>
                      <a:pPr marL="0" lvl="0" indent="0" algn="ctr" rtl="0">
                        <a:spcBef>
                          <a:spcPts val="0"/>
                        </a:spcBef>
                        <a:spcAft>
                          <a:spcPts val="0"/>
                        </a:spcAft>
                        <a:buNone/>
                      </a:pPr>
                      <a:r>
                        <a:rPr lang="en" dirty="0"/>
                        <a:t>0.95</a:t>
                      </a:r>
                      <a:endParaRPr dirty="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4"/>
          <p:cNvSpPr txBox="1">
            <a:spLocks noGrp="1"/>
          </p:cNvSpPr>
          <p:nvPr>
            <p:ph type="body" idx="1"/>
          </p:nvPr>
        </p:nvSpPr>
        <p:spPr>
          <a:xfrm>
            <a:off x="6487875" y="2086000"/>
            <a:ext cx="2250000" cy="29244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endParaRPr sz="1500">
              <a:solidFill>
                <a:srgbClr val="282828"/>
              </a:solidFill>
              <a:latin typeface="Inter"/>
              <a:ea typeface="Inter"/>
              <a:cs typeface="Inter"/>
              <a:sym typeface="Inter"/>
            </a:endParaRPr>
          </a:p>
          <a:p>
            <a:pPr marL="457200" lvl="0" indent="0" algn="ctr" rtl="0">
              <a:lnSpc>
                <a:spcPct val="115000"/>
              </a:lnSpc>
              <a:spcBef>
                <a:spcPts val="0"/>
              </a:spcBef>
              <a:spcAft>
                <a:spcPts val="0"/>
              </a:spcAft>
              <a:buNone/>
            </a:pPr>
            <a:endParaRPr sz="1500">
              <a:solidFill>
                <a:srgbClr val="282828"/>
              </a:solidFill>
              <a:latin typeface="Inter"/>
              <a:ea typeface="Inter"/>
              <a:cs typeface="Inter"/>
              <a:sym typeface="Inter"/>
            </a:endParaRPr>
          </a:p>
          <a:p>
            <a:pPr marL="0" lvl="0" indent="0" algn="ctr" rtl="0">
              <a:lnSpc>
                <a:spcPct val="115000"/>
              </a:lnSpc>
              <a:spcBef>
                <a:spcPts val="0"/>
              </a:spcBef>
              <a:spcAft>
                <a:spcPts val="0"/>
              </a:spcAft>
              <a:buNone/>
            </a:pPr>
            <a:r>
              <a:rPr lang="en" sz="1900" b="1" i="1">
                <a:solidFill>
                  <a:srgbClr val="282828"/>
                </a:solidFill>
                <a:latin typeface="Inter"/>
                <a:ea typeface="Inter"/>
                <a:cs typeface="Inter"/>
                <a:sym typeface="Inter"/>
              </a:rPr>
              <a:t>“Model  good fit”</a:t>
            </a:r>
            <a:endParaRPr sz="1900" b="1" i="1">
              <a:solidFill>
                <a:srgbClr val="282828"/>
              </a:solidFill>
              <a:latin typeface="Inter"/>
              <a:ea typeface="Inter"/>
              <a:cs typeface="Inter"/>
              <a:sym typeface="Inter"/>
            </a:endParaRPr>
          </a:p>
        </p:txBody>
      </p:sp>
      <p:sp>
        <p:nvSpPr>
          <p:cNvPr id="355" name="Google Shape;355;p34"/>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356" name="Google Shape;356;p34"/>
          <p:cNvGrpSpPr/>
          <p:nvPr/>
        </p:nvGrpSpPr>
        <p:grpSpPr>
          <a:xfrm>
            <a:off x="7503019" y="95797"/>
            <a:ext cx="1516771" cy="323122"/>
            <a:chOff x="400885" y="325214"/>
            <a:chExt cx="2298835" cy="489727"/>
          </a:xfrm>
        </p:grpSpPr>
        <p:pic>
          <p:nvPicPr>
            <p:cNvPr id="357" name="Google Shape;357;p34"/>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358" name="Google Shape;358;p34"/>
            <p:cNvCxnSpPr/>
            <p:nvPr/>
          </p:nvCxnSpPr>
          <p:spPr>
            <a:xfrm>
              <a:off x="1632394" y="460384"/>
              <a:ext cx="0" cy="219300"/>
            </a:xfrm>
            <a:prstGeom prst="straightConnector1">
              <a:avLst/>
            </a:prstGeom>
            <a:noFill/>
            <a:ln w="9525" cap="flat" cmpd="sng">
              <a:solidFill>
                <a:schemeClr val="dk2"/>
              </a:solidFill>
              <a:prstDash val="solid"/>
              <a:round/>
              <a:headEnd type="none" w="sm" len="sm"/>
              <a:tailEnd type="none" w="sm" len="sm"/>
            </a:ln>
          </p:spPr>
        </p:cxnSp>
        <p:cxnSp>
          <p:nvCxnSpPr>
            <p:cNvPr id="359" name="Google Shape;359;p34"/>
            <p:cNvCxnSpPr/>
            <p:nvPr/>
          </p:nvCxnSpPr>
          <p:spPr>
            <a:xfrm>
              <a:off x="1632360" y="460384"/>
              <a:ext cx="0" cy="219300"/>
            </a:xfrm>
            <a:prstGeom prst="straightConnector1">
              <a:avLst/>
            </a:prstGeom>
            <a:noFill/>
            <a:ln w="9525" cap="flat" cmpd="sng">
              <a:solidFill>
                <a:schemeClr val="dk2"/>
              </a:solidFill>
              <a:prstDash val="solid"/>
              <a:round/>
              <a:headEnd type="none" w="sm" len="sm"/>
              <a:tailEnd type="none" w="sm" len="sm"/>
            </a:ln>
          </p:spPr>
        </p:cxnSp>
        <p:pic>
          <p:nvPicPr>
            <p:cNvPr id="360" name="Google Shape;360;p34"/>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361" name="Google Shape;361;p34"/>
          <p:cNvSpPr txBox="1">
            <a:spLocks noGrp="1"/>
          </p:cNvSpPr>
          <p:nvPr>
            <p:ph type="title"/>
          </p:nvPr>
        </p:nvSpPr>
        <p:spPr>
          <a:xfrm>
            <a:off x="331800" y="275200"/>
            <a:ext cx="8480400" cy="819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Evaluasi Model</a:t>
            </a:r>
            <a:endParaRPr sz="2820">
              <a:solidFill>
                <a:srgbClr val="A338EB"/>
              </a:solidFill>
              <a:latin typeface="Maven Pro SemiBold"/>
              <a:ea typeface="Maven Pro SemiBold"/>
              <a:cs typeface="Maven Pro SemiBold"/>
              <a:sym typeface="Maven Pro SemiBold"/>
            </a:endParaRPr>
          </a:p>
        </p:txBody>
      </p:sp>
      <p:sp>
        <p:nvSpPr>
          <p:cNvPr id="362" name="Google Shape;362;p34"/>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Modelling</a:t>
            </a:r>
            <a:endParaRPr sz="1000" b="1" i="0" u="none" strike="noStrike" cap="none">
              <a:solidFill>
                <a:srgbClr val="601F99"/>
              </a:solidFill>
              <a:latin typeface="Inter"/>
              <a:ea typeface="Inter"/>
              <a:cs typeface="Inter"/>
              <a:sym typeface="Inter"/>
            </a:endParaRPr>
          </a:p>
        </p:txBody>
      </p:sp>
      <p:grpSp>
        <p:nvGrpSpPr>
          <p:cNvPr id="6" name="Group 5">
            <a:extLst>
              <a:ext uri="{FF2B5EF4-FFF2-40B4-BE49-F238E27FC236}">
                <a16:creationId xmlns:a16="http://schemas.microsoft.com/office/drawing/2014/main" id="{B4FAC3D4-2BE1-47E0-738C-171140566F62}"/>
              </a:ext>
            </a:extLst>
          </p:cNvPr>
          <p:cNvGrpSpPr/>
          <p:nvPr/>
        </p:nvGrpSpPr>
        <p:grpSpPr>
          <a:xfrm>
            <a:off x="976974" y="1094500"/>
            <a:ext cx="5370401" cy="3639002"/>
            <a:chOff x="976974" y="1094500"/>
            <a:chExt cx="5370401" cy="3639002"/>
          </a:xfrm>
        </p:grpSpPr>
        <p:pic>
          <p:nvPicPr>
            <p:cNvPr id="363" name="Google Shape;363;p34"/>
            <p:cNvPicPr preferRelativeResize="0"/>
            <p:nvPr/>
          </p:nvPicPr>
          <p:blipFill>
            <a:blip r:embed="rId5">
              <a:alphaModFix/>
            </a:blip>
            <a:stretch>
              <a:fillRect/>
            </a:stretch>
          </p:blipFill>
          <p:spPr>
            <a:xfrm>
              <a:off x="976975" y="1094500"/>
              <a:ext cx="2614950" cy="1743300"/>
            </a:xfrm>
            <a:prstGeom prst="rect">
              <a:avLst/>
            </a:prstGeom>
            <a:noFill/>
            <a:ln>
              <a:noFill/>
            </a:ln>
          </p:spPr>
        </p:pic>
        <p:pic>
          <p:nvPicPr>
            <p:cNvPr id="364" name="Google Shape;364;p34"/>
            <p:cNvPicPr preferRelativeResize="0"/>
            <p:nvPr/>
          </p:nvPicPr>
          <p:blipFill>
            <a:blip r:embed="rId6">
              <a:alphaModFix/>
            </a:blip>
            <a:stretch>
              <a:fillRect/>
            </a:stretch>
          </p:blipFill>
          <p:spPr>
            <a:xfrm>
              <a:off x="3732425" y="1094500"/>
              <a:ext cx="2614950" cy="1743300"/>
            </a:xfrm>
            <a:prstGeom prst="rect">
              <a:avLst/>
            </a:prstGeom>
            <a:noFill/>
            <a:ln>
              <a:noFill/>
            </a:ln>
          </p:spPr>
        </p:pic>
        <p:pic>
          <p:nvPicPr>
            <p:cNvPr id="3" name="Picture 2">
              <a:extLst>
                <a:ext uri="{FF2B5EF4-FFF2-40B4-BE49-F238E27FC236}">
                  <a16:creationId xmlns:a16="http://schemas.microsoft.com/office/drawing/2014/main" id="{C01F5079-10FA-FE4E-1985-8659372D312C}"/>
                </a:ext>
              </a:extLst>
            </p:cNvPr>
            <p:cNvPicPr>
              <a:picLocks noChangeAspect="1"/>
            </p:cNvPicPr>
            <p:nvPr/>
          </p:nvPicPr>
          <p:blipFill>
            <a:blip r:embed="rId7"/>
            <a:stretch>
              <a:fillRect/>
            </a:stretch>
          </p:blipFill>
          <p:spPr>
            <a:xfrm>
              <a:off x="976974" y="2990201"/>
              <a:ext cx="2614950" cy="1743300"/>
            </a:xfrm>
            <a:prstGeom prst="rect">
              <a:avLst/>
            </a:prstGeom>
          </p:spPr>
        </p:pic>
        <p:pic>
          <p:nvPicPr>
            <p:cNvPr id="5" name="Picture 4">
              <a:extLst>
                <a:ext uri="{FF2B5EF4-FFF2-40B4-BE49-F238E27FC236}">
                  <a16:creationId xmlns:a16="http://schemas.microsoft.com/office/drawing/2014/main" id="{51A9ECC9-0948-5CEC-4A70-C9889148BD9F}"/>
                </a:ext>
              </a:extLst>
            </p:cNvPr>
            <p:cNvPicPr>
              <a:picLocks noChangeAspect="1"/>
            </p:cNvPicPr>
            <p:nvPr/>
          </p:nvPicPr>
          <p:blipFill>
            <a:blip r:embed="rId8"/>
            <a:stretch>
              <a:fillRect/>
            </a:stretch>
          </p:blipFill>
          <p:spPr>
            <a:xfrm>
              <a:off x="3732424" y="2990201"/>
              <a:ext cx="2614951" cy="1743301"/>
            </a:xfrm>
            <a:prstGeom prst="rect">
              <a:avLst/>
            </a:prstGeom>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5"/>
          <p:cNvSpPr txBox="1">
            <a:spLocks noGrp="1"/>
          </p:cNvSpPr>
          <p:nvPr>
            <p:ph type="body" idx="1"/>
          </p:nvPr>
        </p:nvSpPr>
        <p:spPr>
          <a:xfrm>
            <a:off x="5832250" y="1111925"/>
            <a:ext cx="2718300" cy="29244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sz="1500">
              <a:solidFill>
                <a:srgbClr val="282828"/>
              </a:solidFill>
              <a:latin typeface="Inter"/>
              <a:ea typeface="Inter"/>
              <a:cs typeface="Inter"/>
              <a:sym typeface="Inter"/>
            </a:endParaRPr>
          </a:p>
          <a:p>
            <a:pPr marL="0" lvl="0" indent="0" algn="ctr" rtl="0">
              <a:lnSpc>
                <a:spcPct val="115000"/>
              </a:lnSpc>
              <a:spcBef>
                <a:spcPts val="0"/>
              </a:spcBef>
              <a:spcAft>
                <a:spcPts val="0"/>
              </a:spcAft>
              <a:buNone/>
            </a:pPr>
            <a:r>
              <a:rPr lang="en" sz="1500">
                <a:solidFill>
                  <a:srgbClr val="282828"/>
                </a:solidFill>
                <a:latin typeface="Inter"/>
                <a:ea typeface="Inter"/>
                <a:cs typeface="Inter"/>
                <a:sym typeface="Inter"/>
              </a:rPr>
              <a:t>										</a:t>
            </a:r>
            <a:r>
              <a:rPr lang="en" sz="1900" b="1" i="1">
                <a:solidFill>
                  <a:srgbClr val="282828"/>
                </a:solidFill>
                <a:latin typeface="Inter"/>
                <a:ea typeface="Inter"/>
                <a:cs typeface="Inter"/>
                <a:sym typeface="Inter"/>
              </a:rPr>
              <a:t>“Tuning tidak dapat memperbaiki model”</a:t>
            </a:r>
            <a:endParaRPr sz="1900" b="1" i="1">
              <a:solidFill>
                <a:srgbClr val="282828"/>
              </a:solidFill>
              <a:latin typeface="Inter"/>
              <a:ea typeface="Inter"/>
              <a:cs typeface="Inter"/>
              <a:sym typeface="Inter"/>
            </a:endParaRPr>
          </a:p>
          <a:p>
            <a:pPr marL="0" lvl="0" indent="0" algn="l" rtl="0">
              <a:lnSpc>
                <a:spcPct val="115000"/>
              </a:lnSpc>
              <a:spcBef>
                <a:spcPts val="0"/>
              </a:spcBef>
              <a:spcAft>
                <a:spcPts val="0"/>
              </a:spcAft>
              <a:buNone/>
            </a:pPr>
            <a:endParaRPr sz="1500">
              <a:solidFill>
                <a:srgbClr val="282828"/>
              </a:solidFill>
              <a:latin typeface="Inter"/>
              <a:ea typeface="Inter"/>
              <a:cs typeface="Inter"/>
              <a:sym typeface="Inter"/>
            </a:endParaRPr>
          </a:p>
          <a:p>
            <a:pPr marL="457200" lvl="0" indent="0" algn="l" rtl="0">
              <a:lnSpc>
                <a:spcPct val="115000"/>
              </a:lnSpc>
              <a:spcBef>
                <a:spcPts val="0"/>
              </a:spcBef>
              <a:spcAft>
                <a:spcPts val="0"/>
              </a:spcAft>
              <a:buNone/>
            </a:pPr>
            <a:endParaRPr sz="1500">
              <a:solidFill>
                <a:srgbClr val="282828"/>
              </a:solidFill>
              <a:latin typeface="Inter"/>
              <a:ea typeface="Inter"/>
              <a:cs typeface="Inter"/>
              <a:sym typeface="Inter"/>
            </a:endParaRPr>
          </a:p>
          <a:p>
            <a:pPr marL="457200" lvl="0" indent="0" algn="l" rtl="0">
              <a:lnSpc>
                <a:spcPct val="115000"/>
              </a:lnSpc>
              <a:spcBef>
                <a:spcPts val="0"/>
              </a:spcBef>
              <a:spcAft>
                <a:spcPts val="0"/>
              </a:spcAft>
              <a:buNone/>
            </a:pPr>
            <a:endParaRPr sz="1500">
              <a:solidFill>
                <a:srgbClr val="282828"/>
              </a:solidFill>
              <a:latin typeface="Inter"/>
              <a:ea typeface="Inter"/>
              <a:cs typeface="Inter"/>
              <a:sym typeface="Inter"/>
            </a:endParaRPr>
          </a:p>
          <a:p>
            <a:pPr marL="457200" lvl="0" indent="0" algn="l" rtl="0">
              <a:lnSpc>
                <a:spcPct val="115000"/>
              </a:lnSpc>
              <a:spcBef>
                <a:spcPts val="0"/>
              </a:spcBef>
              <a:spcAft>
                <a:spcPts val="0"/>
              </a:spcAft>
              <a:buNone/>
            </a:pPr>
            <a:endParaRPr sz="1500">
              <a:solidFill>
                <a:srgbClr val="282828"/>
              </a:solidFill>
              <a:latin typeface="Inter"/>
              <a:ea typeface="Inter"/>
              <a:cs typeface="Inter"/>
              <a:sym typeface="Inter"/>
            </a:endParaRPr>
          </a:p>
          <a:p>
            <a:pPr marL="457200" lvl="0" indent="0" algn="ctr" rtl="0">
              <a:lnSpc>
                <a:spcPct val="115000"/>
              </a:lnSpc>
              <a:spcBef>
                <a:spcPts val="0"/>
              </a:spcBef>
              <a:spcAft>
                <a:spcPts val="0"/>
              </a:spcAft>
              <a:buNone/>
            </a:pPr>
            <a:endParaRPr sz="1900" b="1" i="1">
              <a:solidFill>
                <a:srgbClr val="282828"/>
              </a:solidFill>
              <a:latin typeface="Inter"/>
              <a:ea typeface="Inter"/>
              <a:cs typeface="Inter"/>
              <a:sym typeface="Inter"/>
            </a:endParaRPr>
          </a:p>
          <a:p>
            <a:pPr marL="457200" lvl="0" indent="0" algn="ctr" rtl="0">
              <a:lnSpc>
                <a:spcPct val="115000"/>
              </a:lnSpc>
              <a:spcBef>
                <a:spcPts val="0"/>
              </a:spcBef>
              <a:spcAft>
                <a:spcPts val="0"/>
              </a:spcAft>
              <a:buNone/>
            </a:pPr>
            <a:endParaRPr sz="1900" b="1" i="1">
              <a:solidFill>
                <a:srgbClr val="282828"/>
              </a:solidFill>
              <a:latin typeface="Inter"/>
              <a:ea typeface="Inter"/>
              <a:cs typeface="Inter"/>
              <a:sym typeface="Inter"/>
            </a:endParaRPr>
          </a:p>
        </p:txBody>
      </p:sp>
      <p:sp>
        <p:nvSpPr>
          <p:cNvPr id="372" name="Google Shape;372;p35"/>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373" name="Google Shape;373;p35"/>
          <p:cNvGrpSpPr/>
          <p:nvPr/>
        </p:nvGrpSpPr>
        <p:grpSpPr>
          <a:xfrm>
            <a:off x="7503019" y="95797"/>
            <a:ext cx="1516771" cy="323122"/>
            <a:chOff x="400885" y="325214"/>
            <a:chExt cx="2298835" cy="489727"/>
          </a:xfrm>
        </p:grpSpPr>
        <p:pic>
          <p:nvPicPr>
            <p:cNvPr id="374" name="Google Shape;374;p35"/>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375" name="Google Shape;375;p35"/>
            <p:cNvCxnSpPr/>
            <p:nvPr/>
          </p:nvCxnSpPr>
          <p:spPr>
            <a:xfrm>
              <a:off x="1632394" y="460384"/>
              <a:ext cx="0" cy="219300"/>
            </a:xfrm>
            <a:prstGeom prst="straightConnector1">
              <a:avLst/>
            </a:prstGeom>
            <a:noFill/>
            <a:ln w="9525" cap="flat" cmpd="sng">
              <a:solidFill>
                <a:schemeClr val="dk2"/>
              </a:solidFill>
              <a:prstDash val="solid"/>
              <a:round/>
              <a:headEnd type="none" w="sm" len="sm"/>
              <a:tailEnd type="none" w="sm" len="sm"/>
            </a:ln>
          </p:spPr>
        </p:cxnSp>
        <p:cxnSp>
          <p:nvCxnSpPr>
            <p:cNvPr id="376" name="Google Shape;376;p35"/>
            <p:cNvCxnSpPr/>
            <p:nvPr/>
          </p:nvCxnSpPr>
          <p:spPr>
            <a:xfrm>
              <a:off x="1632360" y="460384"/>
              <a:ext cx="0" cy="219300"/>
            </a:xfrm>
            <a:prstGeom prst="straightConnector1">
              <a:avLst/>
            </a:prstGeom>
            <a:noFill/>
            <a:ln w="9525" cap="flat" cmpd="sng">
              <a:solidFill>
                <a:schemeClr val="dk2"/>
              </a:solidFill>
              <a:prstDash val="solid"/>
              <a:round/>
              <a:headEnd type="none" w="sm" len="sm"/>
              <a:tailEnd type="none" w="sm" len="sm"/>
            </a:ln>
          </p:spPr>
        </p:cxnSp>
        <p:pic>
          <p:nvPicPr>
            <p:cNvPr id="377" name="Google Shape;377;p35"/>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378" name="Google Shape;378;p35"/>
          <p:cNvSpPr txBox="1">
            <a:spLocks noGrp="1"/>
          </p:cNvSpPr>
          <p:nvPr>
            <p:ph type="title"/>
          </p:nvPr>
        </p:nvSpPr>
        <p:spPr>
          <a:xfrm>
            <a:off x="311700" y="597425"/>
            <a:ext cx="8480400" cy="81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Tuning</a:t>
            </a:r>
            <a:endParaRPr sz="2820">
              <a:solidFill>
                <a:srgbClr val="A338EB"/>
              </a:solidFill>
              <a:latin typeface="Maven Pro SemiBold"/>
              <a:ea typeface="Maven Pro SemiBold"/>
              <a:cs typeface="Maven Pro SemiBold"/>
              <a:sym typeface="Maven Pro SemiBold"/>
            </a:endParaRPr>
          </a:p>
        </p:txBody>
      </p:sp>
      <p:sp>
        <p:nvSpPr>
          <p:cNvPr id="379" name="Google Shape;379;p35"/>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Modelling</a:t>
            </a:r>
            <a:endParaRPr sz="1000" b="1" i="0" u="none" strike="noStrike" cap="none">
              <a:solidFill>
                <a:srgbClr val="601F99"/>
              </a:solidFill>
              <a:latin typeface="Inter"/>
              <a:ea typeface="Inter"/>
              <a:cs typeface="Inter"/>
              <a:sym typeface="Inter"/>
            </a:endParaRPr>
          </a:p>
        </p:txBody>
      </p:sp>
      <p:graphicFrame>
        <p:nvGraphicFramePr>
          <p:cNvPr id="380" name="Google Shape;380;p35"/>
          <p:cNvGraphicFramePr/>
          <p:nvPr/>
        </p:nvGraphicFramePr>
        <p:xfrm>
          <a:off x="952500" y="2000250"/>
          <a:ext cx="4343400" cy="1981050"/>
        </p:xfrm>
        <a:graphic>
          <a:graphicData uri="http://schemas.openxmlformats.org/drawingml/2006/table">
            <a:tbl>
              <a:tblPr>
                <a:noFill/>
                <a:tableStyleId>{F72CDD71-17D3-4008-ABB7-CE73B0348C0A}</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t>Model</a:t>
                      </a:r>
                      <a:endParaRPr b="1"/>
                    </a:p>
                  </a:txBody>
                  <a:tcPr marL="91425" marR="91425" marT="91425" marB="91425"/>
                </a:tc>
                <a:tc>
                  <a:txBody>
                    <a:bodyPr/>
                    <a:lstStyle/>
                    <a:p>
                      <a:pPr marL="0" lvl="0" indent="0" algn="l" rtl="0">
                        <a:spcBef>
                          <a:spcPts val="0"/>
                        </a:spcBef>
                        <a:spcAft>
                          <a:spcPts val="0"/>
                        </a:spcAft>
                        <a:buNone/>
                      </a:pPr>
                      <a:r>
                        <a:rPr lang="en" b="1"/>
                        <a:t>RMSE</a:t>
                      </a:r>
                      <a:endParaRPr b="1"/>
                    </a:p>
                  </a:txBody>
                  <a:tcPr marL="91425" marR="91425" marT="91425" marB="91425"/>
                </a:tc>
                <a:tc>
                  <a:txBody>
                    <a:bodyPr/>
                    <a:lstStyle/>
                    <a:p>
                      <a:pPr marL="0" lvl="0" indent="0" algn="l" rtl="0">
                        <a:spcBef>
                          <a:spcPts val="0"/>
                        </a:spcBef>
                        <a:spcAft>
                          <a:spcPts val="0"/>
                        </a:spcAft>
                        <a:buNone/>
                      </a:pPr>
                      <a:r>
                        <a:rPr lang="en" b="1"/>
                        <a:t>R-Squared</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Linear</a:t>
                      </a:r>
                      <a:endParaRPr/>
                    </a:p>
                  </a:txBody>
                  <a:tcPr marL="91425" marR="91425" marT="91425" marB="91425"/>
                </a:tc>
                <a:tc>
                  <a:txBody>
                    <a:bodyPr/>
                    <a:lstStyle/>
                    <a:p>
                      <a:pPr marL="0" lvl="0" indent="0" algn="l" rtl="0">
                        <a:spcBef>
                          <a:spcPts val="0"/>
                        </a:spcBef>
                        <a:spcAft>
                          <a:spcPts val="0"/>
                        </a:spcAft>
                        <a:buNone/>
                      </a:pPr>
                      <a:r>
                        <a:rPr lang="en"/>
                        <a:t>2474.53</a:t>
                      </a:r>
                      <a:endParaRPr/>
                    </a:p>
                  </a:txBody>
                  <a:tcPr marL="91425" marR="91425" marT="91425" marB="91425"/>
                </a:tc>
                <a:tc>
                  <a:txBody>
                    <a:bodyPr/>
                    <a:lstStyle/>
                    <a:p>
                      <a:pPr marL="0" lvl="0" indent="0" algn="l" rtl="0">
                        <a:spcBef>
                          <a:spcPts val="0"/>
                        </a:spcBef>
                        <a:spcAft>
                          <a:spcPts val="0"/>
                        </a:spcAft>
                        <a:buNone/>
                      </a:pPr>
                      <a:r>
                        <a:rPr lang="en"/>
                        <a:t>0.90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Ridge</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2341.63</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0.91</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dirty="0"/>
                        <a:t>Lasso</a:t>
                      </a:r>
                      <a:endParaRPr dirty="0"/>
                    </a:p>
                  </a:txBody>
                  <a:tcPr marL="91425" marR="91425" marT="91425" marB="91425"/>
                </a:tc>
                <a:tc>
                  <a:txBody>
                    <a:bodyPr/>
                    <a:lstStyle/>
                    <a:p>
                      <a:pPr marL="0" lvl="0" indent="0" algn="l" rtl="0">
                        <a:spcBef>
                          <a:spcPts val="0"/>
                        </a:spcBef>
                        <a:spcAft>
                          <a:spcPts val="0"/>
                        </a:spcAft>
                        <a:buNone/>
                      </a:pPr>
                      <a:r>
                        <a:rPr lang="en"/>
                        <a:t>2468.28</a:t>
                      </a:r>
                      <a:endParaRPr/>
                    </a:p>
                  </a:txBody>
                  <a:tcPr marL="91425" marR="91425" marT="91425" marB="91425"/>
                </a:tc>
                <a:tc>
                  <a:txBody>
                    <a:bodyPr/>
                    <a:lstStyle/>
                    <a:p>
                      <a:pPr marL="0" lvl="0" indent="0" algn="l" rtl="0">
                        <a:spcBef>
                          <a:spcPts val="0"/>
                        </a:spcBef>
                        <a:spcAft>
                          <a:spcPts val="0"/>
                        </a:spcAft>
                        <a:buNone/>
                      </a:pPr>
                      <a:r>
                        <a:rPr lang="en"/>
                        <a:t>0.90</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Random Forest</a:t>
                      </a:r>
                      <a:endParaRPr/>
                    </a:p>
                  </a:txBody>
                  <a:tcPr marL="91425" marR="91425" marT="91425" marB="91425"/>
                </a:tc>
                <a:tc>
                  <a:txBody>
                    <a:bodyPr/>
                    <a:lstStyle/>
                    <a:p>
                      <a:pPr marL="0" lvl="0" indent="0" algn="l" rtl="0">
                        <a:spcBef>
                          <a:spcPts val="0"/>
                        </a:spcBef>
                        <a:spcAft>
                          <a:spcPts val="0"/>
                        </a:spcAft>
                        <a:buNone/>
                      </a:pPr>
                      <a:r>
                        <a:rPr lang="en"/>
                        <a:t>1966.234</a:t>
                      </a:r>
                      <a:endParaRPr/>
                    </a:p>
                  </a:txBody>
                  <a:tcPr marL="91425" marR="91425" marT="91425" marB="91425"/>
                </a:tc>
                <a:tc>
                  <a:txBody>
                    <a:bodyPr/>
                    <a:lstStyle/>
                    <a:p>
                      <a:pPr marL="0" lvl="0" indent="0" algn="l" rtl="0">
                        <a:spcBef>
                          <a:spcPts val="0"/>
                        </a:spcBef>
                        <a:spcAft>
                          <a:spcPts val="0"/>
                        </a:spcAft>
                        <a:buNone/>
                      </a:pPr>
                      <a:r>
                        <a:rPr lang="en" dirty="0"/>
                        <a:t>0.94</a:t>
                      </a:r>
                      <a:endParaRPr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6"/>
          <p:cNvSpPr txBox="1">
            <a:spLocks noGrp="1"/>
          </p:cNvSpPr>
          <p:nvPr>
            <p:ph type="body" idx="1"/>
          </p:nvPr>
        </p:nvSpPr>
        <p:spPr>
          <a:xfrm>
            <a:off x="311700" y="1492925"/>
            <a:ext cx="7934100" cy="2924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900">
                <a:solidFill>
                  <a:srgbClr val="282828"/>
                </a:solidFill>
                <a:latin typeface="Inter"/>
                <a:ea typeface="Inter"/>
                <a:cs typeface="Inter"/>
                <a:sym typeface="Inter"/>
              </a:rPr>
              <a:t>“Model final yang digunakan adalah </a:t>
            </a:r>
            <a:r>
              <a:rPr lang="en" sz="1900" b="1">
                <a:solidFill>
                  <a:srgbClr val="282828"/>
                </a:solidFill>
                <a:latin typeface="Inter"/>
                <a:ea typeface="Inter"/>
                <a:cs typeface="Inter"/>
                <a:sym typeface="Inter"/>
              </a:rPr>
              <a:t>Random Forest.”</a:t>
            </a:r>
            <a:endParaRPr sz="1900" b="1">
              <a:solidFill>
                <a:srgbClr val="282828"/>
              </a:solidFill>
              <a:latin typeface="Inter"/>
              <a:ea typeface="Inter"/>
              <a:cs typeface="Inter"/>
              <a:sym typeface="Inter"/>
            </a:endParaRPr>
          </a:p>
          <a:p>
            <a:pPr marL="0" lvl="0" indent="0" algn="ctr" rtl="0">
              <a:lnSpc>
                <a:spcPct val="115000"/>
              </a:lnSpc>
              <a:spcBef>
                <a:spcPts val="0"/>
              </a:spcBef>
              <a:spcAft>
                <a:spcPts val="0"/>
              </a:spcAft>
              <a:buNone/>
            </a:pPr>
            <a:r>
              <a:rPr lang="en" sz="1900">
                <a:solidFill>
                  <a:srgbClr val="282828"/>
                </a:solidFill>
                <a:latin typeface="Inter"/>
                <a:ea typeface="Inter"/>
                <a:cs typeface="Inter"/>
                <a:sym typeface="Inter"/>
              </a:rPr>
              <a:t>Dengan RMSE = 1754.38</a:t>
            </a:r>
            <a:endParaRPr sz="1900">
              <a:solidFill>
                <a:srgbClr val="282828"/>
              </a:solidFill>
              <a:latin typeface="Inter"/>
              <a:ea typeface="Inter"/>
              <a:cs typeface="Inter"/>
              <a:sym typeface="Inter"/>
            </a:endParaRPr>
          </a:p>
          <a:p>
            <a:pPr marL="0" lvl="0" indent="0" algn="ctr" rtl="0">
              <a:lnSpc>
                <a:spcPct val="115000"/>
              </a:lnSpc>
              <a:spcBef>
                <a:spcPts val="0"/>
              </a:spcBef>
              <a:spcAft>
                <a:spcPts val="0"/>
              </a:spcAft>
              <a:buNone/>
            </a:pPr>
            <a:r>
              <a:rPr lang="en" sz="1900">
                <a:solidFill>
                  <a:srgbClr val="282828"/>
                </a:solidFill>
                <a:latin typeface="Inter"/>
                <a:ea typeface="Inter"/>
                <a:cs typeface="Inter"/>
                <a:sym typeface="Inter"/>
              </a:rPr>
              <a:t>MAE = 1088.45</a:t>
            </a:r>
            <a:endParaRPr sz="1900">
              <a:solidFill>
                <a:srgbClr val="282828"/>
              </a:solidFill>
              <a:latin typeface="Inter"/>
              <a:ea typeface="Inter"/>
              <a:cs typeface="Inter"/>
              <a:sym typeface="Inter"/>
            </a:endParaRPr>
          </a:p>
          <a:p>
            <a:pPr marL="0" lvl="0" indent="0" algn="ctr" rtl="0">
              <a:lnSpc>
                <a:spcPct val="115000"/>
              </a:lnSpc>
              <a:spcBef>
                <a:spcPts val="0"/>
              </a:spcBef>
              <a:spcAft>
                <a:spcPts val="0"/>
              </a:spcAft>
              <a:buNone/>
            </a:pPr>
            <a:r>
              <a:rPr lang="en" sz="1900">
                <a:solidFill>
                  <a:srgbClr val="282828"/>
                </a:solidFill>
                <a:latin typeface="Inter"/>
                <a:ea typeface="Inter"/>
                <a:cs typeface="Inter"/>
                <a:sym typeface="Inter"/>
              </a:rPr>
              <a:t>R-squared = 95%</a:t>
            </a:r>
            <a:endParaRPr sz="1900">
              <a:solidFill>
                <a:srgbClr val="282828"/>
              </a:solidFill>
              <a:latin typeface="Inter"/>
              <a:ea typeface="Inter"/>
              <a:cs typeface="Inter"/>
              <a:sym typeface="Inter"/>
            </a:endParaRPr>
          </a:p>
          <a:p>
            <a:pPr marL="457200" lvl="0" indent="0" algn="l" rtl="0">
              <a:lnSpc>
                <a:spcPct val="115000"/>
              </a:lnSpc>
              <a:spcBef>
                <a:spcPts val="0"/>
              </a:spcBef>
              <a:spcAft>
                <a:spcPts val="0"/>
              </a:spcAft>
              <a:buNone/>
            </a:pPr>
            <a:endParaRPr sz="1500">
              <a:solidFill>
                <a:srgbClr val="282828"/>
              </a:solidFill>
              <a:latin typeface="Inter"/>
              <a:ea typeface="Inter"/>
              <a:cs typeface="Inter"/>
              <a:sym typeface="Inter"/>
            </a:endParaRPr>
          </a:p>
          <a:p>
            <a:pPr marL="457200" lvl="0" indent="0" algn="l" rtl="0">
              <a:lnSpc>
                <a:spcPct val="115000"/>
              </a:lnSpc>
              <a:spcBef>
                <a:spcPts val="0"/>
              </a:spcBef>
              <a:spcAft>
                <a:spcPts val="0"/>
              </a:spcAft>
              <a:buNone/>
            </a:pPr>
            <a:endParaRPr sz="1500">
              <a:solidFill>
                <a:srgbClr val="282828"/>
              </a:solidFill>
              <a:latin typeface="Inter"/>
              <a:ea typeface="Inter"/>
              <a:cs typeface="Inter"/>
              <a:sym typeface="Inter"/>
            </a:endParaRPr>
          </a:p>
          <a:p>
            <a:pPr marL="457200" lvl="0" indent="0" algn="l" rtl="0">
              <a:lnSpc>
                <a:spcPct val="115000"/>
              </a:lnSpc>
              <a:spcBef>
                <a:spcPts val="0"/>
              </a:spcBef>
              <a:spcAft>
                <a:spcPts val="0"/>
              </a:spcAft>
              <a:buNone/>
            </a:pPr>
            <a:endParaRPr sz="1500">
              <a:solidFill>
                <a:srgbClr val="282828"/>
              </a:solidFill>
              <a:latin typeface="Inter"/>
              <a:ea typeface="Inter"/>
              <a:cs typeface="Inter"/>
              <a:sym typeface="Inter"/>
            </a:endParaRPr>
          </a:p>
          <a:p>
            <a:pPr marL="457200" lvl="0" indent="0" algn="l" rtl="0">
              <a:lnSpc>
                <a:spcPct val="115000"/>
              </a:lnSpc>
              <a:spcBef>
                <a:spcPts val="0"/>
              </a:spcBef>
              <a:spcAft>
                <a:spcPts val="0"/>
              </a:spcAft>
              <a:buNone/>
            </a:pPr>
            <a:endParaRPr sz="1500">
              <a:solidFill>
                <a:srgbClr val="282828"/>
              </a:solidFill>
              <a:latin typeface="Inter"/>
              <a:ea typeface="Inter"/>
              <a:cs typeface="Inter"/>
              <a:sym typeface="Inter"/>
            </a:endParaRPr>
          </a:p>
          <a:p>
            <a:pPr marL="457200" lvl="0" indent="0" algn="l" rtl="0">
              <a:lnSpc>
                <a:spcPct val="115000"/>
              </a:lnSpc>
              <a:spcBef>
                <a:spcPts val="0"/>
              </a:spcBef>
              <a:spcAft>
                <a:spcPts val="0"/>
              </a:spcAft>
              <a:buNone/>
            </a:pPr>
            <a:endParaRPr sz="1500">
              <a:solidFill>
                <a:srgbClr val="282828"/>
              </a:solidFill>
              <a:latin typeface="Inter"/>
              <a:ea typeface="Inter"/>
              <a:cs typeface="Inter"/>
              <a:sym typeface="Inter"/>
            </a:endParaRPr>
          </a:p>
          <a:p>
            <a:pPr marL="457200" lvl="0" indent="0" algn="ctr" rtl="0">
              <a:lnSpc>
                <a:spcPct val="115000"/>
              </a:lnSpc>
              <a:spcBef>
                <a:spcPts val="0"/>
              </a:spcBef>
              <a:spcAft>
                <a:spcPts val="0"/>
              </a:spcAft>
              <a:buNone/>
            </a:pPr>
            <a:endParaRPr sz="1900" b="1" i="1">
              <a:solidFill>
                <a:srgbClr val="282828"/>
              </a:solidFill>
              <a:latin typeface="Inter"/>
              <a:ea typeface="Inter"/>
              <a:cs typeface="Inter"/>
              <a:sym typeface="Inter"/>
            </a:endParaRPr>
          </a:p>
        </p:txBody>
      </p:sp>
      <p:sp>
        <p:nvSpPr>
          <p:cNvPr id="386" name="Google Shape;386;p36"/>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387" name="Google Shape;387;p36"/>
          <p:cNvGrpSpPr/>
          <p:nvPr/>
        </p:nvGrpSpPr>
        <p:grpSpPr>
          <a:xfrm>
            <a:off x="7503019" y="95797"/>
            <a:ext cx="1516771" cy="323122"/>
            <a:chOff x="400885" y="325214"/>
            <a:chExt cx="2298835" cy="489727"/>
          </a:xfrm>
        </p:grpSpPr>
        <p:pic>
          <p:nvPicPr>
            <p:cNvPr id="388" name="Google Shape;388;p36"/>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389" name="Google Shape;389;p36"/>
            <p:cNvCxnSpPr/>
            <p:nvPr/>
          </p:nvCxnSpPr>
          <p:spPr>
            <a:xfrm>
              <a:off x="1632394" y="460384"/>
              <a:ext cx="0" cy="219300"/>
            </a:xfrm>
            <a:prstGeom prst="straightConnector1">
              <a:avLst/>
            </a:prstGeom>
            <a:noFill/>
            <a:ln w="9525" cap="flat" cmpd="sng">
              <a:solidFill>
                <a:schemeClr val="dk2"/>
              </a:solidFill>
              <a:prstDash val="solid"/>
              <a:round/>
              <a:headEnd type="none" w="sm" len="sm"/>
              <a:tailEnd type="none" w="sm" len="sm"/>
            </a:ln>
          </p:spPr>
        </p:cxnSp>
        <p:cxnSp>
          <p:nvCxnSpPr>
            <p:cNvPr id="390" name="Google Shape;390;p36"/>
            <p:cNvCxnSpPr/>
            <p:nvPr/>
          </p:nvCxnSpPr>
          <p:spPr>
            <a:xfrm>
              <a:off x="1632360" y="460384"/>
              <a:ext cx="0" cy="219300"/>
            </a:xfrm>
            <a:prstGeom prst="straightConnector1">
              <a:avLst/>
            </a:prstGeom>
            <a:noFill/>
            <a:ln w="9525" cap="flat" cmpd="sng">
              <a:solidFill>
                <a:schemeClr val="dk2"/>
              </a:solidFill>
              <a:prstDash val="solid"/>
              <a:round/>
              <a:headEnd type="none" w="sm" len="sm"/>
              <a:tailEnd type="none" w="sm" len="sm"/>
            </a:ln>
          </p:spPr>
        </p:cxnSp>
        <p:pic>
          <p:nvPicPr>
            <p:cNvPr id="391" name="Google Shape;391;p36"/>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392" name="Google Shape;392;p36"/>
          <p:cNvSpPr txBox="1">
            <a:spLocks noGrp="1"/>
          </p:cNvSpPr>
          <p:nvPr>
            <p:ph type="title"/>
          </p:nvPr>
        </p:nvSpPr>
        <p:spPr>
          <a:xfrm>
            <a:off x="311700" y="673625"/>
            <a:ext cx="8480400" cy="81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Model Final</a:t>
            </a:r>
            <a:endParaRPr sz="2820">
              <a:solidFill>
                <a:srgbClr val="A338EB"/>
              </a:solidFill>
              <a:latin typeface="Maven Pro SemiBold"/>
              <a:ea typeface="Maven Pro SemiBold"/>
              <a:cs typeface="Maven Pro SemiBold"/>
              <a:sym typeface="Maven Pro SemiBold"/>
            </a:endParaRPr>
          </a:p>
        </p:txBody>
      </p:sp>
      <p:sp>
        <p:nvSpPr>
          <p:cNvPr id="393" name="Google Shape;393;p36"/>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Modelling</a:t>
            </a:r>
            <a:endParaRPr sz="1000" b="1" i="0" u="none" strike="noStrike" cap="none">
              <a:solidFill>
                <a:srgbClr val="601F99"/>
              </a:solidFill>
              <a:latin typeface="Inter"/>
              <a:ea typeface="Inter"/>
              <a:cs typeface="Inter"/>
              <a:sym typeface="Inte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397"/>
        <p:cNvGrpSpPr/>
        <p:nvPr/>
      </p:nvGrpSpPr>
      <p:grpSpPr>
        <a:xfrm>
          <a:off x="0" y="0"/>
          <a:ext cx="0" cy="0"/>
          <a:chOff x="0" y="0"/>
          <a:chExt cx="0" cy="0"/>
        </a:xfrm>
      </p:grpSpPr>
      <p:sp>
        <p:nvSpPr>
          <p:cNvPr id="398" name="Google Shape;398;p37"/>
          <p:cNvSpPr txBox="1">
            <a:spLocks noGrp="1"/>
          </p:cNvSpPr>
          <p:nvPr>
            <p:ph type="title"/>
          </p:nvPr>
        </p:nvSpPr>
        <p:spPr>
          <a:xfrm>
            <a:off x="537425" y="1457350"/>
            <a:ext cx="5455500" cy="178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Conclusion</a:t>
            </a:r>
            <a:endParaRPr sz="3600">
              <a:solidFill>
                <a:schemeClr val="lt1"/>
              </a:solidFill>
              <a:latin typeface="Maven Pro SemiBold"/>
              <a:ea typeface="Maven Pro SemiBold"/>
              <a:cs typeface="Maven Pro SemiBold"/>
              <a:sym typeface="Maven Pro SemiBold"/>
            </a:endParaRPr>
          </a:p>
        </p:txBody>
      </p:sp>
      <p:pic>
        <p:nvPicPr>
          <p:cNvPr id="399" name="Google Shape;399;p37"/>
          <p:cNvPicPr preferRelativeResize="0"/>
          <p:nvPr/>
        </p:nvPicPr>
        <p:blipFill rotWithShape="1">
          <a:blip r:embed="rId3">
            <a:alphaModFix amt="50000"/>
          </a:blip>
          <a:srcRect r="43099" b="39246"/>
          <a:stretch/>
        </p:blipFill>
        <p:spPr>
          <a:xfrm>
            <a:off x="5082000" y="1401150"/>
            <a:ext cx="4061998" cy="3742351"/>
          </a:xfrm>
          <a:prstGeom prst="rect">
            <a:avLst/>
          </a:prstGeom>
          <a:noFill/>
          <a:ln>
            <a:noFill/>
          </a:ln>
        </p:spPr>
      </p:pic>
      <p:sp>
        <p:nvSpPr>
          <p:cNvPr id="400" name="Google Shape;400;p37"/>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lt1"/>
                </a:solidFill>
                <a:latin typeface="Inter"/>
                <a:ea typeface="Inter"/>
                <a:cs typeface="Inter"/>
                <a:sym typeface="Inter"/>
              </a:rPr>
              <a:t>© 2022 Program Studi Independen Bersertifikat Zenius Bersama Kampus Merdeka</a:t>
            </a:r>
            <a:endParaRPr sz="900" b="0" i="0" u="none" strike="noStrike" cap="none">
              <a:solidFill>
                <a:schemeClr val="lt1"/>
              </a:solidFill>
              <a:latin typeface="Inter"/>
              <a:ea typeface="Inter"/>
              <a:cs typeface="Inter"/>
              <a:sym typeface="Inter"/>
            </a:endParaRPr>
          </a:p>
        </p:txBody>
      </p:sp>
      <p:sp>
        <p:nvSpPr>
          <p:cNvPr id="401" name="Google Shape;401;p37"/>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601F99"/>
                </a:solidFill>
                <a:latin typeface="Inter"/>
                <a:ea typeface="Inter"/>
                <a:cs typeface="Inter"/>
                <a:sym typeface="Inter"/>
              </a:rPr>
              <a:t>PUT THE TOPIC HERE AS OVERHEAD</a:t>
            </a:r>
            <a:endParaRPr sz="1000" b="1" i="0" u="none" strike="noStrike" cap="none">
              <a:solidFill>
                <a:srgbClr val="601F99"/>
              </a:solidFill>
              <a:latin typeface="Inter"/>
              <a:ea typeface="Inter"/>
              <a:cs typeface="Inter"/>
              <a:sym typeface="Inter"/>
            </a:endParaRPr>
          </a:p>
        </p:txBody>
      </p:sp>
      <p:cxnSp>
        <p:nvCxnSpPr>
          <p:cNvPr id="402" name="Google Shape;402;p37"/>
          <p:cNvCxnSpPr/>
          <p:nvPr/>
        </p:nvCxnSpPr>
        <p:spPr>
          <a:xfrm>
            <a:off x="8315586" y="184990"/>
            <a:ext cx="0" cy="144674"/>
          </a:xfrm>
          <a:prstGeom prst="straightConnector1">
            <a:avLst/>
          </a:prstGeom>
          <a:noFill/>
          <a:ln w="9525" cap="flat" cmpd="sng">
            <a:solidFill>
              <a:srgbClr val="CCCCCC"/>
            </a:solidFill>
            <a:prstDash val="solid"/>
            <a:round/>
            <a:headEnd type="none" w="sm" len="sm"/>
            <a:tailEnd type="none" w="sm" len="sm"/>
          </a:ln>
        </p:spPr>
      </p:cxnSp>
      <p:cxnSp>
        <p:nvCxnSpPr>
          <p:cNvPr id="403" name="Google Shape;403;p37"/>
          <p:cNvCxnSpPr/>
          <p:nvPr/>
        </p:nvCxnSpPr>
        <p:spPr>
          <a:xfrm>
            <a:off x="8315529" y="184990"/>
            <a:ext cx="0" cy="144674"/>
          </a:xfrm>
          <a:prstGeom prst="straightConnector1">
            <a:avLst/>
          </a:prstGeom>
          <a:noFill/>
          <a:ln w="9525" cap="flat" cmpd="sng">
            <a:solidFill>
              <a:srgbClr val="CCCCCC"/>
            </a:solidFill>
            <a:prstDash val="solid"/>
            <a:round/>
            <a:headEnd type="none" w="sm" len="sm"/>
            <a:tailEnd type="none" w="sm" len="sm"/>
          </a:ln>
        </p:spPr>
      </p:cxnSp>
      <p:pic>
        <p:nvPicPr>
          <p:cNvPr id="404" name="Google Shape;404;p37"/>
          <p:cNvPicPr preferRelativeResize="0"/>
          <p:nvPr/>
        </p:nvPicPr>
        <p:blipFill rotWithShape="1">
          <a:blip r:embed="rId4">
            <a:alphaModFix/>
          </a:blip>
          <a:srcRect l="9894" r="8731" b="31665"/>
          <a:stretch/>
        </p:blipFill>
        <p:spPr>
          <a:xfrm>
            <a:off x="7503025" y="95799"/>
            <a:ext cx="681626" cy="220799"/>
          </a:xfrm>
          <a:prstGeom prst="rect">
            <a:avLst/>
          </a:prstGeom>
          <a:noFill/>
          <a:ln>
            <a:noFill/>
          </a:ln>
        </p:spPr>
      </p:pic>
      <p:pic>
        <p:nvPicPr>
          <p:cNvPr id="405" name="Google Shape;405;p37"/>
          <p:cNvPicPr preferRelativeResize="0"/>
          <p:nvPr/>
        </p:nvPicPr>
        <p:blipFill rotWithShape="1">
          <a:blip r:embed="rId5">
            <a:alphaModFix/>
          </a:blip>
          <a:srcRect l="9894" t="68332" r="8731"/>
          <a:stretch/>
        </p:blipFill>
        <p:spPr>
          <a:xfrm>
            <a:off x="7503025" y="316596"/>
            <a:ext cx="681626" cy="102325"/>
          </a:xfrm>
          <a:prstGeom prst="rect">
            <a:avLst/>
          </a:prstGeom>
          <a:noFill/>
          <a:ln>
            <a:noFill/>
          </a:ln>
        </p:spPr>
      </p:pic>
      <p:pic>
        <p:nvPicPr>
          <p:cNvPr id="406" name="Google Shape;406;p37"/>
          <p:cNvPicPr preferRelativeResize="0"/>
          <p:nvPr/>
        </p:nvPicPr>
        <p:blipFill rotWithShape="1">
          <a:blip r:embed="rId6">
            <a:alphaModFix/>
          </a:blip>
          <a:srcRect/>
          <a:stretch/>
        </p:blipFill>
        <p:spPr>
          <a:xfrm>
            <a:off x="8496725" y="117900"/>
            <a:ext cx="523075" cy="278902"/>
          </a:xfrm>
          <a:prstGeom prst="rect">
            <a:avLst/>
          </a:prstGeom>
          <a:noFill/>
          <a:ln>
            <a:noFill/>
          </a:ln>
        </p:spPr>
      </p:pic>
      <p:sp>
        <p:nvSpPr>
          <p:cNvPr id="407" name="Google Shape;407;p37"/>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Inter"/>
                <a:ea typeface="Inter"/>
                <a:cs typeface="Inter"/>
                <a:sym typeface="Inter"/>
              </a:rPr>
              <a:t>Conclusion</a:t>
            </a:r>
            <a:endParaRPr sz="1000" b="1" i="0" u="none" strike="noStrike" cap="none">
              <a:solidFill>
                <a:schemeClr val="lt1"/>
              </a:solidFill>
              <a:latin typeface="Inter"/>
              <a:ea typeface="Inter"/>
              <a:cs typeface="Inter"/>
              <a:sym typeface="Inter"/>
            </a:endParaRPr>
          </a:p>
        </p:txBody>
      </p:sp>
      <p:sp>
        <p:nvSpPr>
          <p:cNvPr id="408" name="Google Shape;408;p37"/>
          <p:cNvSpPr txBox="1"/>
          <p:nvPr/>
        </p:nvSpPr>
        <p:spPr>
          <a:xfrm>
            <a:off x="537425" y="3240750"/>
            <a:ext cx="3705000" cy="7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chemeClr val="lt1"/>
              </a:solidFill>
              <a:latin typeface="Inter Medium"/>
              <a:ea typeface="Inter Medium"/>
              <a:cs typeface="Inter Medium"/>
              <a:sym typeface="Inter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8"/>
          <p:cNvSpPr txBox="1">
            <a:spLocks noGrp="1"/>
          </p:cNvSpPr>
          <p:nvPr>
            <p:ph type="body" idx="1"/>
          </p:nvPr>
        </p:nvSpPr>
        <p:spPr>
          <a:xfrm>
            <a:off x="311700" y="1111925"/>
            <a:ext cx="7934100" cy="29244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Rata-rata haga mobil sebesar $13276.71 dengan harga terendah sebesar $5118 dan harga tertinggi sebesar $45400.</a:t>
            </a:r>
            <a:endParaRPr sz="150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Tidak hanya brand, namun enginesize, curbweight, horsepower, carwidht, carlength, wheelbase, boreratio, citympg, highwaympg, doornumber, brand, carbody, aspiration, drivewheel, fuelsystem, cylindernumber, dan enginelocation juga berpengaruh besar terhadap harga mobil.</a:t>
            </a:r>
            <a:endParaRPr sz="150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Jika pembeli ingin membeli mobil dengan harga yang murah dapat memperhatikan citympg dan highway mpg yang tinggi.</a:t>
            </a:r>
            <a:endParaRPr sz="150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 Jika pembeli ingin membeli mobil dengan harga tinggi dapat membeli mobil dengan spesifikasi enginesize, curbweught, horsepower, carwidht, carlength, wheelbase, dan boreratio tinggi, memiliki 4 pintu, brand jaguar,buick, atau porsche, dengan carbody hardtop atau convertible, memiliki aspiration turbo, drivewheel rwd, fuelsystem tipe mpfi, cylindernumer 8, dan enginelocation front. </a:t>
            </a:r>
            <a:endParaRPr sz="1500">
              <a:solidFill>
                <a:srgbClr val="282828"/>
              </a:solidFill>
              <a:latin typeface="Inter"/>
              <a:ea typeface="Inter"/>
              <a:cs typeface="Inter"/>
              <a:sym typeface="Inter"/>
            </a:endParaRPr>
          </a:p>
        </p:txBody>
      </p:sp>
      <p:sp>
        <p:nvSpPr>
          <p:cNvPr id="414" name="Google Shape;414;p38"/>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415" name="Google Shape;415;p38"/>
          <p:cNvGrpSpPr/>
          <p:nvPr/>
        </p:nvGrpSpPr>
        <p:grpSpPr>
          <a:xfrm>
            <a:off x="7503019" y="95797"/>
            <a:ext cx="1516771" cy="323122"/>
            <a:chOff x="400885" y="325214"/>
            <a:chExt cx="2298835" cy="489727"/>
          </a:xfrm>
        </p:grpSpPr>
        <p:pic>
          <p:nvPicPr>
            <p:cNvPr id="416" name="Google Shape;416;p38"/>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417" name="Google Shape;417;p38"/>
            <p:cNvCxnSpPr/>
            <p:nvPr/>
          </p:nvCxnSpPr>
          <p:spPr>
            <a:xfrm>
              <a:off x="1632394" y="460384"/>
              <a:ext cx="0" cy="219345"/>
            </a:xfrm>
            <a:prstGeom prst="straightConnector1">
              <a:avLst/>
            </a:prstGeom>
            <a:noFill/>
            <a:ln w="9525" cap="flat" cmpd="sng">
              <a:solidFill>
                <a:schemeClr val="dk2"/>
              </a:solidFill>
              <a:prstDash val="solid"/>
              <a:round/>
              <a:headEnd type="none" w="sm" len="sm"/>
              <a:tailEnd type="none" w="sm" len="sm"/>
            </a:ln>
          </p:spPr>
        </p:cxnSp>
        <p:cxnSp>
          <p:nvCxnSpPr>
            <p:cNvPr id="418" name="Google Shape;418;p38"/>
            <p:cNvCxnSpPr/>
            <p:nvPr/>
          </p:nvCxnSpPr>
          <p:spPr>
            <a:xfrm>
              <a:off x="1632360" y="460384"/>
              <a:ext cx="0" cy="219345"/>
            </a:xfrm>
            <a:prstGeom prst="straightConnector1">
              <a:avLst/>
            </a:prstGeom>
            <a:noFill/>
            <a:ln w="9525" cap="flat" cmpd="sng">
              <a:solidFill>
                <a:schemeClr val="dk2"/>
              </a:solidFill>
              <a:prstDash val="solid"/>
              <a:round/>
              <a:headEnd type="none" w="sm" len="sm"/>
              <a:tailEnd type="none" w="sm" len="sm"/>
            </a:ln>
          </p:spPr>
        </p:cxnSp>
        <p:pic>
          <p:nvPicPr>
            <p:cNvPr id="419" name="Google Shape;419;p38"/>
            <p:cNvPicPr preferRelativeResize="0"/>
            <p:nvPr/>
          </p:nvPicPr>
          <p:blipFill rotWithShape="1">
            <a:blip r:embed="rId4">
              <a:alphaModFix/>
            </a:blip>
            <a:srcRect l="9894" r="8731"/>
            <a:stretch/>
          </p:blipFill>
          <p:spPr>
            <a:xfrm>
              <a:off x="400885" y="325214"/>
              <a:ext cx="1033078" cy="489727"/>
            </a:xfrm>
            <a:prstGeom prst="rect">
              <a:avLst/>
            </a:prstGeom>
            <a:noFill/>
            <a:ln>
              <a:noFill/>
            </a:ln>
          </p:spPr>
        </p:pic>
      </p:grpSp>
      <p:sp>
        <p:nvSpPr>
          <p:cNvPr id="420" name="Google Shape;420;p38"/>
          <p:cNvSpPr txBox="1">
            <a:spLocks noGrp="1"/>
          </p:cNvSpPr>
          <p:nvPr>
            <p:ph type="title"/>
          </p:nvPr>
        </p:nvSpPr>
        <p:spPr>
          <a:xfrm>
            <a:off x="231600" y="418925"/>
            <a:ext cx="8480400" cy="81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Conclusion</a:t>
            </a:r>
            <a:endParaRPr sz="2820">
              <a:solidFill>
                <a:srgbClr val="A338EB"/>
              </a:solidFill>
              <a:latin typeface="Maven Pro SemiBold"/>
              <a:ea typeface="Maven Pro SemiBold"/>
              <a:cs typeface="Maven Pro SemiBold"/>
              <a:sym typeface="Maven Pro SemiBold"/>
            </a:endParaRPr>
          </a:p>
        </p:txBody>
      </p:sp>
      <p:sp>
        <p:nvSpPr>
          <p:cNvPr id="421" name="Google Shape;421;p38"/>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Modelling</a:t>
            </a:r>
            <a:endParaRPr sz="1000" b="1" i="0" u="none" strike="noStrike" cap="none">
              <a:solidFill>
                <a:srgbClr val="601F99"/>
              </a:solidFill>
              <a:latin typeface="Inter"/>
              <a:ea typeface="Inter"/>
              <a:cs typeface="Inter"/>
              <a:sym typeface="Inte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425"/>
        <p:cNvGrpSpPr/>
        <p:nvPr/>
      </p:nvGrpSpPr>
      <p:grpSpPr>
        <a:xfrm>
          <a:off x="0" y="0"/>
          <a:ext cx="0" cy="0"/>
          <a:chOff x="0" y="0"/>
          <a:chExt cx="0" cy="0"/>
        </a:xfrm>
      </p:grpSpPr>
      <p:sp>
        <p:nvSpPr>
          <p:cNvPr id="426" name="Google Shape;426;p39"/>
          <p:cNvSpPr txBox="1">
            <a:spLocks noGrp="1"/>
          </p:cNvSpPr>
          <p:nvPr>
            <p:ph type="title"/>
          </p:nvPr>
        </p:nvSpPr>
        <p:spPr>
          <a:xfrm>
            <a:off x="430058" y="1162650"/>
            <a:ext cx="4114800" cy="2644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4800"/>
              <a:buNone/>
            </a:pPr>
            <a:r>
              <a:rPr lang="en">
                <a:solidFill>
                  <a:schemeClr val="lt1"/>
                </a:solidFill>
                <a:latin typeface="Maven Pro SemiBold"/>
                <a:ea typeface="Maven Pro SemiBold"/>
                <a:cs typeface="Maven Pro SemiBold"/>
                <a:sym typeface="Maven Pro SemiBold"/>
              </a:rPr>
              <a:t>Terima kasih!</a:t>
            </a:r>
            <a:endParaRPr>
              <a:solidFill>
                <a:schemeClr val="lt1"/>
              </a:solidFill>
              <a:latin typeface="Maven Pro SemiBold"/>
              <a:ea typeface="Maven Pro SemiBold"/>
              <a:cs typeface="Maven Pro SemiBold"/>
              <a:sym typeface="Maven Pro SemiBold"/>
            </a:endParaRPr>
          </a:p>
          <a:p>
            <a:pPr marL="0" lvl="0" indent="0" algn="ctr" rtl="0">
              <a:lnSpc>
                <a:spcPct val="115000"/>
              </a:lnSpc>
              <a:spcBef>
                <a:spcPts val="0"/>
              </a:spcBef>
              <a:spcAft>
                <a:spcPts val="0"/>
              </a:spcAft>
              <a:buSzPts val="4800"/>
              <a:buNone/>
            </a:pPr>
            <a:r>
              <a:rPr lang="en" sz="2800">
                <a:solidFill>
                  <a:srgbClr val="F4F0FF"/>
                </a:solidFill>
                <a:latin typeface="Maven Pro SemiBold"/>
                <a:ea typeface="Maven Pro SemiBold"/>
                <a:cs typeface="Maven Pro SemiBold"/>
                <a:sym typeface="Maven Pro SemiBold"/>
              </a:rPr>
              <a:t>Ada pertanyaan?</a:t>
            </a:r>
            <a:endParaRPr sz="2800">
              <a:solidFill>
                <a:srgbClr val="F4F0FF"/>
              </a:solidFill>
              <a:latin typeface="Maven Pro SemiBold"/>
              <a:ea typeface="Maven Pro SemiBold"/>
              <a:cs typeface="Maven Pro SemiBold"/>
              <a:sym typeface="Maven Pro SemiBold"/>
            </a:endParaRPr>
          </a:p>
        </p:txBody>
      </p:sp>
      <p:pic>
        <p:nvPicPr>
          <p:cNvPr id="427" name="Google Shape;427;p39"/>
          <p:cNvPicPr preferRelativeResize="0"/>
          <p:nvPr/>
        </p:nvPicPr>
        <p:blipFill rotWithShape="1">
          <a:blip r:embed="rId3">
            <a:alphaModFix/>
          </a:blip>
          <a:srcRect/>
          <a:stretch/>
        </p:blipFill>
        <p:spPr>
          <a:xfrm>
            <a:off x="5029200" y="0"/>
            <a:ext cx="4114800" cy="5143500"/>
          </a:xfrm>
          <a:prstGeom prst="rect">
            <a:avLst/>
          </a:prstGeom>
          <a:noFill/>
          <a:ln>
            <a:noFill/>
          </a:ln>
        </p:spPr>
      </p:pic>
      <p:sp>
        <p:nvSpPr>
          <p:cNvPr id="428" name="Google Shape;428;p39"/>
          <p:cNvSpPr/>
          <p:nvPr/>
        </p:nvSpPr>
        <p:spPr>
          <a:xfrm>
            <a:off x="6256350" y="1438550"/>
            <a:ext cx="1655700" cy="543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29" name="Google Shape;429;p39"/>
          <p:cNvPicPr preferRelativeResize="0"/>
          <p:nvPr/>
        </p:nvPicPr>
        <p:blipFill rotWithShape="1">
          <a:blip r:embed="rId4">
            <a:alphaModFix/>
          </a:blip>
          <a:srcRect l="9894" r="8731"/>
          <a:stretch/>
        </p:blipFill>
        <p:spPr>
          <a:xfrm>
            <a:off x="6381425" y="1382127"/>
            <a:ext cx="1405548" cy="66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0FF"/>
        </a:solidFill>
        <a:effectLst/>
      </p:bgPr>
    </p:bg>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517750" y="1101600"/>
            <a:ext cx="6253800" cy="2940300"/>
          </a:xfrm>
          <a:prstGeom prst="rect">
            <a:avLst/>
          </a:prstGeom>
          <a:noFill/>
          <a:ln>
            <a:noFill/>
          </a:ln>
        </p:spPr>
        <p:txBody>
          <a:bodyPr spcFirstLastPara="1" wrap="square" lIns="91425" tIns="91425" rIns="91425" bIns="91425" anchor="ctr" anchorCtr="0">
            <a:normAutofit/>
          </a:bodyPr>
          <a:lstStyle/>
          <a:p>
            <a:pPr marL="457200" lvl="0" indent="-381000" algn="l" rtl="0">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Latar Belakang</a:t>
            </a:r>
            <a:endParaRPr sz="2400">
              <a:solidFill>
                <a:srgbClr val="282828"/>
              </a:solidFill>
              <a:latin typeface="Maven Pro SemiBold"/>
              <a:ea typeface="Maven Pro SemiBold"/>
              <a:cs typeface="Maven Pro SemiBold"/>
              <a:sym typeface="Maven Pro SemiBold"/>
            </a:endParaRPr>
          </a:p>
          <a:p>
            <a:pPr marL="457200" lvl="0" indent="-381000" algn="l" rtl="0">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Explorasi Data dan Visualisasi</a:t>
            </a:r>
            <a:endParaRPr sz="2400">
              <a:solidFill>
                <a:srgbClr val="282828"/>
              </a:solidFill>
              <a:latin typeface="Maven Pro SemiBold"/>
              <a:ea typeface="Maven Pro SemiBold"/>
              <a:cs typeface="Maven Pro SemiBold"/>
              <a:sym typeface="Maven Pro SemiBold"/>
            </a:endParaRPr>
          </a:p>
          <a:p>
            <a:pPr marL="457200" lvl="0" indent="-381000" algn="l" rtl="0">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Modelling</a:t>
            </a:r>
            <a:endParaRPr sz="2400">
              <a:solidFill>
                <a:srgbClr val="282828"/>
              </a:solidFill>
              <a:latin typeface="Maven Pro SemiBold"/>
              <a:ea typeface="Maven Pro SemiBold"/>
              <a:cs typeface="Maven Pro SemiBold"/>
              <a:sym typeface="Maven Pro SemiBold"/>
            </a:endParaRPr>
          </a:p>
          <a:p>
            <a:pPr marL="457200" lvl="0" indent="-381000" algn="l" rtl="0">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Kesimpulan</a:t>
            </a:r>
            <a:endParaRPr sz="2400">
              <a:solidFill>
                <a:srgbClr val="282828"/>
              </a:solidFill>
              <a:latin typeface="Maven Pro SemiBold"/>
              <a:ea typeface="Maven Pro SemiBold"/>
              <a:cs typeface="Maven Pro SemiBold"/>
              <a:sym typeface="Maven Pro SemiBold"/>
            </a:endParaRPr>
          </a:p>
        </p:txBody>
      </p:sp>
      <p:pic>
        <p:nvPicPr>
          <p:cNvPr id="85" name="Google Shape;85;p15"/>
          <p:cNvPicPr preferRelativeResize="0"/>
          <p:nvPr/>
        </p:nvPicPr>
        <p:blipFill rotWithShape="1">
          <a:blip r:embed="rId3">
            <a:alphaModFix/>
          </a:blip>
          <a:srcRect r="43099" b="39246"/>
          <a:stretch/>
        </p:blipFill>
        <p:spPr>
          <a:xfrm>
            <a:off x="5082000" y="1401150"/>
            <a:ext cx="4061998" cy="3742351"/>
          </a:xfrm>
          <a:prstGeom prst="rect">
            <a:avLst/>
          </a:prstGeom>
          <a:noFill/>
          <a:ln>
            <a:noFill/>
          </a:ln>
        </p:spPr>
      </p:pic>
      <p:sp>
        <p:nvSpPr>
          <p:cNvPr id="86" name="Google Shape;86;p15"/>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sp>
        <p:nvSpPr>
          <p:cNvPr id="87" name="Google Shape;87;p15"/>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601F99"/>
                </a:solidFill>
                <a:latin typeface="Inter"/>
                <a:ea typeface="Inter"/>
                <a:cs typeface="Inter"/>
                <a:sym typeface="Inter"/>
              </a:rPr>
              <a:t>Daftar Isi</a:t>
            </a:r>
            <a:endParaRPr sz="1000" b="1" i="0" u="none" strike="noStrike" cap="none">
              <a:solidFill>
                <a:srgbClr val="601F99"/>
              </a:solidFill>
              <a:latin typeface="Inter"/>
              <a:ea typeface="Inter"/>
              <a:cs typeface="Inter"/>
              <a:sym typeface="Inter"/>
            </a:endParaRPr>
          </a:p>
        </p:txBody>
      </p:sp>
      <p:grpSp>
        <p:nvGrpSpPr>
          <p:cNvPr id="88" name="Google Shape;88;p15"/>
          <p:cNvGrpSpPr/>
          <p:nvPr/>
        </p:nvGrpSpPr>
        <p:grpSpPr>
          <a:xfrm>
            <a:off x="7503019" y="95797"/>
            <a:ext cx="1516771" cy="323122"/>
            <a:chOff x="400885" y="325214"/>
            <a:chExt cx="2298835" cy="489727"/>
          </a:xfrm>
        </p:grpSpPr>
        <p:pic>
          <p:nvPicPr>
            <p:cNvPr id="89" name="Google Shape;89;p15"/>
            <p:cNvPicPr preferRelativeResize="0"/>
            <p:nvPr/>
          </p:nvPicPr>
          <p:blipFill rotWithShape="1">
            <a:blip r:embed="rId4">
              <a:alphaModFix/>
            </a:blip>
            <a:srcRect/>
            <a:stretch/>
          </p:blipFill>
          <p:spPr>
            <a:xfrm>
              <a:off x="1906971" y="358726"/>
              <a:ext cx="792749" cy="422701"/>
            </a:xfrm>
            <a:prstGeom prst="rect">
              <a:avLst/>
            </a:prstGeom>
            <a:noFill/>
            <a:ln>
              <a:noFill/>
            </a:ln>
          </p:spPr>
        </p:pic>
        <p:cxnSp>
          <p:nvCxnSpPr>
            <p:cNvPr id="90" name="Google Shape;90;p15"/>
            <p:cNvCxnSpPr/>
            <p:nvPr/>
          </p:nvCxnSpPr>
          <p:spPr>
            <a:xfrm>
              <a:off x="1632394" y="460384"/>
              <a:ext cx="0" cy="219345"/>
            </a:xfrm>
            <a:prstGeom prst="straightConnector1">
              <a:avLst/>
            </a:prstGeom>
            <a:noFill/>
            <a:ln w="9525" cap="flat" cmpd="sng">
              <a:solidFill>
                <a:schemeClr val="dk2"/>
              </a:solidFill>
              <a:prstDash val="solid"/>
              <a:round/>
              <a:headEnd type="none" w="sm" len="sm"/>
              <a:tailEnd type="none" w="sm" len="sm"/>
            </a:ln>
          </p:spPr>
        </p:cxnSp>
        <p:cxnSp>
          <p:nvCxnSpPr>
            <p:cNvPr id="91" name="Google Shape;91;p15"/>
            <p:cNvCxnSpPr/>
            <p:nvPr/>
          </p:nvCxnSpPr>
          <p:spPr>
            <a:xfrm>
              <a:off x="1632360" y="460384"/>
              <a:ext cx="0" cy="219345"/>
            </a:xfrm>
            <a:prstGeom prst="straightConnector1">
              <a:avLst/>
            </a:prstGeom>
            <a:noFill/>
            <a:ln w="9525" cap="flat" cmpd="sng">
              <a:solidFill>
                <a:schemeClr val="dk2"/>
              </a:solidFill>
              <a:prstDash val="solid"/>
              <a:round/>
              <a:headEnd type="none" w="sm" len="sm"/>
              <a:tailEnd type="none" w="sm" len="sm"/>
            </a:ln>
          </p:spPr>
        </p:cxnSp>
        <p:pic>
          <p:nvPicPr>
            <p:cNvPr id="92" name="Google Shape;92;p15"/>
            <p:cNvPicPr preferRelativeResize="0"/>
            <p:nvPr/>
          </p:nvPicPr>
          <p:blipFill rotWithShape="1">
            <a:blip r:embed="rId5">
              <a:alphaModFix/>
            </a:blip>
            <a:srcRect l="9894" r="8731"/>
            <a:stretch/>
          </p:blipFill>
          <p:spPr>
            <a:xfrm>
              <a:off x="400885" y="325214"/>
              <a:ext cx="1033078" cy="489727"/>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537425" y="1457350"/>
            <a:ext cx="5455500" cy="178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Latar Belakang</a:t>
            </a:r>
            <a:endParaRPr sz="3600">
              <a:solidFill>
                <a:schemeClr val="lt1"/>
              </a:solidFill>
              <a:latin typeface="Maven Pro SemiBold"/>
              <a:ea typeface="Maven Pro SemiBold"/>
              <a:cs typeface="Maven Pro SemiBold"/>
              <a:sym typeface="Maven Pro SemiBold"/>
            </a:endParaRPr>
          </a:p>
        </p:txBody>
      </p:sp>
      <p:pic>
        <p:nvPicPr>
          <p:cNvPr id="98" name="Google Shape;98;p16"/>
          <p:cNvPicPr preferRelativeResize="0"/>
          <p:nvPr/>
        </p:nvPicPr>
        <p:blipFill rotWithShape="1">
          <a:blip r:embed="rId3">
            <a:alphaModFix amt="50000"/>
          </a:blip>
          <a:srcRect r="43099" b="39246"/>
          <a:stretch/>
        </p:blipFill>
        <p:spPr>
          <a:xfrm>
            <a:off x="5082000" y="1401150"/>
            <a:ext cx="4061998" cy="3742351"/>
          </a:xfrm>
          <a:prstGeom prst="rect">
            <a:avLst/>
          </a:prstGeom>
          <a:noFill/>
          <a:ln>
            <a:noFill/>
          </a:ln>
        </p:spPr>
      </p:pic>
      <p:sp>
        <p:nvSpPr>
          <p:cNvPr id="99" name="Google Shape;99;p16"/>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lt1"/>
                </a:solidFill>
                <a:latin typeface="Inter"/>
                <a:ea typeface="Inter"/>
                <a:cs typeface="Inter"/>
                <a:sym typeface="Inter"/>
              </a:rPr>
              <a:t>© 2022 Program Studi Independen Bersertifikat Zenius Bersama Kampus Merdeka</a:t>
            </a:r>
            <a:endParaRPr sz="900" b="0" i="0" u="none" strike="noStrike" cap="none">
              <a:solidFill>
                <a:schemeClr val="lt1"/>
              </a:solidFill>
              <a:latin typeface="Inter"/>
              <a:ea typeface="Inter"/>
              <a:cs typeface="Inter"/>
              <a:sym typeface="Inter"/>
            </a:endParaRPr>
          </a:p>
        </p:txBody>
      </p:sp>
      <p:sp>
        <p:nvSpPr>
          <p:cNvPr id="100" name="Google Shape;100;p16"/>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601F99"/>
                </a:solidFill>
                <a:latin typeface="Inter"/>
                <a:ea typeface="Inter"/>
                <a:cs typeface="Inter"/>
                <a:sym typeface="Inter"/>
              </a:rPr>
              <a:t>PUT THE TOPIC HERE AS OVERHEAD</a:t>
            </a:r>
            <a:endParaRPr sz="1000" b="1" i="0" u="none" strike="noStrike" cap="none">
              <a:solidFill>
                <a:srgbClr val="601F99"/>
              </a:solidFill>
              <a:latin typeface="Inter"/>
              <a:ea typeface="Inter"/>
              <a:cs typeface="Inter"/>
              <a:sym typeface="Inter"/>
            </a:endParaRPr>
          </a:p>
        </p:txBody>
      </p:sp>
      <p:cxnSp>
        <p:nvCxnSpPr>
          <p:cNvPr id="101" name="Google Shape;101;p16"/>
          <p:cNvCxnSpPr/>
          <p:nvPr/>
        </p:nvCxnSpPr>
        <p:spPr>
          <a:xfrm>
            <a:off x="8315569" y="184983"/>
            <a:ext cx="0" cy="144724"/>
          </a:xfrm>
          <a:prstGeom prst="straightConnector1">
            <a:avLst/>
          </a:prstGeom>
          <a:noFill/>
          <a:ln w="9525" cap="flat" cmpd="sng">
            <a:solidFill>
              <a:srgbClr val="CCCCCC"/>
            </a:solidFill>
            <a:prstDash val="solid"/>
            <a:round/>
            <a:headEnd type="none" w="sm" len="sm"/>
            <a:tailEnd type="none" w="sm" len="sm"/>
          </a:ln>
        </p:spPr>
      </p:cxnSp>
      <p:cxnSp>
        <p:nvCxnSpPr>
          <p:cNvPr id="102" name="Google Shape;102;p16"/>
          <p:cNvCxnSpPr/>
          <p:nvPr/>
        </p:nvCxnSpPr>
        <p:spPr>
          <a:xfrm>
            <a:off x="8315546" y="184983"/>
            <a:ext cx="0" cy="144724"/>
          </a:xfrm>
          <a:prstGeom prst="straightConnector1">
            <a:avLst/>
          </a:prstGeom>
          <a:noFill/>
          <a:ln w="9525" cap="flat" cmpd="sng">
            <a:solidFill>
              <a:srgbClr val="CCCCCC"/>
            </a:solidFill>
            <a:prstDash val="solid"/>
            <a:round/>
            <a:headEnd type="none" w="sm" len="sm"/>
            <a:tailEnd type="none" w="sm" len="sm"/>
          </a:ln>
        </p:spPr>
      </p:cxnSp>
      <p:pic>
        <p:nvPicPr>
          <p:cNvPr id="103" name="Google Shape;103;p16"/>
          <p:cNvPicPr preferRelativeResize="0"/>
          <p:nvPr/>
        </p:nvPicPr>
        <p:blipFill rotWithShape="1">
          <a:blip r:embed="rId4">
            <a:alphaModFix/>
          </a:blip>
          <a:srcRect l="9894" r="8731" b="31665"/>
          <a:stretch/>
        </p:blipFill>
        <p:spPr>
          <a:xfrm>
            <a:off x="7503025" y="95799"/>
            <a:ext cx="681626" cy="220799"/>
          </a:xfrm>
          <a:prstGeom prst="rect">
            <a:avLst/>
          </a:prstGeom>
          <a:noFill/>
          <a:ln>
            <a:noFill/>
          </a:ln>
        </p:spPr>
      </p:pic>
      <p:pic>
        <p:nvPicPr>
          <p:cNvPr id="104" name="Google Shape;104;p16"/>
          <p:cNvPicPr preferRelativeResize="0"/>
          <p:nvPr/>
        </p:nvPicPr>
        <p:blipFill rotWithShape="1">
          <a:blip r:embed="rId5">
            <a:alphaModFix/>
          </a:blip>
          <a:srcRect l="9894" t="68332" r="8731"/>
          <a:stretch/>
        </p:blipFill>
        <p:spPr>
          <a:xfrm>
            <a:off x="7503025" y="316596"/>
            <a:ext cx="681626" cy="102325"/>
          </a:xfrm>
          <a:prstGeom prst="rect">
            <a:avLst/>
          </a:prstGeom>
          <a:noFill/>
          <a:ln>
            <a:noFill/>
          </a:ln>
        </p:spPr>
      </p:pic>
      <p:pic>
        <p:nvPicPr>
          <p:cNvPr id="105" name="Google Shape;105;p16"/>
          <p:cNvPicPr preferRelativeResize="0"/>
          <p:nvPr/>
        </p:nvPicPr>
        <p:blipFill rotWithShape="1">
          <a:blip r:embed="rId6">
            <a:alphaModFix/>
          </a:blip>
          <a:srcRect/>
          <a:stretch/>
        </p:blipFill>
        <p:spPr>
          <a:xfrm>
            <a:off x="8496725" y="117900"/>
            <a:ext cx="523075" cy="278902"/>
          </a:xfrm>
          <a:prstGeom prst="rect">
            <a:avLst/>
          </a:prstGeom>
          <a:noFill/>
          <a:ln>
            <a:noFill/>
          </a:ln>
        </p:spPr>
      </p:pic>
      <p:sp>
        <p:nvSpPr>
          <p:cNvPr id="106" name="Google Shape;106;p16"/>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Inter"/>
                <a:ea typeface="Inter"/>
                <a:cs typeface="Inter"/>
                <a:sym typeface="Inter"/>
              </a:rPr>
              <a:t>Pendahuluan</a:t>
            </a:r>
            <a:endParaRPr sz="1000" b="1" i="0" u="none" strike="noStrike" cap="none">
              <a:solidFill>
                <a:schemeClr val="lt1"/>
              </a:solidFill>
              <a:latin typeface="Inter"/>
              <a:ea typeface="Inter"/>
              <a:cs typeface="Inter"/>
              <a:sym typeface="Inter"/>
            </a:endParaRPr>
          </a:p>
        </p:txBody>
      </p:sp>
      <p:sp>
        <p:nvSpPr>
          <p:cNvPr id="107" name="Google Shape;107;p16"/>
          <p:cNvSpPr txBox="1"/>
          <p:nvPr/>
        </p:nvSpPr>
        <p:spPr>
          <a:xfrm>
            <a:off x="537425" y="3240750"/>
            <a:ext cx="3705000" cy="7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chemeClr val="lt1"/>
              </a:solidFill>
              <a:latin typeface="Inter Medium"/>
              <a:ea typeface="Inter Medium"/>
              <a:cs typeface="Inter Medium"/>
              <a:sym typeface="Inter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body" idx="1"/>
          </p:nvPr>
        </p:nvSpPr>
        <p:spPr>
          <a:xfrm>
            <a:off x="311700" y="1744750"/>
            <a:ext cx="7892100" cy="292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500">
                <a:solidFill>
                  <a:srgbClr val="282828"/>
                </a:solidFill>
                <a:latin typeface="Inter"/>
                <a:ea typeface="Inter"/>
                <a:cs typeface="Inter"/>
                <a:sym typeface="Inter"/>
              </a:rPr>
              <a:t>Sumber Data: https://www.kaggle.com/datasets/hellbuoy/car-price-prediction</a:t>
            </a:r>
            <a:endParaRPr sz="1500">
              <a:solidFill>
                <a:srgbClr val="282828"/>
              </a:solidFill>
              <a:latin typeface="Inter"/>
              <a:ea typeface="Inter"/>
              <a:cs typeface="Inter"/>
              <a:sym typeface="Inter"/>
            </a:endParaRPr>
          </a:p>
          <a:p>
            <a:pPr marL="0" lvl="0" indent="0" algn="l" rtl="0">
              <a:lnSpc>
                <a:spcPct val="115000"/>
              </a:lnSpc>
              <a:spcBef>
                <a:spcPts val="1000"/>
              </a:spcBef>
              <a:spcAft>
                <a:spcPts val="0"/>
              </a:spcAft>
              <a:buSzPts val="1800"/>
              <a:buNone/>
            </a:pPr>
            <a:r>
              <a:rPr lang="en" sz="1500">
                <a:solidFill>
                  <a:srgbClr val="282828"/>
                </a:solidFill>
                <a:latin typeface="Inter"/>
                <a:ea typeface="Inter"/>
                <a:cs typeface="Inter"/>
                <a:sym typeface="Inter"/>
              </a:rPr>
              <a:t>Problem: </a:t>
            </a:r>
            <a:r>
              <a:rPr lang="en" sz="1500" b="1">
                <a:solidFill>
                  <a:srgbClr val="282828"/>
                </a:solidFill>
                <a:latin typeface="Inter"/>
                <a:ea typeface="Inter"/>
                <a:cs typeface="Inter"/>
                <a:sym typeface="Inter"/>
              </a:rPr>
              <a:t>regression </a:t>
            </a:r>
            <a:endParaRPr sz="1500">
              <a:solidFill>
                <a:srgbClr val="282828"/>
              </a:solidFill>
              <a:latin typeface="Inter"/>
              <a:ea typeface="Inter"/>
              <a:cs typeface="Inter"/>
              <a:sym typeface="Inter"/>
            </a:endParaRPr>
          </a:p>
          <a:p>
            <a:pPr marL="0" lvl="0" indent="0" algn="l" rtl="0">
              <a:lnSpc>
                <a:spcPct val="115000"/>
              </a:lnSpc>
              <a:spcBef>
                <a:spcPts val="1000"/>
              </a:spcBef>
              <a:spcAft>
                <a:spcPts val="0"/>
              </a:spcAft>
              <a:buSzPts val="1800"/>
              <a:buNone/>
            </a:pPr>
            <a:r>
              <a:rPr lang="en" sz="1500">
                <a:solidFill>
                  <a:srgbClr val="282828"/>
                </a:solidFill>
                <a:latin typeface="Inter"/>
                <a:ea typeface="Inter"/>
                <a:cs typeface="Inter"/>
                <a:sym typeface="Inter"/>
              </a:rPr>
              <a:t>Tujuan: </a:t>
            </a:r>
            <a:endParaRPr sz="1500">
              <a:solidFill>
                <a:srgbClr val="282828"/>
              </a:solidFill>
              <a:latin typeface="Inter"/>
              <a:ea typeface="Inter"/>
              <a:cs typeface="Inter"/>
              <a:sym typeface="Inter"/>
            </a:endParaRPr>
          </a:p>
          <a:p>
            <a:pPr marL="457200" lvl="0" indent="-323850" algn="l" rtl="0">
              <a:lnSpc>
                <a:spcPct val="115000"/>
              </a:lnSpc>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Menganalisis variabel yang mempengaruhi harga mobil</a:t>
            </a:r>
            <a:endParaRPr sz="150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Membentuk model regresi harga mobil </a:t>
            </a:r>
            <a:endParaRPr sz="150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Melakukan prediksi harga mobil berdasarkan variabel yang mempengaruhi</a:t>
            </a:r>
            <a:endParaRPr sz="1500">
              <a:solidFill>
                <a:srgbClr val="282828"/>
              </a:solidFill>
              <a:latin typeface="Inter"/>
              <a:ea typeface="Inter"/>
              <a:cs typeface="Inter"/>
              <a:sym typeface="Inter"/>
            </a:endParaRPr>
          </a:p>
          <a:p>
            <a:pPr marL="0" lvl="0" indent="0" algn="l" rtl="0">
              <a:lnSpc>
                <a:spcPct val="115000"/>
              </a:lnSpc>
              <a:spcBef>
                <a:spcPts val="1000"/>
              </a:spcBef>
              <a:spcAft>
                <a:spcPts val="1000"/>
              </a:spcAft>
              <a:buSzPts val="1800"/>
              <a:buNone/>
            </a:pPr>
            <a:endParaRPr sz="1500">
              <a:solidFill>
                <a:srgbClr val="282828"/>
              </a:solidFill>
              <a:latin typeface="Inter"/>
              <a:ea typeface="Inter"/>
              <a:cs typeface="Inter"/>
              <a:sym typeface="Inter"/>
            </a:endParaRPr>
          </a:p>
        </p:txBody>
      </p:sp>
      <p:sp>
        <p:nvSpPr>
          <p:cNvPr id="113" name="Google Shape;113;p17"/>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Latar Belakang</a:t>
            </a:r>
            <a:endParaRPr sz="1000" b="1" i="0" u="none" strike="noStrike" cap="none">
              <a:solidFill>
                <a:srgbClr val="601F99"/>
              </a:solidFill>
              <a:latin typeface="Inter"/>
              <a:ea typeface="Inter"/>
              <a:cs typeface="Inter"/>
              <a:sym typeface="Inter"/>
            </a:endParaRPr>
          </a:p>
        </p:txBody>
      </p:sp>
      <p:sp>
        <p:nvSpPr>
          <p:cNvPr id="114" name="Google Shape;114;p17"/>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115" name="Google Shape;115;p17"/>
          <p:cNvGrpSpPr/>
          <p:nvPr/>
        </p:nvGrpSpPr>
        <p:grpSpPr>
          <a:xfrm>
            <a:off x="7503019" y="95797"/>
            <a:ext cx="1516771" cy="323122"/>
            <a:chOff x="400885" y="325214"/>
            <a:chExt cx="2298835" cy="489727"/>
          </a:xfrm>
        </p:grpSpPr>
        <p:pic>
          <p:nvPicPr>
            <p:cNvPr id="116" name="Google Shape;116;p17"/>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117" name="Google Shape;117;p17"/>
            <p:cNvCxnSpPr/>
            <p:nvPr/>
          </p:nvCxnSpPr>
          <p:spPr>
            <a:xfrm>
              <a:off x="1632394" y="460384"/>
              <a:ext cx="0" cy="219345"/>
            </a:xfrm>
            <a:prstGeom prst="straightConnector1">
              <a:avLst/>
            </a:prstGeom>
            <a:noFill/>
            <a:ln w="9525" cap="flat" cmpd="sng">
              <a:solidFill>
                <a:schemeClr val="dk2"/>
              </a:solidFill>
              <a:prstDash val="solid"/>
              <a:round/>
              <a:headEnd type="none" w="sm" len="sm"/>
              <a:tailEnd type="none" w="sm" len="sm"/>
            </a:ln>
          </p:spPr>
        </p:cxnSp>
        <p:cxnSp>
          <p:nvCxnSpPr>
            <p:cNvPr id="118" name="Google Shape;118;p17"/>
            <p:cNvCxnSpPr/>
            <p:nvPr/>
          </p:nvCxnSpPr>
          <p:spPr>
            <a:xfrm>
              <a:off x="1632360" y="460384"/>
              <a:ext cx="0" cy="219345"/>
            </a:xfrm>
            <a:prstGeom prst="straightConnector1">
              <a:avLst/>
            </a:prstGeom>
            <a:noFill/>
            <a:ln w="9525" cap="flat" cmpd="sng">
              <a:solidFill>
                <a:schemeClr val="dk2"/>
              </a:solidFill>
              <a:prstDash val="solid"/>
              <a:round/>
              <a:headEnd type="none" w="sm" len="sm"/>
              <a:tailEnd type="none" w="sm" len="sm"/>
            </a:ln>
          </p:spPr>
        </p:cxnSp>
        <p:pic>
          <p:nvPicPr>
            <p:cNvPr id="119" name="Google Shape;119;p17"/>
            <p:cNvPicPr preferRelativeResize="0"/>
            <p:nvPr/>
          </p:nvPicPr>
          <p:blipFill rotWithShape="1">
            <a:blip r:embed="rId4">
              <a:alphaModFix/>
            </a:blip>
            <a:srcRect l="9894" r="8731"/>
            <a:stretch/>
          </p:blipFill>
          <p:spPr>
            <a:xfrm>
              <a:off x="400885" y="325214"/>
              <a:ext cx="1033078" cy="489727"/>
            </a:xfrm>
            <a:prstGeom prst="rect">
              <a:avLst/>
            </a:prstGeom>
            <a:noFill/>
            <a:ln>
              <a:noFill/>
            </a:ln>
          </p:spPr>
        </p:pic>
      </p:grpSp>
      <p:sp>
        <p:nvSpPr>
          <p:cNvPr id="120" name="Google Shape;120;p17"/>
          <p:cNvSpPr txBox="1">
            <a:spLocks noGrp="1"/>
          </p:cNvSpPr>
          <p:nvPr>
            <p:ph type="title"/>
          </p:nvPr>
        </p:nvSpPr>
        <p:spPr>
          <a:xfrm>
            <a:off x="311700" y="673625"/>
            <a:ext cx="8480400" cy="81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Latar Belakang Project</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537425" y="1457350"/>
            <a:ext cx="5455500" cy="178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Explorasi Data dan Visualisasi</a:t>
            </a:r>
            <a:endParaRPr sz="3600">
              <a:solidFill>
                <a:schemeClr val="lt1"/>
              </a:solidFill>
              <a:latin typeface="Maven Pro SemiBold"/>
              <a:ea typeface="Maven Pro SemiBold"/>
              <a:cs typeface="Maven Pro SemiBold"/>
              <a:sym typeface="Maven Pro SemiBold"/>
            </a:endParaRPr>
          </a:p>
        </p:txBody>
      </p:sp>
      <p:pic>
        <p:nvPicPr>
          <p:cNvPr id="126" name="Google Shape;126;p18"/>
          <p:cNvPicPr preferRelativeResize="0"/>
          <p:nvPr/>
        </p:nvPicPr>
        <p:blipFill rotWithShape="1">
          <a:blip r:embed="rId3">
            <a:alphaModFix amt="50000"/>
          </a:blip>
          <a:srcRect r="43099" b="39246"/>
          <a:stretch/>
        </p:blipFill>
        <p:spPr>
          <a:xfrm>
            <a:off x="5082000" y="1401150"/>
            <a:ext cx="4061998" cy="3742351"/>
          </a:xfrm>
          <a:prstGeom prst="rect">
            <a:avLst/>
          </a:prstGeom>
          <a:noFill/>
          <a:ln>
            <a:noFill/>
          </a:ln>
        </p:spPr>
      </p:pic>
      <p:sp>
        <p:nvSpPr>
          <p:cNvPr id="127" name="Google Shape;127;p18"/>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lt1"/>
                </a:solidFill>
                <a:latin typeface="Inter"/>
                <a:ea typeface="Inter"/>
                <a:cs typeface="Inter"/>
                <a:sym typeface="Inter"/>
              </a:rPr>
              <a:t>© 2022 Program Studi Independen Bersertifikat Zenius Bersama Kampus Merdeka</a:t>
            </a:r>
            <a:endParaRPr sz="900" b="0" i="0" u="none" strike="noStrike" cap="none">
              <a:solidFill>
                <a:schemeClr val="lt1"/>
              </a:solidFill>
              <a:latin typeface="Inter"/>
              <a:ea typeface="Inter"/>
              <a:cs typeface="Inter"/>
              <a:sym typeface="Inter"/>
            </a:endParaRPr>
          </a:p>
        </p:txBody>
      </p:sp>
      <p:sp>
        <p:nvSpPr>
          <p:cNvPr id="128" name="Google Shape;128;p18"/>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601F99"/>
                </a:solidFill>
                <a:latin typeface="Inter"/>
                <a:ea typeface="Inter"/>
                <a:cs typeface="Inter"/>
                <a:sym typeface="Inter"/>
              </a:rPr>
              <a:t>PUT THE TOPIC HERE AS OVERHEAD</a:t>
            </a:r>
            <a:endParaRPr sz="1000" b="1" i="0" u="none" strike="noStrike" cap="none">
              <a:solidFill>
                <a:srgbClr val="601F99"/>
              </a:solidFill>
              <a:latin typeface="Inter"/>
              <a:ea typeface="Inter"/>
              <a:cs typeface="Inter"/>
              <a:sym typeface="Inter"/>
            </a:endParaRPr>
          </a:p>
        </p:txBody>
      </p:sp>
      <p:cxnSp>
        <p:nvCxnSpPr>
          <p:cNvPr id="129" name="Google Shape;129;p18"/>
          <p:cNvCxnSpPr/>
          <p:nvPr/>
        </p:nvCxnSpPr>
        <p:spPr>
          <a:xfrm>
            <a:off x="8315586" y="184990"/>
            <a:ext cx="0" cy="144674"/>
          </a:xfrm>
          <a:prstGeom prst="straightConnector1">
            <a:avLst/>
          </a:prstGeom>
          <a:noFill/>
          <a:ln w="9525" cap="flat" cmpd="sng">
            <a:solidFill>
              <a:srgbClr val="CCCCCC"/>
            </a:solidFill>
            <a:prstDash val="solid"/>
            <a:round/>
            <a:headEnd type="none" w="sm" len="sm"/>
            <a:tailEnd type="none" w="sm" len="sm"/>
          </a:ln>
        </p:spPr>
      </p:cxnSp>
      <p:cxnSp>
        <p:nvCxnSpPr>
          <p:cNvPr id="130" name="Google Shape;130;p18"/>
          <p:cNvCxnSpPr/>
          <p:nvPr/>
        </p:nvCxnSpPr>
        <p:spPr>
          <a:xfrm>
            <a:off x="8315529" y="184990"/>
            <a:ext cx="0" cy="144674"/>
          </a:xfrm>
          <a:prstGeom prst="straightConnector1">
            <a:avLst/>
          </a:prstGeom>
          <a:noFill/>
          <a:ln w="9525" cap="flat" cmpd="sng">
            <a:solidFill>
              <a:srgbClr val="CCCCCC"/>
            </a:solidFill>
            <a:prstDash val="solid"/>
            <a:round/>
            <a:headEnd type="none" w="sm" len="sm"/>
            <a:tailEnd type="none" w="sm" len="sm"/>
          </a:ln>
        </p:spPr>
      </p:cxnSp>
      <p:pic>
        <p:nvPicPr>
          <p:cNvPr id="131" name="Google Shape;131;p18"/>
          <p:cNvPicPr preferRelativeResize="0"/>
          <p:nvPr/>
        </p:nvPicPr>
        <p:blipFill rotWithShape="1">
          <a:blip r:embed="rId4">
            <a:alphaModFix/>
          </a:blip>
          <a:srcRect l="9894" r="8731" b="31665"/>
          <a:stretch/>
        </p:blipFill>
        <p:spPr>
          <a:xfrm>
            <a:off x="7503025" y="95799"/>
            <a:ext cx="681626" cy="220799"/>
          </a:xfrm>
          <a:prstGeom prst="rect">
            <a:avLst/>
          </a:prstGeom>
          <a:noFill/>
          <a:ln>
            <a:noFill/>
          </a:ln>
        </p:spPr>
      </p:pic>
      <p:pic>
        <p:nvPicPr>
          <p:cNvPr id="132" name="Google Shape;132;p18"/>
          <p:cNvPicPr preferRelativeResize="0"/>
          <p:nvPr/>
        </p:nvPicPr>
        <p:blipFill rotWithShape="1">
          <a:blip r:embed="rId5">
            <a:alphaModFix/>
          </a:blip>
          <a:srcRect l="9894" t="68332" r="8731"/>
          <a:stretch/>
        </p:blipFill>
        <p:spPr>
          <a:xfrm>
            <a:off x="7503025" y="316596"/>
            <a:ext cx="681626" cy="102325"/>
          </a:xfrm>
          <a:prstGeom prst="rect">
            <a:avLst/>
          </a:prstGeom>
          <a:noFill/>
          <a:ln>
            <a:noFill/>
          </a:ln>
        </p:spPr>
      </p:pic>
      <p:pic>
        <p:nvPicPr>
          <p:cNvPr id="133" name="Google Shape;133;p18"/>
          <p:cNvPicPr preferRelativeResize="0"/>
          <p:nvPr/>
        </p:nvPicPr>
        <p:blipFill rotWithShape="1">
          <a:blip r:embed="rId6">
            <a:alphaModFix/>
          </a:blip>
          <a:srcRect/>
          <a:stretch/>
        </p:blipFill>
        <p:spPr>
          <a:xfrm>
            <a:off x="8496725" y="117900"/>
            <a:ext cx="523075" cy="278902"/>
          </a:xfrm>
          <a:prstGeom prst="rect">
            <a:avLst/>
          </a:prstGeom>
          <a:noFill/>
          <a:ln>
            <a:noFill/>
          </a:ln>
        </p:spPr>
      </p:pic>
      <p:sp>
        <p:nvSpPr>
          <p:cNvPr id="134" name="Google Shape;134;p18"/>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Inter"/>
                <a:ea typeface="Inter"/>
                <a:cs typeface="Inter"/>
                <a:sym typeface="Inter"/>
              </a:rPr>
              <a:t>Explorasi Data dan Visualisasi</a:t>
            </a:r>
            <a:endParaRPr sz="1000" b="1" i="0" u="none" strike="noStrike" cap="none">
              <a:solidFill>
                <a:schemeClr val="lt1"/>
              </a:solidFill>
              <a:latin typeface="Inter"/>
              <a:ea typeface="Inter"/>
              <a:cs typeface="Inter"/>
              <a:sym typeface="Inter"/>
            </a:endParaRPr>
          </a:p>
        </p:txBody>
      </p:sp>
      <p:sp>
        <p:nvSpPr>
          <p:cNvPr id="135" name="Google Shape;135;p18"/>
          <p:cNvSpPr txBox="1"/>
          <p:nvPr/>
        </p:nvSpPr>
        <p:spPr>
          <a:xfrm>
            <a:off x="537425" y="3240750"/>
            <a:ext cx="3705000" cy="7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chemeClr val="lt1"/>
              </a:solidFill>
              <a:latin typeface="Inter Medium"/>
              <a:ea typeface="Inter Medium"/>
              <a:cs typeface="Inter Medium"/>
              <a:sym typeface="Inter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body" idx="1"/>
          </p:nvPr>
        </p:nvSpPr>
        <p:spPr>
          <a:xfrm>
            <a:off x="311700" y="1556750"/>
            <a:ext cx="7191300" cy="292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1000"/>
              </a:spcAft>
              <a:buClr>
                <a:schemeClr val="dk1"/>
              </a:buClr>
              <a:buSzPts val="1100"/>
              <a:buFont typeface="Arial"/>
              <a:buNone/>
            </a:pPr>
            <a:r>
              <a:rPr lang="en" sz="1500">
                <a:solidFill>
                  <a:srgbClr val="282828"/>
                </a:solidFill>
                <a:latin typeface="Inter"/>
                <a:ea typeface="Inter"/>
                <a:cs typeface="Inter"/>
                <a:sym typeface="Inter"/>
              </a:rPr>
              <a:t>Mobil adalah kendaraan roda empat yang digerakkan dengan tenaga mesin dan bahan bakar. Hampir setiap orang menggunakan mobil dalam beraktivitas karena keunggulan mobil seperti dapat melindungi pengguna dari panas dan hujan. Harga mobil bervariasi tergantung dengan beberapa hal seperti identitas mobil, tingkat risiko, perusahaan yang memproduksi mobil, tipe bahan bakar mobil, aspirasi mobil, jumlah pintu mobil, bentuk mobil, jenis setir, lokasi mesin mobil, jarak roda mobil, panjang mobil, lebar mobil, tinggi mobil, berat mobil tanpa penumpang atau bagasi, tipe mesin, letak silinder pada mobil, ukuran mobil, sistem bahan bakar, rasio besarnya diameter silinder mobil, volume di dalam mesin, rasio kompresi, daya, rpm maksimal mobil, jarak tempuh pada perkotaan dan jarak tempuh pada jalanan tol</a:t>
            </a:r>
            <a:endParaRPr sz="1500">
              <a:solidFill>
                <a:srgbClr val="282828"/>
              </a:solidFill>
              <a:latin typeface="Inter"/>
              <a:ea typeface="Inter"/>
              <a:cs typeface="Inter"/>
              <a:sym typeface="Inter"/>
            </a:endParaRPr>
          </a:p>
        </p:txBody>
      </p:sp>
      <p:sp>
        <p:nvSpPr>
          <p:cNvPr id="141" name="Google Shape;141;p19"/>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sp>
        <p:nvSpPr>
          <p:cNvPr id="142" name="Google Shape;142;p19"/>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143" name="Google Shape;143;p19"/>
          <p:cNvGrpSpPr/>
          <p:nvPr/>
        </p:nvGrpSpPr>
        <p:grpSpPr>
          <a:xfrm>
            <a:off x="7503019" y="95797"/>
            <a:ext cx="1516771" cy="323122"/>
            <a:chOff x="400885" y="325214"/>
            <a:chExt cx="2298835" cy="489727"/>
          </a:xfrm>
        </p:grpSpPr>
        <p:pic>
          <p:nvPicPr>
            <p:cNvPr id="144" name="Google Shape;144;p19"/>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145" name="Google Shape;145;p19"/>
            <p:cNvCxnSpPr/>
            <p:nvPr/>
          </p:nvCxnSpPr>
          <p:spPr>
            <a:xfrm>
              <a:off x="1632394" y="460384"/>
              <a:ext cx="0" cy="219345"/>
            </a:xfrm>
            <a:prstGeom prst="straightConnector1">
              <a:avLst/>
            </a:prstGeom>
            <a:noFill/>
            <a:ln w="9525" cap="flat" cmpd="sng">
              <a:solidFill>
                <a:schemeClr val="dk2"/>
              </a:solidFill>
              <a:prstDash val="solid"/>
              <a:round/>
              <a:headEnd type="none" w="sm" len="sm"/>
              <a:tailEnd type="none" w="sm" len="sm"/>
            </a:ln>
          </p:spPr>
        </p:cxnSp>
        <p:cxnSp>
          <p:nvCxnSpPr>
            <p:cNvPr id="146" name="Google Shape;146;p19"/>
            <p:cNvCxnSpPr/>
            <p:nvPr/>
          </p:nvCxnSpPr>
          <p:spPr>
            <a:xfrm>
              <a:off x="1632360" y="460384"/>
              <a:ext cx="0" cy="219345"/>
            </a:xfrm>
            <a:prstGeom prst="straightConnector1">
              <a:avLst/>
            </a:prstGeom>
            <a:noFill/>
            <a:ln w="9525" cap="flat" cmpd="sng">
              <a:solidFill>
                <a:schemeClr val="dk2"/>
              </a:solidFill>
              <a:prstDash val="solid"/>
              <a:round/>
              <a:headEnd type="none" w="sm" len="sm"/>
              <a:tailEnd type="none" w="sm" len="sm"/>
            </a:ln>
          </p:spPr>
        </p:cxnSp>
        <p:pic>
          <p:nvPicPr>
            <p:cNvPr id="147" name="Google Shape;147;p19"/>
            <p:cNvPicPr preferRelativeResize="0"/>
            <p:nvPr/>
          </p:nvPicPr>
          <p:blipFill rotWithShape="1">
            <a:blip r:embed="rId4">
              <a:alphaModFix/>
            </a:blip>
            <a:srcRect l="9894" r="8731"/>
            <a:stretch/>
          </p:blipFill>
          <p:spPr>
            <a:xfrm>
              <a:off x="400885" y="325214"/>
              <a:ext cx="1033078" cy="489727"/>
            </a:xfrm>
            <a:prstGeom prst="rect">
              <a:avLst/>
            </a:prstGeom>
            <a:noFill/>
            <a:ln>
              <a:noFill/>
            </a:ln>
          </p:spPr>
        </p:pic>
      </p:grpSp>
      <p:sp>
        <p:nvSpPr>
          <p:cNvPr id="148" name="Google Shape;148;p19"/>
          <p:cNvSpPr txBox="1">
            <a:spLocks noGrp="1"/>
          </p:cNvSpPr>
          <p:nvPr>
            <p:ph type="title"/>
          </p:nvPr>
        </p:nvSpPr>
        <p:spPr>
          <a:xfrm>
            <a:off x="311700" y="673625"/>
            <a:ext cx="8480400" cy="81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Dataset Car Price</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body" idx="1"/>
          </p:nvPr>
        </p:nvSpPr>
        <p:spPr>
          <a:xfrm>
            <a:off x="2677100" y="1388125"/>
            <a:ext cx="4825800" cy="30930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1000"/>
              </a:spcBef>
              <a:spcAft>
                <a:spcPts val="0"/>
              </a:spcAft>
              <a:buClr>
                <a:srgbClr val="282828"/>
              </a:buClr>
              <a:buSzPts val="1500"/>
              <a:buFont typeface="Inter"/>
              <a:buChar char="●"/>
            </a:pPr>
            <a:r>
              <a:rPr lang="en" sz="1500" dirty="0">
                <a:solidFill>
                  <a:srgbClr val="282828"/>
                </a:solidFill>
                <a:latin typeface="Inter"/>
                <a:ea typeface="Inter"/>
                <a:cs typeface="Inter"/>
                <a:sym typeface="Inter"/>
              </a:rPr>
              <a:t>Dataset Car Price terdiri dari 205 baris dan 26 kolom</a:t>
            </a:r>
            <a:endParaRPr sz="1500" dirty="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dirty="0">
                <a:solidFill>
                  <a:srgbClr val="282828"/>
                </a:solidFill>
                <a:latin typeface="Inter"/>
                <a:ea typeface="Inter"/>
                <a:cs typeface="Inter"/>
                <a:sym typeface="Inter"/>
              </a:rPr>
              <a:t>Tidak terdapat </a:t>
            </a:r>
            <a:r>
              <a:rPr lang="en" sz="1500" i="1" dirty="0">
                <a:solidFill>
                  <a:srgbClr val="282828"/>
                </a:solidFill>
                <a:latin typeface="Inter"/>
                <a:ea typeface="Inter"/>
                <a:cs typeface="Inter"/>
                <a:sym typeface="Inter"/>
              </a:rPr>
              <a:t>missing value </a:t>
            </a:r>
            <a:endParaRPr sz="1500" dirty="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dirty="0">
                <a:solidFill>
                  <a:srgbClr val="282828"/>
                </a:solidFill>
                <a:latin typeface="Inter"/>
                <a:ea typeface="Inter"/>
                <a:cs typeface="Inter"/>
                <a:sym typeface="Inter"/>
              </a:rPr>
              <a:t>Tidak terdapat </a:t>
            </a:r>
            <a:r>
              <a:rPr lang="en" sz="1500" i="1" dirty="0">
                <a:solidFill>
                  <a:srgbClr val="282828"/>
                </a:solidFill>
                <a:latin typeface="Inter"/>
                <a:ea typeface="Inter"/>
                <a:cs typeface="Inter"/>
                <a:sym typeface="Inter"/>
              </a:rPr>
              <a:t>duplicate data</a:t>
            </a:r>
            <a:endParaRPr sz="1500" i="1" dirty="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b="1" dirty="0">
                <a:solidFill>
                  <a:srgbClr val="282828"/>
                </a:solidFill>
                <a:latin typeface="Inter"/>
                <a:ea typeface="Inter"/>
                <a:cs typeface="Inter"/>
                <a:sym typeface="Inter"/>
              </a:rPr>
              <a:t>symboling</a:t>
            </a:r>
            <a:r>
              <a:rPr lang="en" sz="1500" dirty="0">
                <a:solidFill>
                  <a:srgbClr val="282828"/>
                </a:solidFill>
                <a:latin typeface="Inter"/>
                <a:ea typeface="Inter"/>
                <a:cs typeface="Inter"/>
                <a:sym typeface="Inter"/>
              </a:rPr>
              <a:t> merupakan variabel kategorik, namun terbaca sebagai integer atau numerik</a:t>
            </a:r>
            <a:endParaRPr sz="1500" dirty="0">
              <a:solidFill>
                <a:srgbClr val="282828"/>
              </a:solidFill>
              <a:latin typeface="Inter"/>
              <a:ea typeface="Inter"/>
              <a:cs typeface="Inter"/>
              <a:sym typeface="Inter"/>
            </a:endParaRPr>
          </a:p>
          <a:p>
            <a:pPr marL="457200" lvl="0" indent="0" algn="l" rtl="0">
              <a:lnSpc>
                <a:spcPct val="115000"/>
              </a:lnSpc>
              <a:spcBef>
                <a:spcPts val="1000"/>
              </a:spcBef>
              <a:spcAft>
                <a:spcPts val="0"/>
              </a:spcAft>
              <a:buNone/>
            </a:pPr>
            <a:r>
              <a:rPr lang="en" sz="1500" dirty="0">
                <a:solidFill>
                  <a:srgbClr val="282828"/>
                </a:solidFill>
                <a:latin typeface="Inter"/>
                <a:ea typeface="Inter"/>
                <a:cs typeface="Inter"/>
                <a:sym typeface="Inter"/>
              </a:rPr>
              <a:t>Solusi : mengubah tipe data dengan menggunakan </a:t>
            </a:r>
            <a:r>
              <a:rPr lang="en" sz="1500" b="1" dirty="0">
                <a:solidFill>
                  <a:srgbClr val="282828"/>
                </a:solidFill>
                <a:latin typeface="Inter"/>
                <a:ea typeface="Inter"/>
                <a:cs typeface="Inter"/>
                <a:sym typeface="Inter"/>
              </a:rPr>
              <a:t>astype</a:t>
            </a:r>
            <a:endParaRPr sz="1500" b="1" dirty="0">
              <a:solidFill>
                <a:srgbClr val="282828"/>
              </a:solidFill>
              <a:latin typeface="Inter"/>
              <a:ea typeface="Inter"/>
              <a:cs typeface="Inter"/>
              <a:sym typeface="Inter"/>
            </a:endParaRPr>
          </a:p>
          <a:p>
            <a:pPr marL="457200" lvl="0" indent="-323850" algn="l" rtl="0">
              <a:lnSpc>
                <a:spcPct val="115000"/>
              </a:lnSpc>
              <a:spcBef>
                <a:spcPts val="1000"/>
              </a:spcBef>
              <a:spcAft>
                <a:spcPts val="0"/>
              </a:spcAft>
              <a:buClr>
                <a:srgbClr val="282828"/>
              </a:buClr>
              <a:buSzPts val="1500"/>
              <a:buFont typeface="Inter"/>
              <a:buChar char="●"/>
            </a:pPr>
            <a:r>
              <a:rPr lang="en" sz="1500" i="1" dirty="0">
                <a:solidFill>
                  <a:srgbClr val="282828"/>
                </a:solidFill>
                <a:latin typeface="Inter"/>
                <a:ea typeface="Inter"/>
                <a:cs typeface="Inter"/>
                <a:sym typeface="Inter"/>
              </a:rPr>
              <a:t>Outliers </a:t>
            </a:r>
            <a:r>
              <a:rPr lang="en" sz="1500" dirty="0">
                <a:solidFill>
                  <a:srgbClr val="282828"/>
                </a:solidFill>
                <a:latin typeface="Inter"/>
                <a:ea typeface="Inter"/>
                <a:cs typeface="Inter"/>
                <a:sym typeface="Inter"/>
              </a:rPr>
              <a:t>terdeteksi, namun bukan kejanggalan sehingga tidak perlu ditangani</a:t>
            </a:r>
            <a:endParaRPr sz="1500" dirty="0">
              <a:solidFill>
                <a:srgbClr val="282828"/>
              </a:solidFill>
              <a:latin typeface="Inter"/>
              <a:ea typeface="Inter"/>
              <a:cs typeface="Inter"/>
              <a:sym typeface="Inter"/>
            </a:endParaRPr>
          </a:p>
          <a:p>
            <a:pPr marL="457200" lvl="0" indent="0" algn="l" rtl="0">
              <a:lnSpc>
                <a:spcPct val="115000"/>
              </a:lnSpc>
              <a:spcBef>
                <a:spcPts val="1000"/>
              </a:spcBef>
              <a:spcAft>
                <a:spcPts val="1000"/>
              </a:spcAft>
              <a:buNone/>
            </a:pPr>
            <a:endParaRPr sz="1500" dirty="0">
              <a:solidFill>
                <a:srgbClr val="282828"/>
              </a:solidFill>
              <a:latin typeface="Inter"/>
              <a:ea typeface="Inter"/>
              <a:cs typeface="Inter"/>
              <a:sym typeface="Inter"/>
            </a:endParaRPr>
          </a:p>
        </p:txBody>
      </p:sp>
      <p:sp>
        <p:nvSpPr>
          <p:cNvPr id="154" name="Google Shape;154;p20"/>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155" name="Google Shape;155;p20"/>
          <p:cNvGrpSpPr/>
          <p:nvPr/>
        </p:nvGrpSpPr>
        <p:grpSpPr>
          <a:xfrm>
            <a:off x="7503019" y="95797"/>
            <a:ext cx="1516771" cy="323122"/>
            <a:chOff x="400885" y="325214"/>
            <a:chExt cx="2298835" cy="489727"/>
          </a:xfrm>
        </p:grpSpPr>
        <p:pic>
          <p:nvPicPr>
            <p:cNvPr id="156" name="Google Shape;156;p20"/>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157" name="Google Shape;157;p20"/>
            <p:cNvCxnSpPr/>
            <p:nvPr/>
          </p:nvCxnSpPr>
          <p:spPr>
            <a:xfrm>
              <a:off x="1632394" y="460384"/>
              <a:ext cx="0" cy="219300"/>
            </a:xfrm>
            <a:prstGeom prst="straightConnector1">
              <a:avLst/>
            </a:prstGeom>
            <a:noFill/>
            <a:ln w="9525" cap="flat" cmpd="sng">
              <a:solidFill>
                <a:schemeClr val="dk2"/>
              </a:solidFill>
              <a:prstDash val="solid"/>
              <a:round/>
              <a:headEnd type="none" w="sm" len="sm"/>
              <a:tailEnd type="none" w="sm" len="sm"/>
            </a:ln>
          </p:spPr>
        </p:cxnSp>
        <p:cxnSp>
          <p:nvCxnSpPr>
            <p:cNvPr id="158" name="Google Shape;158;p20"/>
            <p:cNvCxnSpPr/>
            <p:nvPr/>
          </p:nvCxnSpPr>
          <p:spPr>
            <a:xfrm>
              <a:off x="1632360" y="460384"/>
              <a:ext cx="0" cy="219300"/>
            </a:xfrm>
            <a:prstGeom prst="straightConnector1">
              <a:avLst/>
            </a:prstGeom>
            <a:noFill/>
            <a:ln w="9525" cap="flat" cmpd="sng">
              <a:solidFill>
                <a:schemeClr val="dk2"/>
              </a:solidFill>
              <a:prstDash val="solid"/>
              <a:round/>
              <a:headEnd type="none" w="sm" len="sm"/>
              <a:tailEnd type="none" w="sm" len="sm"/>
            </a:ln>
          </p:spPr>
        </p:cxnSp>
        <p:pic>
          <p:nvPicPr>
            <p:cNvPr id="159" name="Google Shape;159;p20"/>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160" name="Google Shape;160;p20"/>
          <p:cNvSpPr txBox="1">
            <a:spLocks noGrp="1"/>
          </p:cNvSpPr>
          <p:nvPr>
            <p:ph type="title"/>
          </p:nvPr>
        </p:nvSpPr>
        <p:spPr>
          <a:xfrm>
            <a:off x="311700" y="673625"/>
            <a:ext cx="8480400" cy="81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61" name="Google Shape;161;p20"/>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pic>
        <p:nvPicPr>
          <p:cNvPr id="162" name="Google Shape;162;p20"/>
          <p:cNvPicPr preferRelativeResize="0"/>
          <p:nvPr/>
        </p:nvPicPr>
        <p:blipFill rotWithShape="1">
          <a:blip r:embed="rId5">
            <a:alphaModFix/>
          </a:blip>
          <a:srcRect l="16401" t="23597" r="55812" b="6647"/>
          <a:stretch/>
        </p:blipFill>
        <p:spPr>
          <a:xfrm>
            <a:off x="311700" y="1388125"/>
            <a:ext cx="2233400" cy="315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1"/>
          <p:cNvSpPr txBox="1">
            <a:spLocks noGrp="1"/>
          </p:cNvSpPr>
          <p:nvPr>
            <p:ph type="body" idx="1"/>
          </p:nvPr>
        </p:nvSpPr>
        <p:spPr>
          <a:xfrm>
            <a:off x="1873650" y="2485550"/>
            <a:ext cx="5196300" cy="9771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Ditemukan kesalahan penulisan pada brand mobil</a:t>
            </a:r>
            <a:endParaRPr sz="150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Solusi: dilakukan perbaikan nama brand, sehingga sebagai berikut:</a:t>
            </a:r>
            <a:endParaRPr sz="1500">
              <a:solidFill>
                <a:srgbClr val="282828"/>
              </a:solidFill>
              <a:latin typeface="Inter"/>
              <a:ea typeface="Inter"/>
              <a:cs typeface="Inter"/>
              <a:sym typeface="Inter"/>
            </a:endParaRPr>
          </a:p>
          <a:p>
            <a:pPr marL="457200" lvl="0" indent="0" algn="l" rtl="0">
              <a:lnSpc>
                <a:spcPct val="115000"/>
              </a:lnSpc>
              <a:spcBef>
                <a:spcPts val="1000"/>
              </a:spcBef>
              <a:spcAft>
                <a:spcPts val="1000"/>
              </a:spcAft>
              <a:buNone/>
            </a:pPr>
            <a:endParaRPr sz="1500">
              <a:solidFill>
                <a:srgbClr val="282828"/>
              </a:solidFill>
              <a:latin typeface="Inter"/>
              <a:ea typeface="Inter"/>
              <a:cs typeface="Inter"/>
              <a:sym typeface="Inter"/>
            </a:endParaRPr>
          </a:p>
        </p:txBody>
      </p:sp>
      <p:sp>
        <p:nvSpPr>
          <p:cNvPr id="168" name="Google Shape;168;p21"/>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169" name="Google Shape;169;p21"/>
          <p:cNvGrpSpPr/>
          <p:nvPr/>
        </p:nvGrpSpPr>
        <p:grpSpPr>
          <a:xfrm>
            <a:off x="7503019" y="95797"/>
            <a:ext cx="1516771" cy="323122"/>
            <a:chOff x="400885" y="325214"/>
            <a:chExt cx="2298835" cy="489727"/>
          </a:xfrm>
        </p:grpSpPr>
        <p:pic>
          <p:nvPicPr>
            <p:cNvPr id="170" name="Google Shape;170;p21"/>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171" name="Google Shape;171;p21"/>
            <p:cNvCxnSpPr/>
            <p:nvPr/>
          </p:nvCxnSpPr>
          <p:spPr>
            <a:xfrm>
              <a:off x="1632394" y="460384"/>
              <a:ext cx="0" cy="219300"/>
            </a:xfrm>
            <a:prstGeom prst="straightConnector1">
              <a:avLst/>
            </a:prstGeom>
            <a:noFill/>
            <a:ln w="9525" cap="flat" cmpd="sng">
              <a:solidFill>
                <a:schemeClr val="dk2"/>
              </a:solidFill>
              <a:prstDash val="solid"/>
              <a:round/>
              <a:headEnd type="none" w="sm" len="sm"/>
              <a:tailEnd type="none" w="sm" len="sm"/>
            </a:ln>
          </p:spPr>
        </p:cxnSp>
        <p:cxnSp>
          <p:nvCxnSpPr>
            <p:cNvPr id="172" name="Google Shape;172;p21"/>
            <p:cNvCxnSpPr/>
            <p:nvPr/>
          </p:nvCxnSpPr>
          <p:spPr>
            <a:xfrm>
              <a:off x="1632360" y="460384"/>
              <a:ext cx="0" cy="219300"/>
            </a:xfrm>
            <a:prstGeom prst="straightConnector1">
              <a:avLst/>
            </a:prstGeom>
            <a:noFill/>
            <a:ln w="9525" cap="flat" cmpd="sng">
              <a:solidFill>
                <a:schemeClr val="dk2"/>
              </a:solidFill>
              <a:prstDash val="solid"/>
              <a:round/>
              <a:headEnd type="none" w="sm" len="sm"/>
              <a:tailEnd type="none" w="sm" len="sm"/>
            </a:ln>
          </p:spPr>
        </p:cxnSp>
        <p:pic>
          <p:nvPicPr>
            <p:cNvPr id="173" name="Google Shape;173;p21"/>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174" name="Google Shape;174;p21"/>
          <p:cNvSpPr txBox="1">
            <a:spLocks noGrp="1"/>
          </p:cNvSpPr>
          <p:nvPr>
            <p:ph type="title"/>
          </p:nvPr>
        </p:nvSpPr>
        <p:spPr>
          <a:xfrm>
            <a:off x="331800" y="568825"/>
            <a:ext cx="8480400" cy="81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75" name="Google Shape;175;p21"/>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pic>
        <p:nvPicPr>
          <p:cNvPr id="176" name="Google Shape;176;p21"/>
          <p:cNvPicPr preferRelativeResize="0"/>
          <p:nvPr/>
        </p:nvPicPr>
        <p:blipFill rotWithShape="1">
          <a:blip r:embed="rId5">
            <a:alphaModFix/>
          </a:blip>
          <a:srcRect l="16814" t="50000" r="41234" b="39659"/>
          <a:stretch/>
        </p:blipFill>
        <p:spPr>
          <a:xfrm>
            <a:off x="1961250" y="1449826"/>
            <a:ext cx="5912144" cy="819300"/>
          </a:xfrm>
          <a:prstGeom prst="rect">
            <a:avLst/>
          </a:prstGeom>
          <a:noFill/>
          <a:ln>
            <a:noFill/>
          </a:ln>
        </p:spPr>
      </p:pic>
      <p:pic>
        <p:nvPicPr>
          <p:cNvPr id="177" name="Google Shape;177;p21"/>
          <p:cNvPicPr preferRelativeResize="0"/>
          <p:nvPr/>
        </p:nvPicPr>
        <p:blipFill rotWithShape="1">
          <a:blip r:embed="rId6">
            <a:alphaModFix/>
          </a:blip>
          <a:srcRect l="17031" t="29428" r="41488" b="63983"/>
          <a:stretch/>
        </p:blipFill>
        <p:spPr>
          <a:xfrm>
            <a:off x="1961250" y="3749876"/>
            <a:ext cx="5792226" cy="5172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1223</Words>
  <Application>Microsoft Office PowerPoint</Application>
  <PresentationFormat>On-screen Show (16:9)</PresentationFormat>
  <Paragraphs>297</Paragraphs>
  <Slides>27</Slides>
  <Notes>27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Inter SemiBold</vt:lpstr>
      <vt:lpstr>Inter</vt:lpstr>
      <vt:lpstr>Inter Medium</vt:lpstr>
      <vt:lpstr>Maven Pro SemiBold</vt:lpstr>
      <vt:lpstr>Arial</vt:lpstr>
      <vt:lpstr>Simple Light</vt:lpstr>
      <vt:lpstr>Car Price Prediction</vt:lpstr>
      <vt:lpstr>Petunjuk</vt:lpstr>
      <vt:lpstr>Latar Belakang Explorasi Data dan Visualisasi Modelling Kesimpulan</vt:lpstr>
      <vt:lpstr>Latar Belakang</vt:lpstr>
      <vt:lpstr>Latar Belakang Project</vt:lpstr>
      <vt:lpstr>Explorasi Data dan Visualisasi</vt:lpstr>
      <vt:lpstr>Dataset Car Price</vt:lpstr>
      <vt:lpstr>Data Cleansing</vt:lpstr>
      <vt:lpstr>Data Cleansing</vt:lpstr>
      <vt:lpstr>Explanatory Data Analysis</vt:lpstr>
      <vt:lpstr>Explanatory Data Analysis</vt:lpstr>
      <vt:lpstr>Explanatory Data Analysis</vt:lpstr>
      <vt:lpstr>Exploratory Data Analysis</vt:lpstr>
      <vt:lpstr>Exploratory Data Analysis</vt:lpstr>
      <vt:lpstr>Exploratory Data Analysis</vt:lpstr>
      <vt:lpstr>Exploratory Data Analysis</vt:lpstr>
      <vt:lpstr>Exploratory Data Analysis</vt:lpstr>
      <vt:lpstr>Modelling</vt:lpstr>
      <vt:lpstr>Prediksi Harga Mobil</vt:lpstr>
      <vt:lpstr>Model Regresi Linear</vt:lpstr>
      <vt:lpstr>Evaluasi Model</vt:lpstr>
      <vt:lpstr>Evaluasi Model</vt:lpstr>
      <vt:lpstr>Tuning</vt:lpstr>
      <vt:lpstr>Model Final</vt:lpstr>
      <vt:lpstr>Conclusion</vt:lpstr>
      <vt:lpstr>Conclusion</vt:lpstr>
      <vt:lpstr>Terima kasih! Ada pertanyaan?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cp:lastModifiedBy>Laila Fathiyaturrahmi</cp:lastModifiedBy>
  <cp:revision>1</cp:revision>
  <dcterms:modified xsi:type="dcterms:W3CDTF">2022-07-26T06:57:23Z</dcterms:modified>
</cp:coreProperties>
</file>