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60" r:id="rId6"/>
    <p:sldId id="259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CF67-02C6-45CC-9825-C6840C30E45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8F7B1-B067-44BF-99CE-32D17FDB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52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2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7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ghana-flag-symbol-country-national-2696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84787-F8F2-497A-9802-8DC4AE3FC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Delta vs. Omicron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81E7DD-245D-4D49-85E5-66524E1E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9697"/>
            <a:ext cx="9144000" cy="1655762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</a:rPr>
              <a:t>How different is Omicron from Delta?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55F835-E47C-44A2-B8BE-14508AF0B8F1}"/>
              </a:ext>
            </a:extLst>
          </p:cNvPr>
          <p:cNvSpPr txBox="1"/>
          <p:nvPr/>
        </p:nvSpPr>
        <p:spPr>
          <a:xfrm>
            <a:off x="4198374" y="4232293"/>
            <a:ext cx="379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Under Supervision of: </a:t>
            </a:r>
          </a:p>
          <a:p>
            <a:pPr algn="ctr"/>
            <a:r>
              <a:rPr lang="en-US" sz="1800" b="1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Dr. Ibrahim Mohamed Youssef, PhD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5.	 Dissimilar regions extraction (Python) 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	- 70% minimum threshold of repetition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8EB30F-273B-4662-BBEC-E94318BF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00" y="3622087"/>
            <a:ext cx="4153265" cy="2435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C784BDB-435E-4F1E-B5B8-4389DDB1000B}"/>
              </a:ext>
            </a:extLst>
          </p:cNvPr>
          <p:cNvSpPr txBox="1"/>
          <p:nvPr/>
        </p:nvSpPr>
        <p:spPr>
          <a:xfrm>
            <a:off x="3896040" y="5966128"/>
            <a:ext cx="305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for the representative sequence at 70% threshold.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7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7CDB8-3327-4067-B6B4-2E216733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30" y="2258194"/>
            <a:ext cx="10229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1D5DD1A-F175-4CA8-BF7D-B2153655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04" y="1937723"/>
            <a:ext cx="5657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29BB40B-6599-435F-98CA-A5BE0E03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34" y="1709020"/>
            <a:ext cx="7419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4B45F0-823D-473C-90DD-F9658AC51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"/>
          <a:stretch/>
        </p:blipFill>
        <p:spPr>
          <a:xfrm>
            <a:off x="2841523" y="1963840"/>
            <a:ext cx="6027174" cy="42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418EB9-86BB-4601-94A5-C49C307FDCDF}"/>
              </a:ext>
            </a:extLst>
          </p:cNvPr>
          <p:cNvSpPr txBox="1"/>
          <p:nvPr/>
        </p:nvSpPr>
        <p:spPr>
          <a:xfrm>
            <a:off x="816079" y="2349910"/>
            <a:ext cx="9291484" cy="32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The Omicron variant is not so different from 	the Delta variant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2. The vaccine might be found in a very similar way as     	for Delta</a:t>
            </a:r>
          </a:p>
        </p:txBody>
      </p:sp>
    </p:spTree>
    <p:extLst>
      <p:ext uri="{BB962C8B-B14F-4D97-AF65-F5344CB8AC3E}">
        <p14:creationId xmlns:p14="http://schemas.microsoft.com/office/powerpoint/2010/main" val="97679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1CCB87-8B2D-4050-96C2-FF9B06192FB4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6B055667-59D1-4514-9AB5-B728A6915950}"/>
              </a:ext>
            </a:extLst>
          </p:cNvPr>
          <p:cNvSpPr txBox="1">
            <a:spLocks/>
          </p:cNvSpPr>
          <p:nvPr/>
        </p:nvSpPr>
        <p:spPr>
          <a:xfrm>
            <a:off x="286119" y="-96357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Group Members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74724"/>
              </p:ext>
            </p:extLst>
          </p:nvPr>
        </p:nvGraphicFramePr>
        <p:xfrm>
          <a:off x="1636216" y="2848716"/>
          <a:ext cx="8127999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Section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Name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Safwan</a:t>
                      </a:r>
                      <a:r>
                        <a:rPr lang="en-US" dirty="0" smtClean="0"/>
                        <a:t> Mahmoud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Laila</a:t>
                      </a:r>
                      <a:r>
                        <a:rPr lang="en-US" dirty="0" smtClean="0"/>
                        <a:t> Hamdy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Nouran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FakhrEldin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Youssef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Shawki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4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1CCB87-8B2D-4050-96C2-FF9B06192FB4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جنوب أفريقيا - ويكيبيديا">
            <a:extLst>
              <a:ext uri="{FF2B5EF4-FFF2-40B4-BE49-F238E27FC236}">
                <a16:creationId xmlns="" xmlns:a16="http://schemas.microsoft.com/office/drawing/2014/main" id="{F1CE6229-B40C-483B-A156-B389D2C1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2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الهند - ويكيبيديا">
            <a:extLst>
              <a:ext uri="{FF2B5EF4-FFF2-40B4-BE49-F238E27FC236}">
                <a16:creationId xmlns="" xmlns:a16="http://schemas.microsoft.com/office/drawing/2014/main" id="{20611B33-986B-40A9-A85D-32E47BAF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25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6ACD3EE-5D9C-48C0-93D2-E81893385435}"/>
              </a:ext>
            </a:extLst>
          </p:cNvPr>
          <p:cNvSpPr txBox="1"/>
          <p:nvPr/>
        </p:nvSpPr>
        <p:spPr>
          <a:xfrm>
            <a:off x="2069689" y="2298551"/>
            <a:ext cx="23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DELTA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D056D72-DFAD-4901-9101-4B729641DC8D}"/>
              </a:ext>
            </a:extLst>
          </p:cNvPr>
          <p:cNvSpPr txBox="1"/>
          <p:nvPr/>
        </p:nvSpPr>
        <p:spPr>
          <a:xfrm>
            <a:off x="7064477" y="2298551"/>
            <a:ext cx="23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OMICRON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6B055667-59D1-4514-9AB5-B728A6915950}"/>
              </a:ext>
            </a:extLst>
          </p:cNvPr>
          <p:cNvSpPr txBox="1">
            <a:spLocks/>
          </p:cNvSpPr>
          <p:nvPr/>
        </p:nvSpPr>
        <p:spPr>
          <a:xfrm>
            <a:off x="286119" y="-96357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reported?</a:t>
            </a:r>
          </a:p>
        </p:txBody>
      </p:sp>
    </p:spTree>
    <p:extLst>
      <p:ext uri="{BB962C8B-B14F-4D97-AF65-F5344CB8AC3E}">
        <p14:creationId xmlns:p14="http://schemas.microsoft.com/office/powerpoint/2010/main" val="10362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Data??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9A04B2-F6EA-434B-8081-97711B2651E6}"/>
              </a:ext>
            </a:extLst>
          </p:cNvPr>
          <p:cNvSpPr txBox="1"/>
          <p:nvPr/>
        </p:nvSpPr>
        <p:spPr>
          <a:xfrm>
            <a:off x="1631466" y="2652975"/>
            <a:ext cx="8929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10 Sequences </a:t>
            </a:r>
            <a:r>
              <a:rPr lang="en-US" sz="3600" dirty="0">
                <a:sym typeface="Wingdings" panose="05000000000000000000" pitchFamily="2" charset="2"/>
              </a:rPr>
              <a:t> Delta “Reference”</a:t>
            </a:r>
          </a:p>
          <a:p>
            <a:pPr algn="ctr"/>
            <a:endParaRPr lang="en-US" sz="3600" dirty="0">
              <a:sym typeface="Wingdings" panose="05000000000000000000" pitchFamily="2" charset="2"/>
            </a:endParaRP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10 Sequences  Omicron “Case”</a:t>
            </a:r>
          </a:p>
          <a:p>
            <a:pPr algn="ctr"/>
            <a:endParaRPr lang="en-US" sz="36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Source country: Ghana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F3BB586-C746-4D91-9E05-A861C3FD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203" y="5869549"/>
            <a:ext cx="2114550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08040E1-72F9-4426-8E73-763F9C18E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15349" y="4715139"/>
            <a:ext cx="1092981" cy="7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Methods &amp; Tools</a:t>
            </a:r>
          </a:p>
        </p:txBody>
      </p:sp>
      <p:pic>
        <p:nvPicPr>
          <p:cNvPr id="2050" name="Picture 2" descr="Molecular Evolutionary Genetics Analysis - Wikipedia">
            <a:extLst>
              <a:ext uri="{FF2B5EF4-FFF2-40B4-BE49-F238E27FC236}">
                <a16:creationId xmlns="" xmlns:a16="http://schemas.microsoft.com/office/drawing/2014/main" id="{15FF0ECA-147F-407C-B909-B66997E8D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0"/>
          <a:stretch/>
        </p:blipFill>
        <p:spPr bwMode="auto">
          <a:xfrm>
            <a:off x="2070997" y="2395536"/>
            <a:ext cx="2166322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بايو بايثون - ويكيبيديا">
            <a:extLst>
              <a:ext uri="{FF2B5EF4-FFF2-40B4-BE49-F238E27FC236}">
                <a16:creationId xmlns="" xmlns:a16="http://schemas.microsoft.com/office/drawing/2014/main" id="{43CD1991-86EB-4571-B4E6-88DB5697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71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59F919-3231-446C-B407-68A19424FA24}"/>
              </a:ext>
            </a:extLst>
          </p:cNvPr>
          <p:cNvSpPr txBox="1"/>
          <p:nvPr/>
        </p:nvSpPr>
        <p:spPr>
          <a:xfrm>
            <a:off x="1854495" y="4300537"/>
            <a:ext cx="2599326" cy="1111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Multiple alignment</a:t>
            </a:r>
          </a:p>
          <a:p>
            <a:pPr>
              <a:lnSpc>
                <a:spcPct val="200000"/>
              </a:lnSpc>
            </a:pPr>
            <a:r>
              <a:rPr lang="en-US" dirty="0"/>
              <a:t>Phylogenetic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3E382B-B7D3-4ED3-98B7-BEEC85268BC4}"/>
              </a:ext>
            </a:extLst>
          </p:cNvPr>
          <p:cNvSpPr txBox="1"/>
          <p:nvPr/>
        </p:nvSpPr>
        <p:spPr>
          <a:xfrm>
            <a:off x="6998570" y="4300537"/>
            <a:ext cx="2767221" cy="166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Consensus Sequence</a:t>
            </a:r>
          </a:p>
          <a:p>
            <a:pPr>
              <a:lnSpc>
                <a:spcPct val="200000"/>
              </a:lnSpc>
            </a:pPr>
            <a:r>
              <a:rPr lang="en-US" dirty="0"/>
              <a:t>Dissimilar Regions</a:t>
            </a:r>
          </a:p>
          <a:p>
            <a:pPr>
              <a:lnSpc>
                <a:spcPct val="200000"/>
              </a:lnSpc>
            </a:pPr>
            <a:r>
              <a:rPr lang="en-US" dirty="0"/>
              <a:t>Chemical Constituents</a:t>
            </a:r>
          </a:p>
        </p:txBody>
      </p:sp>
    </p:spTree>
    <p:extLst>
      <p:ext uri="{BB962C8B-B14F-4D97-AF65-F5344CB8AC3E}">
        <p14:creationId xmlns:p14="http://schemas.microsoft.com/office/powerpoint/2010/main" val="32561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609599" y="1709020"/>
            <a:ext cx="104910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Getting a single representation for the reference sequences.” consensus sequence”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Multiple alignment between case sequences.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Phylogenetic tree between all 20 sequences.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C, G, A, T, CG contents calculation for all sequences.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Dissimilar regions extraction.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190339-BFA5-4014-95E1-9177CD36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949" y="3955789"/>
            <a:ext cx="3281670" cy="1924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F8E2AF5-2415-44D6-BD8B-04D6AD437E1E}"/>
              </a:ext>
            </a:extLst>
          </p:cNvPr>
          <p:cNvSpPr txBox="1"/>
          <p:nvPr/>
        </p:nvSpPr>
        <p:spPr>
          <a:xfrm>
            <a:off x="7818949" y="5987845"/>
            <a:ext cx="306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for the representative sequence at 70% threshold.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/>
              <a:t>Constructing the Consensus Sequence (Python)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2AD364-622F-446C-B59B-315073CB6B43}"/>
              </a:ext>
            </a:extLst>
          </p:cNvPr>
          <p:cNvSpPr txBox="1"/>
          <p:nvPr/>
        </p:nvSpPr>
        <p:spPr>
          <a:xfrm>
            <a:off x="256032" y="2560320"/>
            <a:ext cx="10595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Representative sequence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Computed from Reference sequences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2800" dirty="0"/>
              <a:t>How?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B9649B5-8927-4C0B-BF4C-A5AD31714D4E}"/>
              </a:ext>
            </a:extLst>
          </p:cNvPr>
          <p:cNvSpPr/>
          <p:nvPr/>
        </p:nvSpPr>
        <p:spPr>
          <a:xfrm>
            <a:off x="3020961" y="4354588"/>
            <a:ext cx="5065776" cy="1371600"/>
          </a:xfrm>
          <a:prstGeom prst="roundRect">
            <a:avLst/>
          </a:prstGeom>
          <a:solidFill>
            <a:srgbClr val="499B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Dominant Nucleotides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AF8E6E4-8897-4208-80D8-7B7864558AD2}"/>
              </a:ext>
            </a:extLst>
          </p:cNvPr>
          <p:cNvCxnSpPr>
            <a:cxnSpLocks/>
          </p:cNvCxnSpPr>
          <p:nvPr/>
        </p:nvCxnSpPr>
        <p:spPr>
          <a:xfrm>
            <a:off x="1828800" y="4029672"/>
            <a:ext cx="1093509" cy="448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eriod" startAt="2"/>
            </a:pPr>
            <a:r>
              <a:rPr lang="en-US" sz="2400" dirty="0"/>
              <a:t>Multiple alignment between Case Sequences</a:t>
            </a:r>
          </a:p>
          <a:p>
            <a:pPr marL="457200" indent="-457200">
              <a:lnSpc>
                <a:spcPct val="250000"/>
              </a:lnSpc>
              <a:buAutoNum type="arabicPeriod" startAt="2"/>
            </a:pPr>
            <a:endParaRPr lang="en-US" sz="2400" dirty="0"/>
          </a:p>
          <a:p>
            <a:pPr marL="457200" indent="-457200">
              <a:lnSpc>
                <a:spcPct val="250000"/>
              </a:lnSpc>
              <a:buAutoNum type="arabicPeriod" startAt="2"/>
            </a:pPr>
            <a:r>
              <a:rPr lang="en-US" sz="2400" dirty="0"/>
              <a:t>Phylogenetic tree for all 20 sequences</a:t>
            </a:r>
          </a:p>
          <a:p>
            <a:pPr>
              <a:lnSpc>
                <a:spcPct val="250000"/>
              </a:lnSpc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908266-DDE8-4B2D-84F3-D6B50355FBF0}"/>
              </a:ext>
            </a:extLst>
          </p:cNvPr>
          <p:cNvSpPr txBox="1"/>
          <p:nvPr/>
        </p:nvSpPr>
        <p:spPr>
          <a:xfrm>
            <a:off x="1520657" y="4911365"/>
            <a:ext cx="80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Done using MEGA</a:t>
            </a:r>
          </a:p>
        </p:txBody>
      </p:sp>
    </p:spTree>
    <p:extLst>
      <p:ext uri="{BB962C8B-B14F-4D97-AF65-F5344CB8AC3E}">
        <p14:creationId xmlns:p14="http://schemas.microsoft.com/office/powerpoint/2010/main" val="31620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4.	C, G, A, T, CG contents calculation for all sequences (Python) 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Example: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499B5D"/>
                </a:solidFill>
              </a:rPr>
              <a:t>ACCCTGATGC</a:t>
            </a:r>
            <a:endParaRPr lang="en-US" sz="2800" dirty="0"/>
          </a:p>
          <a:p>
            <a:r>
              <a:rPr lang="en-US" sz="2000" dirty="0"/>
              <a:t>C Content = 4/10 (*100)</a:t>
            </a:r>
          </a:p>
          <a:p>
            <a:r>
              <a:rPr lang="en-US" sz="2000" dirty="0"/>
              <a:t>G Content = 2/10 (*100)</a:t>
            </a:r>
          </a:p>
          <a:p>
            <a:r>
              <a:rPr lang="en-US" sz="2000" dirty="0"/>
              <a:t>T Content = 2/10 (*100)</a:t>
            </a:r>
          </a:p>
          <a:p>
            <a:r>
              <a:rPr lang="en-US" sz="2000" dirty="0"/>
              <a:t>A Content = 2/10 (*100)</a:t>
            </a:r>
          </a:p>
          <a:p>
            <a:r>
              <a:rPr lang="en-US" sz="2000" dirty="0"/>
              <a:t>CG Content = (4+2)/10 (*100)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11482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181</TotalTime>
  <Words>212</Words>
  <Application>Microsoft Office PowerPoint</Application>
  <PresentationFormat>Custom</PresentationFormat>
  <Paragraphs>83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View</vt:lpstr>
      <vt:lpstr>Delta vs. Omicron</vt:lpstr>
      <vt:lpstr>PowerPoint Presentation</vt:lpstr>
      <vt:lpstr>PowerPoint Presentation</vt:lpstr>
      <vt:lpstr>Data??</vt:lpstr>
      <vt:lpstr>Methods &amp; Tools</vt:lpstr>
      <vt:lpstr>Procedure </vt:lpstr>
      <vt:lpstr>Procedure </vt:lpstr>
      <vt:lpstr>Procedure </vt:lpstr>
      <vt:lpstr>Procedure </vt:lpstr>
      <vt:lpstr>Procedure </vt:lpstr>
      <vt:lpstr>Result </vt:lpstr>
      <vt:lpstr>Result (cont.)</vt:lpstr>
      <vt:lpstr>Result (cont.)</vt:lpstr>
      <vt:lpstr>Result (cont.)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vs. Omicron</dc:title>
  <dc:creator>safwan mahmoud</dc:creator>
  <cp:lastModifiedBy>blur</cp:lastModifiedBy>
  <cp:revision>9</cp:revision>
  <dcterms:created xsi:type="dcterms:W3CDTF">2022-01-09T12:42:16Z</dcterms:created>
  <dcterms:modified xsi:type="dcterms:W3CDTF">2022-01-09T17:08:19Z</dcterms:modified>
</cp:coreProperties>
</file>