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5" r:id="rId13"/>
    <p:sldId id="263" r:id="rId14"/>
    <p:sldId id="272" r:id="rId15"/>
    <p:sldId id="273" r:id="rId16"/>
    <p:sldId id="275" r:id="rId17"/>
    <p:sldId id="276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37276-42C1-4895-AF16-2604A7CD8B41}">
          <p14:sldIdLst>
            <p14:sldId id="256"/>
          </p14:sldIdLst>
        </p14:section>
        <p14:section name="Intro" id="{87DC9474-4061-4015-858D-4DC249D23024}">
          <p14:sldIdLst>
            <p14:sldId id="257"/>
            <p14:sldId id="259"/>
          </p14:sldIdLst>
        </p14:section>
        <p14:section name="Repeat ID" id="{E3A6C9A0-88EE-4D60-9365-A875120C2E3B}">
          <p14:sldIdLst>
            <p14:sldId id="258"/>
            <p14:sldId id="260"/>
            <p14:sldId id="261"/>
          </p14:sldIdLst>
        </p14:section>
        <p14:section name="MSI Calling" id="{3376A751-D885-48E8-A473-4529A0107C8D}">
          <p14:sldIdLst>
            <p14:sldId id="262"/>
            <p14:sldId id="266"/>
            <p14:sldId id="267"/>
            <p14:sldId id="268"/>
            <p14:sldId id="269"/>
            <p14:sldId id="265"/>
            <p14:sldId id="263"/>
            <p14:sldId id="272"/>
            <p14:sldId id="273"/>
            <p14:sldId id="275"/>
            <p14:sldId id="276"/>
            <p14:sldId id="270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384A-A325-46BD-968E-1522ABDB2A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1DAFB-631B-41DC-AC70-6E7DF64EB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1DAFB-631B-41DC-AC70-6E7DF64EB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§"/>
              <a:defRPr/>
            </a:lvl1pPr>
            <a:lvl2pPr marL="75438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accent5"/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648" cy="457200"/>
          </a:xfrm>
          <a:solidFill>
            <a:schemeClr val="bg2"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676400"/>
            <a:ext cx="4041775" cy="457200"/>
          </a:xfrm>
          <a:solidFill>
            <a:schemeClr val="bg2"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139948"/>
            <a:ext cx="4041648" cy="441325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139948"/>
            <a:ext cx="4041775" cy="441325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A7D88E35-D473-411B-B8EF-7CCA10B7BE9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1" y="62551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1" y="175260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87EFB3-B529-4C88-80DB-6B0F24F810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Microsatellite Instability Classification by 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105400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300 BAM files of mixed status to train the model</a:t>
            </a:r>
          </a:p>
          <a:p>
            <a:pPr lvl="2"/>
            <a:r>
              <a:rPr lang="en-US" dirty="0" smtClean="0"/>
              <a:t>118 COAD-READ, 182 UCEC</a:t>
            </a:r>
          </a:p>
          <a:p>
            <a:pPr lvl="2"/>
            <a:r>
              <a:rPr lang="en-US" dirty="0" smtClean="0"/>
              <a:t>130 MSI, 170 MSS</a:t>
            </a:r>
            <a:endParaRPr lang="en-US" dirty="0"/>
          </a:p>
          <a:p>
            <a:r>
              <a:rPr lang="en-US" dirty="0"/>
              <a:t>Validation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100 BAM files of mixed status to validate the model</a:t>
            </a:r>
          </a:p>
          <a:p>
            <a:pPr lvl="2"/>
            <a:r>
              <a:rPr lang="en-US" dirty="0" smtClean="0"/>
              <a:t>44 COAD-READ, 56 UCEC</a:t>
            </a:r>
          </a:p>
          <a:p>
            <a:pPr lvl="2"/>
            <a:r>
              <a:rPr lang="en-US" dirty="0" smtClean="0"/>
              <a:t>40 MSI, 60 MSS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102 remaining BAM files of mixed status to test the model</a:t>
            </a:r>
          </a:p>
          <a:p>
            <a:pPr lvl="2"/>
            <a:r>
              <a:rPr lang="en-US" dirty="0" smtClean="0"/>
              <a:t>36 COAD-READ, 66 UCEC</a:t>
            </a:r>
          </a:p>
          <a:p>
            <a:pPr lvl="2"/>
            <a:r>
              <a:rPr lang="en-US" dirty="0" smtClean="0"/>
              <a:t>42 MSI, 60 MSS</a:t>
            </a:r>
          </a:p>
        </p:txBody>
      </p:sp>
    </p:spTree>
    <p:extLst>
      <p:ext uri="{BB962C8B-B14F-4D97-AF65-F5344CB8AC3E}">
        <p14:creationId xmlns:p14="http://schemas.microsoft.com/office/powerpoint/2010/main" val="149440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generated sets</a:t>
            </a:r>
          </a:p>
          <a:p>
            <a:pPr lvl="1"/>
            <a:r>
              <a:rPr lang="en-US" dirty="0" smtClean="0"/>
              <a:t>Representative of both cancer types</a:t>
            </a:r>
          </a:p>
          <a:p>
            <a:endParaRPr lang="en-US" dirty="0"/>
          </a:p>
          <a:p>
            <a:r>
              <a:rPr lang="en-US" dirty="0" smtClean="0"/>
              <a:t>Low coverage problem</a:t>
            </a:r>
          </a:p>
          <a:p>
            <a:pPr lvl="1"/>
            <a:r>
              <a:rPr lang="en-US" dirty="0" smtClean="0"/>
              <a:t>Low coverage at certain loci excludes some files from some locus analyses</a:t>
            </a:r>
          </a:p>
          <a:p>
            <a:pPr lvl="2"/>
            <a:r>
              <a:rPr lang="en-US" dirty="0" smtClean="0"/>
              <a:t>Actual size of datasets vary based on individual BAM coverage at any given locus</a:t>
            </a:r>
          </a:p>
        </p:txBody>
      </p:sp>
    </p:spTree>
    <p:extLst>
      <p:ext uri="{BB962C8B-B14F-4D97-AF65-F5344CB8AC3E}">
        <p14:creationId xmlns:p14="http://schemas.microsoft.com/office/powerpoint/2010/main" val="110125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Calling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lengths</a:t>
            </a:r>
          </a:p>
          <a:p>
            <a:pPr lvl="1"/>
            <a:r>
              <a:rPr lang="en-US" dirty="0" smtClean="0"/>
              <a:t>[11, 12, 11, 13, 14] = 4</a:t>
            </a:r>
          </a:p>
          <a:p>
            <a:r>
              <a:rPr lang="en-US" dirty="0" smtClean="0"/>
              <a:t>Distance from mode</a:t>
            </a:r>
          </a:p>
          <a:p>
            <a:pPr lvl="1"/>
            <a:r>
              <a:rPr lang="en-US" dirty="0" smtClean="0"/>
              <a:t>Average distance from MSS sample mode of all reads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Average Length</a:t>
            </a:r>
          </a:p>
        </p:txBody>
      </p:sp>
    </p:spTree>
    <p:extLst>
      <p:ext uri="{BB962C8B-B14F-4D97-AF65-F5344CB8AC3E}">
        <p14:creationId xmlns:p14="http://schemas.microsoft.com/office/powerpoint/2010/main" val="12326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Locus-Based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Generate ML model for each locus individually</a:t>
            </a:r>
          </a:p>
          <a:p>
            <a:pPr lvl="1"/>
            <a:r>
              <a:rPr lang="en-US" dirty="0" smtClean="0"/>
              <a:t>Weight for each feature, bias</a:t>
            </a:r>
          </a:p>
          <a:p>
            <a:pPr lvl="1"/>
            <a:r>
              <a:rPr lang="en-US" dirty="0" smtClean="0"/>
              <a:t>Sigmoid activation function to generate a probability (0, 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Choose loci with highest AUC</a:t>
            </a:r>
          </a:p>
          <a:p>
            <a:pPr lvl="1"/>
            <a:r>
              <a:rPr lang="en-US" dirty="0" smtClean="0"/>
              <a:t>Exclude those that have no reads in many BAM files</a:t>
            </a:r>
          </a:p>
          <a:p>
            <a:pPr lvl="1"/>
            <a:r>
              <a:rPr lang="en-US" dirty="0" smtClean="0"/>
              <a:t>Try different combinations of loci</a:t>
            </a:r>
          </a:p>
          <a:p>
            <a:pPr lvl="1"/>
            <a:endParaRPr lang="en-US" dirty="0"/>
          </a:p>
          <a:p>
            <a:r>
              <a:rPr lang="en-US" dirty="0" smtClean="0"/>
              <a:t>Determine MSI status based on number of loci with ‘MSI’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Locus-Based Calling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/>
              <a:t>Loci </a:t>
            </a:r>
            <a:r>
              <a:rPr lang="en-US" dirty="0" smtClean="0"/>
              <a:t>examined</a:t>
            </a:r>
          </a:p>
          <a:p>
            <a:pPr lvl="1"/>
            <a:r>
              <a:rPr lang="en-US" dirty="0" smtClean="0"/>
              <a:t>BAT-26 </a:t>
            </a:r>
          </a:p>
          <a:p>
            <a:pPr lvl="1"/>
            <a:r>
              <a:rPr lang="en-US" dirty="0" smtClean="0"/>
              <a:t>MSI-07 </a:t>
            </a:r>
          </a:p>
          <a:p>
            <a:pPr lvl="1"/>
            <a:r>
              <a:rPr lang="en-US" dirty="0" smtClean="0"/>
              <a:t>MSI-09 </a:t>
            </a:r>
          </a:p>
          <a:p>
            <a:pPr lvl="1"/>
            <a:r>
              <a:rPr lang="en-US" dirty="0" smtClean="0"/>
              <a:t>H-06 </a:t>
            </a:r>
          </a:p>
          <a:p>
            <a:pPr lvl="1"/>
            <a:r>
              <a:rPr lang="en-US" dirty="0" smtClean="0"/>
              <a:t>MSI-06 </a:t>
            </a:r>
          </a:p>
          <a:p>
            <a:pPr lvl="1"/>
            <a:r>
              <a:rPr lang="en-US" dirty="0" smtClean="0"/>
              <a:t>MSI-04 </a:t>
            </a:r>
          </a:p>
          <a:p>
            <a:pPr lvl="1"/>
            <a:r>
              <a:rPr lang="en-US" dirty="0" smtClean="0"/>
              <a:t>HSPH1-T17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7982" y="1676400"/>
            <a:ext cx="4114800" cy="4325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Threshold: 0.500000</a:t>
            </a:r>
          </a:p>
          <a:p>
            <a:r>
              <a:rPr lang="en-US" dirty="0" smtClean="0"/>
              <a:t>Min no. loci: 3</a:t>
            </a:r>
          </a:p>
          <a:p>
            <a:r>
              <a:rPr lang="en-US" dirty="0"/>
              <a:t>Total files: </a:t>
            </a:r>
            <a:r>
              <a:rPr lang="en-US" dirty="0" smtClean="0"/>
              <a:t>93</a:t>
            </a:r>
          </a:p>
          <a:p>
            <a:r>
              <a:rPr lang="en-US" dirty="0" smtClean="0"/>
              <a:t>Correct predictions: 78</a:t>
            </a:r>
          </a:p>
          <a:p>
            <a:pPr lvl="1"/>
            <a:r>
              <a:rPr lang="en-US" dirty="0" smtClean="0"/>
              <a:t>True </a:t>
            </a:r>
            <a:r>
              <a:rPr lang="en-US" dirty="0" err="1"/>
              <a:t>pos</a:t>
            </a:r>
            <a:r>
              <a:rPr lang="en-US" dirty="0"/>
              <a:t>: 24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neg</a:t>
            </a:r>
            <a:r>
              <a:rPr lang="en-US" dirty="0"/>
              <a:t>: 54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pos</a:t>
            </a:r>
            <a:r>
              <a:rPr lang="en-US" dirty="0"/>
              <a:t>: 2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neg</a:t>
            </a:r>
            <a:r>
              <a:rPr lang="en-US" dirty="0"/>
              <a:t>: </a:t>
            </a:r>
            <a:r>
              <a:rPr lang="en-US" dirty="0" smtClean="0"/>
              <a:t>13</a:t>
            </a:r>
          </a:p>
          <a:p>
            <a:r>
              <a:rPr lang="en-US" dirty="0" smtClean="0"/>
              <a:t>Accuracy: </a:t>
            </a:r>
            <a:r>
              <a:rPr lang="en-US" b="1" dirty="0" smtClean="0"/>
              <a:t>0.838710</a:t>
            </a:r>
          </a:p>
          <a:p>
            <a:r>
              <a:rPr lang="en-US" dirty="0" smtClean="0"/>
              <a:t>Sensitivity: </a:t>
            </a:r>
            <a:r>
              <a:rPr lang="en-US" b="1" dirty="0" smtClean="0"/>
              <a:t>0.648649</a:t>
            </a:r>
          </a:p>
          <a:p>
            <a:r>
              <a:rPr lang="en-US" dirty="0" smtClean="0"/>
              <a:t>Specificity: </a:t>
            </a:r>
            <a:r>
              <a:rPr lang="en-US" b="1" dirty="0" smtClean="0"/>
              <a:t>0.964286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4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Probability-Based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/>
          <a:lstStyle/>
          <a:p>
            <a:r>
              <a:rPr lang="en-US" dirty="0" smtClean="0"/>
              <a:t>Generate ML model for each locus individually</a:t>
            </a:r>
          </a:p>
          <a:p>
            <a:pPr lvl="1"/>
            <a:r>
              <a:rPr lang="en-US" dirty="0" smtClean="0"/>
              <a:t>As before</a:t>
            </a:r>
          </a:p>
          <a:p>
            <a:endParaRPr lang="en-US" dirty="0"/>
          </a:p>
          <a:p>
            <a:r>
              <a:rPr lang="en-US" dirty="0" smtClean="0"/>
              <a:t>Choose loci with highest AUC</a:t>
            </a:r>
          </a:p>
          <a:p>
            <a:pPr lvl="1"/>
            <a:r>
              <a:rPr lang="en-US" dirty="0" smtClean="0"/>
              <a:t>As before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Determine MSI status based on average p(MSI) across loci examined</a:t>
            </a:r>
          </a:p>
        </p:txBody>
      </p:sp>
    </p:spTree>
    <p:extLst>
      <p:ext uri="{BB962C8B-B14F-4D97-AF65-F5344CB8AC3E}">
        <p14:creationId xmlns:p14="http://schemas.microsoft.com/office/powerpoint/2010/main" val="33934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BAM file: TCGA-00-0000</a:t>
            </a:r>
          </a:p>
          <a:p>
            <a:pPr lvl="1"/>
            <a:r>
              <a:rPr lang="en-US" dirty="0"/>
              <a:t>BAT-26 </a:t>
            </a:r>
            <a:endParaRPr lang="en-US" dirty="0" smtClean="0"/>
          </a:p>
          <a:p>
            <a:pPr lvl="2"/>
            <a:r>
              <a:rPr lang="en-US" dirty="0" smtClean="0"/>
              <a:t>p(MSI) = 0.998</a:t>
            </a:r>
          </a:p>
          <a:p>
            <a:pPr lvl="1"/>
            <a:r>
              <a:rPr lang="en-US" dirty="0" smtClean="0"/>
              <a:t>MSI-07</a:t>
            </a:r>
          </a:p>
          <a:p>
            <a:pPr lvl="2"/>
            <a:r>
              <a:rPr lang="en-US" dirty="0" smtClean="0"/>
              <a:t> p(MSI) = 0.488</a:t>
            </a:r>
          </a:p>
          <a:p>
            <a:pPr lvl="1"/>
            <a:r>
              <a:rPr lang="en-US" dirty="0" smtClean="0"/>
              <a:t>MSI-09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0.478</a:t>
            </a:r>
          </a:p>
          <a:p>
            <a:pPr lvl="1"/>
            <a:r>
              <a:rPr lang="en-US" dirty="0" smtClean="0"/>
              <a:t>H-06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0.499</a:t>
            </a:r>
          </a:p>
          <a:p>
            <a:pPr lvl="1"/>
            <a:r>
              <a:rPr lang="en-US" dirty="0" smtClean="0"/>
              <a:t>MSI-06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0.898</a:t>
            </a:r>
          </a:p>
          <a:p>
            <a:pPr lvl="1"/>
            <a:r>
              <a:rPr lang="en-US" dirty="0" smtClean="0"/>
              <a:t>MSI-04 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0.978</a:t>
            </a:r>
          </a:p>
          <a:p>
            <a:pPr lvl="1"/>
            <a:r>
              <a:rPr lang="en-US" dirty="0" smtClean="0"/>
              <a:t>HSPH1-T17</a:t>
            </a:r>
          </a:p>
          <a:p>
            <a:pPr lvl="2"/>
            <a:r>
              <a:rPr lang="en-US" dirty="0"/>
              <a:t>p(MSI) </a:t>
            </a:r>
            <a:r>
              <a:rPr lang="en-US" dirty="0" smtClean="0"/>
              <a:t>= 0.408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2514600"/>
            <a:ext cx="44196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Locus-based call: MSS</a:t>
            </a:r>
          </a:p>
          <a:p>
            <a:pPr lvl="1"/>
            <a:r>
              <a:rPr lang="en-US" dirty="0" smtClean="0"/>
              <a:t>3 MSI, 4 MSS</a:t>
            </a:r>
          </a:p>
          <a:p>
            <a:pPr lvl="1"/>
            <a:endParaRPr lang="en-US" dirty="0"/>
          </a:p>
          <a:p>
            <a:r>
              <a:rPr lang="en-US" dirty="0" smtClean="0"/>
              <a:t>Probability-based call: MSI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p(MSI): 0.678</a:t>
            </a:r>
          </a:p>
        </p:txBody>
      </p:sp>
    </p:spTree>
    <p:extLst>
      <p:ext uri="{BB962C8B-B14F-4D97-AF65-F5344CB8AC3E}">
        <p14:creationId xmlns:p14="http://schemas.microsoft.com/office/powerpoint/2010/main" val="276849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(continued)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62545"/>
            <a:ext cx="4114800" cy="4325112"/>
          </a:xfrm>
        </p:spPr>
        <p:txBody>
          <a:bodyPr/>
          <a:lstStyle/>
          <a:p>
            <a:r>
              <a:rPr lang="en-US" dirty="0"/>
              <a:t>Loci examined</a:t>
            </a:r>
          </a:p>
          <a:p>
            <a:pPr lvl="1"/>
            <a:r>
              <a:rPr lang="en-US" dirty="0"/>
              <a:t>BAT-26 </a:t>
            </a:r>
          </a:p>
          <a:p>
            <a:pPr lvl="1"/>
            <a:r>
              <a:rPr lang="en-US" dirty="0"/>
              <a:t>MSI-07 </a:t>
            </a:r>
          </a:p>
          <a:p>
            <a:pPr lvl="1"/>
            <a:r>
              <a:rPr lang="en-US" dirty="0"/>
              <a:t>MSI-09 </a:t>
            </a:r>
          </a:p>
          <a:p>
            <a:pPr lvl="1"/>
            <a:r>
              <a:rPr lang="en-US" dirty="0"/>
              <a:t>H-06 </a:t>
            </a:r>
          </a:p>
          <a:p>
            <a:pPr lvl="1"/>
            <a:r>
              <a:rPr lang="en-US" dirty="0"/>
              <a:t>MSI-06 </a:t>
            </a:r>
          </a:p>
          <a:p>
            <a:pPr lvl="1"/>
            <a:r>
              <a:rPr lang="en-US" dirty="0"/>
              <a:t>MSI-04 </a:t>
            </a:r>
          </a:p>
          <a:p>
            <a:pPr lvl="1"/>
            <a:r>
              <a:rPr lang="en-US" dirty="0"/>
              <a:t>HSPH1-T17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4572000" y="1676400"/>
            <a:ext cx="4114800" cy="4325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34290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0"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Threshold</a:t>
            </a:r>
            <a:r>
              <a:rPr lang="en-US" dirty="0"/>
              <a:t>: 0.500000	</a:t>
            </a:r>
          </a:p>
          <a:p>
            <a:r>
              <a:rPr lang="en-US" dirty="0"/>
              <a:t>Min no. loci: </a:t>
            </a:r>
            <a:r>
              <a:rPr lang="en-US" dirty="0" smtClean="0"/>
              <a:t>3</a:t>
            </a:r>
          </a:p>
          <a:p>
            <a:r>
              <a:rPr lang="en-US" dirty="0"/>
              <a:t>Total files: 93 	</a:t>
            </a:r>
          </a:p>
          <a:p>
            <a:r>
              <a:rPr lang="en-US" dirty="0"/>
              <a:t>Correct predictions: </a:t>
            </a:r>
            <a:r>
              <a:rPr lang="en-US" dirty="0" smtClean="0"/>
              <a:t>78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pos</a:t>
            </a:r>
            <a:r>
              <a:rPr lang="en-US" dirty="0"/>
              <a:t>: 23	</a:t>
            </a:r>
          </a:p>
          <a:p>
            <a:pPr lvl="1"/>
            <a:r>
              <a:rPr lang="en-US" dirty="0"/>
              <a:t>True </a:t>
            </a:r>
            <a:r>
              <a:rPr lang="en-US" dirty="0" err="1"/>
              <a:t>neg</a:t>
            </a:r>
            <a:r>
              <a:rPr lang="en-US" dirty="0"/>
              <a:t>: 55	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pos</a:t>
            </a:r>
            <a:r>
              <a:rPr lang="en-US" dirty="0"/>
              <a:t>: 1	</a:t>
            </a:r>
          </a:p>
          <a:p>
            <a:pPr lvl="1"/>
            <a:r>
              <a:rPr lang="en-US" dirty="0"/>
              <a:t>False </a:t>
            </a:r>
            <a:r>
              <a:rPr lang="en-US" dirty="0" err="1"/>
              <a:t>neg</a:t>
            </a:r>
            <a:r>
              <a:rPr lang="en-US" dirty="0"/>
              <a:t>: 14 		</a:t>
            </a:r>
          </a:p>
          <a:p>
            <a:r>
              <a:rPr lang="en-US" b="1" dirty="0"/>
              <a:t>Accuracy: </a:t>
            </a:r>
            <a:r>
              <a:rPr lang="en-US" b="1" dirty="0" smtClean="0"/>
              <a:t>0.838710</a:t>
            </a:r>
            <a:r>
              <a:rPr lang="en-US" b="1" dirty="0"/>
              <a:t>	</a:t>
            </a:r>
          </a:p>
          <a:p>
            <a:r>
              <a:rPr lang="en-US" b="1" dirty="0"/>
              <a:t>Sensitivity: 0.621622	</a:t>
            </a:r>
          </a:p>
          <a:p>
            <a:r>
              <a:rPr lang="en-US" b="1" dirty="0"/>
              <a:t>Specificity: 0.982143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Probability-Based Calling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some loci may be more indicative of MSI status than others</a:t>
            </a:r>
          </a:p>
          <a:p>
            <a:pPr lvl="1"/>
            <a:r>
              <a:rPr lang="en-US" dirty="0" smtClean="0"/>
              <a:t>Need weights assigned to each locus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Bigger ML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instead of individually looking at one locus with </a:t>
            </a:r>
            <a:r>
              <a:rPr lang="en-US" i="1" dirty="0" smtClean="0"/>
              <a:t>m</a:t>
            </a:r>
            <a:r>
              <a:rPr lang="en-US" dirty="0" smtClean="0"/>
              <a:t> features, consider all </a:t>
            </a:r>
            <a:r>
              <a:rPr lang="en-US" i="1" dirty="0" smtClean="0"/>
              <a:t>n</a:t>
            </a:r>
            <a:r>
              <a:rPr lang="en-US" dirty="0" smtClean="0"/>
              <a:t> loci with all </a:t>
            </a:r>
            <a:r>
              <a:rPr lang="en-US" i="1" dirty="0" smtClean="0"/>
              <a:t>m</a:t>
            </a:r>
            <a:r>
              <a:rPr lang="en-US" dirty="0" smtClean="0"/>
              <a:t> features at once</a:t>
            </a:r>
          </a:p>
          <a:p>
            <a:pPr lvl="1"/>
            <a:r>
              <a:rPr lang="en-US" dirty="0" smtClean="0"/>
              <a:t>Machine learning problem in </a:t>
            </a:r>
            <a:r>
              <a:rPr lang="en-US" i="1" dirty="0" smtClean="0"/>
              <a:t>n </a:t>
            </a:r>
            <a:r>
              <a:rPr lang="en-US" dirty="0" smtClean="0"/>
              <a:t>x </a:t>
            </a:r>
            <a:r>
              <a:rPr lang="en-US" i="1" dirty="0" smtClean="0"/>
              <a:t>m </a:t>
            </a:r>
            <a:r>
              <a:rPr lang="en-US" dirty="0" smtClean="0"/>
              <a:t>dimensions</a:t>
            </a:r>
          </a:p>
          <a:p>
            <a:pPr lvl="1"/>
            <a:endParaRPr lang="en-US" dirty="0"/>
          </a:p>
          <a:p>
            <a:r>
              <a:rPr lang="en-US" dirty="0" smtClean="0"/>
              <a:t>Exclude loci with too few usable files</a:t>
            </a:r>
          </a:p>
        </p:txBody>
      </p:sp>
    </p:spTree>
    <p:extLst>
      <p:ext uri="{BB962C8B-B14F-4D97-AF65-F5344CB8AC3E}">
        <p14:creationId xmlns:p14="http://schemas.microsoft.com/office/powerpoint/2010/main" val="4345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Microsatellite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r>
              <a:rPr lang="en-US" dirty="0" smtClean="0"/>
              <a:t>Characterized by the “spontaneous loss or gain of nucleotides from repetitive DNA tracts”</a:t>
            </a:r>
          </a:p>
          <a:p>
            <a:pPr lvl="1"/>
            <a:r>
              <a:rPr lang="en-US" dirty="0" smtClean="0"/>
              <a:t>Caused by defective mismatch repair</a:t>
            </a:r>
          </a:p>
          <a:p>
            <a:r>
              <a:rPr lang="en-US" dirty="0" smtClean="0"/>
              <a:t>Is a diagnostic phenotype for certain cancer types with clinical implications</a:t>
            </a:r>
          </a:p>
          <a:p>
            <a:pPr lvl="1"/>
            <a:r>
              <a:rPr lang="en-US" dirty="0" smtClean="0"/>
              <a:t>Actionable marker for immune-checkpoint-blockade therapy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Hause</a:t>
            </a:r>
            <a:r>
              <a:rPr lang="en-US" dirty="0" smtClean="0">
                <a:solidFill>
                  <a:schemeClr val="accent5"/>
                </a:solidFill>
              </a:rPr>
              <a:t> et al.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 loci x 4 features each</a:t>
            </a:r>
          </a:p>
          <a:p>
            <a:pPr lvl="1"/>
            <a:r>
              <a:rPr lang="en-US" dirty="0" smtClean="0"/>
              <a:t>108-dimension model</a:t>
            </a:r>
          </a:p>
          <a:p>
            <a:pPr lvl="1"/>
            <a:endParaRPr lang="en-US" dirty="0"/>
          </a:p>
          <a:p>
            <a:r>
              <a:rPr lang="en-US" dirty="0" smtClean="0"/>
              <a:t>L1 regularization</a:t>
            </a:r>
          </a:p>
          <a:p>
            <a:pPr lvl="1"/>
            <a:r>
              <a:rPr lang="en-US" dirty="0" smtClean="0"/>
              <a:t>Drives weights of non-influential features to 0</a:t>
            </a:r>
          </a:p>
          <a:p>
            <a:pPr lvl="1"/>
            <a:r>
              <a:rPr lang="en-US" dirty="0" smtClean="0"/>
              <a:t>Minimizes the number of features that contribute to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25112"/>
          </a:xfrm>
        </p:spPr>
        <p:txBody>
          <a:bodyPr/>
          <a:lstStyle/>
          <a:p>
            <a:r>
              <a:rPr lang="en-US" dirty="0" smtClean="0"/>
              <a:t>602 BAM/BAI files from patients in TCGA</a:t>
            </a:r>
          </a:p>
          <a:p>
            <a:pPr lvl="1"/>
            <a:r>
              <a:rPr lang="en-US" dirty="0" smtClean="0"/>
              <a:t>241 Colon/Rectal/Colorectal Adenocarcinoma</a:t>
            </a:r>
          </a:p>
          <a:p>
            <a:pPr lvl="1"/>
            <a:r>
              <a:rPr lang="en-US" dirty="0" smtClean="0"/>
              <a:t>361 Uterine Endometrial Carcinoma</a:t>
            </a:r>
          </a:p>
          <a:p>
            <a:r>
              <a:rPr lang="en-US" dirty="0" smtClean="0"/>
              <a:t>Annotated with MSI-PCR result</a:t>
            </a:r>
          </a:p>
          <a:p>
            <a:pPr lvl="1"/>
            <a:r>
              <a:rPr lang="en-US" dirty="0" smtClean="0"/>
              <a:t>MSS</a:t>
            </a:r>
          </a:p>
          <a:p>
            <a:pPr lvl="1"/>
            <a:r>
              <a:rPr lang="en-US" dirty="0" smtClean="0"/>
              <a:t>MSI-L, MSI-H</a:t>
            </a:r>
          </a:p>
          <a:p>
            <a:r>
              <a:rPr lang="en-US" dirty="0" smtClean="0"/>
              <a:t>27 representative loci gathered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1947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61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39976"/>
            <a:ext cx="5589722" cy="48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6324600"/>
            <a:ext cx="1905000" cy="17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2798064"/>
            <a:ext cx="8229600" cy="3297936"/>
          </a:xfrm>
        </p:spPr>
        <p:txBody>
          <a:bodyPr/>
          <a:lstStyle/>
          <a:p>
            <a:r>
              <a:rPr lang="en-US" dirty="0" smtClean="0"/>
              <a:t>Flanking regions</a:t>
            </a:r>
          </a:p>
          <a:p>
            <a:pPr lvl="1"/>
            <a:r>
              <a:rPr lang="en-US" dirty="0" smtClean="0"/>
              <a:t>7 bases long</a:t>
            </a:r>
          </a:p>
          <a:p>
            <a:pPr lvl="2"/>
            <a:r>
              <a:rPr lang="en-US" dirty="0" smtClean="0"/>
              <a:t>Long enough to be unique, identifiable</a:t>
            </a:r>
          </a:p>
          <a:p>
            <a:pPr lvl="2"/>
            <a:r>
              <a:rPr lang="en-US" dirty="0" smtClean="0"/>
              <a:t>Short enough to maximize usable reads</a:t>
            </a:r>
          </a:p>
          <a:p>
            <a:pPr lvl="1"/>
            <a:r>
              <a:rPr lang="en-US" dirty="0" smtClean="0"/>
              <a:t>Immediately adjacent to the mononucleotide repeat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2" b="-2"/>
          <a:stretch/>
        </p:blipFill>
        <p:spPr bwMode="auto">
          <a:xfrm>
            <a:off x="457200" y="1959864"/>
            <a:ext cx="8077200" cy="20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192321" y="2089122"/>
            <a:ext cx="1752600" cy="175541"/>
            <a:chOff x="1192321" y="2567658"/>
            <a:chExt cx="1752600" cy="17554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92321" y="2734422"/>
              <a:ext cx="1752600" cy="0"/>
            </a:xfrm>
            <a:prstGeom prst="straightConnector1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33700" y="2567658"/>
              <a:ext cx="0" cy="1667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92321" y="2567658"/>
              <a:ext cx="0" cy="175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0" y="2065981"/>
            <a:ext cx="1752600" cy="175541"/>
            <a:chOff x="1192321" y="2567658"/>
            <a:chExt cx="1752600" cy="175541"/>
          </a:xfrm>
        </p:grpSpPr>
        <p:cxnSp>
          <p:nvCxnSpPr>
            <p:cNvPr id="32" name="Straight Connector 4"/>
            <p:cNvCxnSpPr/>
            <p:nvPr/>
          </p:nvCxnSpPr>
          <p:spPr>
            <a:xfrm>
              <a:off x="1192321" y="2734422"/>
              <a:ext cx="1752600" cy="0"/>
            </a:xfrm>
            <a:prstGeom prst="straightConnector1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933700" y="2567658"/>
              <a:ext cx="0" cy="1667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92321" y="2567658"/>
              <a:ext cx="0" cy="175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37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Repeat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Scan and find flanking regions</a:t>
            </a:r>
          </a:p>
          <a:p>
            <a:pPr lvl="1"/>
            <a:r>
              <a:rPr lang="en-US" dirty="0" smtClean="0"/>
              <a:t>Ordered search </a:t>
            </a:r>
          </a:p>
          <a:p>
            <a:pPr lvl="1"/>
            <a:r>
              <a:rPr lang="en-US" dirty="0" smtClean="0"/>
              <a:t>Brute-force fuzzy matching </a:t>
            </a:r>
          </a:p>
          <a:p>
            <a:pPr lvl="2"/>
            <a:r>
              <a:rPr lang="en-US" dirty="0" smtClean="0"/>
              <a:t>Mismatch allowance = 2</a:t>
            </a:r>
          </a:p>
          <a:p>
            <a:r>
              <a:rPr lang="en-US" dirty="0" smtClean="0"/>
              <a:t>Validation: filter</a:t>
            </a:r>
            <a:endParaRPr lang="en-US" dirty="0"/>
          </a:p>
          <a:p>
            <a:pPr lvl="1"/>
            <a:r>
              <a:rPr lang="en-US" dirty="0" smtClean="0"/>
              <a:t>Baseline = 90%</a:t>
            </a:r>
          </a:p>
          <a:p>
            <a:pPr lvl="1"/>
            <a:r>
              <a:rPr lang="en-US" dirty="0" smtClean="0"/>
              <a:t>Modified for some loci</a:t>
            </a:r>
          </a:p>
        </p:txBody>
      </p:sp>
    </p:spTree>
    <p:extLst>
      <p:ext uri="{BB962C8B-B14F-4D97-AF65-F5344CB8AC3E}">
        <p14:creationId xmlns:p14="http://schemas.microsoft.com/office/powerpoint/2010/main" val="24134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MSI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classifier</a:t>
            </a:r>
          </a:p>
          <a:p>
            <a:pPr lvl="1"/>
            <a:r>
              <a:rPr lang="en-US" dirty="0" smtClean="0"/>
              <a:t>Simplification of MSI-H and MSI-L</a:t>
            </a:r>
          </a:p>
          <a:p>
            <a:endParaRPr lang="en-US" dirty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Sensitivity</a:t>
            </a:r>
          </a:p>
          <a:p>
            <a:pPr lvl="2"/>
            <a:r>
              <a:rPr lang="en-US" dirty="0" smtClean="0"/>
              <a:t>Specificity</a:t>
            </a:r>
          </a:p>
          <a:p>
            <a:pPr lvl="2"/>
            <a:endParaRPr lang="en-US" dirty="0" smtClean="0"/>
          </a:p>
          <a:p>
            <a:r>
              <a:rPr lang="en-US" dirty="0"/>
              <a:t>Locus-based calls</a:t>
            </a:r>
          </a:p>
          <a:p>
            <a:pPr lvl="1"/>
            <a:r>
              <a:rPr lang="en-US" dirty="0"/>
              <a:t>More common in literature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Overall MSI call based on all 27 loci</a:t>
            </a:r>
          </a:p>
          <a:p>
            <a:pPr marL="70408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</a:p>
          <a:p>
            <a:pPr lvl="1"/>
            <a:r>
              <a:rPr lang="en-US" dirty="0" smtClean="0"/>
              <a:t>Python API developed by </a:t>
            </a:r>
            <a:r>
              <a:rPr lang="en-US" smtClean="0"/>
              <a:t>Google engineers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Minimize error in linear function, apply sigmoid curve to calculate p(MSI)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5 loci high number of BAMs with reads available, good depth at the loci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All files</a:t>
            </a:r>
          </a:p>
          <a:p>
            <a:pPr lvl="1"/>
            <a:r>
              <a:rPr lang="en-US" dirty="0" smtClean="0"/>
              <a:t>602 BAM files with MSS, MSI-L or MSI-H annotation</a:t>
            </a:r>
          </a:p>
          <a:p>
            <a:pPr lvl="2"/>
            <a:r>
              <a:rPr lang="en-US" dirty="0" smtClean="0"/>
              <a:t>241 COAD-READ, 361 UCEC</a:t>
            </a:r>
          </a:p>
          <a:p>
            <a:pPr lvl="2"/>
            <a:r>
              <a:rPr lang="en-US" dirty="0" smtClean="0"/>
              <a:t>212 MSI, 390 MSS</a:t>
            </a:r>
          </a:p>
          <a:p>
            <a:endParaRPr lang="en-US" dirty="0" smtClean="0"/>
          </a:p>
          <a:p>
            <a:r>
              <a:rPr lang="en-US" dirty="0" smtClean="0"/>
              <a:t>Mode training set</a:t>
            </a:r>
          </a:p>
          <a:p>
            <a:pPr lvl="1"/>
            <a:r>
              <a:rPr lang="en-US" dirty="0" smtClean="0"/>
              <a:t>Randomly generated set of 100 BAM files with MSS status to generate mode length</a:t>
            </a:r>
          </a:p>
          <a:p>
            <a:pPr lvl="2"/>
            <a:r>
              <a:rPr lang="en-US" dirty="0" smtClean="0"/>
              <a:t>43 COAD-READ, 57 UCEC</a:t>
            </a:r>
          </a:p>
          <a:p>
            <a:pPr lvl="2"/>
            <a:r>
              <a:rPr lang="en-US" dirty="0" smtClean="0"/>
              <a:t>0 MSI, 100 MSS</a:t>
            </a:r>
          </a:p>
        </p:txBody>
      </p:sp>
    </p:spTree>
    <p:extLst>
      <p:ext uri="{BB962C8B-B14F-4D97-AF65-F5344CB8AC3E}">
        <p14:creationId xmlns:p14="http://schemas.microsoft.com/office/powerpoint/2010/main" val="91229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EB641B"/>
      </a:accent1>
      <a:accent2>
        <a:srgbClr val="44B9E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Trebuchet MS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1590</TotalTime>
  <Words>719</Words>
  <Application>Microsoft Office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Microsatellite Instability Classification by NGS</vt:lpstr>
      <vt:lpstr>Microsatellite Instability</vt:lpstr>
      <vt:lpstr>Sample</vt:lpstr>
      <vt:lpstr>Repeat Identification</vt:lpstr>
      <vt:lpstr>Repeat Identification</vt:lpstr>
      <vt:lpstr>Repeat Identification</vt:lpstr>
      <vt:lpstr>MSI Calling</vt:lpstr>
      <vt:lpstr>Machine Learning Approach</vt:lpstr>
      <vt:lpstr>Datasets</vt:lpstr>
      <vt:lpstr>Datasets (continued)</vt:lpstr>
      <vt:lpstr>Datasets (continued)</vt:lpstr>
      <vt:lpstr>MSI Calling - Features</vt:lpstr>
      <vt:lpstr>Locus-Based Calling</vt:lpstr>
      <vt:lpstr>Locus-Based Calling (continued)</vt:lpstr>
      <vt:lpstr>Probability-Based Calling</vt:lpstr>
      <vt:lpstr>Probability-Based Calling (example)</vt:lpstr>
      <vt:lpstr>Probability-Based Calling (continued)</vt:lpstr>
      <vt:lpstr>Probability-Based Calling (continued)</vt:lpstr>
      <vt:lpstr>A Bigger ML Problem</vt:lpstr>
      <vt:lpstr>Computational Cost</vt:lpstr>
    </vt:vector>
  </TitlesOfParts>
  <Company>SHC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Microsatellite Instability Classification by NGS</dc:title>
  <dc:creator>Sathe, Laila</dc:creator>
  <cp:lastModifiedBy>Sathe, Laila</cp:lastModifiedBy>
  <cp:revision>23</cp:revision>
  <dcterms:created xsi:type="dcterms:W3CDTF">2018-08-07T17:25:51Z</dcterms:created>
  <dcterms:modified xsi:type="dcterms:W3CDTF">2018-08-15T20:09:33Z</dcterms:modified>
</cp:coreProperties>
</file>