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295" r:id="rId2"/>
    <p:sldId id="296" r:id="rId3"/>
    <p:sldId id="297" r:id="rId4"/>
    <p:sldId id="298" r:id="rId5"/>
    <p:sldId id="299" r:id="rId6"/>
    <p:sldId id="300" r:id="rId7"/>
    <p:sldId id="301" r:id="rId8"/>
    <p:sldId id="256" r:id="rId9"/>
    <p:sldId id="257" r:id="rId10"/>
    <p:sldId id="288" r:id="rId11"/>
    <p:sldId id="258" r:id="rId12"/>
    <p:sldId id="260" r:id="rId13"/>
    <p:sldId id="261" r:id="rId14"/>
    <p:sldId id="262" r:id="rId15"/>
    <p:sldId id="266" r:id="rId16"/>
    <p:sldId id="291" r:id="rId17"/>
    <p:sldId id="294" r:id="rId18"/>
    <p:sldId id="293" r:id="rId19"/>
    <p:sldId id="290" r:id="rId20"/>
    <p:sldId id="265" r:id="rId21"/>
    <p:sldId id="267" r:id="rId22"/>
    <p:sldId id="268" r:id="rId23"/>
    <p:sldId id="269" r:id="rId24"/>
    <p:sldId id="263" r:id="rId25"/>
    <p:sldId id="272" r:id="rId26"/>
    <p:sldId id="273" r:id="rId27"/>
    <p:sldId id="275" r:id="rId28"/>
    <p:sldId id="276" r:id="rId29"/>
    <p:sldId id="270" r:id="rId30"/>
    <p:sldId id="271" r:id="rId31"/>
    <p:sldId id="287" r:id="rId32"/>
    <p:sldId id="274" r:id="rId33"/>
    <p:sldId id="278" r:id="rId34"/>
    <p:sldId id="292" r:id="rId35"/>
    <p:sldId id="279" r:id="rId36"/>
    <p:sldId id="289" r:id="rId37"/>
    <p:sldId id="281" r:id="rId38"/>
    <p:sldId id="285" r:id="rId39"/>
    <p:sldId id="284" r:id="rId40"/>
    <p:sldId id="282"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E37276-42C1-4895-AF16-2604A7CD8B41}">
          <p14:sldIdLst>
            <p14:sldId id="295"/>
            <p14:sldId id="296"/>
            <p14:sldId id="297"/>
            <p14:sldId id="298"/>
            <p14:sldId id="299"/>
            <p14:sldId id="300"/>
            <p14:sldId id="301"/>
            <p14:sldId id="256"/>
          </p14:sldIdLst>
        </p14:section>
        <p14:section name="Intro" id="{87DC9474-4061-4015-858D-4DC249D23024}">
          <p14:sldIdLst>
            <p14:sldId id="257"/>
            <p14:sldId id="288"/>
          </p14:sldIdLst>
        </p14:section>
        <p14:section name="Repeat ID" id="{E3A6C9A0-88EE-4D60-9365-A875120C2E3B}">
          <p14:sldIdLst>
            <p14:sldId id="258"/>
            <p14:sldId id="260"/>
            <p14:sldId id="261"/>
          </p14:sldIdLst>
        </p14:section>
        <p14:section name="MSI Calling" id="{3376A751-D885-48E8-A473-4529A0107C8D}">
          <p14:sldIdLst>
            <p14:sldId id="262"/>
            <p14:sldId id="266"/>
            <p14:sldId id="291"/>
            <p14:sldId id="294"/>
            <p14:sldId id="293"/>
            <p14:sldId id="290"/>
            <p14:sldId id="265"/>
            <p14:sldId id="267"/>
            <p14:sldId id="268"/>
            <p14:sldId id="269"/>
            <p14:sldId id="263"/>
            <p14:sldId id="272"/>
            <p14:sldId id="273"/>
            <p14:sldId id="275"/>
            <p14:sldId id="276"/>
            <p14:sldId id="270"/>
            <p14:sldId id="271"/>
            <p14:sldId id="287"/>
            <p14:sldId id="274"/>
            <p14:sldId id="278"/>
            <p14:sldId id="292"/>
            <p14:sldId id="279"/>
            <p14:sldId id="289"/>
            <p14:sldId id="281"/>
            <p14:sldId id="285"/>
            <p14:sldId id="284"/>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1" autoAdjust="0"/>
    <p:restoredTop sz="84316" autoAdjust="0"/>
  </p:normalViewPr>
  <p:slideViewPr>
    <p:cSldViewPr>
      <p:cViewPr>
        <p:scale>
          <a:sx n="90" d="100"/>
          <a:sy n="90" d="100"/>
        </p:scale>
        <p:origin x="-714" y="-4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F384A-A325-46BD-968E-1522ABDB2AC9}" type="datetimeFigureOut">
              <a:rPr lang="en-US" smtClean="0"/>
              <a:t>8/24/2018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41DAFB-631B-41DC-AC70-6E7DF64EB76B}" type="slidenum">
              <a:rPr lang="en-US" smtClean="0"/>
              <a:t>‹#›</a:t>
            </a:fld>
            <a:endParaRPr lang="en-US"/>
          </a:p>
        </p:txBody>
      </p:sp>
    </p:spTree>
    <p:extLst>
      <p:ext uri="{BB962C8B-B14F-4D97-AF65-F5344CB8AC3E}">
        <p14:creationId xmlns:p14="http://schemas.microsoft.com/office/powerpoint/2010/main" val="1926171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https://shstamtfcap002.enterprise.stanfordmed.org/Heme-STAMP/sample.php?run=HEME0035-water_barcode&amp;sample=HD701_HEME0035</a:t>
            </a:r>
          </a:p>
          <a:p>
            <a:endParaRPr lang="en-US" dirty="0" smtClean="0"/>
          </a:p>
          <a:p>
            <a:r>
              <a:rPr lang="en-US" dirty="0" smtClean="0"/>
              <a:t>Purpose was to provide</a:t>
            </a:r>
            <a:r>
              <a:rPr lang="en-US" baseline="0" dirty="0" smtClean="0"/>
              <a:t> additional information on the copy number plots on </a:t>
            </a:r>
            <a:r>
              <a:rPr lang="en-US" baseline="0" dirty="0" err="1" smtClean="0"/>
              <a:t>Heme</a:t>
            </a:r>
            <a:r>
              <a:rPr lang="en-US" baseline="0" dirty="0" smtClean="0"/>
              <a:t>-STAMP site</a:t>
            </a:r>
          </a:p>
          <a:p>
            <a:endParaRPr lang="en-US" baseline="0" dirty="0" smtClean="0"/>
          </a:p>
          <a:p>
            <a:r>
              <a:rPr lang="en-US" baseline="0" dirty="0" smtClean="0"/>
              <a:t>Interactive plot with tooltip to show </a:t>
            </a:r>
          </a:p>
          <a:p>
            <a:r>
              <a:rPr lang="en-US" baseline="0" dirty="0" smtClean="0"/>
              <a:t>depth and </a:t>
            </a:r>
          </a:p>
          <a:p>
            <a:r>
              <a:rPr lang="en-US" baseline="0" dirty="0" smtClean="0"/>
              <a:t>z-score as well as </a:t>
            </a:r>
          </a:p>
          <a:p>
            <a:r>
              <a:rPr lang="en-US" baseline="0" dirty="0" smtClean="0"/>
              <a:t>gene-level depth and </a:t>
            </a:r>
          </a:p>
          <a:p>
            <a:r>
              <a:rPr lang="en-US" baseline="0" dirty="0" smtClean="0"/>
              <a:t>z-score for each tile</a:t>
            </a:r>
          </a:p>
        </p:txBody>
      </p:sp>
      <p:sp>
        <p:nvSpPr>
          <p:cNvPr id="4" name="Slide Number Placeholder 3"/>
          <p:cNvSpPr>
            <a:spLocks noGrp="1"/>
          </p:cNvSpPr>
          <p:nvPr>
            <p:ph type="sldNum" sz="quarter" idx="10"/>
          </p:nvPr>
        </p:nvSpPr>
        <p:spPr/>
        <p:txBody>
          <a:bodyPr/>
          <a:lstStyle/>
          <a:p>
            <a:fld id="{C541DAFB-631B-41DC-AC70-6E7DF64EB76B}" type="slidenum">
              <a:rPr lang="en-US" smtClean="0"/>
              <a:t>3</a:t>
            </a:fld>
            <a:endParaRPr lang="en-US"/>
          </a:p>
        </p:txBody>
      </p:sp>
    </p:spTree>
    <p:extLst>
      <p:ext uri="{BB962C8B-B14F-4D97-AF65-F5344CB8AC3E}">
        <p14:creationId xmlns:p14="http://schemas.microsoft.com/office/powerpoint/2010/main" val="2121503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next step - figure out how to determine exactly how long these regions are in each read</a:t>
            </a:r>
          </a:p>
          <a:p>
            <a:endParaRPr lang="en-US" baseline="0" dirty="0" smtClean="0"/>
          </a:p>
          <a:p>
            <a:r>
              <a:rPr lang="en-US" baseline="0" dirty="0" smtClean="0"/>
              <a:t>Easy to do for a human – look at a graphical representation, find the mononucleotide repeat by eye</a:t>
            </a:r>
          </a:p>
          <a:p>
            <a:r>
              <a:rPr lang="en-US" baseline="0" dirty="0" smtClean="0"/>
              <a:t>Harder for the computer – took an approach similar to primers for PCR</a:t>
            </a:r>
          </a:p>
          <a:p>
            <a:endParaRPr lang="en-US" baseline="0" dirty="0" smtClean="0"/>
          </a:p>
          <a:p>
            <a:r>
              <a:rPr lang="en-US" baseline="0" dirty="0" smtClean="0"/>
              <a:t>Identify flanking regions in reference genome </a:t>
            </a:r>
          </a:p>
          <a:p>
            <a:r>
              <a:rPr lang="en-US" baseline="0" dirty="0" smtClean="0"/>
              <a:t>then try to find them in reads mapped to the location of interest</a:t>
            </a:r>
          </a:p>
          <a:p>
            <a:endParaRPr lang="en-US" baseline="0" dirty="0" smtClean="0"/>
          </a:p>
          <a:p>
            <a:r>
              <a:rPr lang="en-US" baseline="0" dirty="0" smtClean="0"/>
              <a:t>I then had to determine how long to make the flanking regions:</a:t>
            </a:r>
          </a:p>
          <a:p>
            <a:r>
              <a:rPr lang="en-US" baseline="0" dirty="0" smtClean="0"/>
              <a:t>- Too long and I’d have to leave out too many reads that didn’t have the full flanking region</a:t>
            </a:r>
          </a:p>
          <a:p>
            <a:r>
              <a:rPr lang="en-US" baseline="0" dirty="0" smtClean="0"/>
              <a:t>- Too short and I could misidentify the single nucleotide run</a:t>
            </a:r>
          </a:p>
        </p:txBody>
      </p:sp>
      <p:sp>
        <p:nvSpPr>
          <p:cNvPr id="4" name="Slide Number Placeholder 3"/>
          <p:cNvSpPr>
            <a:spLocks noGrp="1"/>
          </p:cNvSpPr>
          <p:nvPr>
            <p:ph type="sldNum" sz="quarter" idx="10"/>
          </p:nvPr>
        </p:nvSpPr>
        <p:spPr/>
        <p:txBody>
          <a:bodyPr/>
          <a:lstStyle/>
          <a:p>
            <a:fld id="{C541DAFB-631B-41DC-AC70-6E7DF64EB76B}" type="slidenum">
              <a:rPr lang="en-US" smtClean="0"/>
              <a:t>12</a:t>
            </a:fld>
            <a:endParaRPr lang="en-US"/>
          </a:p>
        </p:txBody>
      </p:sp>
    </p:spTree>
    <p:extLst>
      <p:ext uri="{BB962C8B-B14F-4D97-AF65-F5344CB8AC3E}">
        <p14:creationId xmlns:p14="http://schemas.microsoft.com/office/powerpoint/2010/main" val="3867163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Flanking</a:t>
            </a:r>
            <a:r>
              <a:rPr lang="en-US" baseline="0" dirty="0" smtClean="0"/>
              <a:t> regions must be found sequentially</a:t>
            </a:r>
          </a:p>
          <a:p>
            <a:r>
              <a:rPr lang="en-US" baseline="0" dirty="0" smtClean="0"/>
              <a:t> - The ‘front’ flanking sequence must be found first</a:t>
            </a:r>
          </a:p>
          <a:p>
            <a:endParaRPr lang="en-US" baseline="0" dirty="0" smtClean="0"/>
          </a:p>
          <a:p>
            <a:r>
              <a:rPr lang="en-US" baseline="0" dirty="0" smtClean="0"/>
              <a:t>Fuzzy string matching algorithm</a:t>
            </a:r>
          </a:p>
          <a:p>
            <a:pPr marL="171450" indent="-171450">
              <a:buFontTx/>
              <a:buChar char="-"/>
            </a:pPr>
            <a:r>
              <a:rPr lang="en-US" baseline="0" dirty="0" smtClean="0"/>
              <a:t>Allow the flanking region to have no more than 2 mismatched bases to allow for germline mutations in flanking regions</a:t>
            </a:r>
          </a:p>
          <a:p>
            <a:pPr marL="0" indent="0">
              <a:buFontTx/>
              <a:buNone/>
            </a:pPr>
            <a:endParaRPr lang="en-US" baseline="0" dirty="0" smtClean="0"/>
          </a:p>
          <a:p>
            <a:pPr marL="0" indent="0">
              <a:buFontTx/>
              <a:buNone/>
            </a:pPr>
            <a:r>
              <a:rPr lang="en-US" baseline="0" dirty="0" smtClean="0"/>
              <a:t>Apply a validation filter to the run that is picked out from between flanking regions</a:t>
            </a:r>
          </a:p>
          <a:p>
            <a:pPr marL="171450" indent="-171450">
              <a:buFontTx/>
              <a:buChar char="-"/>
            </a:pPr>
            <a:r>
              <a:rPr lang="en-US" baseline="0" dirty="0" smtClean="0"/>
              <a:t>Eliminate any runs that have too many bases that don’t match the rest of the run</a:t>
            </a:r>
          </a:p>
          <a:p>
            <a:pPr marL="171450" indent="-171450">
              <a:buFontTx/>
              <a:buChar char="-"/>
            </a:pPr>
            <a:r>
              <a:rPr lang="en-US" baseline="0" dirty="0" smtClean="0"/>
              <a:t>Some loci contain non-homogenous runs, those are allowed</a:t>
            </a:r>
          </a:p>
          <a:p>
            <a:pPr marL="628650" lvl="1" indent="-171450">
              <a:buFontTx/>
              <a:buChar char="-"/>
            </a:pPr>
            <a:r>
              <a:rPr lang="en-US" baseline="0" dirty="0" smtClean="0"/>
              <a:t>Total length of the run is what matters  </a:t>
            </a:r>
          </a:p>
        </p:txBody>
      </p:sp>
      <p:sp>
        <p:nvSpPr>
          <p:cNvPr id="4" name="Slide Number Placeholder 3"/>
          <p:cNvSpPr>
            <a:spLocks noGrp="1"/>
          </p:cNvSpPr>
          <p:nvPr>
            <p:ph type="sldNum" sz="quarter" idx="10"/>
          </p:nvPr>
        </p:nvSpPr>
        <p:spPr/>
        <p:txBody>
          <a:bodyPr/>
          <a:lstStyle/>
          <a:p>
            <a:fld id="{C541DAFB-631B-41DC-AC70-6E7DF64EB76B}" type="slidenum">
              <a:rPr lang="en-US" smtClean="0"/>
              <a:t>13</a:t>
            </a:fld>
            <a:endParaRPr lang="en-US"/>
          </a:p>
        </p:txBody>
      </p:sp>
    </p:spTree>
    <p:extLst>
      <p:ext uri="{BB962C8B-B14F-4D97-AF65-F5344CB8AC3E}">
        <p14:creationId xmlns:p14="http://schemas.microsoft.com/office/powerpoint/2010/main" val="2964219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is to come</a:t>
            </a:r>
            <a:r>
              <a:rPr lang="en-US" baseline="0" dirty="0" smtClean="0"/>
              <a:t> up with a way to use the lengths of these runs to correctly decide if a person is stable or if they exhibit instability</a:t>
            </a:r>
          </a:p>
          <a:p>
            <a:endParaRPr lang="en-US" baseline="0" dirty="0" smtClean="0"/>
          </a:p>
          <a:p>
            <a:r>
              <a:rPr lang="en-US" baseline="0" dirty="0" smtClean="0"/>
              <a:t>To do this, need a method that is accurate, sensitive, and specific</a:t>
            </a:r>
          </a:p>
          <a:p>
            <a:r>
              <a:rPr lang="en-US" baseline="0" dirty="0" smtClean="0"/>
              <a:t/>
            </a:r>
            <a:br>
              <a:rPr lang="en-US" baseline="0" dirty="0" smtClean="0"/>
            </a:br>
            <a:r>
              <a:rPr lang="en-US" baseline="0" dirty="0" smtClean="0"/>
              <a:t>ACCURACY: How many predictions did the method get right, positive or negative?</a:t>
            </a:r>
          </a:p>
          <a:p>
            <a:endParaRPr lang="en-US" baseline="0" dirty="0" smtClean="0"/>
          </a:p>
          <a:p>
            <a:r>
              <a:rPr lang="en-US" baseline="0" dirty="0" smtClean="0"/>
              <a:t>SENSITIVE: How many true positives did the method find compared to the total number of positives out there?</a:t>
            </a:r>
          </a:p>
          <a:p>
            <a:r>
              <a:rPr lang="en-US" baseline="0" dirty="0" smtClean="0"/>
              <a:t/>
            </a:r>
            <a:br>
              <a:rPr lang="en-US" baseline="0" dirty="0" smtClean="0"/>
            </a:br>
            <a:r>
              <a:rPr lang="en-US" baseline="0" dirty="0" smtClean="0"/>
              <a:t>SPECIFIC: How many true negatives did the method find compared to the total number of negatives out there?</a:t>
            </a:r>
          </a:p>
          <a:p>
            <a:endParaRPr lang="en-US" baseline="0" dirty="0" smtClean="0"/>
          </a:p>
          <a:p>
            <a:r>
              <a:rPr lang="en-US" baseline="0" dirty="0" smtClean="0"/>
              <a:t>First method was to use locus-based calls </a:t>
            </a:r>
          </a:p>
          <a:p>
            <a:r>
              <a:rPr lang="en-US" baseline="0" dirty="0" smtClean="0"/>
              <a:t>- each locus would be tested separately - a call would be made for each one. </a:t>
            </a:r>
          </a:p>
          <a:p>
            <a:r>
              <a:rPr lang="en-US" baseline="0" dirty="0" smtClean="0"/>
              <a:t>- The final call would be made based on the number of stable or unstable loci</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541DAFB-631B-41DC-AC70-6E7DF64EB76B}" type="slidenum">
              <a:rPr lang="en-US" smtClean="0"/>
              <a:t>14</a:t>
            </a:fld>
            <a:endParaRPr lang="en-US"/>
          </a:p>
        </p:txBody>
      </p:sp>
    </p:spTree>
    <p:extLst>
      <p:ext uri="{BB962C8B-B14F-4D97-AF65-F5344CB8AC3E}">
        <p14:creationId xmlns:p14="http://schemas.microsoft.com/office/powerpoint/2010/main" val="2089502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Turns out</a:t>
            </a:r>
            <a:r>
              <a:rPr lang="en-US" baseline="0" dirty="0" smtClean="0"/>
              <a:t> ML is exactly the tool to do this</a:t>
            </a:r>
          </a:p>
          <a:p>
            <a:endParaRPr lang="en-US" baseline="0" dirty="0" smtClean="0"/>
          </a:p>
          <a:p>
            <a:r>
              <a:rPr lang="en-US" baseline="0" dirty="0" smtClean="0"/>
              <a:t>Can use machine learning to develop a model to make the prediction, calculate an exact probability that a given sample is unstable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541DAFB-631B-41DC-AC70-6E7DF64EB76B}" type="slidenum">
              <a:rPr lang="en-US" smtClean="0"/>
              <a:t>15</a:t>
            </a:fld>
            <a:endParaRPr lang="en-US"/>
          </a:p>
        </p:txBody>
      </p:sp>
    </p:spTree>
    <p:extLst>
      <p:ext uri="{BB962C8B-B14F-4D97-AF65-F5344CB8AC3E}">
        <p14:creationId xmlns:p14="http://schemas.microsoft.com/office/powerpoint/2010/main" val="309894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t>
            </a:r>
            <a:r>
              <a:rPr lang="en-US" baseline="0" dirty="0" smtClean="0"/>
              <a:t> Idea of ML:</a:t>
            </a:r>
            <a:br>
              <a:rPr lang="en-US" baseline="0" dirty="0" smtClean="0"/>
            </a:br>
            <a:endParaRPr lang="en-US" baseline="0" dirty="0" smtClean="0"/>
          </a:p>
          <a:p>
            <a:r>
              <a:rPr lang="en-US" baseline="0" dirty="0" smtClean="0"/>
              <a:t>Separate two populations of data using their characteristics, or ‘features’, by drawing some sort of line between them</a:t>
            </a:r>
          </a:p>
          <a:p>
            <a:r>
              <a:rPr lang="en-US" baseline="0" dirty="0" smtClean="0"/>
              <a:t>    - minimize the error</a:t>
            </a:r>
          </a:p>
          <a:p>
            <a:endParaRPr lang="en-US" baseline="0" dirty="0" smtClean="0"/>
          </a:p>
          <a:p>
            <a:r>
              <a:rPr lang="en-US" baseline="0" dirty="0" smtClean="0"/>
              <a:t>The line shown here is good, but is there a better line?</a:t>
            </a:r>
          </a:p>
        </p:txBody>
      </p:sp>
      <p:sp>
        <p:nvSpPr>
          <p:cNvPr id="4" name="Slide Number Placeholder 3"/>
          <p:cNvSpPr>
            <a:spLocks noGrp="1"/>
          </p:cNvSpPr>
          <p:nvPr>
            <p:ph type="sldNum" sz="quarter" idx="10"/>
          </p:nvPr>
        </p:nvSpPr>
        <p:spPr/>
        <p:txBody>
          <a:bodyPr/>
          <a:lstStyle/>
          <a:p>
            <a:fld id="{C541DAFB-631B-41DC-AC70-6E7DF64EB76B}" type="slidenum">
              <a:rPr lang="en-US" smtClean="0"/>
              <a:t>16</a:t>
            </a:fld>
            <a:endParaRPr lang="en-US"/>
          </a:p>
        </p:txBody>
      </p:sp>
    </p:spTree>
    <p:extLst>
      <p:ext uri="{BB962C8B-B14F-4D97-AF65-F5344CB8AC3E}">
        <p14:creationId xmlns:p14="http://schemas.microsoft.com/office/powerpoint/2010/main" val="1810239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sophisticated</a:t>
            </a:r>
            <a:r>
              <a:rPr lang="en-US" baseline="0" dirty="0" smtClean="0"/>
              <a:t> models can create non-linear ways of separating the data</a:t>
            </a:r>
          </a:p>
          <a:p>
            <a:endParaRPr lang="en-US" baseline="0" dirty="0" smtClean="0"/>
          </a:p>
          <a:p>
            <a:r>
              <a:rPr lang="en-US" baseline="0" dirty="0" smtClean="0"/>
              <a:t>A type of sophisticated machine learning is neural networks, which attempt to recreate the way the human brain processes information</a:t>
            </a:r>
          </a:p>
          <a:p>
            <a:endParaRPr lang="en-US" baseline="0" dirty="0" smtClean="0"/>
          </a:p>
          <a:p>
            <a:r>
              <a:rPr lang="en-US" baseline="0" dirty="0" smtClean="0"/>
              <a:t>Neural net-created image on the left </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17</a:t>
            </a:fld>
            <a:endParaRPr lang="en-US"/>
          </a:p>
        </p:txBody>
      </p:sp>
    </p:spTree>
    <p:extLst>
      <p:ext uri="{BB962C8B-B14F-4D97-AF65-F5344CB8AC3E}">
        <p14:creationId xmlns:p14="http://schemas.microsoft.com/office/powerpoint/2010/main" val="1325815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Until now, we’ve been looking</a:t>
            </a:r>
            <a:r>
              <a:rPr lang="en-US" baseline="0" dirty="0" smtClean="0"/>
              <a:t> at datasets that have 2 features, x value and y value</a:t>
            </a:r>
          </a:p>
          <a:p>
            <a:endParaRPr lang="en-US" baseline="0" dirty="0" smtClean="0"/>
          </a:p>
          <a:p>
            <a:r>
              <a:rPr lang="en-US" baseline="0" dirty="0" smtClean="0"/>
              <a:t>What if there were 3 features to consider, like a z-label</a:t>
            </a:r>
          </a:p>
          <a:p>
            <a:endParaRPr lang="en-US" baseline="0" dirty="0" smtClean="0"/>
          </a:p>
          <a:p>
            <a:r>
              <a:rPr lang="en-US" baseline="0" dirty="0" smtClean="0"/>
              <a:t>Still possible to imagine in 3 dimensions, with some kind of curved plane separating the two sets</a:t>
            </a:r>
          </a:p>
          <a:p>
            <a:endParaRPr lang="en-US" baseline="0" dirty="0" smtClean="0"/>
          </a:p>
          <a:p>
            <a:r>
              <a:rPr lang="en-US" baseline="0" dirty="0" smtClean="0"/>
              <a:t>The real power of ML is to extend this idea into n-dimensions </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18</a:t>
            </a:fld>
            <a:endParaRPr lang="en-US"/>
          </a:p>
        </p:txBody>
      </p:sp>
    </p:spTree>
    <p:extLst>
      <p:ext uri="{BB962C8B-B14F-4D97-AF65-F5344CB8AC3E}">
        <p14:creationId xmlns:p14="http://schemas.microsoft.com/office/powerpoint/2010/main" val="3861457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this, I used</a:t>
            </a:r>
            <a:r>
              <a:rPr lang="en-US" baseline="0" dirty="0" smtClean="0"/>
              <a:t> </a:t>
            </a:r>
            <a:r>
              <a:rPr lang="en-US" baseline="0" dirty="0" err="1" smtClean="0"/>
              <a:t>google’s</a:t>
            </a:r>
            <a:r>
              <a:rPr lang="en-US" baseline="0" dirty="0" smtClean="0"/>
              <a:t> </a:t>
            </a:r>
            <a:r>
              <a:rPr lang="en-US" baseline="0" dirty="0" err="1" smtClean="0"/>
              <a:t>tensorflow</a:t>
            </a:r>
            <a:r>
              <a:rPr lang="en-US" baseline="0" dirty="0" smtClean="0"/>
              <a:t>, a python package that does the ML steps</a:t>
            </a:r>
          </a:p>
          <a:p>
            <a:endParaRPr lang="en-US" baseline="0" dirty="0" smtClean="0"/>
          </a:p>
          <a:p>
            <a:r>
              <a:rPr lang="en-US" baseline="0" dirty="0" smtClean="0"/>
              <a:t>Create a linear functions based on weights of each feature being considered, then apply a sigmoid function to get a (0, 1) probability of MSI</a:t>
            </a:r>
          </a:p>
          <a:p>
            <a:endParaRPr lang="en-US" baseline="0" dirty="0" smtClean="0"/>
          </a:p>
          <a:p>
            <a:r>
              <a:rPr lang="en-US" baseline="0" dirty="0" smtClean="0"/>
              <a:t>Do this 5 times for 5 separate loci, then conclude</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09894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Features are </a:t>
            </a:r>
            <a:r>
              <a:rPr lang="en-US" baseline="0" dirty="0" smtClean="0"/>
              <a:t>the dimensions of the model, the numerical characteristics that define a data point</a:t>
            </a:r>
            <a:endParaRPr lang="en-US" dirty="0" smtClean="0"/>
          </a:p>
          <a:p>
            <a:endParaRPr lang="en-US" dirty="0" smtClean="0"/>
          </a:p>
          <a:p>
            <a:r>
              <a:rPr lang="en-US" dirty="0" smtClean="0"/>
              <a:t>The features</a:t>
            </a:r>
            <a:r>
              <a:rPr lang="en-US" baseline="0" dirty="0" smtClean="0"/>
              <a:t> that were used in my model were all gathered from the different run lengths recorded and attempt to quantify the different distributions of lengths of the two statuses </a:t>
            </a:r>
          </a:p>
          <a:p>
            <a:endParaRPr lang="en-US" baseline="0" dirty="0" smtClean="0"/>
          </a:p>
          <a:p>
            <a:r>
              <a:rPr lang="en-US" baseline="0" dirty="0" smtClean="0"/>
              <a:t>Number of distinct lengths</a:t>
            </a:r>
          </a:p>
          <a:p>
            <a:endParaRPr lang="en-US" baseline="0" dirty="0" smtClean="0"/>
          </a:p>
          <a:p>
            <a:r>
              <a:rPr lang="en-US" baseline="0" dirty="0" smtClean="0"/>
              <a:t>Mode was calculated using a separate set that was not used to train or test the model</a:t>
            </a:r>
          </a:p>
        </p:txBody>
      </p:sp>
      <p:sp>
        <p:nvSpPr>
          <p:cNvPr id="4" name="Slide Number Placeholder 3"/>
          <p:cNvSpPr>
            <a:spLocks noGrp="1"/>
          </p:cNvSpPr>
          <p:nvPr>
            <p:ph type="sldNum" sz="quarter" idx="10"/>
          </p:nvPr>
        </p:nvSpPr>
        <p:spPr/>
        <p:txBody>
          <a:bodyPr/>
          <a:lstStyle/>
          <a:p>
            <a:fld id="{C541DAFB-631B-41DC-AC70-6E7DF64EB76B}" type="slidenum">
              <a:rPr lang="en-US" smtClean="0"/>
              <a:t>20</a:t>
            </a:fld>
            <a:endParaRPr lang="en-US"/>
          </a:p>
        </p:txBody>
      </p:sp>
    </p:spTree>
    <p:extLst>
      <p:ext uri="{BB962C8B-B14F-4D97-AF65-F5344CB8AC3E}">
        <p14:creationId xmlns:p14="http://schemas.microsoft.com/office/powerpoint/2010/main" val="933383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a:t>
            </a:r>
            <a:r>
              <a:rPr lang="en-US" baseline="0" dirty="0" smtClean="0"/>
              <a:t> of ML is dividing the data into different sets</a:t>
            </a:r>
          </a:p>
          <a:p>
            <a:endParaRPr lang="en-US" baseline="0" dirty="0" smtClean="0"/>
          </a:p>
          <a:p>
            <a:r>
              <a:rPr lang="en-US" baseline="0" dirty="0" smtClean="0"/>
              <a:t>First set was just used to come up with a most frequently occurring value, or mode, for each locus</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21</a:t>
            </a:fld>
            <a:endParaRPr lang="en-US"/>
          </a:p>
        </p:txBody>
      </p:sp>
    </p:spTree>
    <p:extLst>
      <p:ext uri="{BB962C8B-B14F-4D97-AF65-F5344CB8AC3E}">
        <p14:creationId xmlns:p14="http://schemas.microsoft.com/office/powerpoint/2010/main" val="405029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a:t>
            </a:r>
            <a:r>
              <a:rPr lang="en-US" baseline="0" dirty="0" smtClean="0"/>
              <a:t> add the HGVS notation automatically to the variant report without the need to find the preferred transcript and query </a:t>
            </a:r>
            <a:r>
              <a:rPr lang="en-US" baseline="0" dirty="0" err="1" smtClean="0"/>
              <a:t>mutalyzer</a:t>
            </a:r>
            <a:r>
              <a:rPr lang="en-US" baseline="0" dirty="0" smtClean="0"/>
              <a:t> manually</a:t>
            </a:r>
          </a:p>
          <a:p>
            <a:endParaRPr lang="en-US" baseline="0" dirty="0" smtClean="0"/>
          </a:p>
          <a:p>
            <a:r>
              <a:rPr lang="en-US" baseline="0" dirty="0" smtClean="0"/>
              <a:t>Also wrote a validation script to identify errors in this process</a:t>
            </a:r>
          </a:p>
          <a:p>
            <a:endParaRPr lang="en-US" baseline="0" dirty="0" smtClean="0"/>
          </a:p>
          <a:p>
            <a:r>
              <a:rPr lang="en-US" baseline="0" dirty="0" smtClean="0"/>
              <a:t>Eula is already implementing this in the </a:t>
            </a:r>
            <a:r>
              <a:rPr lang="en-US" baseline="0" dirty="0" err="1" smtClean="0"/>
              <a:t>heme</a:t>
            </a:r>
            <a:r>
              <a:rPr lang="en-US" baseline="0" dirty="0" smtClean="0"/>
              <a:t>-stamp pipeline!</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4</a:t>
            </a:fld>
            <a:endParaRPr lang="en-US"/>
          </a:p>
        </p:txBody>
      </p:sp>
    </p:spTree>
    <p:extLst>
      <p:ext uri="{BB962C8B-B14F-4D97-AF65-F5344CB8AC3E}">
        <p14:creationId xmlns:p14="http://schemas.microsoft.com/office/powerpoint/2010/main" val="2650496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 set is the largest</a:t>
            </a:r>
            <a:r>
              <a:rPr lang="en-US" baseline="0" dirty="0" smtClean="0"/>
              <a:t> and was used to train the model</a:t>
            </a:r>
          </a:p>
          <a:p>
            <a:r>
              <a:rPr lang="en-US" baseline="0" dirty="0" smtClean="0"/>
              <a:t> - Labeled</a:t>
            </a:r>
          </a:p>
          <a:p>
            <a:endParaRPr lang="en-US" baseline="0" dirty="0" smtClean="0"/>
          </a:p>
          <a:p>
            <a:r>
              <a:rPr lang="en-US" baseline="0" dirty="0" smtClean="0"/>
              <a:t>Validation set was used to see how well the model was working in order to tweak and improve it</a:t>
            </a:r>
          </a:p>
          <a:p>
            <a:endParaRPr lang="en-US" baseline="0" dirty="0" smtClean="0"/>
          </a:p>
          <a:p>
            <a:r>
              <a:rPr lang="en-US" baseline="0" dirty="0" smtClean="0"/>
              <a:t>Test set was used to test the model after tweaks were made</a:t>
            </a:r>
          </a:p>
          <a:p>
            <a:endParaRPr lang="en-US" baseline="0" dirty="0" smtClean="0"/>
          </a:p>
          <a:p>
            <a:r>
              <a:rPr lang="en-US" baseline="0" dirty="0" smtClean="0"/>
              <a:t>The sets are all roughly representative of the overall population</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22</a:t>
            </a:fld>
            <a:endParaRPr lang="en-US"/>
          </a:p>
        </p:txBody>
      </p:sp>
    </p:spTree>
    <p:extLst>
      <p:ext uri="{BB962C8B-B14F-4D97-AF65-F5344CB8AC3E}">
        <p14:creationId xmlns:p14="http://schemas.microsoft.com/office/powerpoint/2010/main" val="2771158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 validation</a:t>
            </a:r>
            <a:r>
              <a:rPr lang="en-US" baseline="0" dirty="0" smtClean="0"/>
              <a:t> and test sets all randomly generated from the full dataset and represent both cancer types and both MSI statuses</a:t>
            </a:r>
          </a:p>
          <a:p>
            <a:r>
              <a:rPr lang="en-US" baseline="0" dirty="0" smtClean="0"/>
              <a:t/>
            </a:r>
            <a:br>
              <a:rPr lang="en-US" baseline="0" dirty="0" smtClean="0"/>
            </a:br>
            <a:r>
              <a:rPr lang="en-US" baseline="0" dirty="0" smtClean="0"/>
              <a:t>At some loci, some BAM files had to be excluded if coverage was too low (0), changing slightly the size of training and validation sets at certain loci</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23</a:t>
            </a:fld>
            <a:endParaRPr lang="en-US"/>
          </a:p>
        </p:txBody>
      </p:sp>
    </p:spTree>
    <p:extLst>
      <p:ext uri="{BB962C8B-B14F-4D97-AF65-F5344CB8AC3E}">
        <p14:creationId xmlns:p14="http://schemas.microsoft.com/office/powerpoint/2010/main" val="785445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ML via </a:t>
            </a:r>
            <a:r>
              <a:rPr lang="en-US" dirty="0" err="1" smtClean="0"/>
              <a:t>tensorflow</a:t>
            </a:r>
            <a:r>
              <a:rPr lang="en-US" baseline="0" dirty="0" smtClean="0"/>
              <a:t> to generate a model for each locus, sigmoid function to convert the result of the linear function into a probability in the range 0, 1</a:t>
            </a:r>
          </a:p>
          <a:p>
            <a:endParaRPr lang="en-US" baseline="0" dirty="0" smtClean="0"/>
          </a:p>
          <a:p>
            <a:r>
              <a:rPr lang="en-US" baseline="0" dirty="0" smtClean="0"/>
              <a:t>Simplify to 7 loci, but which 7?</a:t>
            </a:r>
          </a:p>
          <a:p>
            <a:r>
              <a:rPr lang="en-US" baseline="0" dirty="0" smtClean="0"/>
              <a:t> - Choose loci with good coverage in majority of training set files</a:t>
            </a:r>
          </a:p>
          <a:p>
            <a:r>
              <a:rPr lang="en-US" baseline="0" dirty="0" smtClean="0"/>
              <a:t> - Choose loci that are good predictors of MSI status</a:t>
            </a:r>
          </a:p>
          <a:p>
            <a:r>
              <a:rPr lang="en-US" baseline="0" dirty="0" smtClean="0"/>
              <a:t>	- determined by looking at AUC, which measures how good a model is</a:t>
            </a:r>
          </a:p>
          <a:p>
            <a:endParaRPr lang="en-US" baseline="0" dirty="0" smtClean="0"/>
          </a:p>
        </p:txBody>
      </p:sp>
      <p:sp>
        <p:nvSpPr>
          <p:cNvPr id="4" name="Slide Number Placeholder 3"/>
          <p:cNvSpPr>
            <a:spLocks noGrp="1"/>
          </p:cNvSpPr>
          <p:nvPr>
            <p:ph type="sldNum" sz="quarter" idx="10"/>
          </p:nvPr>
        </p:nvSpPr>
        <p:spPr/>
        <p:txBody>
          <a:bodyPr/>
          <a:lstStyle/>
          <a:p>
            <a:fld id="{C541DAFB-631B-41DC-AC70-6E7DF64EB76B}" type="slidenum">
              <a:rPr lang="en-US" smtClean="0"/>
              <a:t>24</a:t>
            </a:fld>
            <a:endParaRPr lang="en-US"/>
          </a:p>
        </p:txBody>
      </p:sp>
    </p:spTree>
    <p:extLst>
      <p:ext uri="{BB962C8B-B14F-4D97-AF65-F5344CB8AC3E}">
        <p14:creationId xmlns:p14="http://schemas.microsoft.com/office/powerpoint/2010/main" val="3074200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result from locus based calling</a:t>
            </a:r>
          </a:p>
          <a:p>
            <a:endParaRPr lang="en-US" baseline="0" dirty="0" smtClean="0"/>
          </a:p>
          <a:p>
            <a:r>
              <a:rPr lang="en-US" baseline="0" dirty="0" smtClean="0"/>
              <a:t>The accuracy was fair, 83% of cases were called correctly using the model</a:t>
            </a:r>
          </a:p>
          <a:p>
            <a:endParaRPr lang="en-US" baseline="0" dirty="0" smtClean="0"/>
          </a:p>
          <a:p>
            <a:r>
              <a:rPr lang="en-US" baseline="0" dirty="0" smtClean="0"/>
              <a:t>But the real problem was the sensitivity – there were too many false negatives. </a:t>
            </a:r>
          </a:p>
          <a:p>
            <a:r>
              <a:rPr lang="en-US" baseline="0" dirty="0" smtClean="0"/>
              <a:t>The obvious answer for what to do to balance sensitivity and specificity is to adjust the threshold, but since I applied a sigmoid function to the linear model, the final ‘score’ is a probability and it doesn’t make sense to adjust the threshold when using a probability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25</a:t>
            </a:fld>
            <a:endParaRPr lang="en-US"/>
          </a:p>
        </p:txBody>
      </p:sp>
    </p:spTree>
    <p:extLst>
      <p:ext uri="{BB962C8B-B14F-4D97-AF65-F5344CB8AC3E}">
        <p14:creationId xmlns:p14="http://schemas.microsoft.com/office/powerpoint/2010/main" val="1844499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instead,</a:t>
            </a:r>
            <a:r>
              <a:rPr lang="en-US" baseline="0" dirty="0" smtClean="0"/>
              <a:t> I decided to investigate these same 7 loci but take into consideration their probability of being MSI</a:t>
            </a:r>
          </a:p>
          <a:p>
            <a:endParaRPr lang="en-US" baseline="0" dirty="0" smtClean="0"/>
          </a:p>
          <a:p>
            <a:r>
              <a:rPr lang="en-US" baseline="0" dirty="0" smtClean="0"/>
              <a:t>This is slightly confusing so I made an example</a:t>
            </a:r>
          </a:p>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26</a:t>
            </a:fld>
            <a:endParaRPr lang="en-US"/>
          </a:p>
        </p:txBody>
      </p:sp>
    </p:spTree>
    <p:extLst>
      <p:ext uri="{BB962C8B-B14F-4D97-AF65-F5344CB8AC3E}">
        <p14:creationId xmlns:p14="http://schemas.microsoft.com/office/powerpoint/2010/main" val="1743338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for example</a:t>
            </a:r>
            <a:r>
              <a:rPr lang="en-US" baseline="0" dirty="0" smtClean="0"/>
              <a:t>, I made this fake case that is an exaggeration of what I was noticing</a:t>
            </a:r>
          </a:p>
          <a:p>
            <a:endParaRPr lang="en-US" baseline="0" dirty="0" smtClean="0"/>
          </a:p>
          <a:p>
            <a:r>
              <a:rPr lang="en-US" baseline="0" dirty="0" smtClean="0"/>
              <a:t>In this case, 3 of the 7 loci examined were close to a 100% probability of being unstable, while 4 loci were under the threshold of .5</a:t>
            </a:r>
          </a:p>
          <a:p>
            <a:endParaRPr lang="en-US" baseline="0" dirty="0" smtClean="0"/>
          </a:p>
          <a:p>
            <a:r>
              <a:rPr lang="en-US" baseline="0" dirty="0" smtClean="0"/>
              <a:t>A locus-based call could over-simplify this information indicate that this sample is stable, </a:t>
            </a:r>
          </a:p>
          <a:p>
            <a:r>
              <a:rPr lang="en-US" baseline="0" dirty="0" smtClean="0"/>
              <a:t>while a probability-based call would show that this case is unstable</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27</a:t>
            </a:fld>
            <a:endParaRPr lang="en-US"/>
          </a:p>
        </p:txBody>
      </p:sp>
    </p:spTree>
    <p:extLst>
      <p:ext uri="{BB962C8B-B14F-4D97-AF65-F5344CB8AC3E}">
        <p14:creationId xmlns:p14="http://schemas.microsoft.com/office/powerpoint/2010/main" val="732487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probability-based method, there were the same number of correct predictions, but slightly worse sensitivity and better specificity. </a:t>
            </a:r>
          </a:p>
          <a:p>
            <a:r>
              <a:rPr lang="en-US" baseline="0" dirty="0" smtClean="0"/>
              <a:t> </a:t>
            </a:r>
          </a:p>
          <a:p>
            <a:r>
              <a:rPr lang="en-US" baseline="0" dirty="0" smtClean="0"/>
              <a:t>This naturally led me to my next idea – </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28</a:t>
            </a:fld>
            <a:endParaRPr lang="en-US"/>
          </a:p>
        </p:txBody>
      </p:sp>
    </p:spTree>
    <p:extLst>
      <p:ext uri="{BB962C8B-B14F-4D97-AF65-F5344CB8AC3E}">
        <p14:creationId xmlns:p14="http://schemas.microsoft.com/office/powerpoint/2010/main" val="24442047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if some loci were more indicative of MSI status than others?</a:t>
            </a:r>
            <a:endParaRPr lang="en-US" dirty="0" smtClean="0"/>
          </a:p>
          <a:p>
            <a:endParaRPr lang="en-US" dirty="0" smtClean="0"/>
          </a:p>
          <a:p>
            <a:r>
              <a:rPr lang="en-US" dirty="0" smtClean="0"/>
              <a:t>Basically, I needed to assign weights to each locus individually</a:t>
            </a:r>
          </a:p>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29</a:t>
            </a:fld>
            <a:endParaRPr lang="en-US"/>
          </a:p>
        </p:txBody>
      </p:sp>
    </p:spTree>
    <p:extLst>
      <p:ext uri="{BB962C8B-B14F-4D97-AF65-F5344CB8AC3E}">
        <p14:creationId xmlns:p14="http://schemas.microsoft.com/office/powerpoint/2010/main" val="2288016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solution</a:t>
            </a:r>
            <a:r>
              <a:rPr lang="en-US" baseline="0" dirty="0" smtClean="0"/>
              <a:t> to that problem is to look at a much bigger machine learning problem: N loci with M dimensions each, for a total of N by M dimensions</a:t>
            </a:r>
          </a:p>
          <a:p>
            <a:endParaRPr lang="en-US" baseline="0" dirty="0" smtClean="0"/>
          </a:p>
          <a:p>
            <a:r>
              <a:rPr lang="en-US" baseline="0" dirty="0" smtClean="0"/>
              <a:t>27 loci X 4 features each = 108 dimensional problem</a:t>
            </a:r>
          </a:p>
          <a:p>
            <a:endParaRPr lang="en-US" baseline="0" dirty="0" smtClean="0"/>
          </a:p>
          <a:p>
            <a:r>
              <a:rPr lang="en-US" baseline="0" dirty="0" smtClean="0"/>
              <a:t>Some Loci had very low coverage in the majority of cases, so I excluded them</a:t>
            </a:r>
          </a:p>
          <a:p>
            <a:endParaRPr lang="en-US" baseline="0" dirty="0" smtClean="0"/>
          </a:p>
          <a:p>
            <a:r>
              <a:rPr lang="en-US" baseline="0" dirty="0" smtClean="0"/>
              <a:t>I ended up with 21 loci, giving an 84-dimensional ML problem</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30</a:t>
            </a:fld>
            <a:endParaRPr lang="en-US"/>
          </a:p>
        </p:txBody>
      </p:sp>
    </p:spTree>
    <p:extLst>
      <p:ext uri="{BB962C8B-B14F-4D97-AF65-F5344CB8AC3E}">
        <p14:creationId xmlns:p14="http://schemas.microsoft.com/office/powerpoint/2010/main" val="275483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benefit</a:t>
            </a:r>
            <a:r>
              <a:rPr lang="en-US" baseline="0" dirty="0" smtClean="0"/>
              <a:t> to this kind of analysis is that it provides detailed information.</a:t>
            </a:r>
          </a:p>
          <a:p>
            <a:endParaRPr lang="en-US" baseline="0" dirty="0" smtClean="0"/>
          </a:p>
          <a:p>
            <a:r>
              <a:rPr lang="en-US" baseline="0" dirty="0" smtClean="0"/>
              <a:t>the output is a single probability, which is much more intuitive to work with than locus-based calls</a:t>
            </a:r>
          </a:p>
          <a:p>
            <a:endParaRPr lang="en-US" baseline="0" dirty="0" smtClean="0"/>
          </a:p>
          <a:p>
            <a:r>
              <a:rPr lang="en-US" dirty="0" smtClean="0"/>
              <a:t>A</a:t>
            </a:r>
            <a:r>
              <a:rPr lang="en-US" baseline="0" dirty="0" smtClean="0"/>
              <a:t> single call is also more flexible than locus-based calls: it’s easy to add new loci and see how they compare to other loci in terms of how indicative of MSI status they are</a:t>
            </a:r>
          </a:p>
          <a:p>
            <a:r>
              <a:rPr lang="en-US" baseline="0" dirty="0" smtClean="0"/>
              <a:t>Also, practically speaking, this analysis can help to pinpoint the most important loci, which is important when choosing loci to add to the STAMP selector</a:t>
            </a:r>
          </a:p>
        </p:txBody>
      </p:sp>
      <p:sp>
        <p:nvSpPr>
          <p:cNvPr id="4" name="Slide Number Placeholder 3"/>
          <p:cNvSpPr>
            <a:spLocks noGrp="1"/>
          </p:cNvSpPr>
          <p:nvPr>
            <p:ph type="sldNum" sz="quarter" idx="10"/>
          </p:nvPr>
        </p:nvSpPr>
        <p:spPr/>
        <p:txBody>
          <a:bodyPr/>
          <a:lstStyle/>
          <a:p>
            <a:fld id="{C541DAFB-631B-41DC-AC70-6E7DF64EB76B}" type="slidenum">
              <a:rPr lang="en-US" smtClean="0"/>
              <a:t>31</a:t>
            </a:fld>
            <a:endParaRPr lang="en-US"/>
          </a:p>
        </p:txBody>
      </p:sp>
    </p:spTree>
    <p:extLst>
      <p:ext uri="{BB962C8B-B14F-4D97-AF65-F5344CB8AC3E}">
        <p14:creationId xmlns:p14="http://schemas.microsoft.com/office/powerpoint/2010/main" val="214374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to give a rough visual understanding</a:t>
            </a:r>
            <a:r>
              <a:rPr lang="en-US" baseline="0" dirty="0" smtClean="0"/>
              <a:t> of noise at a given position using 97 myeloid cases </a:t>
            </a:r>
          </a:p>
          <a:p>
            <a:endParaRPr lang="en-US" baseline="0" dirty="0" smtClean="0"/>
          </a:p>
          <a:p>
            <a:r>
              <a:rPr lang="en-US" baseline="0" dirty="0" smtClean="0"/>
              <a:t>Histograms showing frequency of each base at the position</a:t>
            </a:r>
          </a:p>
          <a:p>
            <a:r>
              <a:rPr lang="en-US" baseline="0" dirty="0" smtClean="0"/>
              <a:t>Smaller histograms showing breakdown of each base’s frequency under 5% to show if the position is noisy</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5</a:t>
            </a:fld>
            <a:endParaRPr lang="en-US"/>
          </a:p>
        </p:txBody>
      </p:sp>
    </p:spTree>
    <p:extLst>
      <p:ext uri="{BB962C8B-B14F-4D97-AF65-F5344CB8AC3E}">
        <p14:creationId xmlns:p14="http://schemas.microsoft.com/office/powerpoint/2010/main" val="16975085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is the setup for my</a:t>
            </a:r>
            <a:r>
              <a:rPr lang="en-US" baseline="0" dirty="0" smtClean="0"/>
              <a:t> second attempt at machine learning</a:t>
            </a:r>
          </a:p>
          <a:p>
            <a:endParaRPr lang="en-US" baseline="0" dirty="0" smtClean="0"/>
          </a:p>
          <a:p>
            <a:r>
              <a:rPr lang="en-US" baseline="0" dirty="0" smtClean="0"/>
              <a:t>21 loci with 4 features each gives an 84-dimensional model</a:t>
            </a:r>
          </a:p>
          <a:p>
            <a:endParaRPr lang="en-US" baseline="0" dirty="0" smtClean="0"/>
          </a:p>
          <a:p>
            <a:r>
              <a:rPr lang="en-US" baseline="0" dirty="0" smtClean="0"/>
              <a:t>Note that the number of cases in each set is slightly lower, since those that did not have reads at every locus had to be omitted</a:t>
            </a:r>
          </a:p>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32</a:t>
            </a:fld>
            <a:endParaRPr lang="en-US"/>
          </a:p>
        </p:txBody>
      </p:sp>
    </p:spTree>
    <p:extLst>
      <p:ext uri="{BB962C8B-B14F-4D97-AF65-F5344CB8AC3E}">
        <p14:creationId xmlns:p14="http://schemas.microsoft.com/office/powerpoint/2010/main" val="1338251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output of the machine learning. </a:t>
            </a:r>
          </a:p>
          <a:p>
            <a:endParaRPr lang="en-US" baseline="0" dirty="0" smtClean="0"/>
          </a:p>
          <a:p>
            <a:r>
              <a:rPr lang="en-US" baseline="0" dirty="0" smtClean="0"/>
              <a:t>The first plot shows the loss, or the error, that we’re trying to minimize as the model learns. The blue line shows loss over iterations of learning for the training set, and the green shows the validation set</a:t>
            </a:r>
          </a:p>
          <a:p>
            <a:endParaRPr lang="en-US" baseline="0" dirty="0" smtClean="0"/>
          </a:p>
          <a:p>
            <a:r>
              <a:rPr lang="en-US" baseline="0" dirty="0" smtClean="0"/>
              <a:t>The Second plot is an ROC curve, which plots the sensitivity versus 1 minus the specificity for the validation data. The red line represents the plot that would come from random guessing</a:t>
            </a:r>
          </a:p>
          <a:p>
            <a:endParaRPr lang="en-US" baseline="0" dirty="0" smtClean="0"/>
          </a:p>
          <a:p>
            <a:r>
              <a:rPr lang="en-US" baseline="0" dirty="0" smtClean="0"/>
              <a:t>The first plot, however, shows one of the potential problems that can arise from machine learning. It’s here</a:t>
            </a:r>
          </a:p>
          <a:p>
            <a:endParaRPr lang="en-US" baseline="0" dirty="0" smtClean="0"/>
          </a:p>
          <a:p>
            <a:r>
              <a:rPr lang="en-US" baseline="0" dirty="0" smtClean="0"/>
              <a:t>This point where the lines for training and validation overlap demonstrate that the model continues to get better on the training data, but not on the validation data. This could potentially be due to what’s called overfitting, or choosing a model too specific to the training data.</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33</a:t>
            </a:fld>
            <a:endParaRPr lang="en-US"/>
          </a:p>
        </p:txBody>
      </p:sp>
    </p:spTree>
    <p:extLst>
      <p:ext uri="{BB962C8B-B14F-4D97-AF65-F5344CB8AC3E}">
        <p14:creationId xmlns:p14="http://schemas.microsoft.com/office/powerpoint/2010/main" val="2361778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here,</a:t>
            </a:r>
            <a:r>
              <a:rPr lang="en-US" baseline="0" dirty="0" smtClean="0"/>
              <a:t> I used half the number of iterations, stopping the training before the model starts to </a:t>
            </a:r>
            <a:r>
              <a:rPr lang="en-US" baseline="0" dirty="0" err="1" smtClean="0"/>
              <a:t>overfit</a:t>
            </a:r>
            <a:r>
              <a:rPr lang="en-US" baseline="0" dirty="0" smtClean="0"/>
              <a:t>. I used the results from training this model for the rest of the experiments</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34</a:t>
            </a:fld>
            <a:endParaRPr lang="en-US"/>
          </a:p>
        </p:txBody>
      </p:sp>
    </p:spTree>
    <p:extLst>
      <p:ext uri="{BB962C8B-B14F-4D97-AF65-F5344CB8AC3E}">
        <p14:creationId xmlns:p14="http://schemas.microsoft.com/office/powerpoint/2010/main" val="2688149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Was able</a:t>
            </a:r>
            <a:r>
              <a:rPr lang="en-US" baseline="0" dirty="0" smtClean="0"/>
              <a:t> to get good accuracy, sensitivity and specificity using the .5 threshold The accuracy is similar to that of previous tests.</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35</a:t>
            </a:fld>
            <a:endParaRPr lang="en-US"/>
          </a:p>
        </p:txBody>
      </p:sp>
    </p:spTree>
    <p:extLst>
      <p:ext uri="{BB962C8B-B14F-4D97-AF65-F5344CB8AC3E}">
        <p14:creationId xmlns:p14="http://schemas.microsoft.com/office/powerpoint/2010/main" val="1998060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Bimodal</a:t>
            </a:r>
            <a:r>
              <a:rPr lang="en-US" baseline="0" dirty="0" smtClean="0"/>
              <a:t> distribution – what if instead of using one threshold we use two, and make an ‘indeterminate’ classification for cases that are too close to call?</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36</a:t>
            </a:fld>
            <a:endParaRPr lang="en-US"/>
          </a:p>
        </p:txBody>
      </p:sp>
    </p:spTree>
    <p:extLst>
      <p:ext uri="{BB962C8B-B14F-4D97-AF65-F5344CB8AC3E}">
        <p14:creationId xmlns:p14="http://schemas.microsoft.com/office/powerpoint/2010/main" val="16616281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Most succes</a:t>
            </a:r>
            <a:r>
              <a:rPr lang="en-US" baseline="0" dirty="0" smtClean="0"/>
              <a:t>s found using ML on all loci at once</a:t>
            </a:r>
          </a:p>
          <a:p>
            <a:pPr marL="228600" indent="-228600">
              <a:buAutoNum type="arabicPeriod"/>
            </a:pPr>
            <a:r>
              <a:rPr lang="en-US" baseline="0" dirty="0" smtClean="0"/>
              <a:t>AUC is a commonly-used measure of how well the model works</a:t>
            </a:r>
          </a:p>
          <a:p>
            <a:pPr marL="228600" indent="-228600">
              <a:buAutoNum type="arabicPeriod"/>
            </a:pPr>
            <a:r>
              <a:rPr lang="en-US" baseline="0" dirty="0" smtClean="0"/>
              <a:t>82 percent accuracy is low for a clinical test, but seems to be kind of cap given low training, test and validation set sizes</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37</a:t>
            </a:fld>
            <a:endParaRPr lang="en-US"/>
          </a:p>
        </p:txBody>
      </p:sp>
    </p:spTree>
    <p:extLst>
      <p:ext uri="{BB962C8B-B14F-4D97-AF65-F5344CB8AC3E}">
        <p14:creationId xmlns:p14="http://schemas.microsoft.com/office/powerpoint/2010/main" val="2277342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As I mentioned before, there’s a risk of overfitting</a:t>
            </a:r>
            <a:r>
              <a:rPr lang="en-US" baseline="0" dirty="0" smtClean="0"/>
              <a:t> to the training data.</a:t>
            </a:r>
          </a:p>
          <a:p>
            <a:pPr marL="685800" lvl="1" indent="-228600">
              <a:buAutoNum type="arabicPeriod"/>
            </a:pPr>
            <a:r>
              <a:rPr lang="en-US" baseline="0" dirty="0" smtClean="0"/>
              <a:t>Additional BAM files would reveal more ways to improve the model</a:t>
            </a:r>
          </a:p>
          <a:p>
            <a:pPr marL="228600" lvl="0" indent="-228600">
              <a:buAutoNum type="arabicPeriod"/>
            </a:pPr>
            <a:r>
              <a:rPr lang="en-US" baseline="0" dirty="0" smtClean="0"/>
              <a:t>The threshold at which to call MSI determines the number of false positives or false negatives</a:t>
            </a:r>
          </a:p>
          <a:p>
            <a:pPr marL="685800" lvl="1" indent="-228600">
              <a:buAutoNum type="arabicPeriod"/>
            </a:pPr>
            <a:r>
              <a:rPr lang="en-US" baseline="0" dirty="0" smtClean="0"/>
              <a:t>More research into the clinical implications of this diagnosis would dictate whether a more conservative or more liberal approach to calling is better</a:t>
            </a:r>
          </a:p>
          <a:p>
            <a:pPr marL="228600" lvl="0" indent="-228600">
              <a:buAutoNum type="arabicPeriod"/>
            </a:pPr>
            <a:r>
              <a:rPr lang="en-US" baseline="0" dirty="0" smtClean="0"/>
              <a:t>Regularization can be very useful in filtering out what features are most informative</a:t>
            </a:r>
          </a:p>
          <a:p>
            <a:pPr marL="685800" lvl="1" indent="-228600">
              <a:buAutoNum type="arabicPeriod"/>
            </a:pPr>
            <a:r>
              <a:rPr lang="en-US" baseline="0" dirty="0" smtClean="0"/>
              <a:t>L1 might be best</a:t>
            </a:r>
          </a:p>
          <a:p>
            <a:pPr marL="1143000" lvl="2" indent="-228600">
              <a:buAutoNum type="arabicPeriod"/>
            </a:pPr>
            <a:r>
              <a:rPr lang="en-US" baseline="0" dirty="0" smtClean="0"/>
              <a:t>Each set of features is an addition to the STAMP selector</a:t>
            </a:r>
          </a:p>
        </p:txBody>
      </p:sp>
      <p:sp>
        <p:nvSpPr>
          <p:cNvPr id="4" name="Slide Number Placeholder 3"/>
          <p:cNvSpPr>
            <a:spLocks noGrp="1"/>
          </p:cNvSpPr>
          <p:nvPr>
            <p:ph type="sldNum" sz="quarter" idx="10"/>
          </p:nvPr>
        </p:nvSpPr>
        <p:spPr/>
        <p:txBody>
          <a:bodyPr/>
          <a:lstStyle/>
          <a:p>
            <a:fld id="{C541DAFB-631B-41DC-AC70-6E7DF64EB76B}" type="slidenum">
              <a:rPr lang="en-US" smtClean="0"/>
              <a:t>38</a:t>
            </a:fld>
            <a:endParaRPr lang="en-US"/>
          </a:p>
        </p:txBody>
      </p:sp>
    </p:spTree>
    <p:extLst>
      <p:ext uri="{BB962C8B-B14F-4D97-AF65-F5344CB8AC3E}">
        <p14:creationId xmlns:p14="http://schemas.microsoft.com/office/powerpoint/2010/main" val="27550533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EMD</a:t>
            </a:r>
            <a:r>
              <a:rPr lang="en-US" baseline="0" dirty="0" smtClean="0"/>
              <a:t> is a way of comparing the distance between two distributions</a:t>
            </a:r>
          </a:p>
          <a:p>
            <a:pPr marL="685800" lvl="1" indent="-228600">
              <a:buAutoNum type="arabicPeriod"/>
            </a:pPr>
            <a:r>
              <a:rPr lang="en-US" baseline="0" dirty="0" smtClean="0"/>
              <a:t>Could be a useful feature to try out</a:t>
            </a:r>
          </a:p>
          <a:p>
            <a:pPr marL="457200" lvl="1" indent="0">
              <a:buNone/>
            </a:pPr>
            <a:endParaRPr lang="en-US" baseline="0" dirty="0" smtClean="0"/>
          </a:p>
          <a:p>
            <a:pPr marL="228600" lvl="0" indent="-228600">
              <a:buAutoNum type="arabicPeriod"/>
            </a:pPr>
            <a:r>
              <a:rPr lang="en-US" baseline="0" dirty="0" smtClean="0"/>
              <a:t>Literature has used MSIL and MSIH terminology </a:t>
            </a:r>
          </a:p>
          <a:p>
            <a:pPr marL="228600" lvl="0" indent="-228600">
              <a:buAutoNum type="arabicPeriod"/>
            </a:pPr>
            <a:endParaRPr lang="en-US" baseline="0" dirty="0" smtClean="0"/>
          </a:p>
          <a:p>
            <a:pPr marL="228600" lvl="0" indent="-228600">
              <a:buAutoNum type="arabicPeriod"/>
            </a:pPr>
            <a:r>
              <a:rPr lang="en-US" baseline="0" dirty="0" smtClean="0"/>
              <a:t>More loci = more data, but minimizing number of loci to most important ones might be more practical for targeted sequencing application</a:t>
            </a:r>
          </a:p>
          <a:p>
            <a:pPr marL="228600" lvl="0" indent="-228600">
              <a:buAutoNum type="arabicPeriod"/>
            </a:pPr>
            <a:endParaRPr lang="en-US" baseline="0" dirty="0" smtClean="0"/>
          </a:p>
          <a:p>
            <a:pPr marL="228600" lvl="0" indent="-228600">
              <a:buAutoNum type="arabicPeriod"/>
            </a:pPr>
            <a:r>
              <a:rPr lang="en-US" baseline="0" dirty="0" smtClean="0"/>
              <a:t>Compare tumor to matched normal samples to detect baseline MSI</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39</a:t>
            </a:fld>
            <a:endParaRPr lang="en-US"/>
          </a:p>
        </p:txBody>
      </p:sp>
    </p:spTree>
    <p:extLst>
      <p:ext uri="{BB962C8B-B14F-4D97-AF65-F5344CB8AC3E}">
        <p14:creationId xmlns:p14="http://schemas.microsoft.com/office/powerpoint/2010/main" val="22277658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More</a:t>
            </a:r>
            <a:r>
              <a:rPr lang="en-US" baseline="0" dirty="0" smtClean="0"/>
              <a:t> complicated machine learning methods might significantly improve the model</a:t>
            </a:r>
          </a:p>
          <a:p>
            <a:pPr marL="685800" lvl="1" indent="-228600">
              <a:buAutoNum type="arabicPeriod"/>
            </a:pPr>
            <a:r>
              <a:rPr lang="en-US" baseline="0" dirty="0" smtClean="0"/>
              <a:t>Feature crosses involve multiplying two nonlinear features together to get a linear feature</a:t>
            </a:r>
          </a:p>
          <a:p>
            <a:pPr marL="228600" lvl="0" indent="-228600">
              <a:buAutoNum type="arabicPeriod"/>
            </a:pPr>
            <a:endParaRPr lang="en-US" baseline="0" dirty="0" smtClean="0"/>
          </a:p>
          <a:p>
            <a:pPr marL="228600" lvl="0" indent="-228600">
              <a:buAutoNum type="arabicPeriod"/>
            </a:pPr>
            <a:r>
              <a:rPr lang="en-US" baseline="0" dirty="0" smtClean="0"/>
              <a:t>Neural nets</a:t>
            </a:r>
          </a:p>
          <a:p>
            <a:pPr marL="685800" lvl="1" indent="-228600">
              <a:buAutoNum type="arabicPeriod"/>
            </a:pPr>
            <a:r>
              <a:rPr lang="en-US" baseline="0" dirty="0" smtClean="0"/>
              <a:t>More complicated machine learning that uses hidden layers to find patterns in data</a:t>
            </a:r>
          </a:p>
          <a:p>
            <a:pPr marL="685800" lvl="1" indent="-228600">
              <a:buAutoNum type="arabicPeriod"/>
            </a:pPr>
            <a:endParaRPr lang="en-US" baseline="0" dirty="0" smtClean="0"/>
          </a:p>
          <a:p>
            <a:pPr marL="228600" lvl="0" indent="-228600">
              <a:buAutoNum type="arabicPeriod"/>
            </a:pPr>
            <a:r>
              <a:rPr lang="en-US" baseline="0" dirty="0" smtClean="0"/>
              <a:t>These would be interesting things to try if we had a lot more data: more BAM files and better depth at the relevant loci</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40</a:t>
            </a:fld>
            <a:endParaRPr lang="en-US"/>
          </a:p>
        </p:txBody>
      </p:sp>
    </p:spTree>
    <p:extLst>
      <p:ext uri="{BB962C8B-B14F-4D97-AF65-F5344CB8AC3E}">
        <p14:creationId xmlns:p14="http://schemas.microsoft.com/office/powerpoint/2010/main" val="4067047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identify</a:t>
            </a:r>
            <a:r>
              <a:rPr lang="en-US" baseline="0" dirty="0" smtClean="0"/>
              <a:t> any possible contaminants in the water barcode </a:t>
            </a:r>
          </a:p>
          <a:p>
            <a:endParaRPr lang="en-US" baseline="0" dirty="0" smtClean="0"/>
          </a:p>
          <a:p>
            <a:r>
              <a:rPr lang="en-US" baseline="0" dirty="0" smtClean="0"/>
              <a:t>by mapping to the human and Phix genomes separately and retaining only unmapped reads</a:t>
            </a:r>
          </a:p>
          <a:p>
            <a:endParaRPr lang="en-US" baseline="0" dirty="0" smtClean="0"/>
          </a:p>
          <a:p>
            <a:endParaRPr lang="en-US" baseline="0" dirty="0" smtClean="0"/>
          </a:p>
          <a:p>
            <a:r>
              <a:rPr lang="en-US" baseline="0" dirty="0" smtClean="0"/>
              <a:t>making a </a:t>
            </a:r>
            <a:r>
              <a:rPr lang="en-US" baseline="0" dirty="0" err="1" smtClean="0"/>
              <a:t>fastq</a:t>
            </a:r>
            <a:r>
              <a:rPr lang="en-US" baseline="0" dirty="0" smtClean="0"/>
              <a:t> file of any remaining unmapped reads that can easily be BLAST searched</a:t>
            </a:r>
          </a:p>
        </p:txBody>
      </p:sp>
      <p:sp>
        <p:nvSpPr>
          <p:cNvPr id="4" name="Slide Number Placeholder 3"/>
          <p:cNvSpPr>
            <a:spLocks noGrp="1"/>
          </p:cNvSpPr>
          <p:nvPr>
            <p:ph type="sldNum" sz="quarter" idx="10"/>
          </p:nvPr>
        </p:nvSpPr>
        <p:spPr/>
        <p:txBody>
          <a:bodyPr/>
          <a:lstStyle/>
          <a:p>
            <a:fld id="{C541DAFB-631B-41DC-AC70-6E7DF64EB76B}" type="slidenum">
              <a:rPr lang="en-US" smtClean="0"/>
              <a:t>6</a:t>
            </a:fld>
            <a:endParaRPr lang="en-US"/>
          </a:p>
        </p:txBody>
      </p:sp>
    </p:spTree>
    <p:extLst>
      <p:ext uri="{BB962C8B-B14F-4D97-AF65-F5344CB8AC3E}">
        <p14:creationId xmlns:p14="http://schemas.microsoft.com/office/powerpoint/2010/main" val="2705888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a:t>
            </a:r>
            <a:r>
              <a:rPr lang="en-US" baseline="0" dirty="0" smtClean="0"/>
              <a:t> add additional information about CALR, FLT3 and </a:t>
            </a:r>
            <a:r>
              <a:rPr lang="en-US" baseline="0" dirty="0" err="1" smtClean="0"/>
              <a:t>CEBPAlpha</a:t>
            </a:r>
            <a:r>
              <a:rPr lang="en-US" baseline="0" dirty="0" smtClean="0"/>
              <a:t> results to the myeloid archive</a:t>
            </a:r>
          </a:p>
          <a:p>
            <a:endParaRPr lang="en-US" baseline="0" dirty="0" smtClean="0"/>
          </a:p>
          <a:p>
            <a:r>
              <a:rPr lang="en-US" baseline="0" dirty="0" smtClean="0"/>
              <a:t>Now this spreadsheet is more robust and useful for other projects</a:t>
            </a:r>
          </a:p>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7</a:t>
            </a:fld>
            <a:endParaRPr lang="en-US"/>
          </a:p>
        </p:txBody>
      </p:sp>
    </p:spTree>
    <p:extLst>
      <p:ext uri="{BB962C8B-B14F-4D97-AF65-F5344CB8AC3E}">
        <p14:creationId xmlns:p14="http://schemas.microsoft.com/office/powerpoint/2010/main" val="936909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8</a:t>
            </a:fld>
            <a:endParaRPr lang="en-US"/>
          </a:p>
        </p:txBody>
      </p:sp>
    </p:spTree>
    <p:extLst>
      <p:ext uri="{BB962C8B-B14F-4D97-AF65-F5344CB8AC3E}">
        <p14:creationId xmlns:p14="http://schemas.microsoft.com/office/powerpoint/2010/main" val="4159227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background</a:t>
            </a:r>
            <a:r>
              <a:rPr lang="en-US" baseline="0" dirty="0" smtClean="0"/>
              <a:t> on MSI</a:t>
            </a:r>
          </a:p>
          <a:p>
            <a:endParaRPr lang="en-US" baseline="0" dirty="0" smtClean="0"/>
          </a:p>
          <a:p>
            <a:r>
              <a:rPr lang="en-US" baseline="0" dirty="0" smtClean="0"/>
              <a:t>Extension or contraction of repeats of a single nucleotide due to unnoticed polymerase slippage and defective mismatch repair</a:t>
            </a:r>
          </a:p>
          <a:p>
            <a:endParaRPr lang="en-US" baseline="0" dirty="0" smtClean="0"/>
          </a:p>
          <a:p>
            <a:r>
              <a:rPr lang="en-US" baseline="0" dirty="0" smtClean="0"/>
              <a:t>Important because knowing MSI status is clinically relevant and can influence a patient’s care</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9</a:t>
            </a:fld>
            <a:endParaRPr lang="en-US"/>
          </a:p>
        </p:txBody>
      </p:sp>
    </p:spTree>
    <p:extLst>
      <p:ext uri="{BB962C8B-B14F-4D97-AF65-F5344CB8AC3E}">
        <p14:creationId xmlns:p14="http://schemas.microsoft.com/office/powerpoint/2010/main" val="3213342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project was to develop</a:t>
            </a:r>
            <a:r>
              <a:rPr lang="en-US" baseline="0" dirty="0" smtClean="0"/>
              <a:t> a novel method for detecting MSI using sequencing data</a:t>
            </a:r>
          </a:p>
          <a:p>
            <a:endParaRPr lang="en-US" baseline="0" dirty="0" smtClean="0"/>
          </a:p>
          <a:p>
            <a:r>
              <a:rPr lang="en-US" baseline="0" dirty="0" smtClean="0"/>
              <a:t>In the hopes that MSI informative loci can be eventually added to the STAMP selector </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10</a:t>
            </a:fld>
            <a:endParaRPr lang="en-US"/>
          </a:p>
        </p:txBody>
      </p:sp>
    </p:spTree>
    <p:extLst>
      <p:ext uri="{BB962C8B-B14F-4D97-AF65-F5344CB8AC3E}">
        <p14:creationId xmlns:p14="http://schemas.microsoft.com/office/powerpoint/2010/main" val="2669720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first step to classifying microsatellite instability is finding single nucleotide runs and figuring out how long they are on a patient-by-patient basis</a:t>
            </a:r>
          </a:p>
          <a:p>
            <a:endParaRPr lang="en-US" baseline="0" dirty="0" smtClean="0"/>
          </a:p>
          <a:p>
            <a:r>
              <a:rPr lang="en-US" dirty="0" smtClean="0"/>
              <a:t>27 loci Henning established</a:t>
            </a:r>
            <a:r>
              <a:rPr lang="en-US" baseline="0" dirty="0" smtClean="0"/>
              <a:t> from literature, fine tuning the start and end coordinates based on human genome 38 </a:t>
            </a:r>
          </a:p>
          <a:p>
            <a:endParaRPr lang="en-US" baseline="0" dirty="0" smtClean="0"/>
          </a:p>
          <a:p>
            <a:r>
              <a:rPr lang="en-US" baseline="0" dirty="0" smtClean="0"/>
              <a:t>The first step is to use a python package called </a:t>
            </a:r>
            <a:r>
              <a:rPr lang="en-US" baseline="0" dirty="0" err="1" smtClean="0"/>
              <a:t>pysam</a:t>
            </a:r>
            <a:r>
              <a:rPr lang="en-US" baseline="0" dirty="0" smtClean="0"/>
              <a:t> to pull out all reads that overlap a locus’s coordinates</a:t>
            </a:r>
            <a:endParaRPr lang="en-US" dirty="0"/>
          </a:p>
        </p:txBody>
      </p:sp>
      <p:sp>
        <p:nvSpPr>
          <p:cNvPr id="4" name="Slide Number Placeholder 3"/>
          <p:cNvSpPr>
            <a:spLocks noGrp="1"/>
          </p:cNvSpPr>
          <p:nvPr>
            <p:ph type="sldNum" sz="quarter" idx="10"/>
          </p:nvPr>
        </p:nvSpPr>
        <p:spPr/>
        <p:txBody>
          <a:bodyPr/>
          <a:lstStyle/>
          <a:p>
            <a:fld id="{C541DAFB-631B-41DC-AC70-6E7DF64EB76B}" type="slidenum">
              <a:rPr lang="en-US" smtClean="0"/>
              <a:t>11</a:t>
            </a:fld>
            <a:endParaRPr lang="en-US"/>
          </a:p>
        </p:txBody>
      </p:sp>
    </p:spTree>
    <p:extLst>
      <p:ext uri="{BB962C8B-B14F-4D97-AF65-F5344CB8AC3E}">
        <p14:creationId xmlns:p14="http://schemas.microsoft.com/office/powerpoint/2010/main" val="4264509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371600"/>
            <a:ext cx="7848600" cy="1927225"/>
          </a:xfrm>
        </p:spPr>
        <p:txBody>
          <a:bodyPr anchor="b">
            <a:noAutofit/>
          </a:bodyPr>
          <a:lstStyle>
            <a:lvl1pPr>
              <a:defRPr sz="5400" cap="none"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D88E35-D473-411B-B8EF-7CCA10B7BE9E}"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EFB3-B529-4C88-80DB-6B0F24F8106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D88E35-D473-411B-B8EF-7CCA10B7BE9E}"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D88E35-D473-411B-B8EF-7CCA10B7BE9E}"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D88E35-D473-411B-B8EF-7CCA10B7BE9E}"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2362200"/>
            <a:ext cx="7772400" cy="2200275"/>
          </a:xfrm>
        </p:spPr>
        <p:txBody>
          <a:bodyPr anchor="b">
            <a:normAutofit/>
          </a:bodyPr>
          <a:lstStyle>
            <a:lvl1pPr algn="l">
              <a:defRPr sz="4800" b="0"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D88E35-D473-411B-B8EF-7CCA10B7BE9E}"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EFB3-B529-4C88-80DB-6B0F24F81064}"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D88E35-D473-411B-B8EF-7CCA10B7BE9E}" type="datetimeFigureOut">
              <a:rPr lang="en-US" smtClean="0"/>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Friday, August 24, 2018</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BD87EFB3-B529-4C88-80DB-6B0F24F81064}"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D88E35-D473-411B-B8EF-7CCA10B7BE9E}" type="datetimeFigureOut">
              <a:rPr lang="en-US" smtClean="0"/>
              <a:t>8/24/2018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88E35-D473-411B-B8EF-7CCA10B7BE9E}" type="datetimeFigureOut">
              <a:rPr lang="en-US" smtClean="0"/>
              <a:t>8/24/2018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D88E35-D473-411B-B8EF-7CCA10B7BE9E}" type="datetimeFigureOut">
              <a:rPr lang="en-US" smtClean="0"/>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7EFB3-B529-4C88-80DB-6B0F24F81064}"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D88E35-D473-411B-B8EF-7CCA10B7BE9E}" type="datetimeFigureOut">
              <a:rPr lang="en-US" smtClean="0"/>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7EFB3-B529-4C88-80DB-6B0F24F8106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Friday, August 24, 2018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D87EFB3-B529-4C88-80DB-6B0F24F8106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Calibri" panose="020F0502020204030204"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Light" panose="020F0302020204030204" pitchFamily="34" charset="0"/>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accent4">
              <a:lumMod val="75000"/>
            </a:schemeClr>
          </a:solidFill>
          <a:latin typeface="Calibri Light" panose="020F0302020204030204" pitchFamily="34" charset="0"/>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lumMod val="50000"/>
              <a:lumOff val="50000"/>
            </a:schemeClr>
          </a:solidFill>
          <a:latin typeface="Calibri Light" panose="020F0302020204030204" pitchFamily="34" charset="0"/>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lumMod val="50000"/>
              <a:lumOff val="50000"/>
            </a:schemeClr>
          </a:solidFill>
          <a:latin typeface="Calibri Light" panose="020F0302020204030204" pitchFamily="34" charset="0"/>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lumMod val="50000"/>
              <a:lumOff val="50000"/>
            </a:schemeClr>
          </a:solidFill>
          <a:latin typeface="Calibri Light" panose="020F0302020204030204" pitchFamily="34"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Summer 2018 Projects Summary</a:t>
            </a:r>
            <a:endParaRPr lang="en-US" dirty="0"/>
          </a:p>
        </p:txBody>
      </p:sp>
      <p:sp>
        <p:nvSpPr>
          <p:cNvPr id="5" name="Subtitle 4"/>
          <p:cNvSpPr>
            <a:spLocks noGrp="1"/>
          </p:cNvSpPr>
          <p:nvPr>
            <p:ph type="subTitle" idx="1"/>
          </p:nvPr>
        </p:nvSpPr>
        <p:spPr/>
        <p:txBody>
          <a:bodyPr/>
          <a:lstStyle/>
          <a:p>
            <a:r>
              <a:rPr lang="en-US" dirty="0" smtClean="0"/>
              <a:t>August 24</a:t>
            </a:r>
            <a:r>
              <a:rPr lang="en-US" baseline="30000" dirty="0" smtClean="0"/>
              <a:t>th</a:t>
            </a:r>
            <a:r>
              <a:rPr lang="en-US" dirty="0" smtClean="0"/>
              <a:t> 2018</a:t>
            </a:r>
            <a:endParaRPr lang="en-US" dirty="0"/>
          </a:p>
        </p:txBody>
      </p:sp>
    </p:spTree>
    <p:extLst>
      <p:ext uri="{BB962C8B-B14F-4D97-AF65-F5344CB8AC3E}">
        <p14:creationId xmlns:p14="http://schemas.microsoft.com/office/powerpoint/2010/main" val="451122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Microsatellite Instability</a:t>
            </a:r>
            <a:endParaRPr lang="en-US" dirty="0"/>
          </a:p>
        </p:txBody>
      </p:sp>
      <p:sp>
        <p:nvSpPr>
          <p:cNvPr id="3" name="Content Placeholder 2"/>
          <p:cNvSpPr>
            <a:spLocks noGrp="1"/>
          </p:cNvSpPr>
          <p:nvPr>
            <p:ph idx="1"/>
          </p:nvPr>
        </p:nvSpPr>
        <p:spPr/>
        <p:txBody>
          <a:bodyPr/>
          <a:lstStyle/>
          <a:p>
            <a:r>
              <a:rPr lang="en-US" dirty="0"/>
              <a:t>D</a:t>
            </a:r>
            <a:r>
              <a:rPr lang="en-US" dirty="0" smtClean="0"/>
              <a:t>evelop a model that can accurately detect Microsatellite Instability using NGS data</a:t>
            </a:r>
          </a:p>
          <a:p>
            <a:endParaRPr lang="en-US" dirty="0"/>
          </a:p>
          <a:p>
            <a:r>
              <a:rPr lang="en-US" dirty="0" smtClean="0"/>
              <a:t>Add informative loci to the STAMP selector</a:t>
            </a:r>
          </a:p>
          <a:p>
            <a:pPr lvl="1"/>
            <a:r>
              <a:rPr lang="en-US" dirty="0" smtClean="0"/>
              <a:t>Clinically relevant and actionable</a:t>
            </a:r>
          </a:p>
          <a:p>
            <a:pPr marL="411480" lvl="1" indent="0">
              <a:buNone/>
            </a:pPr>
            <a:endParaRPr lang="en-US" dirty="0"/>
          </a:p>
        </p:txBody>
      </p:sp>
    </p:spTree>
    <p:extLst>
      <p:ext uri="{BB962C8B-B14F-4D97-AF65-F5344CB8AC3E}">
        <p14:creationId xmlns:p14="http://schemas.microsoft.com/office/powerpoint/2010/main" val="92253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661" y="609600"/>
            <a:ext cx="8229600" cy="1066800"/>
          </a:xfrm>
        </p:spPr>
        <p:txBody>
          <a:bodyPr/>
          <a:lstStyle/>
          <a:p>
            <a:r>
              <a:rPr lang="en-US" dirty="0" smtClean="0"/>
              <a:t>Repeat Identification</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39976"/>
            <a:ext cx="5589722" cy="4860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429000" y="6324600"/>
            <a:ext cx="1905000" cy="175648"/>
          </a:xfrm>
          <a:prstGeom prst="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7097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 y="609600"/>
            <a:ext cx="8229600" cy="1066800"/>
          </a:xfrm>
        </p:spPr>
        <p:txBody>
          <a:bodyPr>
            <a:normAutofit/>
          </a:bodyPr>
          <a:lstStyle/>
          <a:p>
            <a:r>
              <a:rPr lang="en-US" dirty="0" smtClean="0"/>
              <a:t>Repeat Identification</a:t>
            </a:r>
            <a:endParaRPr lang="en-US" dirty="0"/>
          </a:p>
        </p:txBody>
      </p:sp>
      <p:sp>
        <p:nvSpPr>
          <p:cNvPr id="29" name="Content Placeholder 28"/>
          <p:cNvSpPr>
            <a:spLocks noGrp="1"/>
          </p:cNvSpPr>
          <p:nvPr>
            <p:ph idx="1"/>
          </p:nvPr>
        </p:nvSpPr>
        <p:spPr>
          <a:xfrm>
            <a:off x="457200" y="2798064"/>
            <a:ext cx="8229600" cy="3297936"/>
          </a:xfrm>
        </p:spPr>
        <p:txBody>
          <a:bodyPr/>
          <a:lstStyle/>
          <a:p>
            <a:r>
              <a:rPr lang="en-US" dirty="0" smtClean="0"/>
              <a:t>Flanking regions</a:t>
            </a:r>
          </a:p>
          <a:p>
            <a:pPr lvl="1"/>
            <a:r>
              <a:rPr lang="en-US" dirty="0"/>
              <a:t>Immediately adjacent to the mononucleotide </a:t>
            </a:r>
            <a:r>
              <a:rPr lang="en-US" dirty="0" smtClean="0"/>
              <a:t>repeat</a:t>
            </a:r>
          </a:p>
          <a:p>
            <a:pPr lvl="1"/>
            <a:r>
              <a:rPr lang="en-US" dirty="0" smtClean="0"/>
              <a:t>7 bases long</a:t>
            </a:r>
          </a:p>
          <a:p>
            <a:pPr lvl="2"/>
            <a:r>
              <a:rPr lang="en-US" dirty="0" smtClean="0"/>
              <a:t>Long enough to be unique, identifiable in individual reads</a:t>
            </a:r>
          </a:p>
          <a:p>
            <a:pPr lvl="2"/>
            <a:r>
              <a:rPr lang="en-US" dirty="0" smtClean="0"/>
              <a:t>Short enough to maximize usable reads</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7322" b="-2"/>
          <a:stretch/>
        </p:blipFill>
        <p:spPr bwMode="auto">
          <a:xfrm>
            <a:off x="457200" y="1959864"/>
            <a:ext cx="8077200" cy="205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1192321" y="2089122"/>
            <a:ext cx="1756033" cy="178487"/>
            <a:chOff x="1192321" y="2089122"/>
            <a:chExt cx="1756033" cy="178487"/>
          </a:xfrm>
        </p:grpSpPr>
        <p:cxnSp>
          <p:nvCxnSpPr>
            <p:cNvPr id="5" name="Straight Connector 4"/>
            <p:cNvCxnSpPr/>
            <p:nvPr/>
          </p:nvCxnSpPr>
          <p:spPr>
            <a:xfrm>
              <a:off x="1192321" y="2263201"/>
              <a:ext cx="1752600" cy="0"/>
            </a:xfrm>
            <a:prstGeom prst="straightConnector1">
              <a:avLst/>
            </a:prstGeom>
            <a:ln w="19050"/>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948354" y="2100845"/>
              <a:ext cx="0" cy="166764"/>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1192321" y="2089122"/>
              <a:ext cx="0" cy="175541"/>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6096000" y="2095076"/>
            <a:ext cx="1756033" cy="178487"/>
            <a:chOff x="1192321" y="2089122"/>
            <a:chExt cx="1756033" cy="178487"/>
          </a:xfrm>
        </p:grpSpPr>
        <p:cxnSp>
          <p:nvCxnSpPr>
            <p:cNvPr id="15" name="Straight Connector 4"/>
            <p:cNvCxnSpPr/>
            <p:nvPr/>
          </p:nvCxnSpPr>
          <p:spPr>
            <a:xfrm>
              <a:off x="1192321" y="2263201"/>
              <a:ext cx="1752600" cy="0"/>
            </a:xfrm>
            <a:prstGeom prst="straightConnector1">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2948354" y="2100845"/>
              <a:ext cx="0" cy="166764"/>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1192321" y="2089122"/>
              <a:ext cx="0" cy="175541"/>
            </a:xfrm>
            <a:prstGeom prst="line">
              <a:avLst/>
            </a:prstGeom>
            <a:ln w="190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5537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Repeat Identification</a:t>
            </a:r>
            <a:endParaRPr lang="en-US" dirty="0"/>
          </a:p>
        </p:txBody>
      </p:sp>
      <p:sp>
        <p:nvSpPr>
          <p:cNvPr id="3" name="Content Placeholder 2"/>
          <p:cNvSpPr>
            <a:spLocks noGrp="1"/>
          </p:cNvSpPr>
          <p:nvPr>
            <p:ph idx="1"/>
          </p:nvPr>
        </p:nvSpPr>
        <p:spPr>
          <a:xfrm>
            <a:off x="457200" y="1524000"/>
            <a:ext cx="8229600" cy="5181600"/>
          </a:xfrm>
        </p:spPr>
        <p:txBody>
          <a:bodyPr>
            <a:normAutofit/>
          </a:bodyPr>
          <a:lstStyle/>
          <a:p>
            <a:r>
              <a:rPr lang="en-US" dirty="0" smtClean="0"/>
              <a:t>Pull all reads containing bases in the region of the locus</a:t>
            </a:r>
          </a:p>
          <a:p>
            <a:pPr lvl="1"/>
            <a:r>
              <a:rPr lang="en-US" dirty="0" smtClean="0"/>
              <a:t>Psyam </a:t>
            </a:r>
          </a:p>
          <a:p>
            <a:pPr marL="109728" indent="0">
              <a:buNone/>
            </a:pPr>
            <a:endParaRPr lang="en-US" sz="1800" dirty="0"/>
          </a:p>
          <a:p>
            <a:r>
              <a:rPr lang="en-US" dirty="0" smtClean="0"/>
              <a:t>Scan and find flanking regions</a:t>
            </a:r>
          </a:p>
          <a:p>
            <a:pPr lvl="1"/>
            <a:r>
              <a:rPr lang="en-US" dirty="0" smtClean="0"/>
              <a:t>Ordered search</a:t>
            </a:r>
          </a:p>
          <a:p>
            <a:pPr lvl="2"/>
            <a:r>
              <a:rPr lang="en-US" dirty="0" smtClean="0"/>
              <a:t>First flank </a:t>
            </a:r>
            <a:r>
              <a:rPr lang="en-US" i="1" dirty="0" smtClean="0"/>
              <a:t>must</a:t>
            </a:r>
            <a:r>
              <a:rPr lang="en-US" dirty="0" smtClean="0"/>
              <a:t> be found before the second </a:t>
            </a:r>
          </a:p>
          <a:p>
            <a:pPr lvl="1"/>
            <a:r>
              <a:rPr lang="en-US" dirty="0" smtClean="0"/>
              <a:t>Brute-force partial string matching </a:t>
            </a:r>
          </a:p>
          <a:p>
            <a:pPr lvl="2"/>
            <a:r>
              <a:rPr lang="en-US" dirty="0" smtClean="0"/>
              <a:t>Mismatch allowance = 2</a:t>
            </a:r>
          </a:p>
          <a:p>
            <a:pPr marL="704088" lvl="2" indent="0">
              <a:buNone/>
            </a:pPr>
            <a:endParaRPr lang="en-US" sz="1800" dirty="0" smtClean="0"/>
          </a:p>
          <a:p>
            <a:r>
              <a:rPr lang="en-US" dirty="0" smtClean="0"/>
              <a:t>Validation: filter</a:t>
            </a:r>
            <a:endParaRPr lang="en-US" dirty="0"/>
          </a:p>
          <a:p>
            <a:pPr lvl="1"/>
            <a:r>
              <a:rPr lang="en-US" dirty="0" smtClean="0"/>
              <a:t>Baseline = 90%</a:t>
            </a:r>
          </a:p>
          <a:p>
            <a:pPr lvl="1"/>
            <a:r>
              <a:rPr lang="en-US" dirty="0" smtClean="0"/>
              <a:t>Modified for some loci	</a:t>
            </a:r>
          </a:p>
          <a:p>
            <a:pPr lvl="2"/>
            <a:r>
              <a:rPr lang="en-US" dirty="0" smtClean="0"/>
              <a:t>Those that contain a non-homogenous run</a:t>
            </a:r>
          </a:p>
        </p:txBody>
      </p:sp>
    </p:spTree>
    <p:extLst>
      <p:ext uri="{BB962C8B-B14F-4D97-AF65-F5344CB8AC3E}">
        <p14:creationId xmlns:p14="http://schemas.microsoft.com/office/powerpoint/2010/main" val="2413490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MSI Calling</a:t>
            </a:r>
            <a:endParaRPr lang="en-US" dirty="0"/>
          </a:p>
        </p:txBody>
      </p:sp>
      <p:sp>
        <p:nvSpPr>
          <p:cNvPr id="3" name="Content Placeholder 2"/>
          <p:cNvSpPr>
            <a:spLocks noGrp="1"/>
          </p:cNvSpPr>
          <p:nvPr>
            <p:ph idx="1"/>
          </p:nvPr>
        </p:nvSpPr>
        <p:spPr>
          <a:xfrm>
            <a:off x="381000" y="1676400"/>
            <a:ext cx="8305800" cy="4953000"/>
          </a:xfrm>
        </p:spPr>
        <p:txBody>
          <a:bodyPr>
            <a:normAutofit/>
          </a:bodyPr>
          <a:lstStyle/>
          <a:p>
            <a:r>
              <a:rPr lang="en-US" dirty="0" smtClean="0"/>
              <a:t>Binary classifier</a:t>
            </a:r>
          </a:p>
          <a:p>
            <a:pPr lvl="1"/>
            <a:r>
              <a:rPr lang="en-US" dirty="0" smtClean="0"/>
              <a:t>Simplification of MSI-H and MSI-L</a:t>
            </a:r>
          </a:p>
          <a:p>
            <a:endParaRPr lang="en-US" dirty="0"/>
          </a:p>
          <a:p>
            <a:r>
              <a:rPr lang="en-US" dirty="0" smtClean="0"/>
              <a:t>Optimization</a:t>
            </a:r>
          </a:p>
          <a:p>
            <a:pPr lvl="1"/>
            <a:r>
              <a:rPr lang="en-US" dirty="0" smtClean="0"/>
              <a:t>Accuracy</a:t>
            </a:r>
          </a:p>
          <a:p>
            <a:pPr lvl="2"/>
            <a:r>
              <a:rPr lang="en-US" dirty="0" smtClean="0"/>
              <a:t>Sensitivity</a:t>
            </a:r>
          </a:p>
          <a:p>
            <a:pPr lvl="2"/>
            <a:r>
              <a:rPr lang="en-US" dirty="0" smtClean="0"/>
              <a:t>Specificity</a:t>
            </a:r>
          </a:p>
          <a:p>
            <a:pPr lvl="2"/>
            <a:endParaRPr lang="en-US" dirty="0" smtClean="0"/>
          </a:p>
          <a:p>
            <a:pPr marL="704088" lvl="2" indent="0">
              <a:buNone/>
            </a:pPr>
            <a:endParaRPr lang="en-US" dirty="0"/>
          </a:p>
        </p:txBody>
      </p:sp>
    </p:spTree>
    <p:extLst>
      <p:ext uri="{BB962C8B-B14F-4D97-AF65-F5344CB8AC3E}">
        <p14:creationId xmlns:p14="http://schemas.microsoft.com/office/powerpoint/2010/main" val="286010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Approach</a:t>
            </a:r>
            <a:endParaRPr lang="en-US" dirty="0"/>
          </a:p>
        </p:txBody>
      </p:sp>
      <p:sp>
        <p:nvSpPr>
          <p:cNvPr id="3" name="Content Placeholder 2"/>
          <p:cNvSpPr>
            <a:spLocks noGrp="1"/>
          </p:cNvSpPr>
          <p:nvPr>
            <p:ph idx="1"/>
          </p:nvPr>
        </p:nvSpPr>
        <p:spPr>
          <a:xfrm>
            <a:off x="381000" y="1676399"/>
            <a:ext cx="8229600" cy="4953001"/>
          </a:xfrm>
        </p:spPr>
        <p:txBody>
          <a:bodyPr>
            <a:normAutofit/>
          </a:bodyPr>
          <a:lstStyle/>
          <a:p>
            <a:r>
              <a:rPr lang="en-US" dirty="0" smtClean="0"/>
              <a:t>TensorFlow</a:t>
            </a:r>
          </a:p>
          <a:p>
            <a:pPr lvl="1"/>
            <a:r>
              <a:rPr lang="en-US" dirty="0" smtClean="0"/>
              <a:t>Python API developed by Google</a:t>
            </a:r>
          </a:p>
          <a:p>
            <a:pPr marL="0" indent="0">
              <a:buNone/>
            </a:pPr>
            <a:endParaRPr lang="en-US" dirty="0" smtClean="0"/>
          </a:p>
          <a:p>
            <a:r>
              <a:rPr lang="en-US" dirty="0" smtClean="0"/>
              <a:t>Develop a linear function that can separate the data into 2 categories</a:t>
            </a:r>
          </a:p>
          <a:p>
            <a:pPr lvl="1"/>
            <a:r>
              <a:rPr lang="en-US" dirty="0" smtClean="0"/>
              <a:t>MSI or MSS</a:t>
            </a:r>
          </a:p>
          <a:p>
            <a:r>
              <a:rPr lang="en-US" dirty="0" smtClean="0"/>
              <a:t>Apply function to a data point to calculate its score</a:t>
            </a:r>
          </a:p>
          <a:p>
            <a:r>
              <a:rPr lang="en-US" dirty="0" smtClean="0"/>
              <a:t>Apply sigmoid function to calculate p(MSI)</a:t>
            </a:r>
          </a:p>
          <a:p>
            <a:pPr lvl="1"/>
            <a:r>
              <a:rPr lang="en-US" dirty="0" smtClean="0"/>
              <a:t>Supervised learning</a:t>
            </a:r>
          </a:p>
          <a:p>
            <a:pPr lvl="1"/>
            <a:r>
              <a:rPr lang="en-US" dirty="0" smtClean="0"/>
              <a:t>Classification problem</a:t>
            </a:r>
            <a:endParaRPr lang="en-US" dirty="0"/>
          </a:p>
          <a:p>
            <a:endParaRPr lang="en-US" dirty="0"/>
          </a:p>
          <a:p>
            <a:pPr marL="0" indent="0">
              <a:buNone/>
            </a:pPr>
            <a:endParaRPr lang="en-US" dirty="0"/>
          </a:p>
          <a:p>
            <a:endParaRPr lang="en-US" dirty="0" smtClean="0"/>
          </a:p>
          <a:p>
            <a:endParaRPr lang="en-US" dirty="0"/>
          </a:p>
        </p:txBody>
      </p:sp>
    </p:spTree>
    <p:extLst>
      <p:ext uri="{BB962C8B-B14F-4D97-AF65-F5344CB8AC3E}">
        <p14:creationId xmlns:p14="http://schemas.microsoft.com/office/powerpoint/2010/main" val="2106896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Google’s ‘ML Crash Course’</a:t>
            </a:r>
            <a:endParaRPr lang="en-US" dirty="0"/>
          </a:p>
        </p:txBody>
      </p:sp>
      <p:sp>
        <p:nvSpPr>
          <p:cNvPr id="3" name="Content Placeholder 2"/>
          <p:cNvSpPr>
            <a:spLocks noGrp="1"/>
          </p:cNvSpPr>
          <p:nvPr>
            <p:ph idx="1"/>
          </p:nvPr>
        </p:nvSpPr>
        <p:spPr>
          <a:xfrm>
            <a:off x="381000" y="1676400"/>
            <a:ext cx="4114800" cy="4572000"/>
          </a:xfrm>
        </p:spPr>
        <p:txBody>
          <a:bodyPr/>
          <a:lstStyle/>
          <a:p>
            <a:r>
              <a:rPr lang="en-US" dirty="0" smtClean="0"/>
              <a:t>Finding the best ‘best-fit line’ to distinguish two groups of data</a:t>
            </a:r>
          </a:p>
          <a:p>
            <a:pPr lvl="1"/>
            <a:r>
              <a:rPr lang="en-US" dirty="0" smtClean="0"/>
              <a:t>Minimizing error</a:t>
            </a:r>
            <a:endParaRPr lang="en-US" dirty="0"/>
          </a:p>
        </p:txBody>
      </p:sp>
      <p:pic>
        <p:nvPicPr>
          <p:cNvPr id="23" name="Picture 9"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76400"/>
            <a:ext cx="4267200" cy="426720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5257800" y="2209800"/>
            <a:ext cx="3048000" cy="3276600"/>
          </a:xfrm>
          <a:prstGeom prst="line">
            <a:avLst/>
          </a:prstGeom>
          <a:ln w="28575">
            <a:solidFill>
              <a:schemeClr val="tx2"/>
            </a:solidFill>
            <a:prstDash val="lg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5560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5" name="Picture 9"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7321" y="1944973"/>
            <a:ext cx="4257574" cy="42575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Google’s ‘ML Crash Course’</a:t>
            </a:r>
            <a:endParaRPr lang="en-US" dirty="0"/>
          </a:p>
        </p:txBody>
      </p:sp>
      <p:sp>
        <p:nvSpPr>
          <p:cNvPr id="3" name="Content Placeholder 2"/>
          <p:cNvSpPr>
            <a:spLocks noGrp="1"/>
          </p:cNvSpPr>
          <p:nvPr>
            <p:ph idx="1"/>
          </p:nvPr>
        </p:nvSpPr>
        <p:spPr>
          <a:xfrm>
            <a:off x="381000" y="1676400"/>
            <a:ext cx="4343400" cy="4572000"/>
          </a:xfrm>
        </p:spPr>
        <p:txBody>
          <a:bodyPr/>
          <a:lstStyle/>
          <a:p>
            <a:r>
              <a:rPr lang="en-US" dirty="0" smtClean="0"/>
              <a:t>Finding the best ‘best-fit line’ to distinguish two groups of data</a:t>
            </a:r>
          </a:p>
          <a:p>
            <a:pPr lvl="1"/>
            <a:r>
              <a:rPr lang="en-US" dirty="0" smtClean="0"/>
              <a:t>Minimizing the error</a:t>
            </a:r>
          </a:p>
          <a:p>
            <a:pPr lvl="1"/>
            <a:endParaRPr lang="en-US" dirty="0"/>
          </a:p>
        </p:txBody>
      </p:sp>
      <p:sp>
        <p:nvSpPr>
          <p:cNvPr id="15" name="Freeform 14"/>
          <p:cNvSpPr/>
          <p:nvPr/>
        </p:nvSpPr>
        <p:spPr>
          <a:xfrm>
            <a:off x="5715000" y="2438400"/>
            <a:ext cx="2590800" cy="2045982"/>
          </a:xfrm>
          <a:custGeom>
            <a:avLst/>
            <a:gdLst>
              <a:gd name="connsiteX0" fmla="*/ 29241 w 1783613"/>
              <a:gd name="connsiteY0" fmla="*/ 0 h 1360182"/>
              <a:gd name="connsiteX1" fmla="*/ 29241 w 1783613"/>
              <a:gd name="connsiteY1" fmla="*/ 584791 h 1360182"/>
              <a:gd name="connsiteX2" fmla="*/ 135567 w 1783613"/>
              <a:gd name="connsiteY2" fmla="*/ 1307805 h 1360182"/>
              <a:gd name="connsiteX3" fmla="*/ 1443371 w 1783613"/>
              <a:gd name="connsiteY3" fmla="*/ 1286540 h 1360182"/>
              <a:gd name="connsiteX4" fmla="*/ 1783613 w 1783613"/>
              <a:gd name="connsiteY4" fmla="*/ 1148316 h 1360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613" h="1360182">
                <a:moveTo>
                  <a:pt x="29241" y="0"/>
                </a:moveTo>
                <a:cubicBezTo>
                  <a:pt x="20380" y="183412"/>
                  <a:pt x="11520" y="366824"/>
                  <a:pt x="29241" y="584791"/>
                </a:cubicBezTo>
                <a:cubicBezTo>
                  <a:pt x="46962" y="802759"/>
                  <a:pt x="-100121" y="1190847"/>
                  <a:pt x="135567" y="1307805"/>
                </a:cubicBezTo>
                <a:cubicBezTo>
                  <a:pt x="371255" y="1424763"/>
                  <a:pt x="1168697" y="1313121"/>
                  <a:pt x="1443371" y="1286540"/>
                </a:cubicBezTo>
                <a:cubicBezTo>
                  <a:pt x="1718045" y="1259959"/>
                  <a:pt x="1671971" y="1229832"/>
                  <a:pt x="1783613" y="1148316"/>
                </a:cubicBezTo>
              </a:path>
            </a:pathLst>
          </a:custGeom>
          <a:ln w="28575">
            <a:solidFill>
              <a:schemeClr val="tx2"/>
            </a:solidFill>
            <a:prstDash val="lg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pic>
        <p:nvPicPr>
          <p:cNvPr id="614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3035043"/>
            <a:ext cx="2876550" cy="2898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330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2867" y="1295401"/>
            <a:ext cx="5681133" cy="4648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Google’s ‘ML Crash Course’</a:t>
            </a:r>
            <a:endParaRPr lang="en-US" dirty="0"/>
          </a:p>
        </p:txBody>
      </p:sp>
      <p:sp>
        <p:nvSpPr>
          <p:cNvPr id="3" name="Content Placeholder 2"/>
          <p:cNvSpPr>
            <a:spLocks noGrp="1"/>
          </p:cNvSpPr>
          <p:nvPr>
            <p:ph idx="1"/>
          </p:nvPr>
        </p:nvSpPr>
        <p:spPr>
          <a:xfrm>
            <a:off x="277849" y="1618489"/>
            <a:ext cx="4495800" cy="4325112"/>
          </a:xfrm>
        </p:spPr>
        <p:txBody>
          <a:bodyPr/>
          <a:lstStyle/>
          <a:p>
            <a:r>
              <a:rPr lang="en-US" dirty="0" smtClean="0"/>
              <a:t>Finding the best ‘best-fit line’ to distinguish two groups of data</a:t>
            </a:r>
          </a:p>
          <a:p>
            <a:pPr lvl="1"/>
            <a:r>
              <a:rPr lang="en-US" dirty="0" smtClean="0"/>
              <a:t>Minimizing the error</a:t>
            </a:r>
          </a:p>
          <a:p>
            <a:pPr lvl="1"/>
            <a:endParaRPr lang="en-US" dirty="0"/>
          </a:p>
          <a:p>
            <a:r>
              <a:rPr lang="en-US" dirty="0" smtClean="0"/>
              <a:t>ML allows expansion of this idea to </a:t>
            </a:r>
            <a:r>
              <a:rPr lang="en-US" i="1" dirty="0" smtClean="0"/>
              <a:t>n</a:t>
            </a:r>
            <a:r>
              <a:rPr lang="en-US" dirty="0" smtClean="0"/>
              <a:t>-dimensions</a:t>
            </a:r>
            <a:endParaRPr lang="en-US" dirty="0"/>
          </a:p>
        </p:txBody>
      </p:sp>
      <p:sp>
        <p:nvSpPr>
          <p:cNvPr id="4" name="AutoShape 2" descr="Image result for 3d scatter pl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3d scatter pl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574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Approach</a:t>
            </a:r>
            <a:endParaRPr lang="en-US" dirty="0"/>
          </a:p>
        </p:txBody>
      </p:sp>
      <p:sp>
        <p:nvSpPr>
          <p:cNvPr id="3" name="Content Placeholder 2"/>
          <p:cNvSpPr>
            <a:spLocks noGrp="1"/>
          </p:cNvSpPr>
          <p:nvPr>
            <p:ph idx="1"/>
          </p:nvPr>
        </p:nvSpPr>
        <p:spPr>
          <a:xfrm>
            <a:off x="381000" y="1676399"/>
            <a:ext cx="8229600" cy="4953001"/>
          </a:xfrm>
        </p:spPr>
        <p:txBody>
          <a:bodyPr>
            <a:normAutofit/>
          </a:bodyPr>
          <a:lstStyle/>
          <a:p>
            <a:r>
              <a:rPr lang="en-US" dirty="0"/>
              <a:t>Locus-based </a:t>
            </a:r>
            <a:r>
              <a:rPr lang="en-US" dirty="0" smtClean="0"/>
              <a:t>calls</a:t>
            </a:r>
          </a:p>
          <a:p>
            <a:pPr lvl="1"/>
            <a:r>
              <a:rPr lang="en-US" dirty="0" smtClean="0"/>
              <a:t>Develop a linear model using ML for each locus individually</a:t>
            </a:r>
          </a:p>
          <a:p>
            <a:pPr marL="274320" lvl="1" indent="0">
              <a:buNone/>
            </a:pPr>
            <a:endParaRPr lang="en-US" dirty="0"/>
          </a:p>
          <a:p>
            <a:r>
              <a:rPr lang="en-US" dirty="0"/>
              <a:t>Overall call based on the proportion of all 27 loci that are unstable</a:t>
            </a:r>
          </a:p>
          <a:p>
            <a:endParaRPr lang="en-US" dirty="0" smtClean="0"/>
          </a:p>
          <a:p>
            <a:r>
              <a:rPr lang="en-US" dirty="0" smtClean="0"/>
              <a:t>Simplification</a:t>
            </a:r>
          </a:p>
          <a:p>
            <a:pPr lvl="1"/>
            <a:r>
              <a:rPr lang="en-US" dirty="0"/>
              <a:t>7</a:t>
            </a:r>
            <a:r>
              <a:rPr lang="en-US" dirty="0" smtClean="0"/>
              <a:t> loci with high number of BAMs with reads available, good depth at the loci</a:t>
            </a:r>
          </a:p>
          <a:p>
            <a:pPr lvl="1"/>
            <a:r>
              <a:rPr lang="en-US" dirty="0" smtClean="0"/>
              <a:t>Initial proof of concept</a:t>
            </a:r>
            <a:endParaRPr lang="en-US" dirty="0"/>
          </a:p>
          <a:p>
            <a:endParaRPr lang="en-US" dirty="0" smtClean="0"/>
          </a:p>
          <a:p>
            <a:endParaRPr lang="en-US" dirty="0"/>
          </a:p>
        </p:txBody>
      </p:sp>
    </p:spTree>
    <p:extLst>
      <p:ext uri="{BB962C8B-B14F-4D97-AF65-F5344CB8AC3E}">
        <p14:creationId xmlns:p14="http://schemas.microsoft.com/office/powerpoint/2010/main" val="2589973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r>
              <a:rPr lang="en-US" dirty="0" smtClean="0"/>
              <a:t>Copy Number Plots</a:t>
            </a:r>
          </a:p>
          <a:p>
            <a:endParaRPr lang="en-US" dirty="0"/>
          </a:p>
          <a:p>
            <a:r>
              <a:rPr lang="en-US" dirty="0" smtClean="0"/>
              <a:t>Mutalyzer Lookup</a:t>
            </a:r>
          </a:p>
          <a:p>
            <a:endParaRPr lang="en-US" dirty="0"/>
          </a:p>
          <a:p>
            <a:r>
              <a:rPr lang="en-US" dirty="0" smtClean="0"/>
              <a:t>Allele Frequency Noise Plots</a:t>
            </a:r>
          </a:p>
          <a:p>
            <a:endParaRPr lang="en-US" dirty="0"/>
          </a:p>
          <a:p>
            <a:r>
              <a:rPr lang="en-US" dirty="0" smtClean="0"/>
              <a:t>Water Barcode Filter</a:t>
            </a:r>
          </a:p>
          <a:p>
            <a:endParaRPr lang="en-US" dirty="0"/>
          </a:p>
          <a:p>
            <a:r>
              <a:rPr lang="en-US" dirty="0" smtClean="0"/>
              <a:t>Myeloid Data Entry</a:t>
            </a:r>
          </a:p>
          <a:p>
            <a:endParaRPr lang="en-US" dirty="0"/>
          </a:p>
          <a:p>
            <a:r>
              <a:rPr lang="en-US" dirty="0" smtClean="0"/>
              <a:t>MSI Classification </a:t>
            </a:r>
            <a:endParaRPr lang="en-US" dirty="0"/>
          </a:p>
        </p:txBody>
      </p:sp>
    </p:spTree>
    <p:extLst>
      <p:ext uri="{BB962C8B-B14F-4D97-AF65-F5344CB8AC3E}">
        <p14:creationId xmlns:p14="http://schemas.microsoft.com/office/powerpoint/2010/main" val="1008190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MSI Calling - Features</a:t>
            </a:r>
            <a:endParaRPr lang="en-US" dirty="0"/>
          </a:p>
        </p:txBody>
      </p:sp>
      <p:sp>
        <p:nvSpPr>
          <p:cNvPr id="3" name="Content Placeholder 2"/>
          <p:cNvSpPr>
            <a:spLocks noGrp="1"/>
          </p:cNvSpPr>
          <p:nvPr>
            <p:ph idx="1"/>
          </p:nvPr>
        </p:nvSpPr>
        <p:spPr/>
        <p:txBody>
          <a:bodyPr/>
          <a:lstStyle/>
          <a:p>
            <a:r>
              <a:rPr lang="en-US" dirty="0" smtClean="0"/>
              <a:t>Number of lengths</a:t>
            </a:r>
          </a:p>
          <a:p>
            <a:pPr lvl="1"/>
            <a:r>
              <a:rPr lang="en-US" dirty="0" smtClean="0"/>
              <a:t>[11, 12, 11, 13, 14] = 4</a:t>
            </a:r>
          </a:p>
          <a:p>
            <a:pPr marL="411480" lvl="1" indent="0">
              <a:buNone/>
            </a:pPr>
            <a:endParaRPr lang="en-US" dirty="0" smtClean="0"/>
          </a:p>
          <a:p>
            <a:r>
              <a:rPr lang="en-US" dirty="0" smtClean="0"/>
              <a:t>Distance from mode</a:t>
            </a:r>
          </a:p>
          <a:p>
            <a:pPr lvl="1"/>
            <a:r>
              <a:rPr lang="en-US" dirty="0" smtClean="0"/>
              <a:t>Average distance from MSS sample mode of all reads</a:t>
            </a:r>
          </a:p>
          <a:p>
            <a:pPr lvl="1"/>
            <a:endParaRPr lang="en-US" dirty="0"/>
          </a:p>
          <a:p>
            <a:r>
              <a:rPr lang="en-US" dirty="0" smtClean="0"/>
              <a:t>Standard deviation</a:t>
            </a:r>
          </a:p>
          <a:p>
            <a:pPr marL="109728" indent="0">
              <a:buNone/>
            </a:pPr>
            <a:endParaRPr lang="en-US" dirty="0" smtClean="0"/>
          </a:p>
          <a:p>
            <a:r>
              <a:rPr lang="en-US" dirty="0" smtClean="0"/>
              <a:t>Average Length</a:t>
            </a:r>
          </a:p>
        </p:txBody>
      </p:sp>
    </p:spTree>
    <p:extLst>
      <p:ext uri="{BB962C8B-B14F-4D97-AF65-F5344CB8AC3E}">
        <p14:creationId xmlns:p14="http://schemas.microsoft.com/office/powerpoint/2010/main" val="1232618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3" name="Content Placeholder 2"/>
          <p:cNvSpPr>
            <a:spLocks noGrp="1"/>
          </p:cNvSpPr>
          <p:nvPr>
            <p:ph idx="1"/>
          </p:nvPr>
        </p:nvSpPr>
        <p:spPr>
          <a:xfrm>
            <a:off x="381000" y="1524000"/>
            <a:ext cx="8229600" cy="5029200"/>
          </a:xfrm>
        </p:spPr>
        <p:txBody>
          <a:bodyPr/>
          <a:lstStyle/>
          <a:p>
            <a:r>
              <a:rPr lang="en-US" dirty="0" smtClean="0"/>
              <a:t>All files</a:t>
            </a:r>
          </a:p>
          <a:p>
            <a:pPr lvl="1"/>
            <a:r>
              <a:rPr lang="en-US" dirty="0" smtClean="0"/>
              <a:t>602 BAM files with MSS, MSI-L or MSI-H annotation</a:t>
            </a:r>
          </a:p>
          <a:p>
            <a:pPr lvl="2"/>
            <a:r>
              <a:rPr lang="en-US" dirty="0" smtClean="0"/>
              <a:t>241 COAD-READ, 361 UCEC</a:t>
            </a:r>
          </a:p>
          <a:p>
            <a:pPr lvl="2"/>
            <a:r>
              <a:rPr lang="en-US" dirty="0" smtClean="0"/>
              <a:t>212 MSI, 390 MSS</a:t>
            </a:r>
          </a:p>
          <a:p>
            <a:endParaRPr lang="en-US" dirty="0" smtClean="0"/>
          </a:p>
          <a:p>
            <a:r>
              <a:rPr lang="en-US" dirty="0" smtClean="0"/>
              <a:t>Mode training set</a:t>
            </a:r>
          </a:p>
          <a:p>
            <a:pPr lvl="1"/>
            <a:r>
              <a:rPr lang="en-US" dirty="0" smtClean="0"/>
              <a:t>Randomly generated set of 100 BAM files with MSS status to generate mode length</a:t>
            </a:r>
          </a:p>
          <a:p>
            <a:pPr lvl="2"/>
            <a:r>
              <a:rPr lang="en-US" dirty="0" smtClean="0"/>
              <a:t>43 COAD-READ, 57 UCEC</a:t>
            </a:r>
          </a:p>
          <a:p>
            <a:pPr lvl="2"/>
            <a:r>
              <a:rPr lang="en-US" dirty="0" smtClean="0"/>
              <a:t>0 MSI, 100 MSS</a:t>
            </a:r>
          </a:p>
        </p:txBody>
      </p:sp>
    </p:spTree>
    <p:extLst>
      <p:ext uri="{BB962C8B-B14F-4D97-AF65-F5344CB8AC3E}">
        <p14:creationId xmlns:p14="http://schemas.microsoft.com/office/powerpoint/2010/main" val="9122964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(continued)</a:t>
            </a:r>
            <a:endParaRPr lang="en-US" dirty="0"/>
          </a:p>
        </p:txBody>
      </p:sp>
      <p:sp>
        <p:nvSpPr>
          <p:cNvPr id="3" name="Content Placeholder 2"/>
          <p:cNvSpPr>
            <a:spLocks noGrp="1"/>
          </p:cNvSpPr>
          <p:nvPr>
            <p:ph idx="1"/>
          </p:nvPr>
        </p:nvSpPr>
        <p:spPr>
          <a:xfrm>
            <a:off x="381000" y="1676400"/>
            <a:ext cx="8229600" cy="5105400"/>
          </a:xfrm>
        </p:spPr>
        <p:txBody>
          <a:bodyPr/>
          <a:lstStyle/>
          <a:p>
            <a:r>
              <a:rPr lang="en-US" dirty="0"/>
              <a:t>Training </a:t>
            </a:r>
            <a:r>
              <a:rPr lang="en-US" dirty="0" smtClean="0"/>
              <a:t>Set</a:t>
            </a:r>
          </a:p>
          <a:p>
            <a:pPr lvl="1"/>
            <a:r>
              <a:rPr lang="en-US" dirty="0" smtClean="0"/>
              <a:t>300 BAM files of mixed status to train the model</a:t>
            </a:r>
          </a:p>
          <a:p>
            <a:pPr lvl="2"/>
            <a:r>
              <a:rPr lang="en-US" dirty="0" smtClean="0"/>
              <a:t>118 COAD-READ, 182 UCEC</a:t>
            </a:r>
          </a:p>
          <a:p>
            <a:pPr lvl="2"/>
            <a:r>
              <a:rPr lang="en-US" dirty="0" smtClean="0"/>
              <a:t>130 MSI, 170 MSS</a:t>
            </a:r>
            <a:endParaRPr lang="en-US" dirty="0"/>
          </a:p>
          <a:p>
            <a:r>
              <a:rPr lang="en-US" dirty="0"/>
              <a:t>Validation </a:t>
            </a:r>
            <a:r>
              <a:rPr lang="en-US" dirty="0" smtClean="0"/>
              <a:t>Set</a:t>
            </a:r>
          </a:p>
          <a:p>
            <a:pPr lvl="1"/>
            <a:r>
              <a:rPr lang="en-US" dirty="0" smtClean="0"/>
              <a:t>100 BAM files of mixed status to validate the model</a:t>
            </a:r>
          </a:p>
          <a:p>
            <a:pPr lvl="2"/>
            <a:r>
              <a:rPr lang="en-US" dirty="0" smtClean="0"/>
              <a:t>44 COAD-READ, 56 UCEC</a:t>
            </a:r>
          </a:p>
          <a:p>
            <a:pPr lvl="2"/>
            <a:r>
              <a:rPr lang="en-US" dirty="0" smtClean="0"/>
              <a:t>40 MSI, 60 MSS</a:t>
            </a:r>
            <a:endParaRPr lang="en-US" dirty="0"/>
          </a:p>
          <a:p>
            <a:r>
              <a:rPr lang="en-US" dirty="0"/>
              <a:t>Test </a:t>
            </a:r>
            <a:r>
              <a:rPr lang="en-US" dirty="0" smtClean="0"/>
              <a:t>Set</a:t>
            </a:r>
          </a:p>
          <a:p>
            <a:pPr lvl="1"/>
            <a:r>
              <a:rPr lang="en-US" dirty="0" smtClean="0"/>
              <a:t>102 remaining BAM files of mixed status to test the model</a:t>
            </a:r>
          </a:p>
          <a:p>
            <a:pPr lvl="2"/>
            <a:r>
              <a:rPr lang="en-US" dirty="0" smtClean="0"/>
              <a:t>36 COAD-READ, 66 UCEC</a:t>
            </a:r>
          </a:p>
          <a:p>
            <a:pPr lvl="2"/>
            <a:r>
              <a:rPr lang="en-US" dirty="0" smtClean="0"/>
              <a:t>42 MSI, 60 MSS</a:t>
            </a:r>
          </a:p>
        </p:txBody>
      </p:sp>
    </p:spTree>
    <p:extLst>
      <p:ext uri="{BB962C8B-B14F-4D97-AF65-F5344CB8AC3E}">
        <p14:creationId xmlns:p14="http://schemas.microsoft.com/office/powerpoint/2010/main" val="14944083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(continued)</a:t>
            </a:r>
            <a:endParaRPr lang="en-US" dirty="0"/>
          </a:p>
        </p:txBody>
      </p:sp>
      <p:sp>
        <p:nvSpPr>
          <p:cNvPr id="3" name="Content Placeholder 2"/>
          <p:cNvSpPr>
            <a:spLocks noGrp="1"/>
          </p:cNvSpPr>
          <p:nvPr>
            <p:ph idx="1"/>
          </p:nvPr>
        </p:nvSpPr>
        <p:spPr/>
        <p:txBody>
          <a:bodyPr/>
          <a:lstStyle/>
          <a:p>
            <a:r>
              <a:rPr lang="en-US" dirty="0" smtClean="0"/>
              <a:t>Randomly generated sets</a:t>
            </a:r>
          </a:p>
          <a:p>
            <a:pPr lvl="1"/>
            <a:r>
              <a:rPr lang="en-US" dirty="0" smtClean="0"/>
              <a:t>Representative of both cancer types</a:t>
            </a:r>
          </a:p>
          <a:p>
            <a:endParaRPr lang="en-US" dirty="0"/>
          </a:p>
          <a:p>
            <a:r>
              <a:rPr lang="en-US" dirty="0" smtClean="0"/>
              <a:t>Low coverage problem</a:t>
            </a:r>
          </a:p>
          <a:p>
            <a:pPr lvl="1"/>
            <a:r>
              <a:rPr lang="en-US" dirty="0" smtClean="0"/>
              <a:t>Low coverage at certain loci excludes some files from some locus analyses</a:t>
            </a:r>
          </a:p>
          <a:p>
            <a:pPr lvl="2"/>
            <a:r>
              <a:rPr lang="en-US" dirty="0" smtClean="0"/>
              <a:t>Actual size of datasets vary based on individual BAM coverage at any given locus</a:t>
            </a:r>
          </a:p>
        </p:txBody>
      </p:sp>
    </p:spTree>
    <p:extLst>
      <p:ext uri="{BB962C8B-B14F-4D97-AF65-F5344CB8AC3E}">
        <p14:creationId xmlns:p14="http://schemas.microsoft.com/office/powerpoint/2010/main" val="11012596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Locus-Based Calling</a:t>
            </a:r>
            <a:endParaRPr lang="en-US" dirty="0"/>
          </a:p>
        </p:txBody>
      </p:sp>
      <p:sp>
        <p:nvSpPr>
          <p:cNvPr id="3" name="Content Placeholder 2"/>
          <p:cNvSpPr>
            <a:spLocks noGrp="1"/>
          </p:cNvSpPr>
          <p:nvPr>
            <p:ph idx="1"/>
          </p:nvPr>
        </p:nvSpPr>
        <p:spPr>
          <a:xfrm>
            <a:off x="381000" y="1676400"/>
            <a:ext cx="8229600" cy="4953000"/>
          </a:xfrm>
        </p:spPr>
        <p:txBody>
          <a:bodyPr>
            <a:normAutofit/>
          </a:bodyPr>
          <a:lstStyle/>
          <a:p>
            <a:r>
              <a:rPr lang="en-US" dirty="0" smtClean="0"/>
              <a:t>Generate ML model for each locus individually</a:t>
            </a:r>
          </a:p>
          <a:p>
            <a:pPr lvl="1"/>
            <a:r>
              <a:rPr lang="en-US" dirty="0" smtClean="0"/>
              <a:t>Weight for each feature, bias</a:t>
            </a:r>
          </a:p>
          <a:p>
            <a:pPr lvl="1"/>
            <a:r>
              <a:rPr lang="en-US" dirty="0" smtClean="0"/>
              <a:t>Sigmoid activation function to generate p(MSI) in range (0, 1)</a:t>
            </a:r>
          </a:p>
          <a:p>
            <a:pPr lvl="1"/>
            <a:endParaRPr lang="en-US" dirty="0" smtClean="0"/>
          </a:p>
          <a:p>
            <a:r>
              <a:rPr lang="en-US" dirty="0" smtClean="0"/>
              <a:t>Choose loci with highest AUC</a:t>
            </a:r>
          </a:p>
          <a:p>
            <a:pPr lvl="1"/>
            <a:r>
              <a:rPr lang="en-US" dirty="0" smtClean="0"/>
              <a:t>Exclude those that have no reads in many BAM files</a:t>
            </a:r>
          </a:p>
          <a:p>
            <a:pPr lvl="1"/>
            <a:r>
              <a:rPr lang="en-US" dirty="0" smtClean="0"/>
              <a:t>Try different combinations of loci</a:t>
            </a:r>
          </a:p>
          <a:p>
            <a:pPr lvl="1"/>
            <a:endParaRPr lang="en-US" dirty="0"/>
          </a:p>
          <a:p>
            <a:r>
              <a:rPr lang="en-US" dirty="0" smtClean="0"/>
              <a:t>Determine MSI status based on number of loci with ‘MSI’ call</a:t>
            </a:r>
            <a:endParaRPr lang="en-US" dirty="0"/>
          </a:p>
        </p:txBody>
      </p:sp>
    </p:spTree>
    <p:extLst>
      <p:ext uri="{BB962C8B-B14F-4D97-AF65-F5344CB8AC3E}">
        <p14:creationId xmlns:p14="http://schemas.microsoft.com/office/powerpoint/2010/main" val="15693183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Locus-Based Calling (continued)</a:t>
            </a:r>
            <a:endParaRPr lang="en-US" dirty="0"/>
          </a:p>
        </p:txBody>
      </p:sp>
      <p:sp>
        <p:nvSpPr>
          <p:cNvPr id="3" name="Content Placeholder 2"/>
          <p:cNvSpPr>
            <a:spLocks noGrp="1"/>
          </p:cNvSpPr>
          <p:nvPr>
            <p:ph idx="1"/>
          </p:nvPr>
        </p:nvSpPr>
        <p:spPr>
          <a:xfrm>
            <a:off x="381000" y="1600200"/>
            <a:ext cx="4114800" cy="4325112"/>
          </a:xfrm>
        </p:spPr>
        <p:txBody>
          <a:bodyPr>
            <a:normAutofit/>
          </a:bodyPr>
          <a:lstStyle/>
          <a:p>
            <a:r>
              <a:rPr lang="en-US" dirty="0"/>
              <a:t>Loci </a:t>
            </a:r>
            <a:r>
              <a:rPr lang="en-US" dirty="0" smtClean="0"/>
              <a:t>examined</a:t>
            </a:r>
          </a:p>
          <a:p>
            <a:pPr lvl="1"/>
            <a:r>
              <a:rPr lang="en-US" dirty="0" smtClean="0"/>
              <a:t>BAT-26 </a:t>
            </a:r>
          </a:p>
          <a:p>
            <a:pPr lvl="1"/>
            <a:r>
              <a:rPr lang="en-US" dirty="0" smtClean="0"/>
              <a:t>MSI-07 </a:t>
            </a:r>
          </a:p>
          <a:p>
            <a:pPr lvl="1"/>
            <a:r>
              <a:rPr lang="en-US" dirty="0" smtClean="0"/>
              <a:t>MSI-09 </a:t>
            </a:r>
          </a:p>
          <a:p>
            <a:pPr lvl="1"/>
            <a:r>
              <a:rPr lang="en-US" dirty="0" smtClean="0"/>
              <a:t>H-06 </a:t>
            </a:r>
          </a:p>
          <a:p>
            <a:pPr lvl="1"/>
            <a:r>
              <a:rPr lang="en-US" dirty="0" smtClean="0"/>
              <a:t>MSI-06 </a:t>
            </a:r>
          </a:p>
          <a:p>
            <a:pPr lvl="1"/>
            <a:r>
              <a:rPr lang="en-US" dirty="0" smtClean="0"/>
              <a:t>MSI-04</a:t>
            </a:r>
          </a:p>
          <a:p>
            <a:pPr lvl="1"/>
            <a:r>
              <a:rPr lang="en-US" dirty="0" smtClean="0"/>
              <a:t>HSPH1-T17</a:t>
            </a:r>
          </a:p>
          <a:p>
            <a:pPr marL="109728" indent="0">
              <a:buNone/>
            </a:pPr>
            <a:endParaRPr lang="en-US" dirty="0"/>
          </a:p>
        </p:txBody>
      </p:sp>
      <p:sp>
        <p:nvSpPr>
          <p:cNvPr id="6" name="Content Placeholder 2"/>
          <p:cNvSpPr txBox="1">
            <a:spLocks/>
          </p:cNvSpPr>
          <p:nvPr/>
        </p:nvSpPr>
        <p:spPr>
          <a:xfrm>
            <a:off x="4287982" y="1676400"/>
            <a:ext cx="4114800" cy="4325112"/>
          </a:xfrm>
          <a:prstGeom prst="rect">
            <a:avLst/>
          </a:prstGeom>
        </p:spPr>
        <p:txBody>
          <a:bodyPr vert="horz">
            <a:normAutofit fontScale="92500" lnSpcReduction="10000"/>
          </a:bodyPr>
          <a:lstStyle>
            <a:lvl1pPr marL="365760" indent="-256032" algn="l" rtl="0" eaLnBrk="1" latinLnBrk="0" hangingPunct="1">
              <a:spcBef>
                <a:spcPts val="300"/>
              </a:spcBef>
              <a:buClr>
                <a:schemeClr val="accent3"/>
              </a:buClr>
              <a:buFont typeface="Wingdings" panose="05000000000000000000" pitchFamily="2" charset="2"/>
              <a:buChar char="§"/>
              <a:defRPr kumimoji="0" sz="2800" kern="1200">
                <a:solidFill>
                  <a:schemeClr val="tx1"/>
                </a:solidFill>
                <a:latin typeface="+mn-lt"/>
                <a:ea typeface="+mn-ea"/>
                <a:cs typeface="+mn-cs"/>
              </a:defRPr>
            </a:lvl1pPr>
            <a:lvl2pPr marL="754380" indent="-342900" algn="l" rtl="0" eaLnBrk="1" latinLnBrk="0" hangingPunct="1">
              <a:spcBef>
                <a:spcPts val="300"/>
              </a:spcBef>
              <a:buClr>
                <a:schemeClr val="accent1"/>
              </a:buClr>
              <a:buFont typeface="Arial" panose="020B0604020202020204" pitchFamily="34" charset="0"/>
              <a:buChar char="•"/>
              <a:defRPr kumimoji="0" sz="2400" kern="1200">
                <a:solidFill>
                  <a:schemeClr val="accent5"/>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bg1">
                    <a:lumMod val="50000"/>
                  </a:schemeClr>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smtClean="0">
                <a:latin typeface="Calibri Light" panose="020F0302020204030204" pitchFamily="34" charset="0"/>
              </a:rPr>
              <a:t>Threshold: 0.500000</a:t>
            </a:r>
          </a:p>
          <a:p>
            <a:r>
              <a:rPr lang="en-US" dirty="0" smtClean="0">
                <a:latin typeface="Calibri Light" panose="020F0302020204030204" pitchFamily="34" charset="0"/>
              </a:rPr>
              <a:t>Min no. loci: 4</a:t>
            </a:r>
          </a:p>
          <a:p>
            <a:r>
              <a:rPr lang="en-US" dirty="0">
                <a:latin typeface="Calibri Light" panose="020F0302020204030204" pitchFamily="34" charset="0"/>
              </a:rPr>
              <a:t>Total files: </a:t>
            </a:r>
            <a:r>
              <a:rPr lang="en-US" dirty="0" smtClean="0">
                <a:latin typeface="Calibri Light" panose="020F0302020204030204" pitchFamily="34" charset="0"/>
              </a:rPr>
              <a:t>93</a:t>
            </a:r>
          </a:p>
          <a:p>
            <a:r>
              <a:rPr lang="en-US" dirty="0" smtClean="0">
                <a:latin typeface="Calibri Light" panose="020F0302020204030204" pitchFamily="34" charset="0"/>
              </a:rPr>
              <a:t>Correct predictions: 78</a:t>
            </a:r>
          </a:p>
          <a:p>
            <a:pPr lvl="1"/>
            <a:r>
              <a:rPr lang="en-US" dirty="0" smtClean="0">
                <a:latin typeface="Calibri Light" panose="020F0302020204030204" pitchFamily="34" charset="0"/>
              </a:rPr>
              <a:t>True </a:t>
            </a:r>
            <a:r>
              <a:rPr lang="en-US" dirty="0" err="1">
                <a:latin typeface="Calibri Light" panose="020F0302020204030204" pitchFamily="34" charset="0"/>
              </a:rPr>
              <a:t>pos</a:t>
            </a:r>
            <a:r>
              <a:rPr lang="en-US" dirty="0">
                <a:latin typeface="Calibri Light" panose="020F0302020204030204" pitchFamily="34" charset="0"/>
              </a:rPr>
              <a:t>: 24</a:t>
            </a:r>
          </a:p>
          <a:p>
            <a:pPr lvl="1"/>
            <a:r>
              <a:rPr lang="en-US" dirty="0">
                <a:latin typeface="Calibri Light" panose="020F0302020204030204" pitchFamily="34" charset="0"/>
              </a:rPr>
              <a:t>True </a:t>
            </a:r>
            <a:r>
              <a:rPr lang="en-US" dirty="0" err="1">
                <a:latin typeface="Calibri Light" panose="020F0302020204030204" pitchFamily="34" charset="0"/>
              </a:rPr>
              <a:t>neg</a:t>
            </a:r>
            <a:r>
              <a:rPr lang="en-US" dirty="0">
                <a:latin typeface="Calibri Light" panose="020F0302020204030204" pitchFamily="34" charset="0"/>
              </a:rPr>
              <a:t>: 54</a:t>
            </a:r>
          </a:p>
          <a:p>
            <a:pPr lvl="1"/>
            <a:r>
              <a:rPr lang="en-US" dirty="0">
                <a:latin typeface="Calibri Light" panose="020F0302020204030204" pitchFamily="34" charset="0"/>
              </a:rPr>
              <a:t>False </a:t>
            </a:r>
            <a:r>
              <a:rPr lang="en-US" dirty="0" err="1">
                <a:latin typeface="Calibri Light" panose="020F0302020204030204" pitchFamily="34" charset="0"/>
              </a:rPr>
              <a:t>pos</a:t>
            </a:r>
            <a:r>
              <a:rPr lang="en-US" dirty="0">
                <a:latin typeface="Calibri Light" panose="020F0302020204030204" pitchFamily="34" charset="0"/>
              </a:rPr>
              <a:t>: 2</a:t>
            </a:r>
          </a:p>
          <a:p>
            <a:pPr lvl="1"/>
            <a:r>
              <a:rPr lang="en-US" dirty="0">
                <a:latin typeface="Calibri Light" panose="020F0302020204030204" pitchFamily="34" charset="0"/>
              </a:rPr>
              <a:t>False </a:t>
            </a:r>
            <a:r>
              <a:rPr lang="en-US" dirty="0" err="1">
                <a:latin typeface="Calibri Light" panose="020F0302020204030204" pitchFamily="34" charset="0"/>
              </a:rPr>
              <a:t>neg</a:t>
            </a:r>
            <a:r>
              <a:rPr lang="en-US" dirty="0">
                <a:latin typeface="Calibri Light" panose="020F0302020204030204" pitchFamily="34" charset="0"/>
              </a:rPr>
              <a:t>: </a:t>
            </a:r>
            <a:r>
              <a:rPr lang="en-US" dirty="0" smtClean="0">
                <a:latin typeface="Calibri Light" panose="020F0302020204030204" pitchFamily="34" charset="0"/>
              </a:rPr>
              <a:t>13</a:t>
            </a:r>
          </a:p>
          <a:p>
            <a:r>
              <a:rPr lang="en-US" b="1" dirty="0" smtClean="0">
                <a:latin typeface="Calibri Light" panose="020F0302020204030204" pitchFamily="34" charset="0"/>
              </a:rPr>
              <a:t>Accuracy: 0.838710</a:t>
            </a:r>
          </a:p>
          <a:p>
            <a:r>
              <a:rPr lang="en-US" b="1" dirty="0" smtClean="0">
                <a:latin typeface="Calibri Light" panose="020F0302020204030204" pitchFamily="34" charset="0"/>
              </a:rPr>
              <a:t>Sensitivity: 0.648649</a:t>
            </a:r>
          </a:p>
          <a:p>
            <a:r>
              <a:rPr lang="en-US" b="1" dirty="0" smtClean="0">
                <a:latin typeface="Calibri Light" panose="020F0302020204030204" pitchFamily="34" charset="0"/>
              </a:rPr>
              <a:t>Specificity: 0.964286</a:t>
            </a:r>
          </a:p>
          <a:p>
            <a:endParaRPr lang="en-US" dirty="0"/>
          </a:p>
        </p:txBody>
      </p:sp>
    </p:spTree>
    <p:extLst>
      <p:ext uri="{BB962C8B-B14F-4D97-AF65-F5344CB8AC3E}">
        <p14:creationId xmlns:p14="http://schemas.microsoft.com/office/powerpoint/2010/main" val="28676424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Probability-Based Calling</a:t>
            </a:r>
            <a:endParaRPr lang="en-US" dirty="0"/>
          </a:p>
        </p:txBody>
      </p:sp>
      <p:sp>
        <p:nvSpPr>
          <p:cNvPr id="3" name="Content Placeholder 2"/>
          <p:cNvSpPr>
            <a:spLocks noGrp="1"/>
          </p:cNvSpPr>
          <p:nvPr>
            <p:ph idx="1"/>
          </p:nvPr>
        </p:nvSpPr>
        <p:spPr>
          <a:xfrm>
            <a:off x="381000" y="1676400"/>
            <a:ext cx="8229600" cy="4876800"/>
          </a:xfrm>
        </p:spPr>
        <p:txBody>
          <a:bodyPr/>
          <a:lstStyle/>
          <a:p>
            <a:r>
              <a:rPr lang="en-US" dirty="0" smtClean="0"/>
              <a:t>Generate ML model for each locus individually</a:t>
            </a:r>
          </a:p>
          <a:p>
            <a:pPr lvl="1"/>
            <a:r>
              <a:rPr lang="en-US" dirty="0" smtClean="0"/>
              <a:t>As before</a:t>
            </a:r>
          </a:p>
          <a:p>
            <a:endParaRPr lang="en-US" dirty="0"/>
          </a:p>
          <a:p>
            <a:r>
              <a:rPr lang="en-US" dirty="0" smtClean="0"/>
              <a:t>Choose loci with highest AUC</a:t>
            </a:r>
          </a:p>
          <a:p>
            <a:pPr lvl="1"/>
            <a:r>
              <a:rPr lang="en-US" dirty="0" smtClean="0"/>
              <a:t>As before</a:t>
            </a:r>
            <a:endParaRPr lang="en-US" dirty="0"/>
          </a:p>
          <a:p>
            <a:pPr lvl="1"/>
            <a:endParaRPr lang="en-US" dirty="0" smtClean="0"/>
          </a:p>
          <a:p>
            <a:r>
              <a:rPr lang="en-US" dirty="0" smtClean="0"/>
              <a:t>Determine MSI status based on average p(MSI) across loci examined</a:t>
            </a:r>
          </a:p>
        </p:txBody>
      </p:sp>
    </p:spTree>
    <p:extLst>
      <p:ext uri="{BB962C8B-B14F-4D97-AF65-F5344CB8AC3E}">
        <p14:creationId xmlns:p14="http://schemas.microsoft.com/office/powerpoint/2010/main" val="33934349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Probability-Based Calling (example)</a:t>
            </a:r>
            <a:endParaRPr lang="en-US" dirty="0"/>
          </a:p>
        </p:txBody>
      </p:sp>
      <p:sp>
        <p:nvSpPr>
          <p:cNvPr id="3" name="Content Placeholder 2"/>
          <p:cNvSpPr>
            <a:spLocks noGrp="1"/>
          </p:cNvSpPr>
          <p:nvPr>
            <p:ph idx="1"/>
          </p:nvPr>
        </p:nvSpPr>
        <p:spPr>
          <a:xfrm>
            <a:off x="381000" y="1676400"/>
            <a:ext cx="3886200" cy="4876800"/>
          </a:xfrm>
        </p:spPr>
        <p:txBody>
          <a:bodyPr>
            <a:normAutofit fontScale="92500" lnSpcReduction="10000"/>
          </a:bodyPr>
          <a:lstStyle/>
          <a:p>
            <a:r>
              <a:rPr lang="en-US" dirty="0" smtClean="0"/>
              <a:t>BAM file: TCGA-00-0000</a:t>
            </a:r>
          </a:p>
          <a:p>
            <a:pPr lvl="1"/>
            <a:r>
              <a:rPr lang="en-US" dirty="0"/>
              <a:t>BAT-26 </a:t>
            </a:r>
            <a:endParaRPr lang="en-US" dirty="0" smtClean="0"/>
          </a:p>
          <a:p>
            <a:pPr lvl="2"/>
            <a:r>
              <a:rPr lang="en-US" dirty="0" smtClean="0"/>
              <a:t>p(MSI) = 0.998</a:t>
            </a:r>
          </a:p>
          <a:p>
            <a:pPr lvl="1"/>
            <a:r>
              <a:rPr lang="en-US" dirty="0" smtClean="0"/>
              <a:t>MSI-07</a:t>
            </a:r>
          </a:p>
          <a:p>
            <a:pPr lvl="2"/>
            <a:r>
              <a:rPr lang="en-US" dirty="0" smtClean="0"/>
              <a:t> p(MSI) = 0.488</a:t>
            </a:r>
          </a:p>
          <a:p>
            <a:pPr lvl="1"/>
            <a:r>
              <a:rPr lang="en-US" dirty="0" smtClean="0"/>
              <a:t>MSI-09 </a:t>
            </a:r>
          </a:p>
          <a:p>
            <a:pPr lvl="2"/>
            <a:r>
              <a:rPr lang="en-US" dirty="0"/>
              <a:t>p(MSI) </a:t>
            </a:r>
            <a:r>
              <a:rPr lang="en-US" dirty="0" smtClean="0"/>
              <a:t>= 0.478</a:t>
            </a:r>
          </a:p>
          <a:p>
            <a:pPr lvl="1"/>
            <a:r>
              <a:rPr lang="en-US" dirty="0" smtClean="0"/>
              <a:t>H-06 </a:t>
            </a:r>
          </a:p>
          <a:p>
            <a:pPr lvl="2"/>
            <a:r>
              <a:rPr lang="en-US" dirty="0"/>
              <a:t>p(MSI) </a:t>
            </a:r>
            <a:r>
              <a:rPr lang="en-US" dirty="0" smtClean="0"/>
              <a:t>= 0.499</a:t>
            </a:r>
          </a:p>
          <a:p>
            <a:pPr lvl="1"/>
            <a:r>
              <a:rPr lang="en-US" dirty="0" smtClean="0"/>
              <a:t>MSI-06 </a:t>
            </a:r>
          </a:p>
          <a:p>
            <a:pPr lvl="2"/>
            <a:r>
              <a:rPr lang="en-US" dirty="0"/>
              <a:t>p(MSI) </a:t>
            </a:r>
            <a:r>
              <a:rPr lang="en-US" dirty="0" smtClean="0"/>
              <a:t>= 0.898</a:t>
            </a:r>
          </a:p>
          <a:p>
            <a:pPr lvl="1"/>
            <a:r>
              <a:rPr lang="en-US" dirty="0" smtClean="0"/>
              <a:t>MSI-04 </a:t>
            </a:r>
          </a:p>
          <a:p>
            <a:pPr lvl="2"/>
            <a:r>
              <a:rPr lang="en-US" dirty="0"/>
              <a:t>p(MSI) </a:t>
            </a:r>
            <a:r>
              <a:rPr lang="en-US" dirty="0" smtClean="0"/>
              <a:t>= 0.978</a:t>
            </a:r>
          </a:p>
          <a:p>
            <a:pPr lvl="1"/>
            <a:r>
              <a:rPr lang="en-US" dirty="0" smtClean="0"/>
              <a:t>HSPH1-T17</a:t>
            </a:r>
          </a:p>
          <a:p>
            <a:pPr lvl="2"/>
            <a:r>
              <a:rPr lang="en-US" dirty="0"/>
              <a:t>p(MSI) </a:t>
            </a:r>
            <a:r>
              <a:rPr lang="en-US" dirty="0" smtClean="0"/>
              <a:t>= 0.408</a:t>
            </a:r>
            <a:endParaRPr lang="en-US" dirty="0"/>
          </a:p>
        </p:txBody>
      </p:sp>
      <p:sp>
        <p:nvSpPr>
          <p:cNvPr id="4" name="Content Placeholder 2"/>
          <p:cNvSpPr txBox="1">
            <a:spLocks/>
          </p:cNvSpPr>
          <p:nvPr/>
        </p:nvSpPr>
        <p:spPr>
          <a:xfrm>
            <a:off x="4419600" y="2514600"/>
            <a:ext cx="4419600" cy="2438400"/>
          </a:xfrm>
          <a:prstGeom prst="rect">
            <a:avLst/>
          </a:prstGeom>
        </p:spPr>
        <p:txBody>
          <a:bodyPr vert="horz">
            <a:normAutofit/>
          </a:bodyPr>
          <a:lstStyle>
            <a:lvl1pPr marL="365760" indent="-256032" algn="l" rtl="0" eaLnBrk="1" latinLnBrk="0" hangingPunct="1">
              <a:spcBef>
                <a:spcPts val="300"/>
              </a:spcBef>
              <a:buClr>
                <a:schemeClr val="accent3"/>
              </a:buClr>
              <a:buFont typeface="Wingdings" panose="05000000000000000000" pitchFamily="2" charset="2"/>
              <a:buChar char="§"/>
              <a:defRPr kumimoji="0" sz="2800" kern="1200">
                <a:solidFill>
                  <a:schemeClr val="tx1"/>
                </a:solidFill>
                <a:latin typeface="+mn-lt"/>
                <a:ea typeface="+mn-ea"/>
                <a:cs typeface="+mn-cs"/>
              </a:defRPr>
            </a:lvl1pPr>
            <a:lvl2pPr marL="754380" indent="-342900" algn="l" rtl="0" eaLnBrk="1" latinLnBrk="0" hangingPunct="1">
              <a:spcBef>
                <a:spcPts val="300"/>
              </a:spcBef>
              <a:buClr>
                <a:schemeClr val="accent1"/>
              </a:buClr>
              <a:buFont typeface="Arial" panose="020B0604020202020204" pitchFamily="34" charset="0"/>
              <a:buChar char="•"/>
              <a:defRPr kumimoji="0" sz="2400" kern="1200">
                <a:solidFill>
                  <a:schemeClr val="accent5"/>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bg1">
                    <a:lumMod val="50000"/>
                  </a:schemeClr>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smtClean="0">
                <a:latin typeface="Calibri Light" panose="020F0302020204030204" pitchFamily="34" charset="0"/>
              </a:rPr>
              <a:t>Locus-based call: MSS</a:t>
            </a:r>
          </a:p>
          <a:p>
            <a:pPr lvl="1"/>
            <a:r>
              <a:rPr lang="en-US" dirty="0" smtClean="0">
                <a:latin typeface="Calibri Light" panose="020F0302020204030204" pitchFamily="34" charset="0"/>
              </a:rPr>
              <a:t>3 MSI, 4 MSS</a:t>
            </a:r>
          </a:p>
          <a:p>
            <a:pPr lvl="1"/>
            <a:endParaRPr lang="en-US" dirty="0">
              <a:latin typeface="Calibri Light" panose="020F0302020204030204" pitchFamily="34" charset="0"/>
            </a:endParaRPr>
          </a:p>
          <a:p>
            <a:r>
              <a:rPr lang="en-US" dirty="0" smtClean="0">
                <a:latin typeface="Calibri Light" panose="020F0302020204030204" pitchFamily="34" charset="0"/>
              </a:rPr>
              <a:t>Probability-based call: MSI</a:t>
            </a:r>
          </a:p>
          <a:p>
            <a:pPr lvl="1"/>
            <a:r>
              <a:rPr lang="en-US" dirty="0" err="1" smtClean="0">
                <a:latin typeface="Calibri Light" panose="020F0302020204030204" pitchFamily="34" charset="0"/>
              </a:rPr>
              <a:t>Avg</a:t>
            </a:r>
            <a:r>
              <a:rPr lang="en-US" dirty="0" smtClean="0">
                <a:latin typeface="Calibri Light" panose="020F0302020204030204" pitchFamily="34" charset="0"/>
              </a:rPr>
              <a:t> p(MSI): 0.678</a:t>
            </a:r>
          </a:p>
        </p:txBody>
      </p:sp>
    </p:spTree>
    <p:extLst>
      <p:ext uri="{BB962C8B-B14F-4D97-AF65-F5344CB8AC3E}">
        <p14:creationId xmlns:p14="http://schemas.microsoft.com/office/powerpoint/2010/main" val="2768493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Probability-Based Calling (continued)</a:t>
            </a:r>
            <a:endParaRPr lang="en-US" dirty="0"/>
          </a:p>
        </p:txBody>
      </p:sp>
      <p:sp>
        <p:nvSpPr>
          <p:cNvPr id="11" name="Content Placeholder 10"/>
          <p:cNvSpPr>
            <a:spLocks noGrp="1"/>
          </p:cNvSpPr>
          <p:nvPr>
            <p:ph idx="1"/>
          </p:nvPr>
        </p:nvSpPr>
        <p:spPr>
          <a:xfrm>
            <a:off x="457200" y="1662545"/>
            <a:ext cx="4114800" cy="4325112"/>
          </a:xfrm>
        </p:spPr>
        <p:txBody>
          <a:bodyPr/>
          <a:lstStyle/>
          <a:p>
            <a:r>
              <a:rPr lang="en-US" dirty="0"/>
              <a:t>Loci examined</a:t>
            </a:r>
          </a:p>
          <a:p>
            <a:pPr lvl="1"/>
            <a:r>
              <a:rPr lang="en-US" dirty="0"/>
              <a:t>BAT-26 </a:t>
            </a:r>
          </a:p>
          <a:p>
            <a:pPr lvl="1"/>
            <a:r>
              <a:rPr lang="en-US" dirty="0"/>
              <a:t>MSI-07 </a:t>
            </a:r>
          </a:p>
          <a:p>
            <a:pPr lvl="1"/>
            <a:r>
              <a:rPr lang="en-US" dirty="0"/>
              <a:t>MSI-09 </a:t>
            </a:r>
          </a:p>
          <a:p>
            <a:pPr lvl="1"/>
            <a:r>
              <a:rPr lang="en-US" dirty="0"/>
              <a:t>H-06 </a:t>
            </a:r>
          </a:p>
          <a:p>
            <a:pPr lvl="1"/>
            <a:r>
              <a:rPr lang="en-US" dirty="0"/>
              <a:t>MSI-06 </a:t>
            </a:r>
          </a:p>
          <a:p>
            <a:pPr lvl="1"/>
            <a:r>
              <a:rPr lang="en-US" dirty="0"/>
              <a:t>MSI-04 </a:t>
            </a:r>
          </a:p>
          <a:p>
            <a:pPr lvl="1"/>
            <a:r>
              <a:rPr lang="en-US" dirty="0"/>
              <a:t>HSPH1-T17</a:t>
            </a:r>
          </a:p>
          <a:p>
            <a:pPr marL="109728" indent="0">
              <a:buNone/>
            </a:pPr>
            <a:endParaRPr lang="en-US" dirty="0"/>
          </a:p>
        </p:txBody>
      </p:sp>
      <p:sp>
        <p:nvSpPr>
          <p:cNvPr id="13" name="Content Placeholder 10"/>
          <p:cNvSpPr txBox="1">
            <a:spLocks/>
          </p:cNvSpPr>
          <p:nvPr/>
        </p:nvSpPr>
        <p:spPr>
          <a:xfrm>
            <a:off x="4572000" y="1676400"/>
            <a:ext cx="4114800" cy="4325112"/>
          </a:xfrm>
          <a:prstGeom prst="rect">
            <a:avLst/>
          </a:prstGeom>
        </p:spPr>
        <p:txBody>
          <a:bodyPr vert="horz">
            <a:normAutofit lnSpcReduction="10000"/>
          </a:bodyPr>
          <a:lstStyle>
            <a:lvl1pPr marL="365760" indent="-256032" algn="l" rtl="0" eaLnBrk="1" latinLnBrk="0" hangingPunct="1">
              <a:spcBef>
                <a:spcPts val="300"/>
              </a:spcBef>
              <a:buClr>
                <a:schemeClr val="accent3"/>
              </a:buClr>
              <a:buFont typeface="Wingdings" panose="05000000000000000000" pitchFamily="2" charset="2"/>
              <a:buChar char="§"/>
              <a:defRPr kumimoji="0" sz="2800" kern="1200">
                <a:solidFill>
                  <a:schemeClr val="tx1"/>
                </a:solidFill>
                <a:latin typeface="+mn-lt"/>
                <a:ea typeface="+mn-ea"/>
                <a:cs typeface="+mn-cs"/>
              </a:defRPr>
            </a:lvl1pPr>
            <a:lvl2pPr marL="754380" indent="-342900" algn="l" rtl="0" eaLnBrk="1" latinLnBrk="0" hangingPunct="1">
              <a:spcBef>
                <a:spcPts val="300"/>
              </a:spcBef>
              <a:buClr>
                <a:schemeClr val="accent1"/>
              </a:buClr>
              <a:buFont typeface="Arial" panose="020B0604020202020204" pitchFamily="34" charset="0"/>
              <a:buChar char="•"/>
              <a:defRPr kumimoji="0" sz="2400" kern="1200">
                <a:solidFill>
                  <a:schemeClr val="accent5"/>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bg1">
                    <a:lumMod val="50000"/>
                  </a:schemeClr>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smtClean="0">
                <a:latin typeface="Calibri Light" panose="020F0302020204030204" pitchFamily="34" charset="0"/>
              </a:rPr>
              <a:t>Threshold</a:t>
            </a:r>
            <a:r>
              <a:rPr lang="en-US" dirty="0">
                <a:latin typeface="Calibri Light" panose="020F0302020204030204" pitchFamily="34" charset="0"/>
              </a:rPr>
              <a:t>: 0.500000	</a:t>
            </a:r>
          </a:p>
          <a:p>
            <a:r>
              <a:rPr lang="en-US" dirty="0" smtClean="0">
                <a:latin typeface="Calibri Light" panose="020F0302020204030204" pitchFamily="34" charset="0"/>
              </a:rPr>
              <a:t>Total </a:t>
            </a:r>
            <a:r>
              <a:rPr lang="en-US" dirty="0">
                <a:latin typeface="Calibri Light" panose="020F0302020204030204" pitchFamily="34" charset="0"/>
              </a:rPr>
              <a:t>files: 93 	</a:t>
            </a:r>
          </a:p>
          <a:p>
            <a:r>
              <a:rPr lang="en-US" dirty="0">
                <a:latin typeface="Calibri Light" panose="020F0302020204030204" pitchFamily="34" charset="0"/>
              </a:rPr>
              <a:t>Correct predictions: </a:t>
            </a:r>
            <a:r>
              <a:rPr lang="en-US" dirty="0" smtClean="0">
                <a:latin typeface="Calibri Light" panose="020F0302020204030204" pitchFamily="34" charset="0"/>
              </a:rPr>
              <a:t>78</a:t>
            </a:r>
          </a:p>
          <a:p>
            <a:pPr lvl="1"/>
            <a:r>
              <a:rPr lang="en-US" dirty="0">
                <a:latin typeface="Calibri Light" panose="020F0302020204030204" pitchFamily="34" charset="0"/>
              </a:rPr>
              <a:t>True </a:t>
            </a:r>
            <a:r>
              <a:rPr lang="en-US" dirty="0" err="1">
                <a:latin typeface="Calibri Light" panose="020F0302020204030204" pitchFamily="34" charset="0"/>
              </a:rPr>
              <a:t>pos</a:t>
            </a:r>
            <a:r>
              <a:rPr lang="en-US" dirty="0">
                <a:latin typeface="Calibri Light" panose="020F0302020204030204" pitchFamily="34" charset="0"/>
              </a:rPr>
              <a:t>: 23	</a:t>
            </a:r>
          </a:p>
          <a:p>
            <a:pPr lvl="1"/>
            <a:r>
              <a:rPr lang="en-US" dirty="0">
                <a:latin typeface="Calibri Light" panose="020F0302020204030204" pitchFamily="34" charset="0"/>
              </a:rPr>
              <a:t>True </a:t>
            </a:r>
            <a:r>
              <a:rPr lang="en-US" dirty="0" err="1">
                <a:latin typeface="Calibri Light" panose="020F0302020204030204" pitchFamily="34" charset="0"/>
              </a:rPr>
              <a:t>neg</a:t>
            </a:r>
            <a:r>
              <a:rPr lang="en-US" dirty="0">
                <a:latin typeface="Calibri Light" panose="020F0302020204030204" pitchFamily="34" charset="0"/>
              </a:rPr>
              <a:t>: 55	</a:t>
            </a:r>
          </a:p>
          <a:p>
            <a:pPr lvl="1"/>
            <a:r>
              <a:rPr lang="en-US" dirty="0">
                <a:latin typeface="Calibri Light" panose="020F0302020204030204" pitchFamily="34" charset="0"/>
              </a:rPr>
              <a:t>False </a:t>
            </a:r>
            <a:r>
              <a:rPr lang="en-US" dirty="0" err="1">
                <a:latin typeface="Calibri Light" panose="020F0302020204030204" pitchFamily="34" charset="0"/>
              </a:rPr>
              <a:t>pos</a:t>
            </a:r>
            <a:r>
              <a:rPr lang="en-US" dirty="0">
                <a:latin typeface="Calibri Light" panose="020F0302020204030204" pitchFamily="34" charset="0"/>
              </a:rPr>
              <a:t>: 1	</a:t>
            </a:r>
          </a:p>
          <a:p>
            <a:pPr lvl="1"/>
            <a:r>
              <a:rPr lang="en-US" dirty="0">
                <a:latin typeface="Calibri Light" panose="020F0302020204030204" pitchFamily="34" charset="0"/>
              </a:rPr>
              <a:t>False </a:t>
            </a:r>
            <a:r>
              <a:rPr lang="en-US" dirty="0" err="1">
                <a:latin typeface="Calibri Light" panose="020F0302020204030204" pitchFamily="34" charset="0"/>
              </a:rPr>
              <a:t>neg</a:t>
            </a:r>
            <a:r>
              <a:rPr lang="en-US" dirty="0">
                <a:latin typeface="Calibri Light" panose="020F0302020204030204" pitchFamily="34" charset="0"/>
              </a:rPr>
              <a:t>: 14 		</a:t>
            </a:r>
          </a:p>
          <a:p>
            <a:r>
              <a:rPr lang="en-US" b="1" dirty="0">
                <a:latin typeface="Calibri Light" panose="020F0302020204030204" pitchFamily="34" charset="0"/>
              </a:rPr>
              <a:t>Accuracy: </a:t>
            </a:r>
            <a:r>
              <a:rPr lang="en-US" b="1" dirty="0" smtClean="0">
                <a:latin typeface="Calibri Light" panose="020F0302020204030204" pitchFamily="34" charset="0"/>
              </a:rPr>
              <a:t>0.838710</a:t>
            </a:r>
            <a:r>
              <a:rPr lang="en-US" b="1" dirty="0">
                <a:latin typeface="Calibri Light" panose="020F0302020204030204" pitchFamily="34" charset="0"/>
              </a:rPr>
              <a:t>	</a:t>
            </a:r>
          </a:p>
          <a:p>
            <a:r>
              <a:rPr lang="en-US" b="1" dirty="0">
                <a:latin typeface="Calibri Light" panose="020F0302020204030204" pitchFamily="34" charset="0"/>
              </a:rPr>
              <a:t>Sensitivity: 0.621622	</a:t>
            </a:r>
          </a:p>
          <a:p>
            <a:r>
              <a:rPr lang="en-US" b="1" dirty="0">
                <a:latin typeface="Calibri Light" panose="020F0302020204030204" pitchFamily="34" charset="0"/>
              </a:rPr>
              <a:t>Specificity: 0.982143</a:t>
            </a:r>
            <a:r>
              <a:rPr lang="en-US" dirty="0">
                <a:latin typeface="Calibri Light" panose="020F0302020204030204" pitchFamily="34" charset="0"/>
              </a:rPr>
              <a:t>	</a:t>
            </a:r>
          </a:p>
        </p:txBody>
      </p:sp>
    </p:spTree>
    <p:extLst>
      <p:ext uri="{BB962C8B-B14F-4D97-AF65-F5344CB8AC3E}">
        <p14:creationId xmlns:p14="http://schemas.microsoft.com/office/powerpoint/2010/main" val="14439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Probability-Based Calling (continued)</a:t>
            </a:r>
            <a:endParaRPr lang="en-US" dirty="0"/>
          </a:p>
        </p:txBody>
      </p:sp>
      <p:sp>
        <p:nvSpPr>
          <p:cNvPr id="3" name="Content Placeholder 2"/>
          <p:cNvSpPr>
            <a:spLocks noGrp="1"/>
          </p:cNvSpPr>
          <p:nvPr>
            <p:ph idx="1"/>
          </p:nvPr>
        </p:nvSpPr>
        <p:spPr/>
        <p:txBody>
          <a:bodyPr/>
          <a:lstStyle/>
          <a:p>
            <a:r>
              <a:rPr lang="en-US" dirty="0" smtClean="0"/>
              <a:t>Problem: some loci may be more indicative of MSI status than others</a:t>
            </a:r>
          </a:p>
          <a:p>
            <a:pPr lvl="1"/>
            <a:r>
              <a:rPr lang="en-US" dirty="0" smtClean="0"/>
              <a:t>Need weights assigned to each measure at each locus individually</a:t>
            </a:r>
            <a:endParaRPr lang="en-US" dirty="0"/>
          </a:p>
        </p:txBody>
      </p:sp>
    </p:spTree>
    <p:extLst>
      <p:ext uri="{BB962C8B-B14F-4D97-AF65-F5344CB8AC3E}">
        <p14:creationId xmlns:p14="http://schemas.microsoft.com/office/powerpoint/2010/main" val="1311784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897" t="25186" r="14149" b="18486"/>
          <a:stretch/>
        </p:blipFill>
        <p:spPr bwMode="auto">
          <a:xfrm>
            <a:off x="990600" y="3962400"/>
            <a:ext cx="6629400" cy="2752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Copy Number Plots</a:t>
            </a:r>
            <a:endParaRPr lang="en-US" dirty="0"/>
          </a:p>
        </p:txBody>
      </p:sp>
      <p:sp>
        <p:nvSpPr>
          <p:cNvPr id="3" name="Content Placeholder 2"/>
          <p:cNvSpPr>
            <a:spLocks noGrp="1"/>
          </p:cNvSpPr>
          <p:nvPr>
            <p:ph idx="1"/>
          </p:nvPr>
        </p:nvSpPr>
        <p:spPr>
          <a:xfrm>
            <a:off x="381000" y="1371600"/>
            <a:ext cx="8458200" cy="2730011"/>
          </a:xfrm>
        </p:spPr>
        <p:txBody>
          <a:bodyPr>
            <a:normAutofit fontScale="85000" lnSpcReduction="10000"/>
          </a:bodyPr>
          <a:lstStyle/>
          <a:p>
            <a:r>
              <a:rPr lang="en-US" dirty="0" smtClean="0"/>
              <a:t>Plots that show copy number irregularities</a:t>
            </a:r>
          </a:p>
          <a:p>
            <a:endParaRPr lang="en-US" dirty="0"/>
          </a:p>
          <a:p>
            <a:r>
              <a:rPr lang="en-US" dirty="0" smtClean="0"/>
              <a:t>Include a ‘tooltip</a:t>
            </a:r>
            <a:r>
              <a:rPr lang="en-US" dirty="0" smtClean="0"/>
              <a:t>’</a:t>
            </a:r>
          </a:p>
          <a:p>
            <a:pPr lvl="1"/>
            <a:r>
              <a:rPr lang="en-US" dirty="0" smtClean="0"/>
              <a:t>Gene and chromosome</a:t>
            </a:r>
            <a:endParaRPr lang="en-US" dirty="0" smtClean="0"/>
          </a:p>
          <a:p>
            <a:pPr lvl="1"/>
            <a:r>
              <a:rPr lang="en-US" dirty="0" smtClean="0"/>
              <a:t>Tile-level depth and z-score</a:t>
            </a:r>
            <a:endParaRPr lang="en-US" dirty="0" smtClean="0"/>
          </a:p>
          <a:p>
            <a:pPr lvl="1"/>
            <a:r>
              <a:rPr lang="en-US" dirty="0" smtClean="0"/>
              <a:t>Gene-level information</a:t>
            </a:r>
          </a:p>
          <a:p>
            <a:pPr lvl="1"/>
            <a:endParaRPr lang="en-US" dirty="0"/>
          </a:p>
          <a:p>
            <a:r>
              <a:rPr lang="en-US" dirty="0" smtClean="0"/>
              <a:t>More easily identify copy number irregularities, on both tile and gene level  </a:t>
            </a:r>
            <a:endParaRPr lang="en-US" dirty="0"/>
          </a:p>
        </p:txBody>
      </p:sp>
    </p:spTree>
    <p:extLst>
      <p:ext uri="{BB962C8B-B14F-4D97-AF65-F5344CB8AC3E}">
        <p14:creationId xmlns:p14="http://schemas.microsoft.com/office/powerpoint/2010/main" val="2429165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Bigger ML Problem</a:t>
            </a:r>
            <a:endParaRPr lang="en-US" dirty="0"/>
          </a:p>
        </p:txBody>
      </p:sp>
      <p:sp>
        <p:nvSpPr>
          <p:cNvPr id="3" name="Content Placeholder 2"/>
          <p:cNvSpPr>
            <a:spLocks noGrp="1"/>
          </p:cNvSpPr>
          <p:nvPr>
            <p:ph idx="1"/>
          </p:nvPr>
        </p:nvSpPr>
        <p:spPr/>
        <p:txBody>
          <a:bodyPr/>
          <a:lstStyle/>
          <a:p>
            <a:r>
              <a:rPr lang="en-US" dirty="0" smtClean="0"/>
              <a:t>Solution: instead of individually looking at one locus with </a:t>
            </a:r>
            <a:r>
              <a:rPr lang="en-US" i="1" dirty="0" smtClean="0"/>
              <a:t>m</a:t>
            </a:r>
            <a:r>
              <a:rPr lang="en-US" dirty="0" smtClean="0"/>
              <a:t> features, consider all </a:t>
            </a:r>
            <a:r>
              <a:rPr lang="en-US" i="1" dirty="0" smtClean="0"/>
              <a:t>n</a:t>
            </a:r>
            <a:r>
              <a:rPr lang="en-US" dirty="0" smtClean="0"/>
              <a:t> loci with all </a:t>
            </a:r>
            <a:r>
              <a:rPr lang="en-US" i="1" dirty="0" smtClean="0"/>
              <a:t>m</a:t>
            </a:r>
            <a:r>
              <a:rPr lang="en-US" dirty="0" smtClean="0"/>
              <a:t> features at once</a:t>
            </a:r>
          </a:p>
          <a:p>
            <a:pPr lvl="1"/>
            <a:r>
              <a:rPr lang="en-US" dirty="0" smtClean="0"/>
              <a:t>Machine learning problem in </a:t>
            </a:r>
            <a:r>
              <a:rPr lang="en-US" i="1" dirty="0" smtClean="0"/>
              <a:t>n </a:t>
            </a:r>
            <a:r>
              <a:rPr lang="en-US" dirty="0" smtClean="0"/>
              <a:t>x </a:t>
            </a:r>
            <a:r>
              <a:rPr lang="en-US" i="1" dirty="0" smtClean="0"/>
              <a:t>m </a:t>
            </a:r>
            <a:r>
              <a:rPr lang="en-US" dirty="0" smtClean="0"/>
              <a:t>dimensions</a:t>
            </a:r>
          </a:p>
          <a:p>
            <a:pPr lvl="1"/>
            <a:endParaRPr lang="en-US" dirty="0"/>
          </a:p>
          <a:p>
            <a:r>
              <a:rPr lang="en-US" dirty="0" smtClean="0"/>
              <a:t>Exclude loci with too few usable files</a:t>
            </a:r>
          </a:p>
        </p:txBody>
      </p:sp>
    </p:spTree>
    <p:extLst>
      <p:ext uri="{BB962C8B-B14F-4D97-AF65-F5344CB8AC3E}">
        <p14:creationId xmlns:p14="http://schemas.microsoft.com/office/powerpoint/2010/main" val="4345176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smtClean="0"/>
              <a:t>Can report a probability instead of a binary call</a:t>
            </a:r>
          </a:p>
          <a:p>
            <a:endParaRPr lang="en-US" dirty="0"/>
          </a:p>
          <a:p>
            <a:r>
              <a:rPr lang="en-US" dirty="0" smtClean="0"/>
              <a:t>Easy to add new loci</a:t>
            </a:r>
          </a:p>
          <a:p>
            <a:pPr lvl="1"/>
            <a:r>
              <a:rPr lang="en-US" dirty="0" smtClean="0"/>
              <a:t>Will be considered relative to other loci</a:t>
            </a:r>
          </a:p>
          <a:p>
            <a:pPr lvl="1"/>
            <a:endParaRPr lang="en-US" dirty="0"/>
          </a:p>
          <a:p>
            <a:r>
              <a:rPr lang="en-US" dirty="0" smtClean="0"/>
              <a:t>Easy to choose the most relevant loci</a:t>
            </a:r>
          </a:p>
          <a:p>
            <a:pPr lvl="1"/>
            <a:r>
              <a:rPr lang="en-US" dirty="0" smtClean="0"/>
              <a:t>Defining a selector for STAMP</a:t>
            </a:r>
          </a:p>
          <a:p>
            <a:pPr marL="411480" lvl="1" indent="0">
              <a:buNone/>
            </a:pPr>
            <a:endParaRPr lang="en-US" dirty="0"/>
          </a:p>
        </p:txBody>
      </p:sp>
    </p:spTree>
    <p:extLst>
      <p:ext uri="{BB962C8B-B14F-4D97-AF65-F5344CB8AC3E}">
        <p14:creationId xmlns:p14="http://schemas.microsoft.com/office/powerpoint/2010/main" val="32427133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v2 – Setup</a:t>
            </a:r>
            <a:endParaRPr lang="en-US" dirty="0"/>
          </a:p>
        </p:txBody>
      </p:sp>
      <p:sp>
        <p:nvSpPr>
          <p:cNvPr id="3" name="Content Placeholder 2"/>
          <p:cNvSpPr>
            <a:spLocks noGrp="1"/>
          </p:cNvSpPr>
          <p:nvPr>
            <p:ph idx="1"/>
          </p:nvPr>
        </p:nvSpPr>
        <p:spPr/>
        <p:txBody>
          <a:bodyPr>
            <a:normAutofit lnSpcReduction="10000"/>
          </a:bodyPr>
          <a:lstStyle/>
          <a:p>
            <a:r>
              <a:rPr lang="en-US" dirty="0" smtClean="0"/>
              <a:t>21 loci x 4 features each</a:t>
            </a:r>
          </a:p>
          <a:p>
            <a:pPr lvl="1"/>
            <a:r>
              <a:rPr lang="en-US" dirty="0" smtClean="0"/>
              <a:t>84-dimensional model</a:t>
            </a:r>
          </a:p>
          <a:p>
            <a:pPr marL="411480" lvl="1" indent="0">
              <a:buNone/>
            </a:pPr>
            <a:endParaRPr lang="en-US" dirty="0" smtClean="0"/>
          </a:p>
          <a:p>
            <a:r>
              <a:rPr lang="en-US" dirty="0"/>
              <a:t>Training </a:t>
            </a:r>
            <a:r>
              <a:rPr lang="en-US" dirty="0" smtClean="0"/>
              <a:t>Set</a:t>
            </a:r>
          </a:p>
          <a:p>
            <a:pPr lvl="1"/>
            <a:r>
              <a:rPr lang="en-US" dirty="0" smtClean="0"/>
              <a:t>266 cases</a:t>
            </a:r>
            <a:endParaRPr lang="en-US" dirty="0"/>
          </a:p>
          <a:p>
            <a:pPr lvl="2"/>
            <a:r>
              <a:rPr lang="en-US" dirty="0"/>
              <a:t>124 MSI, 142 MSS</a:t>
            </a:r>
          </a:p>
          <a:p>
            <a:pPr marL="411480" lvl="1" indent="0">
              <a:buNone/>
            </a:pPr>
            <a:endParaRPr lang="en-US" dirty="0"/>
          </a:p>
          <a:p>
            <a:r>
              <a:rPr lang="en-US" dirty="0"/>
              <a:t>Validation </a:t>
            </a:r>
            <a:r>
              <a:rPr lang="en-US" dirty="0" smtClean="0"/>
              <a:t>Set</a:t>
            </a:r>
          </a:p>
          <a:p>
            <a:pPr lvl="1"/>
            <a:r>
              <a:rPr lang="en-US" dirty="0" smtClean="0"/>
              <a:t>87 cases</a:t>
            </a:r>
            <a:endParaRPr lang="en-US" dirty="0"/>
          </a:p>
          <a:p>
            <a:pPr lvl="2"/>
            <a:r>
              <a:rPr lang="en-US" dirty="0"/>
              <a:t>33 </a:t>
            </a:r>
            <a:r>
              <a:rPr lang="en-US" dirty="0" smtClean="0"/>
              <a:t>MSI</a:t>
            </a:r>
            <a:r>
              <a:rPr lang="en-US" dirty="0"/>
              <a:t>, 52 </a:t>
            </a:r>
            <a:r>
              <a:rPr lang="en-US" dirty="0" smtClean="0"/>
              <a:t>MSS</a:t>
            </a:r>
          </a:p>
          <a:p>
            <a:pPr lvl="2"/>
            <a:endParaRPr lang="en-US" dirty="0"/>
          </a:p>
          <a:p>
            <a:r>
              <a:rPr lang="en-US" dirty="0" smtClean="0"/>
              <a:t>Test Set</a:t>
            </a:r>
          </a:p>
          <a:p>
            <a:pPr lvl="1"/>
            <a:r>
              <a:rPr lang="en-US" dirty="0" smtClean="0"/>
              <a:t>93 cases</a:t>
            </a:r>
          </a:p>
          <a:p>
            <a:pPr lvl="2"/>
            <a:r>
              <a:rPr lang="en-US" dirty="0" smtClean="0"/>
              <a:t>38 MSI, 55 MSS</a:t>
            </a:r>
          </a:p>
          <a:p>
            <a:pPr marL="411480" lvl="1" indent="0">
              <a:buNone/>
            </a:pPr>
            <a:endParaRPr lang="en-US" dirty="0"/>
          </a:p>
        </p:txBody>
      </p:sp>
    </p:spTree>
    <p:extLst>
      <p:ext uri="{BB962C8B-B14F-4D97-AF65-F5344CB8AC3E}">
        <p14:creationId xmlns:p14="http://schemas.microsoft.com/office/powerpoint/2010/main" val="7974500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v2 - Results</a:t>
            </a:r>
            <a:endParaRPr lang="en-US" dirty="0"/>
          </a:p>
        </p:txBody>
      </p:sp>
      <p:sp>
        <p:nvSpPr>
          <p:cNvPr id="3" name="TextBox 2"/>
          <p:cNvSpPr txBox="1"/>
          <p:nvPr/>
        </p:nvSpPr>
        <p:spPr>
          <a:xfrm>
            <a:off x="5029200" y="1752600"/>
            <a:ext cx="2819400" cy="923330"/>
          </a:xfrm>
          <a:prstGeom prst="rect">
            <a:avLst/>
          </a:prstGeom>
          <a:noFill/>
        </p:spPr>
        <p:txBody>
          <a:bodyPr wrap="square" rtlCol="0">
            <a:spAutoFit/>
          </a:bodyPr>
          <a:lstStyle/>
          <a:p>
            <a:r>
              <a:rPr lang="en-US" dirty="0" smtClean="0">
                <a:latin typeface="Calibri Light" panose="020F0302020204030204" pitchFamily="34" charset="0"/>
              </a:rPr>
              <a:t>Learning rate = 0.01</a:t>
            </a:r>
          </a:p>
          <a:p>
            <a:r>
              <a:rPr lang="en-US" dirty="0" smtClean="0">
                <a:latin typeface="Calibri Light" panose="020F0302020204030204" pitchFamily="34" charset="0"/>
              </a:rPr>
              <a:t>Steps = 200,000</a:t>
            </a:r>
          </a:p>
          <a:p>
            <a:r>
              <a:rPr lang="en-US" dirty="0" smtClean="0">
                <a:latin typeface="Calibri Light" panose="020F0302020204030204" pitchFamily="34" charset="0"/>
              </a:rPr>
              <a:t>Batch size = 10</a:t>
            </a:r>
            <a:endParaRPr lang="en-US" dirty="0">
              <a:latin typeface="Calibri Light" panose="020F0302020204030204" pitchFamily="34" charset="0"/>
            </a:endParaRPr>
          </a:p>
        </p:txBody>
      </p:sp>
      <p:pic>
        <p:nvPicPr>
          <p:cNvPr id="2050" name="Picture 2" descr="C:\Users\S0290898\AppData\Local\Temp\200000_0.001000_10_1.000000_88_dim_loss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4470408" cy="335280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0290898\AppData\Local\Temp\200000_0.001000_10_1.000000_88_dim_roc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6473" y="3429000"/>
            <a:ext cx="4241808" cy="318135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9" idx="0"/>
          </p:cNvCxnSpPr>
          <p:nvPr/>
        </p:nvCxnSpPr>
        <p:spPr>
          <a:xfrm flipV="1">
            <a:off x="2895600" y="4035068"/>
            <a:ext cx="0" cy="10703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47900" y="5105400"/>
            <a:ext cx="1295400" cy="369332"/>
          </a:xfrm>
          <a:prstGeom prst="rect">
            <a:avLst/>
          </a:prstGeom>
          <a:noFill/>
        </p:spPr>
        <p:txBody>
          <a:bodyPr wrap="square" rtlCol="0">
            <a:spAutoFit/>
          </a:bodyPr>
          <a:lstStyle/>
          <a:p>
            <a:r>
              <a:rPr lang="en-US" dirty="0" smtClean="0">
                <a:latin typeface="Calibri Light" panose="020F0302020204030204" pitchFamily="34" charset="0"/>
              </a:rPr>
              <a:t>Overfitting?</a:t>
            </a:r>
            <a:endParaRPr lang="en-US" dirty="0">
              <a:latin typeface="Calibri Light" panose="020F0302020204030204" pitchFamily="34" charset="0"/>
            </a:endParaRPr>
          </a:p>
        </p:txBody>
      </p:sp>
    </p:spTree>
    <p:extLst>
      <p:ext uri="{BB962C8B-B14F-4D97-AF65-F5344CB8AC3E}">
        <p14:creationId xmlns:p14="http://schemas.microsoft.com/office/powerpoint/2010/main" val="141696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v2 - Results</a:t>
            </a:r>
          </a:p>
        </p:txBody>
      </p:sp>
      <p:sp>
        <p:nvSpPr>
          <p:cNvPr id="4" name="TextBox 3"/>
          <p:cNvSpPr txBox="1"/>
          <p:nvPr/>
        </p:nvSpPr>
        <p:spPr>
          <a:xfrm>
            <a:off x="5029200" y="1752600"/>
            <a:ext cx="2819400" cy="923330"/>
          </a:xfrm>
          <a:prstGeom prst="rect">
            <a:avLst/>
          </a:prstGeom>
          <a:noFill/>
        </p:spPr>
        <p:txBody>
          <a:bodyPr wrap="square" rtlCol="0">
            <a:spAutoFit/>
          </a:bodyPr>
          <a:lstStyle/>
          <a:p>
            <a:r>
              <a:rPr lang="en-US" dirty="0" smtClean="0">
                <a:latin typeface="Calibri Light" panose="020F0302020204030204" pitchFamily="34" charset="0"/>
              </a:rPr>
              <a:t>Learning rate = 0.01</a:t>
            </a:r>
          </a:p>
          <a:p>
            <a:r>
              <a:rPr lang="en-US" b="1" dirty="0" smtClean="0">
                <a:latin typeface="Calibri Light" panose="020F0302020204030204" pitchFamily="34" charset="0"/>
              </a:rPr>
              <a:t>Steps = 100,000</a:t>
            </a:r>
          </a:p>
          <a:p>
            <a:r>
              <a:rPr lang="en-US" dirty="0" smtClean="0">
                <a:latin typeface="Calibri Light" panose="020F0302020204030204" pitchFamily="34" charset="0"/>
              </a:rPr>
              <a:t>Batch size = 10</a:t>
            </a:r>
            <a:endParaRPr lang="en-US" dirty="0">
              <a:latin typeface="Calibri Light" panose="020F0302020204030204" pitchFamily="34" charset="0"/>
            </a:endParaRPr>
          </a:p>
        </p:txBody>
      </p:sp>
      <p:pic>
        <p:nvPicPr>
          <p:cNvPr id="3074" name="Picture 2" descr="C:\Users\S0290898\AppData\Local\Temp\88_dim_loss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4471416" cy="335356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0290898\AppData\Local\Temp\88_dim_roc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6216" y="3446721"/>
            <a:ext cx="4242816" cy="3182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5379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v2 – Test Set</a:t>
            </a:r>
            <a:endParaRPr lang="en-US" dirty="0"/>
          </a:p>
        </p:txBody>
      </p:sp>
      <p:sp>
        <p:nvSpPr>
          <p:cNvPr id="3" name="Content Placeholder 2"/>
          <p:cNvSpPr>
            <a:spLocks noGrp="1"/>
          </p:cNvSpPr>
          <p:nvPr>
            <p:ph idx="1"/>
          </p:nvPr>
        </p:nvSpPr>
        <p:spPr>
          <a:xfrm>
            <a:off x="381000" y="1676400"/>
            <a:ext cx="4114800" cy="5181600"/>
          </a:xfrm>
        </p:spPr>
        <p:txBody>
          <a:bodyPr>
            <a:normAutofit fontScale="70000" lnSpcReduction="20000"/>
          </a:bodyPr>
          <a:lstStyle/>
          <a:p>
            <a:r>
              <a:rPr lang="pt-BR" dirty="0" smtClean="0"/>
              <a:t>Loci examined</a:t>
            </a:r>
          </a:p>
          <a:p>
            <a:pPr lvl="1"/>
            <a:r>
              <a:rPr lang="pt-BR" dirty="0" smtClean="0"/>
              <a:t>MSI-11 </a:t>
            </a:r>
          </a:p>
          <a:p>
            <a:pPr lvl="1"/>
            <a:r>
              <a:rPr lang="pt-BR" dirty="0" smtClean="0"/>
              <a:t>MSI-14 </a:t>
            </a:r>
          </a:p>
          <a:p>
            <a:pPr lvl="1"/>
            <a:r>
              <a:rPr lang="pt-BR" dirty="0" smtClean="0"/>
              <a:t>H-10 </a:t>
            </a:r>
          </a:p>
          <a:p>
            <a:pPr lvl="1"/>
            <a:r>
              <a:rPr lang="pt-BR" dirty="0" smtClean="0"/>
              <a:t>HSPH1-T17 </a:t>
            </a:r>
          </a:p>
          <a:p>
            <a:pPr lvl="1"/>
            <a:r>
              <a:rPr lang="pt-BR" dirty="0" smtClean="0"/>
              <a:t>BAT-26 </a:t>
            </a:r>
          </a:p>
          <a:p>
            <a:pPr lvl="1"/>
            <a:r>
              <a:rPr lang="pt-BR" dirty="0" smtClean="0"/>
              <a:t>BAT-25 </a:t>
            </a:r>
          </a:p>
          <a:p>
            <a:pPr lvl="1"/>
            <a:r>
              <a:rPr lang="pt-BR" dirty="0" smtClean="0"/>
              <a:t>MSI-04 </a:t>
            </a:r>
          </a:p>
          <a:p>
            <a:pPr lvl="1"/>
            <a:r>
              <a:rPr lang="pt-BR" dirty="0" smtClean="0"/>
              <a:t>MSI-06 </a:t>
            </a:r>
          </a:p>
          <a:p>
            <a:pPr lvl="1"/>
            <a:r>
              <a:rPr lang="pt-BR" dirty="0" smtClean="0"/>
              <a:t>MSI-07 </a:t>
            </a:r>
          </a:p>
          <a:p>
            <a:pPr lvl="1"/>
            <a:r>
              <a:rPr lang="pt-BR" dirty="0" smtClean="0"/>
              <a:t>MSI-01 </a:t>
            </a:r>
          </a:p>
          <a:p>
            <a:pPr lvl="1"/>
            <a:r>
              <a:rPr lang="pt-BR" dirty="0" smtClean="0"/>
              <a:t>MSI-03 </a:t>
            </a:r>
          </a:p>
          <a:p>
            <a:pPr lvl="1"/>
            <a:r>
              <a:rPr lang="pt-BR" dirty="0" smtClean="0"/>
              <a:t>MSI-09 </a:t>
            </a:r>
          </a:p>
          <a:p>
            <a:pPr lvl="1"/>
            <a:r>
              <a:rPr lang="pt-BR" dirty="0" smtClean="0"/>
              <a:t>H-09 </a:t>
            </a:r>
          </a:p>
          <a:p>
            <a:pPr lvl="1"/>
            <a:r>
              <a:rPr lang="pt-BR" dirty="0" smtClean="0"/>
              <a:t>H-08 </a:t>
            </a:r>
          </a:p>
          <a:p>
            <a:pPr lvl="1"/>
            <a:r>
              <a:rPr lang="pt-BR" dirty="0" smtClean="0"/>
              <a:t>H-01 </a:t>
            </a:r>
          </a:p>
          <a:p>
            <a:pPr lvl="1"/>
            <a:r>
              <a:rPr lang="pt-BR" dirty="0" smtClean="0"/>
              <a:t>H-03 </a:t>
            </a:r>
          </a:p>
          <a:p>
            <a:pPr lvl="1"/>
            <a:r>
              <a:rPr lang="pt-BR" dirty="0" smtClean="0"/>
              <a:t>H-02 </a:t>
            </a:r>
          </a:p>
          <a:p>
            <a:pPr lvl="1"/>
            <a:r>
              <a:rPr lang="pt-BR" dirty="0" smtClean="0"/>
              <a:t>H-04 </a:t>
            </a:r>
          </a:p>
          <a:p>
            <a:pPr lvl="1"/>
            <a:r>
              <a:rPr lang="pt-BR" dirty="0" smtClean="0"/>
              <a:t>H-07 </a:t>
            </a:r>
          </a:p>
          <a:p>
            <a:pPr lvl="1"/>
            <a:r>
              <a:rPr lang="pt-BR" dirty="0" smtClean="0"/>
              <a:t>H-06 </a:t>
            </a:r>
          </a:p>
          <a:p>
            <a:pPr lvl="1"/>
            <a:r>
              <a:rPr lang="pt-BR" dirty="0" smtClean="0"/>
              <a:t>H-05</a:t>
            </a:r>
            <a:endParaRPr lang="pt-BR" dirty="0"/>
          </a:p>
        </p:txBody>
      </p:sp>
      <p:sp>
        <p:nvSpPr>
          <p:cNvPr id="4" name="Content Placeholder 2"/>
          <p:cNvSpPr txBox="1">
            <a:spLocks/>
          </p:cNvSpPr>
          <p:nvPr/>
        </p:nvSpPr>
        <p:spPr>
          <a:xfrm>
            <a:off x="3352800" y="1676400"/>
            <a:ext cx="5181600" cy="4800600"/>
          </a:xfrm>
          <a:prstGeom prst="rect">
            <a:avLst/>
          </a:prstGeom>
        </p:spPr>
        <p:txBody>
          <a:bodyPr vert="horz">
            <a:normAutofit/>
          </a:bodyPr>
          <a:lstStyle>
            <a:lvl1pPr marL="365760" indent="-256032" algn="l" rtl="0" eaLnBrk="1" latinLnBrk="0" hangingPunct="1">
              <a:spcBef>
                <a:spcPts val="300"/>
              </a:spcBef>
              <a:buClr>
                <a:schemeClr val="accent3"/>
              </a:buClr>
              <a:buFont typeface="Wingdings" panose="05000000000000000000" pitchFamily="2" charset="2"/>
              <a:buChar char="§"/>
              <a:defRPr kumimoji="0" sz="2800" kern="1200">
                <a:solidFill>
                  <a:schemeClr val="tx1"/>
                </a:solidFill>
                <a:latin typeface="+mn-lt"/>
                <a:ea typeface="+mn-ea"/>
                <a:cs typeface="+mn-cs"/>
              </a:defRPr>
            </a:lvl1pPr>
            <a:lvl2pPr marL="754380" indent="-342900" algn="l" rtl="0" eaLnBrk="1" latinLnBrk="0" hangingPunct="1">
              <a:spcBef>
                <a:spcPts val="300"/>
              </a:spcBef>
              <a:buClr>
                <a:schemeClr val="accent1"/>
              </a:buClr>
              <a:buFont typeface="Arial" panose="020B0604020202020204" pitchFamily="34" charset="0"/>
              <a:buChar char="•"/>
              <a:defRPr kumimoji="0" sz="2400" kern="1200">
                <a:solidFill>
                  <a:schemeClr val="accent5"/>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bg1">
                    <a:lumMod val="50000"/>
                  </a:schemeClr>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bg1">
                    <a:lumMod val="50000"/>
                  </a:schemeClr>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smtClean="0">
                <a:latin typeface="Calibri Light" panose="020F0302020204030204" pitchFamily="34" charset="0"/>
              </a:rPr>
              <a:t>Threshold: 0.500000</a:t>
            </a:r>
          </a:p>
          <a:p>
            <a:r>
              <a:rPr lang="en-US" dirty="0">
                <a:latin typeface="Calibri Light" panose="020F0302020204030204" pitchFamily="34" charset="0"/>
              </a:rPr>
              <a:t>Total </a:t>
            </a:r>
            <a:r>
              <a:rPr lang="en-US" dirty="0" smtClean="0">
                <a:latin typeface="Calibri Light" panose="020F0302020204030204" pitchFamily="34" charset="0"/>
              </a:rPr>
              <a:t>files: 93</a:t>
            </a:r>
            <a:endParaRPr lang="en-US" dirty="0">
              <a:latin typeface="Calibri Light" panose="020F0302020204030204" pitchFamily="34" charset="0"/>
            </a:endParaRPr>
          </a:p>
          <a:p>
            <a:r>
              <a:rPr lang="en-US" dirty="0" smtClean="0">
                <a:latin typeface="Calibri Light" panose="020F0302020204030204" pitchFamily="34" charset="0"/>
              </a:rPr>
              <a:t>Correct predictions: 76</a:t>
            </a:r>
          </a:p>
          <a:p>
            <a:pPr lvl="1"/>
            <a:r>
              <a:rPr lang="en-US" dirty="0" smtClean="0">
                <a:latin typeface="Calibri Light" panose="020F0302020204030204" pitchFamily="34" charset="0"/>
              </a:rPr>
              <a:t>True </a:t>
            </a:r>
            <a:r>
              <a:rPr lang="en-US" dirty="0" err="1" smtClean="0">
                <a:latin typeface="Calibri Light" panose="020F0302020204030204" pitchFamily="34" charset="0"/>
              </a:rPr>
              <a:t>pos</a:t>
            </a:r>
            <a:r>
              <a:rPr lang="en-US" dirty="0" smtClean="0">
                <a:latin typeface="Calibri Light" panose="020F0302020204030204" pitchFamily="34" charset="0"/>
              </a:rPr>
              <a:t>: 28</a:t>
            </a:r>
          </a:p>
          <a:p>
            <a:pPr lvl="1"/>
            <a:r>
              <a:rPr lang="en-US" dirty="0" smtClean="0">
                <a:latin typeface="Calibri Light" panose="020F0302020204030204" pitchFamily="34" charset="0"/>
              </a:rPr>
              <a:t>True </a:t>
            </a:r>
            <a:r>
              <a:rPr lang="en-US" dirty="0" err="1" smtClean="0">
                <a:latin typeface="Calibri Light" panose="020F0302020204030204" pitchFamily="34" charset="0"/>
              </a:rPr>
              <a:t>neg</a:t>
            </a:r>
            <a:r>
              <a:rPr lang="en-US" dirty="0" smtClean="0">
                <a:latin typeface="Calibri Light" panose="020F0302020204030204" pitchFamily="34" charset="0"/>
              </a:rPr>
              <a:t>: 48</a:t>
            </a:r>
          </a:p>
          <a:p>
            <a:pPr lvl="1"/>
            <a:r>
              <a:rPr lang="en-US" dirty="0" smtClean="0">
                <a:latin typeface="Calibri Light" panose="020F0302020204030204" pitchFamily="34" charset="0"/>
              </a:rPr>
              <a:t>False </a:t>
            </a:r>
            <a:r>
              <a:rPr lang="en-US" dirty="0" err="1" smtClean="0">
                <a:latin typeface="Calibri Light" panose="020F0302020204030204" pitchFamily="34" charset="0"/>
              </a:rPr>
              <a:t>pos</a:t>
            </a:r>
            <a:r>
              <a:rPr lang="en-US" dirty="0" smtClean="0">
                <a:latin typeface="Calibri Light" panose="020F0302020204030204" pitchFamily="34" charset="0"/>
              </a:rPr>
              <a:t>: 7</a:t>
            </a:r>
          </a:p>
          <a:p>
            <a:pPr lvl="1"/>
            <a:r>
              <a:rPr lang="en-US" dirty="0" smtClean="0">
                <a:latin typeface="Calibri Light" panose="020F0302020204030204" pitchFamily="34" charset="0"/>
              </a:rPr>
              <a:t>False </a:t>
            </a:r>
            <a:r>
              <a:rPr lang="en-US" dirty="0" err="1" smtClean="0">
                <a:latin typeface="Calibri Light" panose="020F0302020204030204" pitchFamily="34" charset="0"/>
              </a:rPr>
              <a:t>neg</a:t>
            </a:r>
            <a:r>
              <a:rPr lang="en-US" dirty="0" smtClean="0">
                <a:latin typeface="Calibri Light" panose="020F0302020204030204" pitchFamily="34" charset="0"/>
              </a:rPr>
              <a:t>: 10</a:t>
            </a:r>
          </a:p>
          <a:p>
            <a:r>
              <a:rPr lang="en-US" b="1" dirty="0">
                <a:latin typeface="Calibri Light" panose="020F0302020204030204" pitchFamily="34" charset="0"/>
              </a:rPr>
              <a:t>Accuracy: </a:t>
            </a:r>
            <a:r>
              <a:rPr lang="en-US" b="1" dirty="0" smtClean="0">
                <a:latin typeface="Calibri Light" panose="020F0302020204030204" pitchFamily="34" charset="0"/>
              </a:rPr>
              <a:t>0.817204</a:t>
            </a:r>
            <a:endParaRPr lang="en-US" dirty="0" smtClean="0">
              <a:latin typeface="Calibri Light" panose="020F0302020204030204" pitchFamily="34" charset="0"/>
            </a:endParaRPr>
          </a:p>
          <a:p>
            <a:r>
              <a:rPr lang="en-US" b="1" dirty="0" smtClean="0">
                <a:latin typeface="Calibri Light" panose="020F0302020204030204" pitchFamily="34" charset="0"/>
              </a:rPr>
              <a:t>Sensitivity: 0.736842</a:t>
            </a:r>
          </a:p>
          <a:p>
            <a:r>
              <a:rPr lang="en-US" b="1" dirty="0" smtClean="0">
                <a:latin typeface="Calibri Light" panose="020F0302020204030204" pitchFamily="34" charset="0"/>
              </a:rPr>
              <a:t>Specificity: 0.872727</a:t>
            </a:r>
            <a:endParaRPr lang="en-US" b="1" dirty="0">
              <a:latin typeface="Calibri Light" panose="020F0302020204030204" pitchFamily="34" charset="0"/>
            </a:endParaRPr>
          </a:p>
        </p:txBody>
      </p:sp>
    </p:spTree>
    <p:extLst>
      <p:ext uri="{BB962C8B-B14F-4D97-AF65-F5344CB8AC3E}">
        <p14:creationId xmlns:p14="http://schemas.microsoft.com/office/powerpoint/2010/main" val="15166190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v2 – Test Set</a:t>
            </a:r>
            <a:endParaRPr lang="en-US" dirty="0"/>
          </a:p>
        </p:txBody>
      </p:sp>
      <p:pic>
        <p:nvPicPr>
          <p:cNvPr id="1026" name="Picture 2" descr="C:\Users\S0290898\AppData\Local\Temp\probability_distri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907" y="1524000"/>
            <a:ext cx="6705608" cy="5029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9630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81000" y="1676400"/>
            <a:ext cx="8534400" cy="4325112"/>
          </a:xfrm>
        </p:spPr>
        <p:txBody>
          <a:bodyPr>
            <a:normAutofit/>
          </a:bodyPr>
          <a:lstStyle/>
          <a:p>
            <a:r>
              <a:rPr lang="en-US" dirty="0" smtClean="0"/>
              <a:t>Best AUC </a:t>
            </a:r>
            <a:r>
              <a:rPr lang="en-US" dirty="0"/>
              <a:t>of </a:t>
            </a:r>
            <a:r>
              <a:rPr lang="en-US" dirty="0" smtClean="0"/>
              <a:t>≈90%</a:t>
            </a:r>
          </a:p>
          <a:p>
            <a:pPr lvl="1"/>
            <a:r>
              <a:rPr lang="en-US" dirty="0" smtClean="0"/>
              <a:t>Measures the predictive ability of the model</a:t>
            </a:r>
          </a:p>
          <a:p>
            <a:endParaRPr lang="en-US" dirty="0"/>
          </a:p>
          <a:p>
            <a:r>
              <a:rPr lang="en-US" dirty="0" smtClean="0"/>
              <a:t>Maximum accuracy of ≈82% on test set</a:t>
            </a:r>
          </a:p>
          <a:p>
            <a:pPr marL="274320" lvl="1" indent="0">
              <a:buNone/>
            </a:pPr>
            <a:endParaRPr lang="en-US" dirty="0"/>
          </a:p>
          <a:p>
            <a:r>
              <a:rPr lang="en-US" dirty="0" smtClean="0"/>
              <a:t>Machine learning using all loci and all features is likely the best option</a:t>
            </a:r>
          </a:p>
          <a:p>
            <a:pPr lvl="1"/>
            <a:r>
              <a:rPr lang="en-US" dirty="0" smtClean="0"/>
              <a:t>More samples with better depth to train on </a:t>
            </a:r>
            <a:endParaRPr lang="en-US" dirty="0"/>
          </a:p>
          <a:p>
            <a:endParaRPr lang="en-US" dirty="0"/>
          </a:p>
        </p:txBody>
      </p:sp>
    </p:spTree>
    <p:extLst>
      <p:ext uri="{BB962C8B-B14F-4D97-AF65-F5344CB8AC3E}">
        <p14:creationId xmlns:p14="http://schemas.microsoft.com/office/powerpoint/2010/main" val="32872993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Further Investigations</a:t>
            </a:r>
            <a:br>
              <a:rPr lang="en-US" dirty="0" smtClean="0"/>
            </a:br>
            <a:r>
              <a:rPr lang="en-US" sz="3200" dirty="0" smtClean="0"/>
              <a:t>Improve Existing Model</a:t>
            </a:r>
            <a:endParaRPr lang="en-US" dirty="0"/>
          </a:p>
        </p:txBody>
      </p:sp>
      <p:sp>
        <p:nvSpPr>
          <p:cNvPr id="3" name="Content Placeholder 2"/>
          <p:cNvSpPr>
            <a:spLocks noGrp="1"/>
          </p:cNvSpPr>
          <p:nvPr>
            <p:ph idx="1"/>
          </p:nvPr>
        </p:nvSpPr>
        <p:spPr>
          <a:xfrm>
            <a:off x="381000" y="1981200"/>
            <a:ext cx="8229600" cy="4724400"/>
          </a:xfrm>
        </p:spPr>
        <p:txBody>
          <a:bodyPr>
            <a:normAutofit lnSpcReduction="10000"/>
          </a:bodyPr>
          <a:lstStyle/>
          <a:p>
            <a:r>
              <a:rPr lang="en-US" dirty="0"/>
              <a:t>Get more BAM files</a:t>
            </a:r>
          </a:p>
          <a:p>
            <a:pPr lvl="1"/>
            <a:r>
              <a:rPr lang="en-US" dirty="0"/>
              <a:t>Training, validation and test sets are stale</a:t>
            </a:r>
          </a:p>
          <a:p>
            <a:pPr lvl="1"/>
            <a:r>
              <a:rPr lang="en-US" dirty="0"/>
              <a:t>Get BAM files with better coverage for more accurate results, better </a:t>
            </a:r>
            <a:r>
              <a:rPr lang="en-US" dirty="0" smtClean="0"/>
              <a:t>prediction</a:t>
            </a:r>
          </a:p>
          <a:p>
            <a:pPr lvl="1"/>
            <a:endParaRPr lang="en-US" dirty="0"/>
          </a:p>
          <a:p>
            <a:r>
              <a:rPr lang="en-US" dirty="0"/>
              <a:t>Research clinical relevance of MSI diagnosis</a:t>
            </a:r>
          </a:p>
          <a:p>
            <a:pPr lvl="1"/>
            <a:r>
              <a:rPr lang="en-US" dirty="0"/>
              <a:t>Fine-tune parameters to favor either false positives or false </a:t>
            </a:r>
            <a:r>
              <a:rPr lang="en-US" dirty="0" smtClean="0"/>
              <a:t>negatives</a:t>
            </a:r>
          </a:p>
          <a:p>
            <a:pPr lvl="1"/>
            <a:endParaRPr lang="en-US" dirty="0"/>
          </a:p>
          <a:p>
            <a:r>
              <a:rPr lang="en-US" dirty="0"/>
              <a:t>Regularization</a:t>
            </a:r>
          </a:p>
          <a:p>
            <a:pPr lvl="1"/>
            <a:r>
              <a:rPr lang="en-US" dirty="0"/>
              <a:t>L2 regularization</a:t>
            </a:r>
          </a:p>
          <a:p>
            <a:pPr lvl="2"/>
            <a:r>
              <a:rPr lang="en-US" dirty="0"/>
              <a:t>Penalizes any weight that is too large, drives weights asymptotically to 0</a:t>
            </a:r>
          </a:p>
          <a:p>
            <a:pPr lvl="1"/>
            <a:r>
              <a:rPr lang="en-US" dirty="0"/>
              <a:t>L1 regularization</a:t>
            </a:r>
          </a:p>
          <a:p>
            <a:pPr lvl="2"/>
            <a:r>
              <a:rPr lang="en-US" dirty="0"/>
              <a:t>Penalizes total weight of all features, drives non-informative weights to 0</a:t>
            </a:r>
          </a:p>
          <a:p>
            <a:pPr marL="109728" indent="0">
              <a:buNone/>
            </a:pPr>
            <a:endParaRPr lang="en-US" dirty="0"/>
          </a:p>
          <a:p>
            <a:endParaRPr lang="en-US" dirty="0"/>
          </a:p>
        </p:txBody>
      </p:sp>
    </p:spTree>
    <p:extLst>
      <p:ext uri="{BB962C8B-B14F-4D97-AF65-F5344CB8AC3E}">
        <p14:creationId xmlns:p14="http://schemas.microsoft.com/office/powerpoint/2010/main" val="12858162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Further Investigations </a:t>
            </a:r>
            <a:br>
              <a:rPr lang="en-US" dirty="0" smtClean="0"/>
            </a:br>
            <a:r>
              <a:rPr lang="en-US" sz="3200" dirty="0" smtClean="0"/>
              <a:t>Expand Existing Model</a:t>
            </a:r>
            <a:endParaRPr lang="en-US" dirty="0"/>
          </a:p>
        </p:txBody>
      </p:sp>
      <p:sp>
        <p:nvSpPr>
          <p:cNvPr id="3" name="Content Placeholder 2"/>
          <p:cNvSpPr>
            <a:spLocks noGrp="1"/>
          </p:cNvSpPr>
          <p:nvPr>
            <p:ph idx="1"/>
          </p:nvPr>
        </p:nvSpPr>
        <p:spPr>
          <a:xfrm>
            <a:off x="381000" y="1981200"/>
            <a:ext cx="8229600" cy="4325112"/>
          </a:xfrm>
        </p:spPr>
        <p:txBody>
          <a:bodyPr>
            <a:normAutofit lnSpcReduction="10000"/>
          </a:bodyPr>
          <a:lstStyle/>
          <a:p>
            <a:r>
              <a:rPr lang="en-US" dirty="0" smtClean="0"/>
              <a:t>Add </a:t>
            </a:r>
            <a:r>
              <a:rPr lang="en-US" dirty="0"/>
              <a:t>features</a:t>
            </a:r>
          </a:p>
          <a:p>
            <a:pPr lvl="1"/>
            <a:r>
              <a:rPr lang="en-US" dirty="0"/>
              <a:t>Earth mover </a:t>
            </a:r>
            <a:r>
              <a:rPr lang="en-US" dirty="0" smtClean="0"/>
              <a:t>distance</a:t>
            </a:r>
          </a:p>
          <a:p>
            <a:pPr lvl="1"/>
            <a:endParaRPr lang="en-US" dirty="0"/>
          </a:p>
          <a:p>
            <a:r>
              <a:rPr lang="en-US" dirty="0" smtClean="0"/>
              <a:t>Add </a:t>
            </a:r>
            <a:r>
              <a:rPr lang="en-US" dirty="0"/>
              <a:t>a label for ‘MSI-L’ and ‘MSI-H</a:t>
            </a:r>
            <a:r>
              <a:rPr lang="en-US" dirty="0" smtClean="0"/>
              <a:t>’</a:t>
            </a:r>
            <a:endParaRPr lang="en-US" dirty="0"/>
          </a:p>
          <a:p>
            <a:pPr lvl="1"/>
            <a:endParaRPr lang="en-US" dirty="0"/>
          </a:p>
          <a:p>
            <a:r>
              <a:rPr lang="en-US" dirty="0"/>
              <a:t>Investigate more loci</a:t>
            </a:r>
          </a:p>
          <a:p>
            <a:pPr lvl="1"/>
            <a:r>
              <a:rPr lang="en-US" dirty="0" err="1"/>
              <a:t>Hause</a:t>
            </a:r>
            <a:r>
              <a:rPr lang="en-US" dirty="0"/>
              <a:t> et al. used 223,082 microsatellite loci to </a:t>
            </a:r>
            <a:r>
              <a:rPr lang="en-US" dirty="0" smtClean="0"/>
              <a:t>develop a MSI calling method with 96.6% accuracy</a:t>
            </a:r>
          </a:p>
          <a:p>
            <a:endParaRPr lang="en-US" dirty="0"/>
          </a:p>
          <a:p>
            <a:r>
              <a:rPr lang="en-US" dirty="0" smtClean="0"/>
              <a:t>Train using matched normal samples</a:t>
            </a:r>
          </a:p>
          <a:p>
            <a:pPr lvl="1"/>
            <a:r>
              <a:rPr lang="en-US" dirty="0" smtClean="0"/>
              <a:t>Detect low, baseline level of MSI in tumor samples</a:t>
            </a:r>
          </a:p>
          <a:p>
            <a:endParaRPr lang="en-US" dirty="0"/>
          </a:p>
        </p:txBody>
      </p:sp>
    </p:spTree>
    <p:extLst>
      <p:ext uri="{BB962C8B-B14F-4D97-AF65-F5344CB8AC3E}">
        <p14:creationId xmlns:p14="http://schemas.microsoft.com/office/powerpoint/2010/main" val="962177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Mutalyzer Lookup</a:t>
            </a:r>
            <a:endParaRPr lang="en-US" dirty="0"/>
          </a:p>
        </p:txBody>
      </p:sp>
      <p:sp>
        <p:nvSpPr>
          <p:cNvPr id="3" name="Content Placeholder 2"/>
          <p:cNvSpPr>
            <a:spLocks noGrp="1"/>
          </p:cNvSpPr>
          <p:nvPr>
            <p:ph idx="1"/>
          </p:nvPr>
        </p:nvSpPr>
        <p:spPr/>
        <p:txBody>
          <a:bodyPr/>
          <a:lstStyle/>
          <a:p>
            <a:r>
              <a:rPr lang="en-US" dirty="0" smtClean="0"/>
              <a:t>Query Mutalyzer to include HGVS nomenclature base change and amino acid change in variant report</a:t>
            </a:r>
          </a:p>
          <a:p>
            <a:endParaRPr lang="en-US" dirty="0"/>
          </a:p>
          <a:p>
            <a:r>
              <a:rPr lang="en-US" dirty="0" smtClean="0"/>
              <a:t>Validation script</a:t>
            </a:r>
          </a:p>
          <a:p>
            <a:endParaRPr lang="en-US" dirty="0"/>
          </a:p>
          <a:p>
            <a:r>
              <a:rPr lang="en-US" dirty="0" smtClean="0"/>
              <a:t>Already being added to the pipeline</a:t>
            </a:r>
            <a:endParaRPr lang="en-US" dirty="0"/>
          </a:p>
        </p:txBody>
      </p:sp>
    </p:spTree>
    <p:extLst>
      <p:ext uri="{BB962C8B-B14F-4D97-AF65-F5344CB8AC3E}">
        <p14:creationId xmlns:p14="http://schemas.microsoft.com/office/powerpoint/2010/main" val="1086782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Further Investigations</a:t>
            </a:r>
            <a:br>
              <a:rPr lang="en-US" dirty="0" smtClean="0"/>
            </a:br>
            <a:r>
              <a:rPr lang="en-US" sz="3200" dirty="0" smtClean="0"/>
              <a:t>Investigate New Models</a:t>
            </a:r>
            <a:endParaRPr lang="en-US" sz="2400" dirty="0"/>
          </a:p>
        </p:txBody>
      </p:sp>
      <p:sp>
        <p:nvSpPr>
          <p:cNvPr id="3" name="Content Placeholder 2"/>
          <p:cNvSpPr>
            <a:spLocks noGrp="1"/>
          </p:cNvSpPr>
          <p:nvPr>
            <p:ph idx="1"/>
          </p:nvPr>
        </p:nvSpPr>
        <p:spPr>
          <a:xfrm>
            <a:off x="228600" y="1905000"/>
            <a:ext cx="8763000" cy="4800600"/>
          </a:xfrm>
        </p:spPr>
        <p:txBody>
          <a:bodyPr>
            <a:normAutofit/>
          </a:bodyPr>
          <a:lstStyle/>
          <a:p>
            <a:r>
              <a:rPr lang="en-US" dirty="0" smtClean="0"/>
              <a:t>Linear classifier models using different features</a:t>
            </a:r>
          </a:p>
          <a:p>
            <a:pPr lvl="1"/>
            <a:r>
              <a:rPr lang="en-US" dirty="0" smtClean="0"/>
              <a:t>Feature crosses</a:t>
            </a:r>
          </a:p>
          <a:p>
            <a:pPr marL="109728" indent="0">
              <a:buNone/>
            </a:pPr>
            <a:endParaRPr lang="en-US" dirty="0" smtClean="0"/>
          </a:p>
          <a:p>
            <a:r>
              <a:rPr lang="en-US" dirty="0" smtClean="0"/>
              <a:t>Neural nets</a:t>
            </a:r>
          </a:p>
          <a:p>
            <a:pPr lvl="1"/>
            <a:r>
              <a:rPr lang="en-US" dirty="0" smtClean="0"/>
              <a:t>Multi-class neural nets</a:t>
            </a:r>
          </a:p>
          <a:p>
            <a:pPr lvl="2"/>
            <a:r>
              <a:rPr lang="en-US" dirty="0" smtClean="0"/>
              <a:t>Require more training, validation and test data, overfitting concern</a:t>
            </a:r>
          </a:p>
          <a:p>
            <a:pPr lvl="1"/>
            <a:endParaRPr lang="en-US" dirty="0"/>
          </a:p>
          <a:p>
            <a:endParaRPr lang="en-US" dirty="0" smtClean="0"/>
          </a:p>
        </p:txBody>
      </p:sp>
    </p:spTree>
    <p:extLst>
      <p:ext uri="{BB962C8B-B14F-4D97-AF65-F5344CB8AC3E}">
        <p14:creationId xmlns:p14="http://schemas.microsoft.com/office/powerpoint/2010/main" val="939847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Allele Frequency Noise Plots</a:t>
            </a:r>
            <a:endParaRPr lang="en-US" dirty="0"/>
          </a:p>
        </p:txBody>
      </p:sp>
      <p:sp>
        <p:nvSpPr>
          <p:cNvPr id="3" name="Content Placeholder 2"/>
          <p:cNvSpPr>
            <a:spLocks noGrp="1"/>
          </p:cNvSpPr>
          <p:nvPr>
            <p:ph idx="1"/>
          </p:nvPr>
        </p:nvSpPr>
        <p:spPr>
          <a:xfrm>
            <a:off x="457200" y="1600200"/>
            <a:ext cx="4114800" cy="4876800"/>
          </a:xfrm>
        </p:spPr>
        <p:txBody>
          <a:bodyPr/>
          <a:lstStyle/>
          <a:p>
            <a:r>
              <a:rPr lang="en-US" dirty="0" smtClean="0"/>
              <a:t>Quantify the frequency of each base at a user-entered chromosome and coordinate</a:t>
            </a:r>
          </a:p>
          <a:p>
            <a:pPr lvl="1"/>
            <a:r>
              <a:rPr lang="en-US" dirty="0" smtClean="0"/>
              <a:t>Using 97 myeloid cases</a:t>
            </a:r>
          </a:p>
          <a:p>
            <a:pPr lvl="1"/>
            <a:endParaRPr lang="en-US" dirty="0"/>
          </a:p>
          <a:p>
            <a:r>
              <a:rPr lang="en-US" dirty="0" smtClean="0"/>
              <a:t>Visually appreciate noise at certain positions to make more informed variant calls</a:t>
            </a:r>
            <a:endParaRPr lang="en-US" dirty="0"/>
          </a:p>
        </p:txBody>
      </p:sp>
      <p:pic>
        <p:nvPicPr>
          <p:cNvPr id="4" name="Picture 3" descr="N:\Clinlab\Private\Molecular Pathology\mpdocs\MDX Staff Files\Laila\pysam_project\chr8_bp117868453_dist.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1715453"/>
            <a:ext cx="4438650" cy="3427095"/>
          </a:xfrm>
          <a:prstGeom prst="rect">
            <a:avLst/>
          </a:prstGeom>
          <a:noFill/>
          <a:ln>
            <a:noFill/>
          </a:ln>
        </p:spPr>
      </p:pic>
    </p:spTree>
    <p:extLst>
      <p:ext uri="{BB962C8B-B14F-4D97-AF65-F5344CB8AC3E}">
        <p14:creationId xmlns:p14="http://schemas.microsoft.com/office/powerpoint/2010/main" val="387140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Barcode Filter</a:t>
            </a:r>
            <a:endParaRPr lang="en-US" dirty="0"/>
          </a:p>
        </p:txBody>
      </p:sp>
      <p:sp>
        <p:nvSpPr>
          <p:cNvPr id="3" name="Content Placeholder 2"/>
          <p:cNvSpPr>
            <a:spLocks noGrp="1"/>
          </p:cNvSpPr>
          <p:nvPr>
            <p:ph idx="1"/>
          </p:nvPr>
        </p:nvSpPr>
        <p:spPr/>
        <p:txBody>
          <a:bodyPr/>
          <a:lstStyle/>
          <a:p>
            <a:r>
              <a:rPr lang="en-US" dirty="0" smtClean="0"/>
              <a:t>Search for potential contamination of the water barcode</a:t>
            </a:r>
            <a:endParaRPr lang="en-US" dirty="0"/>
          </a:p>
          <a:p>
            <a:endParaRPr lang="en-US" dirty="0" smtClean="0"/>
          </a:p>
          <a:p>
            <a:r>
              <a:rPr lang="en-US" dirty="0" smtClean="0"/>
              <a:t>Script maps water barcode reads to hg19 and Phix genome, filtering out mapped reads</a:t>
            </a:r>
          </a:p>
          <a:p>
            <a:endParaRPr lang="en-US" dirty="0"/>
          </a:p>
          <a:p>
            <a:r>
              <a:rPr lang="en-US" dirty="0" smtClean="0"/>
              <a:t>Returns </a:t>
            </a:r>
            <a:r>
              <a:rPr lang="en-US" dirty="0" err="1" smtClean="0"/>
              <a:t>Fastq</a:t>
            </a:r>
            <a:r>
              <a:rPr lang="en-US" dirty="0" smtClean="0"/>
              <a:t> file of unmapped reads for BLAST search</a:t>
            </a:r>
          </a:p>
        </p:txBody>
      </p:sp>
    </p:spTree>
    <p:extLst>
      <p:ext uri="{BB962C8B-B14F-4D97-AF65-F5344CB8AC3E}">
        <p14:creationId xmlns:p14="http://schemas.microsoft.com/office/powerpoint/2010/main" val="4141944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Myeloid Data Entry</a:t>
            </a:r>
            <a:endParaRPr lang="en-US" dirty="0"/>
          </a:p>
        </p:txBody>
      </p:sp>
      <p:sp>
        <p:nvSpPr>
          <p:cNvPr id="3" name="Content Placeholder 2"/>
          <p:cNvSpPr>
            <a:spLocks noGrp="1"/>
          </p:cNvSpPr>
          <p:nvPr>
            <p:ph idx="1"/>
          </p:nvPr>
        </p:nvSpPr>
        <p:spPr/>
        <p:txBody>
          <a:bodyPr/>
          <a:lstStyle/>
          <a:p>
            <a:r>
              <a:rPr lang="en-US" dirty="0" smtClean="0"/>
              <a:t>Add fields containing CALR, FLT3 and CEBPA results to myeloid data spreadsheet</a:t>
            </a:r>
          </a:p>
          <a:p>
            <a:endParaRPr lang="en-US" dirty="0"/>
          </a:p>
          <a:p>
            <a:r>
              <a:rPr lang="en-US" dirty="0" smtClean="0"/>
              <a:t>More robust dataset for future analysis</a:t>
            </a:r>
          </a:p>
        </p:txBody>
      </p:sp>
    </p:spTree>
    <p:extLst>
      <p:ext uri="{BB962C8B-B14F-4D97-AF65-F5344CB8AC3E}">
        <p14:creationId xmlns:p14="http://schemas.microsoft.com/office/powerpoint/2010/main" val="2545556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Microsatellite Instability </a:t>
            </a:r>
            <a:r>
              <a:rPr lang="en-US" sz="4800" dirty="0" smtClean="0"/>
              <a:t>Classification</a:t>
            </a:r>
            <a:r>
              <a:rPr lang="en-US" dirty="0" smtClean="0"/>
              <a:t> by NGS</a:t>
            </a:r>
            <a:endParaRPr lang="en-US" dirty="0"/>
          </a:p>
        </p:txBody>
      </p:sp>
      <p:sp>
        <p:nvSpPr>
          <p:cNvPr id="3" name="Subtitl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9661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Microsatellite Instability</a:t>
            </a:r>
            <a:endParaRPr lang="en-US" dirty="0"/>
          </a:p>
        </p:txBody>
      </p:sp>
      <p:sp>
        <p:nvSpPr>
          <p:cNvPr id="3" name="Content Placeholder 2"/>
          <p:cNvSpPr>
            <a:spLocks noGrp="1"/>
          </p:cNvSpPr>
          <p:nvPr>
            <p:ph idx="1"/>
          </p:nvPr>
        </p:nvSpPr>
        <p:spPr>
          <a:xfrm>
            <a:off x="457200" y="1600200"/>
            <a:ext cx="8229600" cy="4325112"/>
          </a:xfrm>
        </p:spPr>
        <p:txBody>
          <a:bodyPr/>
          <a:lstStyle/>
          <a:p>
            <a:r>
              <a:rPr lang="en-US" dirty="0" smtClean="0"/>
              <a:t>Characterized by the “spontaneous loss or gain of nucleotides from repetitive DNA tracts”</a:t>
            </a:r>
          </a:p>
          <a:p>
            <a:pPr lvl="1"/>
            <a:r>
              <a:rPr lang="en-US" dirty="0" smtClean="0"/>
              <a:t>Caused by defective mismatch repair</a:t>
            </a:r>
          </a:p>
          <a:p>
            <a:pPr marL="411480" lvl="1" indent="0">
              <a:buNone/>
            </a:pPr>
            <a:endParaRPr lang="en-US" dirty="0" smtClean="0"/>
          </a:p>
          <a:p>
            <a:r>
              <a:rPr lang="en-US" dirty="0" smtClean="0"/>
              <a:t>Is a diagnostic phenotype for certain cancer types with clinical implications</a:t>
            </a:r>
          </a:p>
          <a:p>
            <a:pPr lvl="1"/>
            <a:r>
              <a:rPr lang="en-US" dirty="0" smtClean="0"/>
              <a:t>Actionable marker for immune-checkpoint-blockade therapy</a:t>
            </a:r>
          </a:p>
          <a:p>
            <a:pPr marL="411480" lvl="1" indent="0">
              <a:buNone/>
            </a:pPr>
            <a:r>
              <a:rPr lang="en-US" dirty="0">
                <a:solidFill>
                  <a:schemeClr val="accent5"/>
                </a:solidFill>
              </a:rPr>
              <a:t>(</a:t>
            </a:r>
            <a:r>
              <a:rPr lang="en-US" dirty="0" err="1" smtClean="0">
                <a:solidFill>
                  <a:schemeClr val="accent5"/>
                </a:solidFill>
              </a:rPr>
              <a:t>Hause</a:t>
            </a:r>
            <a:r>
              <a:rPr lang="en-US" dirty="0" smtClean="0">
                <a:solidFill>
                  <a:schemeClr val="accent5"/>
                </a:solidFill>
              </a:rPr>
              <a:t> et al. 2016)</a:t>
            </a:r>
          </a:p>
          <a:p>
            <a:endParaRPr lang="en-US" dirty="0"/>
          </a:p>
        </p:txBody>
      </p:sp>
    </p:spTree>
    <p:extLst>
      <p:ext uri="{BB962C8B-B14F-4D97-AF65-F5344CB8AC3E}">
        <p14:creationId xmlns:p14="http://schemas.microsoft.com/office/powerpoint/2010/main" val="29776425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2822</TotalTime>
  <Words>3388</Words>
  <Application>Microsoft Office PowerPoint</Application>
  <PresentationFormat>On-screen Show (4:3)</PresentationFormat>
  <Paragraphs>586</Paragraphs>
  <Slides>40</Slides>
  <Notes>38</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Clarity</vt:lpstr>
      <vt:lpstr>Summer 2018 Projects Summary</vt:lpstr>
      <vt:lpstr>Projects</vt:lpstr>
      <vt:lpstr>Copy Number Plots</vt:lpstr>
      <vt:lpstr>Mutalyzer Lookup</vt:lpstr>
      <vt:lpstr>Allele Frequency Noise Plots</vt:lpstr>
      <vt:lpstr>Water Barcode Filter</vt:lpstr>
      <vt:lpstr>Myeloid Data Entry</vt:lpstr>
      <vt:lpstr>Microsatellite Instability Classification by NGS</vt:lpstr>
      <vt:lpstr>Microsatellite Instability</vt:lpstr>
      <vt:lpstr>Microsatellite Instability</vt:lpstr>
      <vt:lpstr>Repeat Identification</vt:lpstr>
      <vt:lpstr>Repeat Identification</vt:lpstr>
      <vt:lpstr>Repeat Identification</vt:lpstr>
      <vt:lpstr>MSI Calling</vt:lpstr>
      <vt:lpstr>Machine Learning Approach</vt:lpstr>
      <vt:lpstr>Google’s ‘ML Crash Course’</vt:lpstr>
      <vt:lpstr>Google’s ‘ML Crash Course’</vt:lpstr>
      <vt:lpstr>Google’s ‘ML Crash Course’</vt:lpstr>
      <vt:lpstr>Machine Learning Approach</vt:lpstr>
      <vt:lpstr>MSI Calling - Features</vt:lpstr>
      <vt:lpstr>Datasets</vt:lpstr>
      <vt:lpstr>Datasets (continued)</vt:lpstr>
      <vt:lpstr>Datasets (continued)</vt:lpstr>
      <vt:lpstr>Locus-Based Calling</vt:lpstr>
      <vt:lpstr>Locus-Based Calling (continued)</vt:lpstr>
      <vt:lpstr>Probability-Based Calling</vt:lpstr>
      <vt:lpstr>Probability-Based Calling (example)</vt:lpstr>
      <vt:lpstr>Probability-Based Calling (continued)</vt:lpstr>
      <vt:lpstr>Probability-Based Calling (continued)</vt:lpstr>
      <vt:lpstr>A Bigger ML Problem</vt:lpstr>
      <vt:lpstr>Benefits</vt:lpstr>
      <vt:lpstr>Machine Learning v2 – Setup</vt:lpstr>
      <vt:lpstr>Machine Learning v2 - Results</vt:lpstr>
      <vt:lpstr>Machine Learning v2 - Results</vt:lpstr>
      <vt:lpstr>Machine Learning v2 – Test Set</vt:lpstr>
      <vt:lpstr>Machine Learning v2 – Test Set</vt:lpstr>
      <vt:lpstr>Summary</vt:lpstr>
      <vt:lpstr>Further Investigations Improve Existing Model</vt:lpstr>
      <vt:lpstr>Further Investigations  Expand Existing Model</vt:lpstr>
      <vt:lpstr>Further Investigations Investigate New Models</vt:lpstr>
    </vt:vector>
  </TitlesOfParts>
  <Company>SHC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Microsatellite Instability Classification by NGS</dc:title>
  <dc:creator>Sathe, Laila</dc:creator>
  <cp:lastModifiedBy>Sathe, Laila</cp:lastModifiedBy>
  <cp:revision>83</cp:revision>
  <dcterms:created xsi:type="dcterms:W3CDTF">2018-08-07T17:25:51Z</dcterms:created>
  <dcterms:modified xsi:type="dcterms:W3CDTF">2018-08-24T15:01:27Z</dcterms:modified>
</cp:coreProperties>
</file>