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7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4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3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8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2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E64D9A-2F3A-412E-93E9-D5A53814053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08D59E3-088A-49B6-9941-38F8FA45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19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ied_Modeling_Langu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COMPONENT, DEPLOYMENT AND PACKAGE UML 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1691"/>
          </a:xfrm>
        </p:spPr>
        <p:txBody>
          <a:bodyPr/>
          <a:lstStyle/>
          <a:p>
            <a:r>
              <a:rPr lang="en-US" dirty="0" smtClean="0"/>
              <a:t>Laila R</a:t>
            </a:r>
          </a:p>
          <a:p>
            <a:r>
              <a:rPr lang="en-US" dirty="0" smtClean="0"/>
              <a:t>2022503538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04" y="3210365"/>
            <a:ext cx="10783094" cy="2927838"/>
          </a:xfrm>
        </p:spPr>
        <p:txBody>
          <a:bodyPr>
            <a:noAutofit/>
          </a:bodyPr>
          <a:lstStyle/>
          <a:p>
            <a:r>
              <a:rPr lang="en-US" sz="2000" dirty="0"/>
              <a:t>Package diagram, a kind of structural diagram, shows the arrangement and organization of model elements in middle to large scale project. </a:t>
            </a:r>
            <a:endParaRPr lang="en-US" sz="2000" dirty="0" smtClean="0"/>
          </a:p>
          <a:p>
            <a:r>
              <a:rPr lang="en-US" sz="2000" dirty="0" smtClean="0"/>
              <a:t>Package </a:t>
            </a:r>
            <a:r>
              <a:rPr lang="en-US" sz="2000" dirty="0"/>
              <a:t>diagram can show both structure and dependencies between sub-systems or modules, showing different views of a system, for example, as multi-layered (aka multi-tiered) application - multi-layered application </a:t>
            </a:r>
            <a:r>
              <a:rPr lang="en-US" sz="2000" dirty="0" smtClean="0"/>
              <a:t>model.</a:t>
            </a:r>
          </a:p>
          <a:p>
            <a:r>
              <a:rPr lang="en-US" sz="2000" dirty="0" smtClean="0"/>
              <a:t>Purpose </a:t>
            </a:r>
            <a:r>
              <a:rPr lang="en-US" sz="2000" dirty="0"/>
              <a:t>of Package </a:t>
            </a:r>
            <a:r>
              <a:rPr lang="en-US" sz="2000" dirty="0" smtClean="0"/>
              <a:t>Diagrams</a:t>
            </a:r>
          </a:p>
          <a:p>
            <a:pPr lvl="1">
              <a:buFontTx/>
              <a:buChar char="-"/>
            </a:pPr>
            <a:r>
              <a:rPr lang="en-US" sz="1800" dirty="0" smtClean="0"/>
              <a:t>Package </a:t>
            </a:r>
            <a:r>
              <a:rPr lang="en-US" sz="1800" dirty="0"/>
              <a:t>Diagram can be used to simplify complex class diagrams, it can group classes into packages.</a:t>
            </a:r>
          </a:p>
          <a:p>
            <a:pPr lvl="1">
              <a:buFontTx/>
              <a:buChar char="-"/>
            </a:pPr>
            <a:r>
              <a:rPr lang="en-US" sz="1800" dirty="0"/>
              <a:t>A package is a collection of logically related UML elements.</a:t>
            </a:r>
          </a:p>
          <a:p>
            <a:pPr lvl="1">
              <a:buFontTx/>
              <a:buChar char="-"/>
            </a:pPr>
            <a:r>
              <a:rPr lang="en-US" sz="1800" dirty="0"/>
              <a:t>Packages are depicted as file folders and can be used on any of the UML diagrams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9517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OF PACKAGE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58" y="2037649"/>
            <a:ext cx="10563286" cy="436315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400" dirty="0" smtClean="0"/>
              <a:t>PACKAGE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/>
              <a:t>	</a:t>
            </a:r>
            <a:r>
              <a:rPr lang="en-US" sz="1400" dirty="0" smtClean="0"/>
              <a:t>Basic </a:t>
            </a:r>
            <a:r>
              <a:rPr lang="en-US" sz="1400" dirty="0"/>
              <a:t>building block of the Package </a:t>
            </a:r>
            <a:r>
              <a:rPr lang="en-US" sz="1400" dirty="0" smtClean="0"/>
              <a:t>Diagram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buAutoNum type="arabicPeriod" startAt="2"/>
            </a:pPr>
            <a:r>
              <a:rPr lang="en-US" sz="1400" dirty="0" smtClean="0"/>
              <a:t>SUBSYSTEM</a:t>
            </a:r>
          </a:p>
          <a:p>
            <a:pPr marL="0" indent="0">
              <a:buNone/>
            </a:pPr>
            <a:r>
              <a:rPr lang="en-US" sz="1400" dirty="0" smtClean="0"/>
              <a:t>	A </a:t>
            </a:r>
            <a:r>
              <a:rPr lang="en-US" sz="1400" b="1" dirty="0"/>
              <a:t>subsystem</a:t>
            </a:r>
            <a:r>
              <a:rPr lang="en-US" sz="1400" dirty="0"/>
              <a:t> represents a logically independent part of a larger system</a:t>
            </a:r>
            <a:endParaRPr lang="en-US" sz="1400" dirty="0" smtClean="0"/>
          </a:p>
          <a:p>
            <a:pPr>
              <a:buAutoNum type="arabicPeriod" startAt="2"/>
            </a:pPr>
            <a:endParaRPr lang="en-US" sz="1400" dirty="0" smtClean="0"/>
          </a:p>
          <a:p>
            <a:pPr>
              <a:buAutoNum type="arabicPeriod" startAt="2"/>
            </a:pPr>
            <a:r>
              <a:rPr lang="en-US" sz="1400" dirty="0" smtClean="0"/>
              <a:t>DEPENDENCY</a:t>
            </a:r>
            <a:r>
              <a:rPr lang="en-US" sz="1400" b="1" dirty="0"/>
              <a:t> 	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dirty="0" smtClean="0"/>
              <a:t>Dependencies </a:t>
            </a:r>
            <a:r>
              <a:rPr lang="en-US" sz="1400" dirty="0"/>
              <a:t>are used to show that there might be some element or </a:t>
            </a:r>
            <a:r>
              <a:rPr lang="en-US" sz="1400" dirty="0" smtClean="0"/>
              <a:t>package</a:t>
            </a:r>
          </a:p>
          <a:p>
            <a:pPr marL="400050" lvl="1" indent="0">
              <a:buNone/>
            </a:pPr>
            <a:r>
              <a:rPr lang="en-US" sz="1400" dirty="0" smtClean="0"/>
              <a:t> that </a:t>
            </a:r>
            <a:r>
              <a:rPr lang="en-US" sz="1400" dirty="0"/>
              <a:t>can be dependent upon any other element or </a:t>
            </a:r>
            <a:r>
              <a:rPr lang="en-US" sz="1400" dirty="0" smtClean="0"/>
              <a:t>package.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551" y="2108965"/>
            <a:ext cx="190526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551" y="3701562"/>
            <a:ext cx="2027547" cy="975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66" y="4984051"/>
            <a:ext cx="3020432" cy="1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25" y="2353438"/>
            <a:ext cx="8143875" cy="3636511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IMPORT</a:t>
            </a:r>
          </a:p>
          <a:p>
            <a:pPr marL="400050" lvl="1" indent="0">
              <a:buNone/>
            </a:pPr>
            <a:r>
              <a:rPr lang="en-US" dirty="0"/>
              <a:t> Used to represent the below package or function or element has been imported from the above package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dirty="0"/>
              <a:t>MERGE</a:t>
            </a:r>
          </a:p>
          <a:p>
            <a:pPr marL="400050" lvl="1" indent="0">
              <a:buNone/>
            </a:pPr>
            <a:r>
              <a:rPr lang="en-US" dirty="0"/>
              <a:t>Denotes that the Package 1 can be merged with Package 2</a:t>
            </a:r>
            <a:endParaRPr lang="en-IN" dirty="0"/>
          </a:p>
          <a:p>
            <a:pPr>
              <a:buFont typeface="+mj-lt"/>
              <a:buAutoNum type="arabicPeriod" startAt="4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84" t="36815" b="32420"/>
          <a:stretch/>
        </p:blipFill>
        <p:spPr>
          <a:xfrm>
            <a:off x="9418233" y="2747598"/>
            <a:ext cx="1735086" cy="1099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49" y="4281521"/>
            <a:ext cx="2603853" cy="8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12" y="2387387"/>
            <a:ext cx="6737788" cy="42547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Package Merge </a:t>
            </a:r>
            <a:r>
              <a:rPr lang="en-IN" b="1" dirty="0" smtClean="0"/>
              <a:t>Relationship</a:t>
            </a:r>
          </a:p>
          <a:p>
            <a:pPr marL="400050" lvl="1" indent="0">
              <a:buNone/>
            </a:pPr>
            <a:r>
              <a:rPr lang="en-US" dirty="0" smtClean="0"/>
              <a:t>Used </a:t>
            </a:r>
            <a:r>
              <a:rPr lang="en-US" dirty="0"/>
              <a:t>to represent that the contents of a package can be merged with the contents of another package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Package Dependency </a:t>
            </a:r>
            <a:r>
              <a:rPr lang="en-IN" b="1" dirty="0" smtClean="0"/>
              <a:t>Relationship</a:t>
            </a:r>
          </a:p>
          <a:p>
            <a:pPr marL="400050" lvl="1" indent="0">
              <a:buNone/>
            </a:pPr>
            <a:r>
              <a:rPr lang="en-US" dirty="0"/>
              <a:t>A package can be </a:t>
            </a:r>
            <a:r>
              <a:rPr lang="en-US" dirty="0" smtClean="0"/>
              <a:t>dependent </a:t>
            </a:r>
            <a:r>
              <a:rPr lang="en-US" dirty="0"/>
              <a:t>on other different packages, signifying that the source package is somehow dependent on the target package.</a:t>
            </a:r>
            <a:endParaRPr lang="en-IN" b="1" dirty="0"/>
          </a:p>
          <a:p>
            <a:pPr marL="400050" lvl="1" indent="0">
              <a:buNone/>
            </a:pPr>
            <a:endParaRPr lang="en-IN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55" y="2387387"/>
            <a:ext cx="4248743" cy="1600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755" y="4508501"/>
            <a:ext cx="4339965" cy="13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425274"/>
            <a:ext cx="6686986" cy="3636511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IN" b="1" dirty="0"/>
              <a:t>Package Import Relationship</a:t>
            </a:r>
          </a:p>
          <a:p>
            <a:pPr marL="400050" lvl="1" indent="0">
              <a:buNone/>
            </a:pPr>
            <a:r>
              <a:rPr lang="en-US" dirty="0"/>
              <a:t>This relationship is used to represent that a package is importing another package to use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 startAt="3"/>
            </a:pP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IN" b="1" dirty="0"/>
              <a:t>Package Access Relationship</a:t>
            </a:r>
          </a:p>
          <a:p>
            <a:pPr marL="400050" lvl="1" indent="0">
              <a:buNone/>
            </a:pPr>
            <a:r>
              <a:rPr lang="en-US" dirty="0"/>
              <a:t>This type of relationship signifies that there is a access relationship between two or more packages, meaning that one package can access the contents of another package without importing it.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86" y="2234987"/>
            <a:ext cx="4591691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86" y="4243529"/>
            <a:ext cx="168616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Environment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805" y="2222500"/>
            <a:ext cx="6812893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04" y="3103685"/>
            <a:ext cx="10783094" cy="2927838"/>
          </a:xfrm>
        </p:spPr>
        <p:txBody>
          <a:bodyPr>
            <a:normAutofit fontScale="92500"/>
          </a:bodyPr>
          <a:lstStyle/>
          <a:p>
            <a:r>
              <a:rPr lang="en-US" dirty="0"/>
              <a:t>A component </a:t>
            </a:r>
            <a:r>
              <a:rPr lang="en-US" dirty="0" smtClean="0"/>
              <a:t>diagram, a type of structural UML diagram </a:t>
            </a:r>
            <a:r>
              <a:rPr lang="en-US" dirty="0"/>
              <a:t>is used to break down a large object-oriented system into the smaller components, so as to make them more manageable.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models the physical view of a system such as executables, files, libraries, etc. that resides within the node</a:t>
            </a:r>
            <a:r>
              <a:rPr lang="en-US" dirty="0" smtClean="0"/>
              <a:t>.</a:t>
            </a:r>
          </a:p>
          <a:p>
            <a:r>
              <a:rPr lang="en-US" dirty="0"/>
              <a:t>The main purpose of the component diagram are enlisted below:</a:t>
            </a:r>
          </a:p>
          <a:p>
            <a:pPr lvl="1">
              <a:buFont typeface="Century Gothic" panose="020B0502020202020204" pitchFamily="34" charset="0"/>
              <a:buChar char="―"/>
            </a:pPr>
            <a:r>
              <a:rPr lang="en-US" dirty="0"/>
              <a:t>It envisions each component of a system.</a:t>
            </a:r>
          </a:p>
          <a:p>
            <a:pPr lvl="1">
              <a:buFont typeface="Century Gothic" panose="020B0502020202020204" pitchFamily="34" charset="0"/>
              <a:buChar char="―"/>
            </a:pPr>
            <a:r>
              <a:rPr lang="en-US" dirty="0"/>
              <a:t>It constructs the executable by incorporating forward and reverse engineering.</a:t>
            </a:r>
          </a:p>
          <a:p>
            <a:pPr lvl="1">
              <a:buFont typeface="Century Gothic" panose="020B0502020202020204" pitchFamily="34" charset="0"/>
              <a:buChar char="―"/>
            </a:pPr>
            <a:r>
              <a:rPr lang="en-US" dirty="0"/>
              <a:t>It depicts the relationships and organization of components.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OF A COMPONENT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6735" y="2756651"/>
            <a:ext cx="8365835" cy="3636511"/>
          </a:xfrm>
        </p:spPr>
        <p:txBody>
          <a:bodyPr>
            <a:no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857250" lvl="2" indent="0">
              <a:buNone/>
            </a:pPr>
            <a:r>
              <a:rPr lang="en-US" dirty="0"/>
              <a:t>Represent modular parts of the system that encapsulate functionalities. Components can be software classes, collections of classes, or subsystems</a:t>
            </a:r>
            <a:r>
              <a:rPr lang="en-US" dirty="0" smtClean="0"/>
              <a:t>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INTERFACES</a:t>
            </a:r>
          </a:p>
          <a:p>
            <a:pPr marL="857250" lvl="2" indent="0">
              <a:buNone/>
            </a:pPr>
            <a:r>
              <a:rPr lang="en-US" dirty="0"/>
              <a:t> Specify a set of operations that a component offers or requires, serving as a contract between the component and its environment</a:t>
            </a:r>
            <a:r>
              <a:rPr lang="en-US" dirty="0" smtClean="0"/>
              <a:t>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PORTS</a:t>
            </a:r>
          </a:p>
          <a:p>
            <a:pPr marL="457200" lvl="1" indent="0">
              <a:buNone/>
            </a:pPr>
            <a:r>
              <a:rPr lang="en-US" dirty="0"/>
              <a:t>	Represent specific interaction points on the boundary of a component </a:t>
            </a:r>
            <a:r>
              <a:rPr lang="en-US" dirty="0" smtClean="0"/>
              <a:t>	where </a:t>
            </a:r>
            <a:r>
              <a:rPr lang="en-US" dirty="0"/>
              <a:t>interfaces are </a:t>
            </a:r>
            <a:r>
              <a:rPr lang="en-US" dirty="0" smtClean="0"/>
              <a:t>provided or </a:t>
            </a:r>
            <a:r>
              <a:rPr lang="en-US" dirty="0"/>
              <a:t>required.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038" y="1996117"/>
            <a:ext cx="1763632" cy="1330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34" y="3615397"/>
            <a:ext cx="2836041" cy="1156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211" y="5446685"/>
            <a:ext cx="3301664" cy="9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1625"/>
            <a:ext cx="7235628" cy="4109933"/>
          </a:xfrm>
        </p:spPr>
        <p:txBody>
          <a:bodyPr>
            <a:noAutofit/>
          </a:bodyPr>
          <a:lstStyle/>
          <a:p>
            <a:pPr marL="857250" lvl="2" indent="0">
              <a:buNone/>
            </a:pPr>
            <a:endParaRPr lang="en-US" sz="1200" dirty="0"/>
          </a:p>
          <a:p>
            <a:pPr marL="800100" lvl="1" indent="-342900">
              <a:buFont typeface="+mj-lt"/>
              <a:buAutoNum type="arabicPeriod" startAt="4"/>
            </a:pPr>
            <a:r>
              <a:rPr lang="en-US" sz="1400" dirty="0" smtClean="0"/>
              <a:t>RELATIONSHIPS</a:t>
            </a:r>
          </a:p>
          <a:p>
            <a:pPr marL="457200" lvl="1" indent="0">
              <a:buNone/>
            </a:pPr>
            <a:r>
              <a:rPr lang="en-US" sz="1400" dirty="0" smtClean="0"/>
              <a:t>Depict </a:t>
            </a:r>
            <a:r>
              <a:rPr lang="en-US" sz="1400" dirty="0"/>
              <a:t>the connections and dependencies between components </a:t>
            </a:r>
            <a:r>
              <a:rPr lang="en-US" sz="1400" dirty="0" smtClean="0"/>
              <a:t>and references.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Composition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Aggregation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Constraint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Dependency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Link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68" y="3031488"/>
            <a:ext cx="1632709" cy="395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28" y="3693041"/>
            <a:ext cx="1632709" cy="39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075" y="4412980"/>
            <a:ext cx="1375524" cy="839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075" y="5575728"/>
            <a:ext cx="1526030" cy="515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075" y="6330505"/>
            <a:ext cx="1581371" cy="38105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55876" y="818532"/>
            <a:ext cx="4997034" cy="41880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2" charset="2"/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dirty="0" smtClean="0"/>
              <a:t>ARTIFACTS</a:t>
            </a:r>
          </a:p>
          <a:p>
            <a:pPr marL="457200" lvl="1" indent="0">
              <a:buNone/>
            </a:pPr>
            <a:r>
              <a:rPr lang="en-US" dirty="0"/>
              <a:t>Represent physical files or data that are deployed on nodes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706" y="3504549"/>
            <a:ext cx="2616749" cy="18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E-Commerce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92" y="2082165"/>
            <a:ext cx="6020202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04" y="2753165"/>
            <a:ext cx="10783094" cy="2927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dirty="0">
                <a:hlinkClick r:id="rId2"/>
              </a:rPr>
              <a:t>UML</a:t>
            </a:r>
            <a:r>
              <a:rPr lang="en-US" dirty="0"/>
              <a:t> deployment diagram is a diagram that shows the configuration of run time processing nodes and the components that live on them. </a:t>
            </a:r>
            <a:endParaRPr lang="en-US" dirty="0" smtClean="0"/>
          </a:p>
          <a:p>
            <a:r>
              <a:rPr lang="en-US" dirty="0" smtClean="0"/>
              <a:t>Deployment </a:t>
            </a:r>
            <a:r>
              <a:rPr lang="en-US" dirty="0"/>
              <a:t>diagrams is a kind of structure diagram used in modeling the physical aspects of an object-oriented system</a:t>
            </a:r>
            <a:r>
              <a:rPr lang="en-US" dirty="0" smtClean="0"/>
              <a:t>.</a:t>
            </a:r>
          </a:p>
          <a:p>
            <a:r>
              <a:rPr lang="en-US" dirty="0"/>
              <a:t>Purpose of Deployment Diagrams</a:t>
            </a:r>
          </a:p>
          <a:p>
            <a:pPr lvl="1">
              <a:buFontTx/>
              <a:buChar char="-"/>
            </a:pPr>
            <a:r>
              <a:rPr lang="en-US" dirty="0"/>
              <a:t>They show the structure of the run-time system</a:t>
            </a:r>
          </a:p>
          <a:p>
            <a:pPr lvl="1">
              <a:buFontTx/>
              <a:buChar char="-"/>
            </a:pPr>
            <a:r>
              <a:rPr lang="en-US" dirty="0"/>
              <a:t>They capture the hardware that will be used to implement the system and the links between different items of hardware.</a:t>
            </a:r>
          </a:p>
          <a:p>
            <a:pPr lvl="1">
              <a:buFontTx/>
              <a:buChar char="-"/>
            </a:pPr>
            <a:r>
              <a:rPr lang="en-US" dirty="0"/>
              <a:t>They model physical hardware elements and the communication paths between them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5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OF A DEPLOYMENT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3405" y="2840627"/>
            <a:ext cx="10554574" cy="3636511"/>
          </a:xfrm>
        </p:spPr>
        <p:txBody>
          <a:bodyPr>
            <a:noAutofit/>
          </a:bodyPr>
          <a:lstStyle/>
          <a:p>
            <a:pPr marL="800100" lvl="1" indent="-342900">
              <a:buAutoNum type="arabicPeriod"/>
            </a:pPr>
            <a:r>
              <a:rPr lang="en-US" sz="1400" dirty="0" smtClean="0"/>
              <a:t>COMPONENT:</a:t>
            </a:r>
          </a:p>
          <a:p>
            <a:pPr marL="857250" lvl="2" indent="0">
              <a:buNone/>
            </a:pPr>
            <a:r>
              <a:rPr lang="en-US" dirty="0" smtClean="0"/>
              <a:t>A </a:t>
            </a:r>
            <a:r>
              <a:rPr lang="en-US" dirty="0"/>
              <a:t>component represents a modular and reusable part of a system, typically implemented as a software module, class, or package. </a:t>
            </a: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00100" lvl="1" indent="-342900">
              <a:buAutoNum type="arabicPeriod" startAt="2"/>
            </a:pPr>
            <a:r>
              <a:rPr lang="en-US" sz="1400" dirty="0" smtClean="0"/>
              <a:t>ARTIFACT:</a:t>
            </a:r>
          </a:p>
          <a:p>
            <a:pPr marL="857250" lvl="2" indent="0">
              <a:buNone/>
            </a:pPr>
            <a:r>
              <a:rPr lang="en-US" dirty="0"/>
              <a:t>An artifact represents a physical piece of information or data that is used or produced in the software development process</a:t>
            </a:r>
            <a:r>
              <a:rPr lang="en-US" dirty="0" smtClean="0"/>
              <a:t>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00100" lvl="1" indent="-342900">
              <a:buAutoNum type="arabicPeriod" startAt="3"/>
            </a:pPr>
            <a:r>
              <a:rPr lang="en-US" sz="1400" dirty="0" smtClean="0"/>
              <a:t>INTERFACE:</a:t>
            </a:r>
          </a:p>
          <a:p>
            <a:pPr marL="857250" lvl="2" indent="0" fontAlgn="base">
              <a:buNone/>
            </a:pPr>
            <a:r>
              <a:rPr lang="en-US" dirty="0" smtClean="0"/>
              <a:t>An interface defines a contract specifying the methods or operations that a component must implement.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800100" lvl="1" indent="-342900">
              <a:buAutoNum type="arabicPeriod" startAt="3"/>
            </a:pPr>
            <a:endParaRPr lang="en-US" sz="1400" dirty="0" smtClean="0"/>
          </a:p>
          <a:p>
            <a:pPr marL="800100" lvl="1" indent="-342900">
              <a:buAutoNum type="arabicPeriod"/>
            </a:pP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88" b="22477"/>
          <a:stretch/>
        </p:blipFill>
        <p:spPr>
          <a:xfrm>
            <a:off x="9845040" y="2012341"/>
            <a:ext cx="1260252" cy="137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23" t="10841" r="-3023" b="26053"/>
          <a:stretch/>
        </p:blipFill>
        <p:spPr>
          <a:xfrm>
            <a:off x="9845040" y="3638601"/>
            <a:ext cx="1260252" cy="1020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01" b="19734"/>
          <a:stretch/>
        </p:blipFill>
        <p:spPr>
          <a:xfrm>
            <a:off x="9845041" y="4901259"/>
            <a:ext cx="1182272" cy="11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2368" y="2336587"/>
            <a:ext cx="10554574" cy="3636511"/>
          </a:xfrm>
        </p:spPr>
        <p:txBody>
          <a:bodyPr/>
          <a:lstStyle/>
          <a:p>
            <a:pPr marL="457200" lvl="1" indent="0" fontAlgn="base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4.  </a:t>
            </a:r>
            <a:r>
              <a:rPr lang="en-US" sz="1400" dirty="0"/>
              <a:t>NODE:  </a:t>
            </a:r>
          </a:p>
          <a:p>
            <a:pPr marL="857250" lvl="2" indent="0" fontAlgn="base">
              <a:buNone/>
            </a:pPr>
            <a:r>
              <a:rPr lang="en-US" dirty="0"/>
              <a:t>A node represents a physical or computational resource, such as a hardware device, server, workstation, or computing resource, on which software components can be deployed or executed</a:t>
            </a:r>
            <a:r>
              <a:rPr lang="en-US" dirty="0" smtClean="0"/>
              <a:t>.</a:t>
            </a:r>
          </a:p>
          <a:p>
            <a:pPr marL="857250" lvl="2" indent="0" fontAlgn="base">
              <a:buNone/>
            </a:pPr>
            <a:endParaRPr lang="en-US" dirty="0" smtClean="0"/>
          </a:p>
          <a:p>
            <a:pPr marL="857250" lvl="2" indent="0" fontAlgn="base">
              <a:buNone/>
            </a:pPr>
            <a:endParaRPr lang="en-US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US" sz="1400" dirty="0"/>
              <a:t>  COMMUNICATION PATH:</a:t>
            </a:r>
          </a:p>
          <a:p>
            <a:pPr marL="457200" lvl="1" indent="0">
              <a:buNone/>
            </a:pPr>
            <a:r>
              <a:rPr lang="en-US" sz="1400" dirty="0"/>
              <a:t>	A straight line that represents communication between two device nodes.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95" y="2276929"/>
            <a:ext cx="1371791" cy="166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174" y="4252364"/>
            <a:ext cx="2911212" cy="17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E-COMMERCE MICROSERVICES ARCHITECTURE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75" y="2349103"/>
            <a:ext cx="6695048" cy="42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</TotalTime>
  <Words>473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Quotable</vt:lpstr>
      <vt:lpstr>COMPONENT, DEPLOYMENT AND PACKAGE UML DIAGRAMS</vt:lpstr>
      <vt:lpstr>COMPONENT DIAGRAM</vt:lpstr>
      <vt:lpstr>NOTATIONS OF A COMPONENT DIAGRAM</vt:lpstr>
      <vt:lpstr>PowerPoint Presentation</vt:lpstr>
      <vt:lpstr>Web based E-Commerce System</vt:lpstr>
      <vt:lpstr>DEPLOYMENT DIAGRAM</vt:lpstr>
      <vt:lpstr>NOTATIONS OF A DEPLOYMENT DIAGRAM</vt:lpstr>
      <vt:lpstr>PowerPoint Presentation</vt:lpstr>
      <vt:lpstr>E-COMMERCE MICROSERVICES ARCHITECTURE</vt:lpstr>
      <vt:lpstr>PACKAGE DIAGRAM</vt:lpstr>
      <vt:lpstr>NOTATIONS OF PACKAGE DIAGRAM</vt:lpstr>
      <vt:lpstr>PowerPoint Presentation</vt:lpstr>
      <vt:lpstr>RELATIONSHIPS</vt:lpstr>
      <vt:lpstr>PowerPoint Presentation</vt:lpstr>
      <vt:lpstr>E-commerce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COMPONENT, DEPLOYMENT AND PACKAGE UML DIAGRAMS</dc:title>
  <dc:creator>2022503538</dc:creator>
  <cp:lastModifiedBy>2022503538</cp:lastModifiedBy>
  <cp:revision>10</cp:revision>
  <dcterms:created xsi:type="dcterms:W3CDTF">2024-09-26T05:17:27Z</dcterms:created>
  <dcterms:modified xsi:type="dcterms:W3CDTF">2024-09-26T06:40:59Z</dcterms:modified>
</cp:coreProperties>
</file>