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9675" cy="10691813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7">
          <p15:clr>
            <a:srgbClr val="000000"/>
          </p15:clr>
        </p15:guide>
        <p15:guide id="2" pos="23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Sg200T1IfBMe8MXbviSfwOt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304" y="66"/>
      </p:cViewPr>
      <p:guideLst>
        <p:guide orient="horz" pos="3337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84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29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6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4424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275f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5275f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36984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17947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62747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82213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73b3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73b3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97434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32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caJ9ecv-4JLz_PI8leRVMeWBPUbBRaqJ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drive/folders/1M52iARBjqOV49JjBv6OosIo0wBseQ881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818900" y="6569250"/>
            <a:ext cx="4225200" cy="64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67400" y="1359150"/>
            <a:ext cx="4092600" cy="238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85200" y="6655500"/>
            <a:ext cx="40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19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57" name="Google Shape;57;p1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5515" y="1440815"/>
            <a:ext cx="4055745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18900" y="7324475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Task 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18900" y="8050650"/>
            <a:ext cx="575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Task 5</a:t>
            </a:r>
            <a:endParaRPr sz="26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513674" y="3542873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513674" y="4213260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13674" y="4883647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513674" y="5584434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542873" y="348962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542873" y="4160011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542873" y="4815824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42873" y="5523885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58401" y="351272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058401" y="4183111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58401" y="4853498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058401" y="5523885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422053" y="1918039"/>
            <a:ext cx="3494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Table of</a:t>
            </a:r>
            <a:endParaRPr sz="39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17929C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4600" b="1" i="0" u="none" strike="noStrike" cap="none">
              <a:solidFill>
                <a:srgbClr val="17929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513674" y="6285221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578171" y="620277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058401" y="619427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5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80" name="Google Shape;80;p2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01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Hints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894975" y="2926163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3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894975" y="2926175"/>
            <a:ext cx="602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Gunakan dataset yang tersedia pada Sumber Daya untuk menjawab soal - soal yang ada di Question List Template ini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75feb3c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275feb3c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7" name="Google Shape;97;g125275feb3c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8" name="Google Shape;98;g125275feb3c_0_0"/>
          <p:cNvSpPr txBox="1"/>
          <p:nvPr/>
        </p:nvSpPr>
        <p:spPr>
          <a:xfrm>
            <a:off x="894975" y="2926163"/>
            <a:ext cx="66651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masing-masing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primary key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dataset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indent="-342900">
              <a:buAutoNum type="arabicPeriod"/>
            </a:pPr>
            <a:r>
              <a:rPr lang="en-US" sz="1800" dirty="0"/>
              <a:t>Primary key </a:t>
            </a:r>
            <a:r>
              <a:rPr lang="en-US" sz="1800" dirty="0" err="1"/>
              <a:t>tabel</a:t>
            </a:r>
            <a:r>
              <a:rPr lang="en-US" sz="1800" dirty="0"/>
              <a:t> Customer: </a:t>
            </a:r>
            <a:r>
              <a:rPr lang="en-US" sz="1800" dirty="0" err="1"/>
              <a:t>CustomerID</a:t>
            </a:r>
            <a:endParaRPr lang="en-US" sz="1800" dirty="0"/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Primary key </a:t>
            </a:r>
            <a:r>
              <a:rPr lang="en-US" sz="1800" dirty="0" err="1"/>
              <a:t>tabel</a:t>
            </a:r>
            <a:r>
              <a:rPr lang="en-US" sz="1800" dirty="0"/>
              <a:t> Products: </a:t>
            </a:r>
            <a:r>
              <a:rPr lang="en-US" sz="1800" dirty="0" err="1"/>
              <a:t>ProdNumber</a:t>
            </a:r>
            <a:endParaRPr lang="en-US" sz="1800" dirty="0"/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Primary key </a:t>
            </a:r>
            <a:r>
              <a:rPr lang="en-US" sz="1800" dirty="0" err="1"/>
              <a:t>tabel</a:t>
            </a:r>
            <a:r>
              <a:rPr lang="en-US" sz="1800" dirty="0"/>
              <a:t> Orders: </a:t>
            </a:r>
            <a:r>
              <a:rPr lang="en-US" sz="1800" dirty="0" err="1"/>
              <a:t>OrderID</a:t>
            </a:r>
            <a:endParaRPr lang="en-US" sz="1800" dirty="0"/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Primary key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ProductCategory</a:t>
            </a:r>
            <a:r>
              <a:rPr lang="en-US" sz="1800" dirty="0"/>
              <a:t>: </a:t>
            </a:r>
            <a:r>
              <a:rPr lang="en-US" sz="1800" dirty="0" err="1"/>
              <a:t>CategoryID</a:t>
            </a:r>
            <a:endParaRPr lang="en-US" sz="1800" dirty="0"/>
          </a:p>
          <a:p>
            <a:pPr marL="342900" indent="-342900">
              <a:buFont typeface="Arial"/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g125275feb3c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7875" y="12323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94975" y="2214963"/>
            <a:ext cx="666510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relationship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ke-4 table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1800"/>
            </a:pP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menggabungkan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1,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relasi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1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 smtClean="0"/>
              <a:t>lainnya</a:t>
            </a:r>
            <a:r>
              <a:rPr lang="en-US" sz="1800" dirty="0" smtClean="0"/>
              <a:t>.</a:t>
            </a:r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/>
              <a:t>Customers.CustomerID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Orders.CustomerID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relasi</a:t>
            </a:r>
            <a:r>
              <a:rPr lang="en-US" sz="1800" dirty="0"/>
              <a:t> one to many </a:t>
            </a:r>
            <a:r>
              <a:rPr lang="en-US" sz="1800" dirty="0" smtClean="0"/>
              <a:t>relationship</a:t>
            </a:r>
            <a:endParaRPr lang="en-US" sz="1800" dirty="0"/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/>
              <a:t>Products.ProdNumber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Orders.ProdNumber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relasi</a:t>
            </a:r>
            <a:r>
              <a:rPr lang="en-US" sz="1800" dirty="0"/>
              <a:t> one to many </a:t>
            </a:r>
            <a:r>
              <a:rPr lang="en-US" sz="1800" dirty="0" smtClean="0"/>
              <a:t>relationship</a:t>
            </a:r>
            <a:endParaRPr lang="en-US" sz="1800" dirty="0"/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/>
              <a:t>ProductCategory.CategoryID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Products.Category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relasi</a:t>
            </a:r>
            <a:r>
              <a:rPr lang="en-US" sz="1800" dirty="0"/>
              <a:t> one to </a:t>
            </a:r>
            <a:r>
              <a:rPr lang="en-US" sz="1800" dirty="0" smtClean="0"/>
              <a:t>many relationship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4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75" y="3181500"/>
            <a:ext cx="7323151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875" y="18419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94975" y="2824563"/>
            <a:ext cx="6665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Tugas</a:t>
            </a:r>
            <a:endParaRPr sz="1800" b="0" i="0" u="none" strike="noStrike" cap="none" dirty="0" smtClean="0">
              <a:solidFill>
                <a:srgbClr val="000000"/>
              </a:solidFill>
              <a:latin typeface="+mj-lt"/>
              <a:ea typeface="Rubik"/>
              <a:cs typeface="Rubik" panose="020B0604020202020204" charset="-79"/>
              <a:sym typeface="Rubik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Sebagai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BI Analyst 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PT Sejahtera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Bersama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buatlah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1 table master di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Ms.Access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dari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4 dataset yang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ada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keperluan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analisis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monitoring.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Cantumkan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juga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query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Ms.Accessnya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dalam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bentuk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txt yang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sudah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diupload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ke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dalam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google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drive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Anda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dengan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akses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‘anyone can view’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.  File txt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diberi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nama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dengan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[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Soal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3 -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Nama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Lengkap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].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Link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jawaban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disematkan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di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dalam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Rubik"/>
                <a:cs typeface="Rubik" panose="020B0604020202020204" charset="-79"/>
                <a:sym typeface="Rubik"/>
              </a:rPr>
              <a:t>Question List Template </a:t>
            </a:r>
            <a:endParaRPr sz="1800" b="0" i="0" u="none" strike="noStrike" cap="none" dirty="0" smtClean="0">
              <a:solidFill>
                <a:schemeClr val="dk1"/>
              </a:solidFill>
              <a:latin typeface="+mj-lt"/>
              <a:ea typeface="Rubik"/>
              <a:cs typeface="Rubik" panose="020B0604020202020204" charset="-79"/>
              <a:sym typeface="Rubik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+mj-lt"/>
              <a:ea typeface="Rubik"/>
              <a:cs typeface="Rubik" panose="020B0604020202020204" charset="-79"/>
              <a:sym typeface="Rubik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2"/>
            </a:pPr>
            <a:r>
              <a:rPr lang="en-US" sz="1800" dirty="0" err="1" smtClean="0">
                <a:latin typeface="+mj-lt"/>
                <a:ea typeface="Rubik"/>
                <a:cs typeface="Rubik" panose="020B0604020202020204" charset="-79"/>
                <a:sym typeface="Rubik"/>
              </a:rPr>
              <a:t>Jawaban</a:t>
            </a:r>
            <a:endParaRPr sz="1800" dirty="0" smtClean="0">
              <a:latin typeface="+mj-lt"/>
              <a:ea typeface="Rubik"/>
              <a:cs typeface="Rubik" panose="020B0604020202020204" charset="-79"/>
              <a:sym typeface="Rubik"/>
            </a:endParaRPr>
          </a:p>
          <a:p>
            <a:pPr marL="457200" lvl="0"/>
            <a:r>
              <a:rPr lang="en-US" sz="1800" dirty="0" smtClean="0">
                <a:latin typeface="+mj-lt"/>
                <a:ea typeface="Rubik"/>
                <a:cs typeface="Rubik" panose="020B0604020202020204" charset="-79"/>
                <a:sym typeface="Rubik"/>
              </a:rPr>
              <a:t>Link TXT: </a:t>
            </a:r>
            <a:r>
              <a:rPr lang="en-US" sz="1800" dirty="0" smtClean="0">
                <a:latin typeface="+mj-lt"/>
                <a:ea typeface="Rubik"/>
                <a:cs typeface="Rubik" panose="020B0604020202020204" charset="-79"/>
                <a:sym typeface="Rubik"/>
                <a:hlinkClick r:id="rId4"/>
              </a:rPr>
              <a:t>https://drive.google.com/file/d/1caJ9ecv-4JLz_PI8leRVMeWBPUbBRaqJ/view?usp=sharing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118" name="Google Shape;118;p5" descr="Logo Bank Muamal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05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7875" y="15371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94975" y="2519763"/>
            <a:ext cx="66651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Ms. Access dan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monitoring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txt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folder google drive yang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Link folder google drive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Ms. Excel dan file txt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Question List Template 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 startAt="2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>
              <a:buSzPts val="1800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Google Drive Folder Link</a:t>
            </a:r>
            <a:r>
              <a:rPr lang="en-US" sz="1800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https://drive.google.com/drive/folders/1M52iARBjqOV49JjBv6OosIo0wBseQ881?usp=sharing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6" descr="Logo Bank Muamal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73b30bd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a73b30bd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g125a73b30bd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</a:t>
            </a: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5" name="Google Shape;135;g125a73b30bd_0_0"/>
          <p:cNvSpPr txBox="1"/>
          <p:nvPr/>
        </p:nvSpPr>
        <p:spPr>
          <a:xfrm>
            <a:off x="894975" y="2926163"/>
            <a:ext cx="666510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BI analyst PT Sejahtera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Bersama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usulkan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ataupun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menaikkan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1800"/>
            </a:pP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cara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bisa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diusulkan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: </a:t>
            </a:r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Memaksimalkan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informasi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email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metode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tetap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berkomunikasi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Mensegmentasikan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segmentasi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total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pembelian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selama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rentang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waktu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tertentu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dan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memberikan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penawaran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menarik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tiap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segmen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pelanggan</a:t>
            </a:r>
            <a:endParaRPr lang="en-US" sz="1800" dirty="0" smtClean="0"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>
              <a:buSzPts val="1800"/>
              <a:buFont typeface="+mj-lt"/>
              <a:buAutoNum type="arabicPeriod"/>
            </a:pPr>
            <a:r>
              <a:rPr lang="en-US" sz="1800" dirty="0" err="1" smtClean="0">
                <a:latin typeface="Rubik" panose="020B0604020202020204" charset="-79"/>
                <a:cs typeface="Rubik" panose="020B0604020202020204" charset="-79"/>
              </a:rPr>
              <a:t>Memaksimalkan</a:t>
            </a:r>
            <a:r>
              <a:rPr lang="en-US" sz="1800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i="1" dirty="0">
                <a:latin typeface="Rubik" panose="020B0604020202020204" charset="-79"/>
                <a:cs typeface="Rubik" panose="020B0604020202020204" charset="-79"/>
              </a:rPr>
              <a:t>cross-selling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maupun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i="1" dirty="0">
                <a:latin typeface="Rubik" panose="020B0604020202020204" charset="-79"/>
                <a:cs typeface="Rubik" panose="020B0604020202020204" charset="-79"/>
              </a:rPr>
              <a:t>upselling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sz="1800" i="1" dirty="0">
                <a:latin typeface="Rubik" panose="020B0604020202020204" charset="-79"/>
                <a:cs typeface="Rubik" panose="020B0604020202020204" charset="-79"/>
              </a:rPr>
              <a:t>Cross-selling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teknik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i="1" dirty="0">
                <a:latin typeface="Rubik" panose="020B0604020202020204" charset="-79"/>
                <a:cs typeface="Rubik" panose="020B0604020202020204" charset="-79"/>
              </a:rPr>
              <a:t>association rule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algoritma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apriori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merekomendasikan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saat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seorang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membeli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suatu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125a73b30bd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9360" y="8981440"/>
            <a:ext cx="1704340" cy="9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436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Rubik</vt:lpstr>
      <vt:lpstr>Rubik Medium</vt:lpstr>
      <vt:lpstr>Rubik SemiBold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</dc:creator>
  <cp:lastModifiedBy>user</cp:lastModifiedBy>
  <cp:revision>17</cp:revision>
  <dcterms:created xsi:type="dcterms:W3CDTF">2022-03-30T13:00:00Z</dcterms:created>
  <dcterms:modified xsi:type="dcterms:W3CDTF">2023-01-18T14:06:34Z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