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8" r:id="rId4"/>
    <p:sldId id="259" r:id="rId5"/>
    <p:sldId id="262" r:id="rId6"/>
    <p:sldId id="260" r:id="rId7"/>
    <p:sldId id="263" r:id="rId8"/>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D77"/>
    <a:srgbClr val="49535A"/>
    <a:srgbClr val="7FBAE3"/>
    <a:srgbClr val="0277C8"/>
    <a:srgbClr val="B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5405E-F458-4411-BD4F-0B3C69117531}" v="38" dt="2025-10-08T15:22:50.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22" autoAdjust="0"/>
  </p:normalViewPr>
  <p:slideViewPr>
    <p:cSldViewPr>
      <p:cViewPr varScale="1">
        <p:scale>
          <a:sx n="41" d="100"/>
          <a:sy n="41" d="100"/>
        </p:scale>
        <p:origin x="836" y="2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ima Ozola-Szoke" userId="4e7b2398847a2a0c" providerId="LiveId" clId="{C7D5405E-F458-4411-BD4F-0B3C69117531}"/>
    <pc:docChg chg="undo custSel modSld">
      <pc:chgData name="Laima Ozola-Szoke" userId="4e7b2398847a2a0c" providerId="LiveId" clId="{C7D5405E-F458-4411-BD4F-0B3C69117531}" dt="2025-10-08T15:22:50.964" v="51" actId="20577"/>
      <pc:docMkLst>
        <pc:docMk/>
      </pc:docMkLst>
      <pc:sldChg chg="addSp delSp modSp mod addAnim delAnim modAnim">
        <pc:chgData name="Laima Ozola-Szoke" userId="4e7b2398847a2a0c" providerId="LiveId" clId="{C7D5405E-F458-4411-BD4F-0B3C69117531}" dt="2025-10-08T15:22:50.964" v="51" actId="20577"/>
        <pc:sldMkLst>
          <pc:docMk/>
          <pc:sldMk cId="0" sldId="259"/>
        </pc:sldMkLst>
        <pc:spChg chg="mod">
          <ac:chgData name="Laima Ozola-Szoke" userId="4e7b2398847a2a0c" providerId="LiveId" clId="{C7D5405E-F458-4411-BD4F-0B3C69117531}" dt="2025-10-08T15:18:07.574" v="13"/>
          <ac:spMkLst>
            <pc:docMk/>
            <pc:sldMk cId="0" sldId="259"/>
            <ac:spMk id="11" creationId="{F6F973A8-319D-AA38-4431-F86FE82632C0}"/>
          </ac:spMkLst>
        </pc:spChg>
        <pc:spChg chg="del">
          <ac:chgData name="Laima Ozola-Szoke" userId="4e7b2398847a2a0c" providerId="LiveId" clId="{C7D5405E-F458-4411-BD4F-0B3C69117531}" dt="2025-10-08T15:17:42.287" v="7" actId="478"/>
          <ac:spMkLst>
            <pc:docMk/>
            <pc:sldMk cId="0" sldId="259"/>
            <ac:spMk id="12" creationId="{61F3E996-B69D-065C-8D3F-7907E2A3BCB3}"/>
          </ac:spMkLst>
        </pc:spChg>
        <pc:spChg chg="add mod">
          <ac:chgData name="Laima Ozola-Szoke" userId="4e7b2398847a2a0c" providerId="LiveId" clId="{C7D5405E-F458-4411-BD4F-0B3C69117531}" dt="2025-10-08T15:17:42.568" v="8"/>
          <ac:spMkLst>
            <pc:docMk/>
            <pc:sldMk cId="0" sldId="259"/>
            <ac:spMk id="13" creationId="{68469A16-C723-AF5E-2FE2-834D89704080}"/>
          </ac:spMkLst>
        </pc:spChg>
        <pc:spChg chg="mod">
          <ac:chgData name="Laima Ozola-Szoke" userId="4e7b2398847a2a0c" providerId="LiveId" clId="{C7D5405E-F458-4411-BD4F-0B3C69117531}" dt="2025-10-08T15:22:50.964" v="51" actId="20577"/>
          <ac:spMkLst>
            <pc:docMk/>
            <pc:sldMk cId="0" sldId="259"/>
            <ac:spMk id="40" creationId="{41800103-6D14-6E38-2F9B-495B23622AA9}"/>
          </ac:spMkLst>
        </pc:spChg>
        <pc:picChg chg="add del">
          <ac:chgData name="Laima Ozola-Szoke" userId="4e7b2398847a2a0c" providerId="LiveId" clId="{C7D5405E-F458-4411-BD4F-0B3C69117531}" dt="2025-10-08T15:17:19.481" v="2" actId="22"/>
          <ac:picMkLst>
            <pc:docMk/>
            <pc:sldMk cId="0" sldId="259"/>
            <ac:picMk id="3" creationId="{93631BF3-1713-66E2-56C8-E6E8607AE410}"/>
          </ac:picMkLst>
        </pc:picChg>
        <pc:picChg chg="add mod">
          <ac:chgData name="Laima Ozola-Szoke" userId="4e7b2398847a2a0c" providerId="LiveId" clId="{C7D5405E-F458-4411-BD4F-0B3C69117531}" dt="2025-10-08T15:17:37.298" v="6" actId="1076"/>
          <ac:picMkLst>
            <pc:docMk/>
            <pc:sldMk cId="0" sldId="259"/>
            <ac:picMk id="8" creationId="{0046886C-652D-CD22-5505-67B9AE1D2912}"/>
          </ac:picMkLst>
        </pc:picChg>
        <pc:picChg chg="add del">
          <ac:chgData name="Laima Ozola-Szoke" userId="4e7b2398847a2a0c" providerId="LiveId" clId="{C7D5405E-F458-4411-BD4F-0B3C69117531}" dt="2025-10-08T15:17:33.746" v="4" actId="478"/>
          <ac:picMkLst>
            <pc:docMk/>
            <pc:sldMk cId="0" sldId="259"/>
            <ac:picMk id="10" creationId="{63386CD9-E8D4-76E3-9081-E1FB17F8A605}"/>
          </ac:picMkLst>
        </pc:picChg>
      </pc:sldChg>
      <pc:sldChg chg="addSp delSp modSp mod delAnim">
        <pc:chgData name="Laima Ozola-Szoke" userId="4e7b2398847a2a0c" providerId="LiveId" clId="{C7D5405E-F458-4411-BD4F-0B3C69117531}" dt="2025-10-08T15:19:54.844" v="26" actId="1076"/>
        <pc:sldMkLst>
          <pc:docMk/>
          <pc:sldMk cId="0" sldId="260"/>
        </pc:sldMkLst>
        <pc:spChg chg="mod">
          <ac:chgData name="Laima Ozola-Szoke" userId="4e7b2398847a2a0c" providerId="LiveId" clId="{C7D5405E-F458-4411-BD4F-0B3C69117531}" dt="2025-10-08T15:19:01.474" v="17"/>
          <ac:spMkLst>
            <pc:docMk/>
            <pc:sldMk cId="0" sldId="260"/>
            <ac:spMk id="10" creationId="{F6FA582C-8E6B-171A-380F-803A3C1D0B82}"/>
          </ac:spMkLst>
        </pc:spChg>
        <pc:spChg chg="mod">
          <ac:chgData name="Laima Ozola-Szoke" userId="4e7b2398847a2a0c" providerId="LiveId" clId="{C7D5405E-F458-4411-BD4F-0B3C69117531}" dt="2025-10-08T15:19:14.934" v="18"/>
          <ac:spMkLst>
            <pc:docMk/>
            <pc:sldMk cId="0" sldId="260"/>
            <ac:spMk id="11" creationId="{D0CE07BE-EE4E-EA1B-F676-2029725F0768}"/>
          </ac:spMkLst>
        </pc:spChg>
        <pc:picChg chg="add mod">
          <ac:chgData name="Laima Ozola-Szoke" userId="4e7b2398847a2a0c" providerId="LiveId" clId="{C7D5405E-F458-4411-BD4F-0B3C69117531}" dt="2025-10-08T15:19:54.844" v="26" actId="1076"/>
          <ac:picMkLst>
            <pc:docMk/>
            <pc:sldMk cId="0" sldId="260"/>
            <ac:picMk id="3" creationId="{83DBAEA6-4227-8BDA-A1E9-467163D554BD}"/>
          </ac:picMkLst>
        </pc:picChg>
        <pc:picChg chg="del">
          <ac:chgData name="Laima Ozola-Szoke" userId="4e7b2398847a2a0c" providerId="LiveId" clId="{C7D5405E-F458-4411-BD4F-0B3C69117531}" dt="2025-10-08T15:19:35.805" v="19" actId="478"/>
          <ac:picMkLst>
            <pc:docMk/>
            <pc:sldMk cId="0" sldId="260"/>
            <ac:picMk id="8" creationId="{603EC3C9-A604-D8B7-B37C-649B087D24C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568B6-2878-493B-8FB3-6F4B54E84A2B}" type="datetimeFigureOut">
              <a:rPr lang="en-US" smtClean="0"/>
              <a:t>10/8/2025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5F346E-F86E-4267-AE53-7FFDBDD69EFA}" type="slidenum">
              <a:rPr lang="en-US" smtClean="0"/>
              <a:t>‹#›</a:t>
            </a:fld>
            <a:endParaRPr lang="en-US"/>
          </a:p>
        </p:txBody>
      </p:sp>
    </p:spTree>
    <p:extLst>
      <p:ext uri="{BB962C8B-B14F-4D97-AF65-F5344CB8AC3E}">
        <p14:creationId xmlns:p14="http://schemas.microsoft.com/office/powerpoint/2010/main" val="676732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5F346E-F86E-4267-AE53-7FFDBDD69EFA}" type="slidenum">
              <a:rPr lang="en-US" smtClean="0"/>
              <a:t>1</a:t>
            </a:fld>
            <a:endParaRPr lang="en-US"/>
          </a:p>
        </p:txBody>
      </p:sp>
    </p:spTree>
    <p:extLst>
      <p:ext uri="{BB962C8B-B14F-4D97-AF65-F5344CB8AC3E}">
        <p14:creationId xmlns:p14="http://schemas.microsoft.com/office/powerpoint/2010/main" val="1265897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F346E-F86E-4267-AE53-7FFDBDD69EFA}" type="slidenum">
              <a:rPr lang="en-US" smtClean="0"/>
              <a:t>3</a:t>
            </a:fld>
            <a:endParaRPr lang="en-US"/>
          </a:p>
        </p:txBody>
      </p:sp>
    </p:spTree>
    <p:extLst>
      <p:ext uri="{BB962C8B-B14F-4D97-AF65-F5344CB8AC3E}">
        <p14:creationId xmlns:p14="http://schemas.microsoft.com/office/powerpoint/2010/main" val="1959813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F346E-F86E-4267-AE53-7FFDBDD69EFA}" type="slidenum">
              <a:rPr lang="en-US" smtClean="0"/>
              <a:t>5</a:t>
            </a:fld>
            <a:endParaRPr lang="en-US"/>
          </a:p>
        </p:txBody>
      </p:sp>
    </p:spTree>
    <p:extLst>
      <p:ext uri="{BB962C8B-B14F-4D97-AF65-F5344CB8AC3E}">
        <p14:creationId xmlns:p14="http://schemas.microsoft.com/office/powerpoint/2010/main" val="3107689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F346E-F86E-4267-AE53-7FFDBDD69EFA}" type="slidenum">
              <a:rPr lang="en-US" smtClean="0"/>
              <a:t>6</a:t>
            </a:fld>
            <a:endParaRPr lang="en-US"/>
          </a:p>
        </p:txBody>
      </p:sp>
    </p:spTree>
    <p:extLst>
      <p:ext uri="{BB962C8B-B14F-4D97-AF65-F5344CB8AC3E}">
        <p14:creationId xmlns:p14="http://schemas.microsoft.com/office/powerpoint/2010/main" val="3688190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9.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1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hyperlink" Target="https://doi.org/10.1016/j.apmr.2020.04.001" TargetMode="External"/><Relationship Id="rId3" Type="http://schemas.openxmlformats.org/officeDocument/2006/relationships/hyperlink" Target="https://chronicdata.cdc.gov/500-Cities-Places/500-Cities-Census-Tract-level-Data-GIS-Friendly-Fo/k86t-wghb/about_data" TargetMode="External"/><Relationship Id="rId7" Type="http://schemas.openxmlformats.org/officeDocument/2006/relationships/hyperlink" Target="https://www.ers.usda.gov/topics/food-nutrition-assistance/food-security-in-the-us/key-statistics-graphics"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ers.usda.gov/data-products/food-environment-atlas" TargetMode="External"/><Relationship Id="rId11" Type="http://schemas.openxmlformats.org/officeDocument/2006/relationships/hyperlink" Target="https://www.ers.usda.gov/data-products/charts-of-note/chart-detail?chartId=108211" TargetMode="External"/><Relationship Id="rId5" Type="http://schemas.openxmlformats.org/officeDocument/2006/relationships/hyperlink" Target="https://aafa.org/advocacy/key-issues/access-to-health-care/cost-of-asthma-on-society/" TargetMode="External"/><Relationship Id="rId10" Type="http://schemas.openxmlformats.org/officeDocument/2006/relationships/hyperlink" Target="https://doi.org/10.2337/dc24-0832" TargetMode="External"/><Relationship Id="rId4" Type="http://schemas.openxmlformats.org/officeDocument/2006/relationships/hyperlink" Target="https://corgis-edu.github.io/corgis/csv/county_demographics/" TargetMode="External"/><Relationship Id="rId9" Type="http://schemas.openxmlformats.org/officeDocument/2006/relationships/hyperlink" Target="https://doi.org/10.1016/j.chest.2023.11.0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514611" y="2057400"/>
            <a:ext cx="13773389" cy="8229600"/>
          </a:xfrm>
          <a:custGeom>
            <a:avLst/>
            <a:gdLst/>
            <a:ahLst/>
            <a:cxnLst/>
            <a:rect l="l" t="t" r="r" b="b"/>
            <a:pathLst>
              <a:path w="13773389" h="8229600">
                <a:moveTo>
                  <a:pt x="0" y="0"/>
                </a:moveTo>
                <a:lnTo>
                  <a:pt x="13773389" y="0"/>
                </a:lnTo>
                <a:lnTo>
                  <a:pt x="13773389" y="8229600"/>
                </a:lnTo>
                <a:lnTo>
                  <a:pt x="0" y="8229600"/>
                </a:lnTo>
                <a:lnTo>
                  <a:pt x="0" y="0"/>
                </a:lnTo>
                <a:close/>
              </a:path>
            </a:pathLst>
          </a:custGeom>
          <a:blipFill>
            <a:blip r:embed="rId3"/>
            <a:stretch>
              <a:fillRect/>
            </a:stretch>
          </a:blipFill>
        </p:spPr>
        <p:txBody>
          <a:bodyPr/>
          <a:lstStyle/>
          <a:p>
            <a:endParaRPr lang="en-US"/>
          </a:p>
        </p:txBody>
      </p:sp>
      <p:sp>
        <p:nvSpPr>
          <p:cNvPr id="3" name="Freeform 3"/>
          <p:cNvSpPr/>
          <p:nvPr/>
        </p:nvSpPr>
        <p:spPr>
          <a:xfrm>
            <a:off x="1402823" y="1287185"/>
            <a:ext cx="4809911" cy="1540429"/>
          </a:xfrm>
          <a:custGeom>
            <a:avLst/>
            <a:gdLst/>
            <a:ahLst/>
            <a:cxnLst/>
            <a:rect l="l" t="t" r="r" b="b"/>
            <a:pathLst>
              <a:path w="4809911" h="1540429">
                <a:moveTo>
                  <a:pt x="0" y="0"/>
                </a:moveTo>
                <a:lnTo>
                  <a:pt x="4809911" y="0"/>
                </a:lnTo>
                <a:lnTo>
                  <a:pt x="4809911" y="1540430"/>
                </a:lnTo>
                <a:lnTo>
                  <a:pt x="0" y="1540430"/>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1297059" y="3740628"/>
            <a:ext cx="12476330" cy="3651422"/>
          </a:xfrm>
          <a:prstGeom prst="rect">
            <a:avLst/>
          </a:prstGeom>
        </p:spPr>
        <p:txBody>
          <a:bodyPr lIns="0" tIns="0" rIns="0" bIns="0" rtlCol="0" anchor="t">
            <a:spAutoFit/>
          </a:bodyPr>
          <a:lstStyle/>
          <a:p>
            <a:pPr algn="l">
              <a:lnSpc>
                <a:spcPts val="14006"/>
              </a:lnSpc>
            </a:pPr>
            <a:r>
              <a:rPr lang="en-US" sz="14006" b="1" dirty="0">
                <a:solidFill>
                  <a:srgbClr val="0277C8"/>
                </a:solidFill>
                <a:latin typeface="Arial" panose="020B0604020202020204" pitchFamily="34" charset="0"/>
                <a:ea typeface="TS Qamus Bold"/>
                <a:cs typeface="Arial" panose="020B0604020202020204" pitchFamily="34" charset="0"/>
                <a:sym typeface="TS Qamus Bold"/>
              </a:rPr>
              <a:t>DATA OPS CHALLENGE</a:t>
            </a:r>
          </a:p>
        </p:txBody>
      </p:sp>
      <p:sp>
        <p:nvSpPr>
          <p:cNvPr id="5" name="TextBox 5"/>
          <p:cNvSpPr txBox="1"/>
          <p:nvPr/>
        </p:nvSpPr>
        <p:spPr>
          <a:xfrm>
            <a:off x="1402823" y="7272641"/>
            <a:ext cx="10616699" cy="875881"/>
          </a:xfrm>
          <a:prstGeom prst="rect">
            <a:avLst/>
          </a:prstGeom>
        </p:spPr>
        <p:txBody>
          <a:bodyPr lIns="0" tIns="0" rIns="0" bIns="0" rtlCol="0" anchor="t">
            <a:spAutoFit/>
          </a:bodyPr>
          <a:lstStyle/>
          <a:p>
            <a:pPr algn="l">
              <a:lnSpc>
                <a:spcPts val="7279"/>
              </a:lnSpc>
            </a:pPr>
            <a:r>
              <a:rPr lang="en-US" sz="5199" dirty="0">
                <a:solidFill>
                  <a:srgbClr val="49535A"/>
                </a:solidFill>
                <a:latin typeface="Arial" panose="020B0604020202020204" pitchFamily="34" charset="0"/>
                <a:ea typeface="Arimo Bold"/>
                <a:cs typeface="Arial" panose="020B0604020202020204" pitchFamily="34" charset="0"/>
                <a:sym typeface="Arimo Bold"/>
              </a:rPr>
              <a:t>Presented by Laima Ozola-Szoke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flipH="1" flipV="1">
            <a:off x="0" y="0"/>
            <a:ext cx="6281607" cy="3753260"/>
          </a:xfrm>
          <a:custGeom>
            <a:avLst/>
            <a:gdLst/>
            <a:ahLst/>
            <a:cxnLst/>
            <a:rect l="l" t="t" r="r" b="b"/>
            <a:pathLst>
              <a:path w="6281607" h="3753260">
                <a:moveTo>
                  <a:pt x="6281607" y="3753260"/>
                </a:moveTo>
                <a:lnTo>
                  <a:pt x="0" y="3753260"/>
                </a:lnTo>
                <a:lnTo>
                  <a:pt x="0" y="0"/>
                </a:lnTo>
                <a:lnTo>
                  <a:pt x="6281607" y="0"/>
                </a:lnTo>
                <a:lnTo>
                  <a:pt x="6281607" y="3753260"/>
                </a:lnTo>
                <a:close/>
              </a:path>
            </a:pathLst>
          </a:custGeom>
          <a:blipFill>
            <a:blip r:embed="rId3"/>
            <a:stretch>
              <a:fillRect/>
            </a:stretch>
          </a:blipFill>
        </p:spPr>
        <p:txBody>
          <a:bodyPr/>
          <a:lstStyle/>
          <a:p>
            <a:endParaRPr lang="en-US"/>
          </a:p>
        </p:txBody>
      </p:sp>
      <p:sp>
        <p:nvSpPr>
          <p:cNvPr id="5" name="Freeform 5"/>
          <p:cNvSpPr/>
          <p:nvPr/>
        </p:nvSpPr>
        <p:spPr>
          <a:xfrm>
            <a:off x="12006393" y="6533740"/>
            <a:ext cx="6281607" cy="3753260"/>
          </a:xfrm>
          <a:custGeom>
            <a:avLst/>
            <a:gdLst/>
            <a:ahLst/>
            <a:cxnLst/>
            <a:rect l="l" t="t" r="r" b="b"/>
            <a:pathLst>
              <a:path w="6281607" h="3753260">
                <a:moveTo>
                  <a:pt x="0" y="0"/>
                </a:moveTo>
                <a:lnTo>
                  <a:pt x="6281607" y="0"/>
                </a:lnTo>
                <a:lnTo>
                  <a:pt x="6281607" y="3753260"/>
                </a:lnTo>
                <a:lnTo>
                  <a:pt x="0" y="3753260"/>
                </a:lnTo>
                <a:lnTo>
                  <a:pt x="0" y="0"/>
                </a:lnTo>
                <a:close/>
              </a:path>
            </a:pathLst>
          </a:custGeom>
          <a:blipFill>
            <a:blip r:embed="rId4"/>
            <a:stretch>
              <a:fillRect/>
            </a:stretch>
          </a:blipFill>
        </p:spPr>
        <p:txBody>
          <a:bodyPr/>
          <a:lstStyle/>
          <a:p>
            <a:endParaRPr lang="en-US"/>
          </a:p>
        </p:txBody>
      </p:sp>
      <p:pic>
        <p:nvPicPr>
          <p:cNvPr id="25" name="Picture 24">
            <a:extLst>
              <a:ext uri="{FF2B5EF4-FFF2-40B4-BE49-F238E27FC236}">
                <a16:creationId xmlns:a16="http://schemas.microsoft.com/office/drawing/2014/main" id="{AC426BD3-D32E-DE05-2AFC-81E12A37A65E}"/>
              </a:ext>
            </a:extLst>
          </p:cNvPr>
          <p:cNvPicPr>
            <a:picLocks noChangeAspect="1"/>
          </p:cNvPicPr>
          <p:nvPr/>
        </p:nvPicPr>
        <p:blipFill>
          <a:blip r:embed="rId5"/>
          <a:stretch>
            <a:fillRect/>
          </a:stretch>
        </p:blipFill>
        <p:spPr>
          <a:xfrm rot="21124673">
            <a:off x="696158" y="5264877"/>
            <a:ext cx="6781800" cy="4287264"/>
          </a:xfrm>
          <a:prstGeom prst="rect">
            <a:avLst/>
          </a:prstGeom>
        </p:spPr>
      </p:pic>
      <p:sp>
        <p:nvSpPr>
          <p:cNvPr id="26" name="TextBox 25">
            <a:extLst>
              <a:ext uri="{FF2B5EF4-FFF2-40B4-BE49-F238E27FC236}">
                <a16:creationId xmlns:a16="http://schemas.microsoft.com/office/drawing/2014/main" id="{BD6A83CA-C674-036D-E14C-8E6DAE0B1BE0}"/>
              </a:ext>
            </a:extLst>
          </p:cNvPr>
          <p:cNvSpPr txBox="1">
            <a:spLocks/>
          </p:cNvSpPr>
          <p:nvPr/>
        </p:nvSpPr>
        <p:spPr>
          <a:xfrm>
            <a:off x="1553339" y="6894998"/>
            <a:ext cx="5432154" cy="769441"/>
          </a:xfrm>
          <a:prstGeom prst="rect">
            <a:avLst/>
          </a:prstGeom>
          <a:noFill/>
        </p:spPr>
        <p:txBody>
          <a:bodyPr wrap="square" rtlCol="0">
            <a:spAutoFit/>
          </a:bodyPr>
          <a:lstStyle/>
          <a:p>
            <a:r>
              <a:rPr lang="en-US" sz="4400" dirty="0">
                <a:solidFill>
                  <a:schemeClr val="bg2"/>
                </a:solidFill>
                <a:latin typeface="Arial" panose="020B0604020202020204" pitchFamily="34" charset="0"/>
                <a:cs typeface="Arial" panose="020B0604020202020204" pitchFamily="34" charset="0"/>
              </a:rPr>
              <a:t>13.5% (18 million)</a:t>
            </a:r>
            <a:r>
              <a:rPr lang="en-US" sz="4400" baseline="30000" dirty="0">
                <a:solidFill>
                  <a:schemeClr val="bg2"/>
                </a:solidFill>
                <a:latin typeface="Arial" panose="020B0604020202020204" pitchFamily="34" charset="0"/>
                <a:cs typeface="Arial" panose="020B0604020202020204" pitchFamily="34" charset="0"/>
              </a:rPr>
              <a:t>[5]</a:t>
            </a:r>
            <a:endParaRPr lang="en-US" sz="4400" dirty="0">
              <a:solidFill>
                <a:schemeClr val="bg2"/>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05B446BD-A586-268D-12F9-D318F4C55363}"/>
              </a:ext>
            </a:extLst>
          </p:cNvPr>
          <p:cNvSpPr txBox="1">
            <a:spLocks/>
          </p:cNvSpPr>
          <p:nvPr/>
        </p:nvSpPr>
        <p:spPr>
          <a:xfrm>
            <a:off x="990600" y="4526791"/>
            <a:ext cx="5432154" cy="769441"/>
          </a:xfrm>
          <a:prstGeom prst="rect">
            <a:avLst/>
          </a:prstGeom>
          <a:noFill/>
        </p:spPr>
        <p:txBody>
          <a:bodyPr wrap="square" rtlCol="0">
            <a:spAutoFit/>
          </a:bodyPr>
          <a:lstStyle/>
          <a:p>
            <a:r>
              <a:rPr lang="en-US" sz="4400" b="1" dirty="0">
                <a:solidFill>
                  <a:srgbClr val="49535A"/>
                </a:solidFill>
                <a:latin typeface="Arial" panose="020B0604020202020204" pitchFamily="34" charset="0"/>
                <a:cs typeface="Arial" panose="020B0604020202020204" pitchFamily="34" charset="0"/>
              </a:rPr>
              <a:t>FOOD INSECURITY</a:t>
            </a:r>
          </a:p>
        </p:txBody>
      </p:sp>
      <p:sp>
        <p:nvSpPr>
          <p:cNvPr id="29" name="Arrow: Right 28">
            <a:extLst>
              <a:ext uri="{FF2B5EF4-FFF2-40B4-BE49-F238E27FC236}">
                <a16:creationId xmlns:a16="http://schemas.microsoft.com/office/drawing/2014/main" id="{BC8FFE75-0513-DEFE-79EF-FF8162C32F31}"/>
              </a:ext>
            </a:extLst>
          </p:cNvPr>
          <p:cNvSpPr/>
          <p:nvPr/>
        </p:nvSpPr>
        <p:spPr>
          <a:xfrm>
            <a:off x="6502401" y="4132802"/>
            <a:ext cx="4052374" cy="1446550"/>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increases prevalence of</a:t>
            </a:r>
          </a:p>
        </p:txBody>
      </p:sp>
      <p:sp>
        <p:nvSpPr>
          <p:cNvPr id="30" name="TextBox 29">
            <a:extLst>
              <a:ext uri="{FF2B5EF4-FFF2-40B4-BE49-F238E27FC236}">
                <a16:creationId xmlns:a16="http://schemas.microsoft.com/office/drawing/2014/main" id="{45DA7C68-BB6A-957C-A55A-F385B16FD374}"/>
              </a:ext>
            </a:extLst>
          </p:cNvPr>
          <p:cNvSpPr txBox="1">
            <a:spLocks/>
          </p:cNvSpPr>
          <p:nvPr/>
        </p:nvSpPr>
        <p:spPr>
          <a:xfrm>
            <a:off x="10585771" y="4526790"/>
            <a:ext cx="6038335" cy="769441"/>
          </a:xfrm>
          <a:prstGeom prst="rect">
            <a:avLst/>
          </a:prstGeom>
          <a:noFill/>
        </p:spPr>
        <p:txBody>
          <a:bodyPr wrap="square" rtlCol="0">
            <a:spAutoFit/>
          </a:bodyPr>
          <a:lstStyle/>
          <a:p>
            <a:r>
              <a:rPr lang="en-US" sz="4400" b="1" dirty="0">
                <a:solidFill>
                  <a:srgbClr val="49535A"/>
                </a:solidFill>
                <a:latin typeface="Arial" panose="020B0604020202020204" pitchFamily="34" charset="0"/>
                <a:cs typeface="Arial" panose="020B0604020202020204" pitchFamily="34" charset="0"/>
              </a:rPr>
              <a:t>CHRONIC DISEASES</a:t>
            </a:r>
          </a:p>
        </p:txBody>
      </p:sp>
      <p:pic>
        <p:nvPicPr>
          <p:cNvPr id="32" name="Picture 31">
            <a:extLst>
              <a:ext uri="{FF2B5EF4-FFF2-40B4-BE49-F238E27FC236}">
                <a16:creationId xmlns:a16="http://schemas.microsoft.com/office/drawing/2014/main" id="{8613F8BD-30D9-3643-5223-B37686EC88AF}"/>
              </a:ext>
            </a:extLst>
          </p:cNvPr>
          <p:cNvPicPr>
            <a:picLocks noChangeAspect="1"/>
          </p:cNvPicPr>
          <p:nvPr/>
        </p:nvPicPr>
        <p:blipFill>
          <a:blip r:embed="rId6"/>
          <a:stretch>
            <a:fillRect/>
          </a:stretch>
        </p:blipFill>
        <p:spPr>
          <a:xfrm>
            <a:off x="12771563" y="5322434"/>
            <a:ext cx="3442472" cy="3753579"/>
          </a:xfrm>
          <a:prstGeom prst="rect">
            <a:avLst/>
          </a:prstGeom>
        </p:spPr>
      </p:pic>
      <p:sp>
        <p:nvSpPr>
          <p:cNvPr id="33" name="TextBox 32">
            <a:extLst>
              <a:ext uri="{FF2B5EF4-FFF2-40B4-BE49-F238E27FC236}">
                <a16:creationId xmlns:a16="http://schemas.microsoft.com/office/drawing/2014/main" id="{6F7DB24A-9D59-251F-C280-624EAD88C1DB}"/>
              </a:ext>
            </a:extLst>
          </p:cNvPr>
          <p:cNvSpPr txBox="1">
            <a:spLocks/>
          </p:cNvSpPr>
          <p:nvPr/>
        </p:nvSpPr>
        <p:spPr>
          <a:xfrm>
            <a:off x="9631868" y="5579352"/>
            <a:ext cx="5605072" cy="3477875"/>
          </a:xfrm>
          <a:prstGeom prst="rect">
            <a:avLst/>
          </a:prstGeom>
          <a:noFill/>
        </p:spPr>
        <p:txBody>
          <a:bodyPr wrap="square" rtlCol="0">
            <a:spAutoFit/>
          </a:bodyPr>
          <a:lstStyle/>
          <a:p>
            <a:r>
              <a:rPr lang="en-US" sz="4400" dirty="0">
                <a:solidFill>
                  <a:srgbClr val="49535A"/>
                </a:solidFill>
                <a:latin typeface="Arial" panose="020B0604020202020204" pitchFamily="34" charset="0"/>
                <a:cs typeface="Arial" panose="020B0604020202020204" pitchFamily="34" charset="0"/>
              </a:rPr>
              <a:t>Hypertension,</a:t>
            </a:r>
          </a:p>
          <a:p>
            <a:r>
              <a:rPr lang="en-US" sz="4400" dirty="0">
                <a:solidFill>
                  <a:srgbClr val="49535A"/>
                </a:solidFill>
                <a:latin typeface="Arial" panose="020B0604020202020204" pitchFamily="34" charset="0"/>
                <a:cs typeface="Arial" panose="020B0604020202020204" pitchFamily="34" charset="0"/>
              </a:rPr>
              <a:t>Asthma,</a:t>
            </a:r>
          </a:p>
          <a:p>
            <a:r>
              <a:rPr lang="en-US" sz="4400" dirty="0">
                <a:solidFill>
                  <a:srgbClr val="49535A"/>
                </a:solidFill>
                <a:latin typeface="Arial" panose="020B0604020202020204" pitchFamily="34" charset="0"/>
                <a:cs typeface="Arial" panose="020B0604020202020204" pitchFamily="34" charset="0"/>
              </a:rPr>
              <a:t>Arthritis,</a:t>
            </a:r>
          </a:p>
          <a:p>
            <a:r>
              <a:rPr lang="en-US" sz="4400" dirty="0">
                <a:solidFill>
                  <a:srgbClr val="49535A"/>
                </a:solidFill>
                <a:latin typeface="Arial" panose="020B0604020202020204" pitchFamily="34" charset="0"/>
                <a:cs typeface="Arial" panose="020B0604020202020204" pitchFamily="34" charset="0"/>
              </a:rPr>
              <a:t>COPD,</a:t>
            </a:r>
          </a:p>
          <a:p>
            <a:r>
              <a:rPr lang="en-US" sz="4400" dirty="0">
                <a:solidFill>
                  <a:srgbClr val="49535A"/>
                </a:solidFill>
                <a:latin typeface="Arial" panose="020B0604020202020204" pitchFamily="34" charset="0"/>
                <a:cs typeface="Arial" panose="020B0604020202020204" pitchFamily="34" charset="0"/>
              </a:rPr>
              <a:t>Diabetes</a:t>
            </a:r>
            <a:r>
              <a:rPr lang="en-US" sz="4400" baseline="30000" dirty="0">
                <a:solidFill>
                  <a:srgbClr val="49535A"/>
                </a:solidFill>
                <a:latin typeface="Arial" panose="020B0604020202020204" pitchFamily="34" charset="0"/>
                <a:cs typeface="Arial" panose="020B0604020202020204" pitchFamily="34" charset="0"/>
              </a:rPr>
              <a:t>[9]</a:t>
            </a:r>
            <a:endParaRPr lang="en-US" sz="4400" dirty="0">
              <a:solidFill>
                <a:srgbClr val="49535A"/>
              </a:solidFill>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73445640-565E-D555-3753-4D7A819B436C}"/>
              </a:ext>
            </a:extLst>
          </p:cNvPr>
          <p:cNvSpPr txBox="1">
            <a:spLocks/>
          </p:cNvSpPr>
          <p:nvPr/>
        </p:nvSpPr>
        <p:spPr>
          <a:xfrm>
            <a:off x="4087058" y="416664"/>
            <a:ext cx="9685802" cy="1446550"/>
          </a:xfrm>
          <a:prstGeom prst="rect">
            <a:avLst/>
          </a:prstGeom>
          <a:noFill/>
        </p:spPr>
        <p:txBody>
          <a:bodyPr wrap="square" rtlCol="0">
            <a:spAutoFit/>
          </a:bodyPr>
          <a:lstStyle/>
          <a:p>
            <a:r>
              <a:rPr lang="en-US" sz="4400" b="1" dirty="0">
                <a:solidFill>
                  <a:srgbClr val="49535A"/>
                </a:solidFill>
                <a:latin typeface="Arial" panose="020B0604020202020204" pitchFamily="34" charset="0"/>
                <a:cs typeface="Arial" panose="020B0604020202020204" pitchFamily="34" charset="0"/>
              </a:rPr>
              <a:t>National Medicare Advantage Plan</a:t>
            </a:r>
          </a:p>
          <a:p>
            <a:pPr algn="ctr"/>
            <a:r>
              <a:rPr lang="en-US" sz="4400" dirty="0">
                <a:solidFill>
                  <a:srgbClr val="49535A"/>
                </a:solidFill>
                <a:latin typeface="Arial" panose="020B0604020202020204" pitchFamily="34" charset="0"/>
                <a:cs typeface="Arial" panose="020B0604020202020204" pitchFamily="34" charset="0"/>
              </a:rPr>
              <a:t>food access program</a:t>
            </a:r>
          </a:p>
        </p:txBody>
      </p:sp>
      <p:pic>
        <p:nvPicPr>
          <p:cNvPr id="42" name="Picture 41">
            <a:extLst>
              <a:ext uri="{FF2B5EF4-FFF2-40B4-BE49-F238E27FC236}">
                <a16:creationId xmlns:a16="http://schemas.microsoft.com/office/drawing/2014/main" id="{93FDEDC0-845A-19EE-7737-E7D78FDBEE7D}"/>
              </a:ext>
            </a:extLst>
          </p:cNvPr>
          <p:cNvPicPr>
            <a:picLocks noChangeAspect="1"/>
          </p:cNvPicPr>
          <p:nvPr/>
        </p:nvPicPr>
        <p:blipFill>
          <a:blip r:embed="rId7"/>
          <a:stretch>
            <a:fillRect/>
          </a:stretch>
        </p:blipFill>
        <p:spPr>
          <a:xfrm>
            <a:off x="7316035" y="1967577"/>
            <a:ext cx="2378293" cy="2162936"/>
          </a:xfrm>
          <a:prstGeom prst="rect">
            <a:avLst/>
          </a:prstGeom>
        </p:spPr>
      </p:pic>
      <p:sp>
        <p:nvSpPr>
          <p:cNvPr id="46" name="Arrow: Down 45">
            <a:extLst>
              <a:ext uri="{FF2B5EF4-FFF2-40B4-BE49-F238E27FC236}">
                <a16:creationId xmlns:a16="http://schemas.microsoft.com/office/drawing/2014/main" id="{E41A6623-7EF2-2EF3-BAF8-375A746F6A1E}"/>
              </a:ext>
            </a:extLst>
          </p:cNvPr>
          <p:cNvSpPr/>
          <p:nvPr/>
        </p:nvSpPr>
        <p:spPr>
          <a:xfrm>
            <a:off x="1732364" y="1452986"/>
            <a:ext cx="3948625" cy="3050112"/>
          </a:xfrm>
          <a:prstGeom prst="downArrow">
            <a:avLst>
              <a:gd name="adj1" fmla="val 50000"/>
              <a:gd name="adj2" fmla="val 43754"/>
            </a:avLst>
          </a:prstGeom>
          <a:solidFill>
            <a:srgbClr val="B333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b="1" dirty="0">
                <a:latin typeface="Arial" panose="020B0604020202020204" pitchFamily="34" charset="0"/>
                <a:cs typeface="Arial" panose="020B0604020202020204" pitchFamily="34" charset="0"/>
              </a:rPr>
              <a:t>DECREASE</a:t>
            </a:r>
          </a:p>
        </p:txBody>
      </p:sp>
      <p:sp>
        <p:nvSpPr>
          <p:cNvPr id="16" name="Arrow: Down 15">
            <a:extLst>
              <a:ext uri="{FF2B5EF4-FFF2-40B4-BE49-F238E27FC236}">
                <a16:creationId xmlns:a16="http://schemas.microsoft.com/office/drawing/2014/main" id="{3C2758E1-C92F-05B7-1739-321D6AF91763}"/>
              </a:ext>
            </a:extLst>
          </p:cNvPr>
          <p:cNvSpPr/>
          <p:nvPr/>
        </p:nvSpPr>
        <p:spPr>
          <a:xfrm>
            <a:off x="11565956" y="1352919"/>
            <a:ext cx="3948625" cy="3050112"/>
          </a:xfrm>
          <a:prstGeom prst="downArrow">
            <a:avLst>
              <a:gd name="adj1" fmla="val 50000"/>
              <a:gd name="adj2" fmla="val 43754"/>
            </a:avLst>
          </a:prstGeom>
          <a:solidFill>
            <a:srgbClr val="B333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b="1" dirty="0">
                <a:latin typeface="Arial" panose="020B0604020202020204" pitchFamily="34" charset="0"/>
                <a:cs typeface="Arial" panose="020B0604020202020204" pitchFamily="34" charset="0"/>
              </a:rPr>
              <a:t>DECREASE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down)">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down)">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29" grpId="0" animBg="1"/>
      <p:bldP spid="30" grpId="0"/>
      <p:bldP spid="33" grpId="0"/>
      <p:bldP spid="40" grpId="0"/>
      <p:bldP spid="46"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BFFD9DEC-1D84-97B0-25D0-2B143753C566}"/>
              </a:ext>
            </a:extLst>
          </p:cNvPr>
          <p:cNvSpPr/>
          <p:nvPr/>
        </p:nvSpPr>
        <p:spPr>
          <a:xfrm flipH="1" flipV="1">
            <a:off x="0" y="0"/>
            <a:ext cx="6281607" cy="3753260"/>
          </a:xfrm>
          <a:custGeom>
            <a:avLst/>
            <a:gdLst/>
            <a:ahLst/>
            <a:cxnLst/>
            <a:rect l="l" t="t" r="r" b="b"/>
            <a:pathLst>
              <a:path w="6281607" h="3753260">
                <a:moveTo>
                  <a:pt x="6281607" y="3753260"/>
                </a:moveTo>
                <a:lnTo>
                  <a:pt x="0" y="3753260"/>
                </a:lnTo>
                <a:lnTo>
                  <a:pt x="0" y="0"/>
                </a:lnTo>
                <a:lnTo>
                  <a:pt x="6281607" y="0"/>
                </a:lnTo>
                <a:lnTo>
                  <a:pt x="6281607" y="3753260"/>
                </a:lnTo>
                <a:close/>
              </a:path>
            </a:pathLst>
          </a:custGeom>
          <a:blipFill>
            <a:blip r:embed="rId4"/>
            <a:stretch>
              <a:fillRect/>
            </a:stretch>
          </a:blipFill>
        </p:spPr>
        <p:txBody>
          <a:bodyPr/>
          <a:lstStyle/>
          <a:p>
            <a:endParaRPr lang="en-US"/>
          </a:p>
        </p:txBody>
      </p:sp>
      <p:sp>
        <p:nvSpPr>
          <p:cNvPr id="7" name="TextBox 2">
            <a:extLst>
              <a:ext uri="{FF2B5EF4-FFF2-40B4-BE49-F238E27FC236}">
                <a16:creationId xmlns:a16="http://schemas.microsoft.com/office/drawing/2014/main" id="{C3316F5F-A547-3FAB-10D6-D86622D7A58E}"/>
              </a:ext>
            </a:extLst>
          </p:cNvPr>
          <p:cNvSpPr txBox="1"/>
          <p:nvPr/>
        </p:nvSpPr>
        <p:spPr>
          <a:xfrm>
            <a:off x="2356974" y="470827"/>
            <a:ext cx="13030200" cy="615553"/>
          </a:xfrm>
          <a:prstGeom prst="rect">
            <a:avLst/>
          </a:prstGeom>
        </p:spPr>
        <p:txBody>
          <a:bodyPr wrap="square" lIns="0" tIns="0" rIns="0" bIns="0" rtlCol="0" anchor="t">
            <a:spAutoFit/>
          </a:bodyPr>
          <a:lstStyle/>
          <a:p>
            <a:pPr algn="ctr"/>
            <a:r>
              <a:rPr lang="en-US" sz="4000" b="1" dirty="0">
                <a:solidFill>
                  <a:srgbClr val="009D77"/>
                </a:solidFill>
                <a:latin typeface="Arial" panose="020B0604020202020204" pitchFamily="34" charset="0"/>
                <a:ea typeface="TS Qamus Bold"/>
                <a:cs typeface="Arial" panose="020B0604020202020204" pitchFamily="34" charset="0"/>
                <a:sym typeface="TS Qamus Bold"/>
              </a:rPr>
              <a:t>Where</a:t>
            </a:r>
            <a:r>
              <a:rPr lang="en-US" sz="4000" b="1" dirty="0">
                <a:solidFill>
                  <a:srgbClr val="0277C8"/>
                </a:solidFill>
                <a:latin typeface="Arial" panose="020B0604020202020204" pitchFamily="34" charset="0"/>
                <a:ea typeface="TS Qamus Bold"/>
                <a:cs typeface="Arial" panose="020B0604020202020204" pitchFamily="34" charset="0"/>
                <a:sym typeface="TS Qamus Bold"/>
              </a:rPr>
              <a:t> should we deploy a food access program?</a:t>
            </a:r>
          </a:p>
        </p:txBody>
      </p:sp>
      <p:sp>
        <p:nvSpPr>
          <p:cNvPr id="9" name="Freeform 5">
            <a:extLst>
              <a:ext uri="{FF2B5EF4-FFF2-40B4-BE49-F238E27FC236}">
                <a16:creationId xmlns:a16="http://schemas.microsoft.com/office/drawing/2014/main" id="{D6963B10-2A03-5AAD-7BEA-3B1B53CCB033}"/>
              </a:ext>
            </a:extLst>
          </p:cNvPr>
          <p:cNvSpPr/>
          <p:nvPr/>
        </p:nvSpPr>
        <p:spPr>
          <a:xfrm>
            <a:off x="12006393" y="6533740"/>
            <a:ext cx="6281607" cy="3753260"/>
          </a:xfrm>
          <a:custGeom>
            <a:avLst/>
            <a:gdLst/>
            <a:ahLst/>
            <a:cxnLst/>
            <a:rect l="l" t="t" r="r" b="b"/>
            <a:pathLst>
              <a:path w="6281607" h="3753260">
                <a:moveTo>
                  <a:pt x="0" y="0"/>
                </a:moveTo>
                <a:lnTo>
                  <a:pt x="6281607" y="0"/>
                </a:lnTo>
                <a:lnTo>
                  <a:pt x="6281607" y="3753260"/>
                </a:lnTo>
                <a:lnTo>
                  <a:pt x="0" y="3753260"/>
                </a:lnTo>
                <a:lnTo>
                  <a:pt x="0" y="0"/>
                </a:lnTo>
                <a:close/>
              </a:path>
            </a:pathLst>
          </a:custGeom>
          <a:blipFill>
            <a:blip r:embed="rId5"/>
            <a:stretch>
              <a:fillRect/>
            </a:stretch>
          </a:blipFill>
        </p:spPr>
        <p:txBody>
          <a:bodyPr/>
          <a:lstStyle/>
          <a:p>
            <a:endParaRPr lang="en-US"/>
          </a:p>
        </p:txBody>
      </p:sp>
      <p:sp>
        <p:nvSpPr>
          <p:cNvPr id="40" name="Rectangle: Rounded Corners 39">
            <a:extLst>
              <a:ext uri="{FF2B5EF4-FFF2-40B4-BE49-F238E27FC236}">
                <a16:creationId xmlns:a16="http://schemas.microsoft.com/office/drawing/2014/main" id="{1E405AAF-7722-F78D-1FF9-3CE69CE2C92B}"/>
              </a:ext>
            </a:extLst>
          </p:cNvPr>
          <p:cNvSpPr/>
          <p:nvPr/>
        </p:nvSpPr>
        <p:spPr>
          <a:xfrm>
            <a:off x="12657533" y="2140832"/>
            <a:ext cx="5410200" cy="2012068"/>
          </a:xfrm>
          <a:prstGeom prst="roundRect">
            <a:avLst/>
          </a:prstGeom>
          <a:noFill/>
          <a:ln w="5715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Step 1</a:t>
            </a:r>
            <a:r>
              <a:rPr lang="en-US" sz="2400" dirty="0">
                <a:solidFill>
                  <a:srgbClr val="49535A"/>
                </a:solidFill>
                <a:latin typeface="Arial" panose="020B0604020202020204" pitchFamily="34" charset="0"/>
                <a:cs typeface="Arial" panose="020B0604020202020204" pitchFamily="34" charset="0"/>
              </a:rPr>
              <a:t>. </a:t>
            </a:r>
            <a:r>
              <a:rPr lang="en-US" sz="2400" i="1" dirty="0">
                <a:solidFill>
                  <a:srgbClr val="49535A"/>
                </a:solidFill>
                <a:latin typeface="Arial" panose="020B0604020202020204" pitchFamily="34" charset="0"/>
                <a:cs typeface="Arial" panose="020B0604020202020204" pitchFamily="34" charset="0"/>
              </a:rPr>
              <a:t>Identify Where the Need Is</a:t>
            </a:r>
          </a:p>
          <a:p>
            <a:r>
              <a:rPr lang="en-US" sz="2400" dirty="0">
                <a:solidFill>
                  <a:srgbClr val="49535A"/>
                </a:solidFill>
                <a:latin typeface="Arial" panose="020B0604020202020204" pitchFamily="34" charset="0"/>
                <a:cs typeface="Arial" panose="020B0604020202020204" pitchFamily="34" charset="0"/>
              </a:rPr>
              <a:t>Target counties with low food access AND high chronic disease prevalence</a:t>
            </a:r>
            <a:r>
              <a:rPr lang="en-US" sz="2400" baseline="30000" dirty="0">
                <a:solidFill>
                  <a:srgbClr val="49535A"/>
                </a:solidFill>
                <a:latin typeface="Arial" panose="020B0604020202020204" pitchFamily="34" charset="0"/>
                <a:cs typeface="Arial" panose="020B0604020202020204" pitchFamily="34" charset="0"/>
              </a:rPr>
              <a:t>[1,4]</a:t>
            </a:r>
            <a:endParaRPr lang="en-US" sz="2400" b="1" dirty="0">
              <a:solidFill>
                <a:srgbClr val="49535A"/>
              </a:solidFill>
              <a:latin typeface="Arial" panose="020B0604020202020204" pitchFamily="34" charset="0"/>
              <a:cs typeface="Arial" panose="020B0604020202020204" pitchFamily="34" charset="0"/>
            </a:endParaRPr>
          </a:p>
        </p:txBody>
      </p:sp>
      <p:sp>
        <p:nvSpPr>
          <p:cNvPr id="49" name="Rectangle: Rounded Corners 48">
            <a:extLst>
              <a:ext uri="{FF2B5EF4-FFF2-40B4-BE49-F238E27FC236}">
                <a16:creationId xmlns:a16="http://schemas.microsoft.com/office/drawing/2014/main" id="{1CA8B7BF-1975-0913-9ECD-C6FF959BFE13}"/>
              </a:ext>
            </a:extLst>
          </p:cNvPr>
          <p:cNvSpPr/>
          <p:nvPr/>
        </p:nvSpPr>
        <p:spPr>
          <a:xfrm>
            <a:off x="12657533" y="4584289"/>
            <a:ext cx="5410200" cy="3753260"/>
          </a:xfrm>
          <a:prstGeom prst="roundRect">
            <a:avLst/>
          </a:prstGeom>
          <a:noFill/>
          <a:ln w="5715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Step 2. </a:t>
            </a:r>
            <a:r>
              <a:rPr lang="en-US" sz="2400" i="1" dirty="0">
                <a:solidFill>
                  <a:srgbClr val="49535A"/>
                </a:solidFill>
                <a:latin typeface="Arial" panose="020B0604020202020204" pitchFamily="34" charset="0"/>
                <a:cs typeface="Arial" panose="020B0604020202020204" pitchFamily="34" charset="0"/>
              </a:rPr>
              <a:t>Calculate the Priority Score</a:t>
            </a:r>
          </a:p>
          <a:p>
            <a:pPr marL="514350" indent="-514350">
              <a:buAutoNum type="arabicPeriod"/>
            </a:pPr>
            <a:r>
              <a:rPr lang="en-US" sz="2400" dirty="0">
                <a:solidFill>
                  <a:srgbClr val="49535A"/>
                </a:solidFill>
                <a:latin typeface="Arial" panose="020B0604020202020204" pitchFamily="34" charset="0"/>
                <a:cs typeface="Arial" panose="020B0604020202020204" pitchFamily="34" charset="0"/>
              </a:rPr>
              <a:t>Normalize general population food access and average chronic disease percentages (0–1 scale)</a:t>
            </a:r>
          </a:p>
          <a:p>
            <a:pPr marL="514350" indent="-514350">
              <a:buAutoNum type="arabicPeriod"/>
            </a:pPr>
            <a:r>
              <a:rPr lang="en-US" sz="2400" dirty="0">
                <a:solidFill>
                  <a:srgbClr val="49535A"/>
                </a:solidFill>
                <a:latin typeface="Arial" panose="020B0604020202020204" pitchFamily="34" charset="0"/>
                <a:cs typeface="Arial" panose="020B0604020202020204" pitchFamily="34" charset="0"/>
              </a:rPr>
              <a:t>Average equally (50/50 weight)</a:t>
            </a:r>
          </a:p>
          <a:p>
            <a:pPr marL="514350" indent="-514350">
              <a:buAutoNum type="arabicPeriod"/>
            </a:pPr>
            <a:r>
              <a:rPr lang="en-US" sz="2400" dirty="0">
                <a:solidFill>
                  <a:srgbClr val="49535A"/>
                </a:solidFill>
                <a:latin typeface="Arial" panose="020B0604020202020204" pitchFamily="34" charset="0"/>
                <a:cs typeface="Arial" panose="020B0604020202020204" pitchFamily="34" charset="0"/>
              </a:rPr>
              <a:t>Convert to a 0–100 priority score per county</a:t>
            </a:r>
          </a:p>
        </p:txBody>
      </p:sp>
      <p:sp>
        <p:nvSpPr>
          <p:cNvPr id="4" name="TextBox 5">
            <a:extLst>
              <a:ext uri="{FF2B5EF4-FFF2-40B4-BE49-F238E27FC236}">
                <a16:creationId xmlns:a16="http://schemas.microsoft.com/office/drawing/2014/main" id="{F36D525D-0A5C-83DC-241D-C11C652FC260}"/>
              </a:ext>
            </a:extLst>
          </p:cNvPr>
          <p:cNvSpPr txBox="1"/>
          <p:nvPr/>
        </p:nvSpPr>
        <p:spPr>
          <a:xfrm>
            <a:off x="13139274" y="1149339"/>
            <a:ext cx="4495799" cy="815736"/>
          </a:xfrm>
          <a:prstGeom prst="rect">
            <a:avLst/>
          </a:prstGeom>
        </p:spPr>
        <p:txBody>
          <a:bodyPr wrap="square" lIns="0" tIns="0" rIns="0" bIns="0" rtlCol="0" anchor="t">
            <a:spAutoFit/>
          </a:bodyPr>
          <a:lstStyle/>
          <a:p>
            <a:pPr algn="l">
              <a:lnSpc>
                <a:spcPts val="7279"/>
              </a:lnSpc>
            </a:pPr>
            <a:r>
              <a:rPr lang="en-US" sz="3600" b="1" dirty="0">
                <a:solidFill>
                  <a:srgbClr val="49535A"/>
                </a:solidFill>
                <a:latin typeface="Arial" panose="020B0604020202020204" pitchFamily="34" charset="0"/>
                <a:ea typeface="Arimo Bold"/>
                <a:cs typeface="Arial" panose="020B0604020202020204" pitchFamily="34" charset="0"/>
                <a:sym typeface="Arimo Bold"/>
              </a:rPr>
              <a:t>Analytical Approach</a:t>
            </a:r>
          </a:p>
        </p:txBody>
      </p:sp>
      <p:pic>
        <p:nvPicPr>
          <p:cNvPr id="8" name="Picture 7">
            <a:extLst>
              <a:ext uri="{FF2B5EF4-FFF2-40B4-BE49-F238E27FC236}">
                <a16:creationId xmlns:a16="http://schemas.microsoft.com/office/drawing/2014/main" id="{2B814646-1844-6E5F-AAC7-5297ADDDEA78}"/>
              </a:ext>
            </a:extLst>
          </p:cNvPr>
          <p:cNvPicPr>
            <a:picLocks noChangeAspect="1"/>
          </p:cNvPicPr>
          <p:nvPr/>
        </p:nvPicPr>
        <p:blipFill>
          <a:blip r:embed="rId6"/>
          <a:stretch>
            <a:fillRect/>
          </a:stretch>
        </p:blipFill>
        <p:spPr>
          <a:xfrm>
            <a:off x="3429000" y="2116205"/>
            <a:ext cx="9224657" cy="6301268"/>
          </a:xfrm>
          <a:prstGeom prst="rect">
            <a:avLst/>
          </a:prstGeom>
        </p:spPr>
      </p:pic>
      <p:pic>
        <p:nvPicPr>
          <p:cNvPr id="11" name="Picture 10">
            <a:extLst>
              <a:ext uri="{FF2B5EF4-FFF2-40B4-BE49-F238E27FC236}">
                <a16:creationId xmlns:a16="http://schemas.microsoft.com/office/drawing/2014/main" id="{141274F3-1716-D934-152D-97BED12DA4FF}"/>
              </a:ext>
            </a:extLst>
          </p:cNvPr>
          <p:cNvPicPr>
            <a:picLocks noChangeAspect="1"/>
          </p:cNvPicPr>
          <p:nvPr/>
        </p:nvPicPr>
        <p:blipFill>
          <a:blip r:embed="rId7"/>
          <a:stretch>
            <a:fillRect/>
          </a:stretch>
        </p:blipFill>
        <p:spPr>
          <a:xfrm>
            <a:off x="457199" y="2768717"/>
            <a:ext cx="3205381" cy="5402078"/>
          </a:xfrm>
          <a:prstGeom prst="rect">
            <a:avLst/>
          </a:prstGeom>
          <a:ln w="76200">
            <a:solidFill>
              <a:srgbClr val="7FBAE3"/>
            </a:solidFill>
          </a:ln>
        </p:spPr>
      </p:pic>
      <p:sp>
        <p:nvSpPr>
          <p:cNvPr id="15" name="TextBox 5">
            <a:extLst>
              <a:ext uri="{FF2B5EF4-FFF2-40B4-BE49-F238E27FC236}">
                <a16:creationId xmlns:a16="http://schemas.microsoft.com/office/drawing/2014/main" id="{2C63DCE1-80AF-4E9F-384B-CDAA381F8FDE}"/>
              </a:ext>
            </a:extLst>
          </p:cNvPr>
          <p:cNvSpPr txBox="1"/>
          <p:nvPr/>
        </p:nvSpPr>
        <p:spPr>
          <a:xfrm>
            <a:off x="1193371" y="1860861"/>
            <a:ext cx="1549830" cy="815736"/>
          </a:xfrm>
          <a:prstGeom prst="rect">
            <a:avLst/>
          </a:prstGeom>
        </p:spPr>
        <p:txBody>
          <a:bodyPr wrap="square" lIns="0" tIns="0" rIns="0" bIns="0" rtlCol="0" anchor="t">
            <a:spAutoFit/>
          </a:bodyPr>
          <a:lstStyle/>
          <a:p>
            <a:pPr algn="l">
              <a:lnSpc>
                <a:spcPts val="7279"/>
              </a:lnSpc>
            </a:pPr>
            <a:r>
              <a:rPr lang="en-US" sz="3600" b="1" dirty="0">
                <a:solidFill>
                  <a:srgbClr val="49535A"/>
                </a:solidFill>
                <a:latin typeface="Arial" panose="020B0604020202020204" pitchFamily="34" charset="0"/>
                <a:ea typeface="Arimo Bold"/>
                <a:cs typeface="Arial" panose="020B0604020202020204" pitchFamily="34" charset="0"/>
                <a:sym typeface="Arimo Bold"/>
              </a:rPr>
              <a:t>Result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ppt_x"/>
                                          </p:val>
                                        </p:tav>
                                        <p:tav tm="100000">
                                          <p:val>
                                            <p:strVal val="#ppt_x"/>
                                          </p:val>
                                        </p:tav>
                                      </p:tavLst>
                                    </p:anim>
                                    <p:anim calcmode="lin" valueType="num">
                                      <p:cBhvr additive="base">
                                        <p:cTn id="1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9" grpId="0" animBg="1"/>
      <p:bldP spid="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84E6AA5F-F2FF-8F65-3F1D-79E989F6FF57}"/>
              </a:ext>
            </a:extLst>
          </p:cNvPr>
          <p:cNvSpPr/>
          <p:nvPr/>
        </p:nvSpPr>
        <p:spPr>
          <a:xfrm flipH="1" flipV="1">
            <a:off x="0" y="0"/>
            <a:ext cx="6281607" cy="3753260"/>
          </a:xfrm>
          <a:custGeom>
            <a:avLst/>
            <a:gdLst/>
            <a:ahLst/>
            <a:cxnLst/>
            <a:rect l="l" t="t" r="r" b="b"/>
            <a:pathLst>
              <a:path w="6281607" h="3753260">
                <a:moveTo>
                  <a:pt x="6281607" y="3753260"/>
                </a:moveTo>
                <a:lnTo>
                  <a:pt x="0" y="3753260"/>
                </a:lnTo>
                <a:lnTo>
                  <a:pt x="0" y="0"/>
                </a:lnTo>
                <a:lnTo>
                  <a:pt x="6281607" y="0"/>
                </a:lnTo>
                <a:lnTo>
                  <a:pt x="6281607" y="3753260"/>
                </a:lnTo>
                <a:close/>
              </a:path>
            </a:pathLst>
          </a:custGeom>
          <a:blipFill>
            <a:blip r:embed="rId3"/>
            <a:stretch>
              <a:fillRect/>
            </a:stretch>
          </a:blipFill>
        </p:spPr>
        <p:txBody>
          <a:bodyPr/>
          <a:lstStyle/>
          <a:p>
            <a:endParaRPr lang="en-US"/>
          </a:p>
        </p:txBody>
      </p:sp>
      <p:sp>
        <p:nvSpPr>
          <p:cNvPr id="6" name="Freeform 5">
            <a:extLst>
              <a:ext uri="{FF2B5EF4-FFF2-40B4-BE49-F238E27FC236}">
                <a16:creationId xmlns:a16="http://schemas.microsoft.com/office/drawing/2014/main" id="{4FB85EEB-DBBD-3A22-C55E-DAADDF201CD3}"/>
              </a:ext>
            </a:extLst>
          </p:cNvPr>
          <p:cNvSpPr/>
          <p:nvPr/>
        </p:nvSpPr>
        <p:spPr>
          <a:xfrm>
            <a:off x="12006393" y="6533740"/>
            <a:ext cx="6281607" cy="3753260"/>
          </a:xfrm>
          <a:custGeom>
            <a:avLst/>
            <a:gdLst/>
            <a:ahLst/>
            <a:cxnLst/>
            <a:rect l="l" t="t" r="r" b="b"/>
            <a:pathLst>
              <a:path w="6281607" h="3753260">
                <a:moveTo>
                  <a:pt x="0" y="0"/>
                </a:moveTo>
                <a:lnTo>
                  <a:pt x="6281607" y="0"/>
                </a:lnTo>
                <a:lnTo>
                  <a:pt x="6281607" y="3753260"/>
                </a:lnTo>
                <a:lnTo>
                  <a:pt x="0" y="3753260"/>
                </a:lnTo>
                <a:lnTo>
                  <a:pt x="0" y="0"/>
                </a:lnTo>
                <a:close/>
              </a:path>
            </a:pathLst>
          </a:custGeom>
          <a:blipFill>
            <a:blip r:embed="rId4"/>
            <a:stretch>
              <a:fillRect/>
            </a:stretch>
          </a:blipFill>
        </p:spPr>
        <p:txBody>
          <a:bodyPr/>
          <a:lstStyle/>
          <a:p>
            <a:endParaRPr lang="en-US" dirty="0"/>
          </a:p>
        </p:txBody>
      </p:sp>
      <p:sp>
        <p:nvSpPr>
          <p:cNvPr id="9" name="TextBox 2">
            <a:extLst>
              <a:ext uri="{FF2B5EF4-FFF2-40B4-BE49-F238E27FC236}">
                <a16:creationId xmlns:a16="http://schemas.microsoft.com/office/drawing/2014/main" id="{5CD04FBE-FCC3-20C5-265C-7EE880F52D1F}"/>
              </a:ext>
            </a:extLst>
          </p:cNvPr>
          <p:cNvSpPr txBox="1"/>
          <p:nvPr/>
        </p:nvSpPr>
        <p:spPr>
          <a:xfrm>
            <a:off x="1752600" y="197588"/>
            <a:ext cx="14782800" cy="1231106"/>
          </a:xfrm>
          <a:prstGeom prst="rect">
            <a:avLst/>
          </a:prstGeom>
        </p:spPr>
        <p:txBody>
          <a:bodyPr wrap="square" lIns="0" tIns="0" rIns="0" bIns="0" rtlCol="0" anchor="t">
            <a:spAutoFit/>
          </a:bodyPr>
          <a:lstStyle/>
          <a:p>
            <a:pPr algn="ctr"/>
            <a:r>
              <a:rPr lang="en-US" sz="4000" b="1" dirty="0">
                <a:solidFill>
                  <a:srgbClr val="009D77"/>
                </a:solidFill>
                <a:latin typeface="Arial" panose="020B0604020202020204" pitchFamily="34" charset="0"/>
                <a:ea typeface="TS Qamus Bold"/>
                <a:cs typeface="Arial" panose="020B0604020202020204" pitchFamily="34" charset="0"/>
                <a:sym typeface="TS Qamus Bold"/>
              </a:rPr>
              <a:t>How many</a:t>
            </a:r>
            <a:r>
              <a:rPr lang="en-US" sz="4000" b="1" dirty="0">
                <a:solidFill>
                  <a:srgbClr val="0277C8"/>
                </a:solidFill>
                <a:latin typeface="Arial" panose="020B0604020202020204" pitchFamily="34" charset="0"/>
                <a:ea typeface="TS Qamus Bold"/>
                <a:cs typeface="Arial" panose="020B0604020202020204" pitchFamily="34" charset="0"/>
                <a:sym typeface="TS Qamus Bold"/>
              </a:rPr>
              <a:t> people will be </a:t>
            </a:r>
            <a:r>
              <a:rPr lang="en-US" sz="4000" b="1" dirty="0">
                <a:solidFill>
                  <a:srgbClr val="009D77"/>
                </a:solidFill>
                <a:latin typeface="Arial" panose="020B0604020202020204" pitchFamily="34" charset="0"/>
                <a:ea typeface="TS Qamus Bold"/>
                <a:cs typeface="Arial" panose="020B0604020202020204" pitchFamily="34" charset="0"/>
                <a:sym typeface="TS Qamus Bold"/>
              </a:rPr>
              <a:t>included</a:t>
            </a:r>
            <a:r>
              <a:rPr lang="en-US" sz="4000" b="1" dirty="0">
                <a:solidFill>
                  <a:srgbClr val="0277C8"/>
                </a:solidFill>
                <a:latin typeface="Arial" panose="020B0604020202020204" pitchFamily="34" charset="0"/>
                <a:ea typeface="TS Qamus Bold"/>
                <a:cs typeface="Arial" panose="020B0604020202020204" pitchFamily="34" charset="0"/>
                <a:sym typeface="TS Qamus Bold"/>
              </a:rPr>
              <a:t>? How many will be successfully </a:t>
            </a:r>
            <a:r>
              <a:rPr lang="en-US" sz="4000" b="1" dirty="0">
                <a:solidFill>
                  <a:srgbClr val="009D77"/>
                </a:solidFill>
                <a:latin typeface="Arial" panose="020B0604020202020204" pitchFamily="34" charset="0"/>
                <a:ea typeface="TS Qamus Bold"/>
                <a:cs typeface="Arial" panose="020B0604020202020204" pitchFamily="34" charset="0"/>
                <a:sym typeface="TS Qamus Bold"/>
              </a:rPr>
              <a:t>engaged</a:t>
            </a:r>
            <a:r>
              <a:rPr lang="en-US" sz="4000" b="1" dirty="0">
                <a:solidFill>
                  <a:srgbClr val="0277C8"/>
                </a:solidFill>
                <a:latin typeface="Arial" panose="020B0604020202020204" pitchFamily="34" charset="0"/>
                <a:ea typeface="TS Qamus Bold"/>
                <a:cs typeface="Arial" panose="020B0604020202020204" pitchFamily="34" charset="0"/>
                <a:sym typeface="TS Qamus Bold"/>
              </a:rPr>
              <a:t>?</a:t>
            </a:r>
          </a:p>
        </p:txBody>
      </p:sp>
      <p:sp>
        <p:nvSpPr>
          <p:cNvPr id="40" name="Rectangle: Rounded Corners 39">
            <a:extLst>
              <a:ext uri="{FF2B5EF4-FFF2-40B4-BE49-F238E27FC236}">
                <a16:creationId xmlns:a16="http://schemas.microsoft.com/office/drawing/2014/main" id="{41800103-6D14-6E38-2F9B-495B23622AA9}"/>
              </a:ext>
            </a:extLst>
          </p:cNvPr>
          <p:cNvSpPr/>
          <p:nvPr/>
        </p:nvSpPr>
        <p:spPr>
          <a:xfrm>
            <a:off x="214433" y="2483869"/>
            <a:ext cx="5961846" cy="2876953"/>
          </a:xfrm>
          <a:prstGeom prst="roundRect">
            <a:avLst/>
          </a:prstGeom>
          <a:noFill/>
          <a:ln w="5715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Step 1. </a:t>
            </a:r>
            <a:r>
              <a:rPr lang="en-US" sz="2400" i="1" dirty="0">
                <a:solidFill>
                  <a:srgbClr val="49535A"/>
                </a:solidFill>
                <a:latin typeface="Arial" panose="020B0604020202020204" pitchFamily="34" charset="0"/>
                <a:cs typeface="Arial" panose="020B0604020202020204" pitchFamily="34" charset="0"/>
              </a:rPr>
              <a:t>Identify the Included Population</a:t>
            </a:r>
          </a:p>
          <a:p>
            <a:r>
              <a:rPr lang="en-US" sz="2400">
                <a:solidFill>
                  <a:srgbClr val="49535A"/>
                </a:solidFill>
                <a:latin typeface="Arial" panose="020B0604020202020204" pitchFamily="34" charset="0"/>
                <a:cs typeface="Arial" panose="020B0604020202020204" pitchFamily="34" charset="0"/>
              </a:rPr>
              <a:t>Use </a:t>
            </a:r>
            <a:r>
              <a:rPr lang="en-US" sz="2400" dirty="0">
                <a:solidFill>
                  <a:srgbClr val="49535A"/>
                </a:solidFill>
                <a:latin typeface="Arial" panose="020B0604020202020204" pitchFamily="34" charset="0"/>
                <a:cs typeface="Arial" panose="020B0604020202020204" pitchFamily="34" charset="0"/>
              </a:rPr>
              <a:t>data from the County Demographics dataset</a:t>
            </a:r>
            <a:r>
              <a:rPr lang="en-US" sz="2400" baseline="30000" dirty="0">
                <a:solidFill>
                  <a:srgbClr val="49535A"/>
                </a:solidFill>
                <a:latin typeface="Arial" panose="020B0604020202020204" pitchFamily="34" charset="0"/>
                <a:cs typeface="Arial" panose="020B0604020202020204" pitchFamily="34" charset="0"/>
              </a:rPr>
              <a:t>[2</a:t>
            </a:r>
            <a:r>
              <a:rPr lang="en-US" sz="2400" baseline="30000">
                <a:solidFill>
                  <a:srgbClr val="49535A"/>
                </a:solidFill>
                <a:latin typeface="Arial" panose="020B0604020202020204" pitchFamily="34" charset="0"/>
                <a:cs typeface="Arial" panose="020B0604020202020204" pitchFamily="34" charset="0"/>
              </a:rPr>
              <a:t>]</a:t>
            </a:r>
            <a:r>
              <a:rPr lang="en-US" sz="2400">
                <a:solidFill>
                  <a:srgbClr val="49535A"/>
                </a:solidFill>
                <a:latin typeface="Arial" panose="020B0604020202020204" pitchFamily="34" charset="0"/>
                <a:cs typeface="Arial" panose="020B0604020202020204" pitchFamily="34" charset="0"/>
              </a:rPr>
              <a:t> with </a:t>
            </a:r>
            <a:r>
              <a:rPr lang="en-US" sz="2400" dirty="0">
                <a:solidFill>
                  <a:srgbClr val="49535A"/>
                </a:solidFill>
                <a:latin typeface="Arial" panose="020B0604020202020204" pitchFamily="34" charset="0"/>
                <a:cs typeface="Arial" panose="020B0604020202020204" pitchFamily="34" charset="0"/>
              </a:rPr>
              <a:t>population census information to estimate total 65+ population (Medicare-eligible) in the top 10 high-priority counties</a:t>
            </a:r>
            <a:endParaRPr lang="en-US" sz="2400" b="1" dirty="0">
              <a:solidFill>
                <a:srgbClr val="49535A"/>
              </a:solidFill>
              <a:latin typeface="Arial" panose="020B0604020202020204" pitchFamily="34" charset="0"/>
              <a:cs typeface="Arial" panose="020B0604020202020204" pitchFamily="34" charset="0"/>
            </a:endParaRPr>
          </a:p>
        </p:txBody>
      </p:sp>
      <p:sp>
        <p:nvSpPr>
          <p:cNvPr id="41" name="Rectangle: Rounded Corners 40">
            <a:extLst>
              <a:ext uri="{FF2B5EF4-FFF2-40B4-BE49-F238E27FC236}">
                <a16:creationId xmlns:a16="http://schemas.microsoft.com/office/drawing/2014/main" id="{1E890B57-E6AE-87CB-4EB7-F79FDD1168F8}"/>
              </a:ext>
            </a:extLst>
          </p:cNvPr>
          <p:cNvSpPr/>
          <p:nvPr/>
        </p:nvSpPr>
        <p:spPr>
          <a:xfrm>
            <a:off x="226387" y="5737429"/>
            <a:ext cx="5840786" cy="3006395"/>
          </a:xfrm>
          <a:prstGeom prst="roundRect">
            <a:avLst/>
          </a:prstGeom>
          <a:noFill/>
          <a:ln w="5715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Step 2. </a:t>
            </a:r>
            <a:r>
              <a:rPr lang="en-US" sz="2400" i="1" dirty="0">
                <a:solidFill>
                  <a:srgbClr val="49535A"/>
                </a:solidFill>
                <a:latin typeface="Arial" panose="020B0604020202020204" pitchFamily="34" charset="0"/>
                <a:cs typeface="Arial" panose="020B0604020202020204" pitchFamily="34" charset="0"/>
              </a:rPr>
              <a:t>Estimate Engaged Population</a:t>
            </a:r>
          </a:p>
          <a:p>
            <a:r>
              <a:rPr lang="en-US" sz="2400" dirty="0">
                <a:solidFill>
                  <a:srgbClr val="49535A"/>
                </a:solidFill>
                <a:latin typeface="Arial" panose="020B0604020202020204" pitchFamily="34" charset="0"/>
                <a:cs typeface="Arial" panose="020B0604020202020204" pitchFamily="34" charset="0"/>
              </a:rPr>
              <a:t>Use current healthcare engagement rates</a:t>
            </a:r>
            <a:r>
              <a:rPr lang="en-US" sz="2400" baseline="30000" dirty="0">
                <a:solidFill>
                  <a:srgbClr val="49535A"/>
                </a:solidFill>
                <a:latin typeface="Arial" panose="020B0604020202020204" pitchFamily="34" charset="0"/>
                <a:cs typeface="Arial" panose="020B0604020202020204" pitchFamily="34" charset="0"/>
              </a:rPr>
              <a:t>[4]</a:t>
            </a:r>
            <a:r>
              <a:rPr lang="en-US" sz="2400" dirty="0">
                <a:solidFill>
                  <a:srgbClr val="49535A"/>
                </a:solidFill>
                <a:latin typeface="Arial" panose="020B0604020202020204" pitchFamily="34" charset="0"/>
                <a:cs typeface="Arial" panose="020B0604020202020204" pitchFamily="34" charset="0"/>
              </a:rPr>
              <a:t> (65+ adults who are up-to-date on core clinical preventive services such as flu shots, mammogram screenings) to approximate reach for this program</a:t>
            </a:r>
          </a:p>
        </p:txBody>
      </p:sp>
      <p:sp>
        <p:nvSpPr>
          <p:cNvPr id="7" name="TextBox 5">
            <a:extLst>
              <a:ext uri="{FF2B5EF4-FFF2-40B4-BE49-F238E27FC236}">
                <a16:creationId xmlns:a16="http://schemas.microsoft.com/office/drawing/2014/main" id="{E511BC32-48B5-390B-73DC-626101C43111}"/>
              </a:ext>
            </a:extLst>
          </p:cNvPr>
          <p:cNvSpPr txBox="1"/>
          <p:nvPr/>
        </p:nvSpPr>
        <p:spPr>
          <a:xfrm>
            <a:off x="1143000" y="1539050"/>
            <a:ext cx="4495799" cy="815736"/>
          </a:xfrm>
          <a:prstGeom prst="rect">
            <a:avLst/>
          </a:prstGeom>
        </p:spPr>
        <p:txBody>
          <a:bodyPr wrap="square" lIns="0" tIns="0" rIns="0" bIns="0" rtlCol="0" anchor="t">
            <a:spAutoFit/>
          </a:bodyPr>
          <a:lstStyle/>
          <a:p>
            <a:pPr algn="l">
              <a:lnSpc>
                <a:spcPts val="7279"/>
              </a:lnSpc>
            </a:pPr>
            <a:r>
              <a:rPr lang="en-US" sz="3600" b="1" dirty="0">
                <a:solidFill>
                  <a:srgbClr val="49535A"/>
                </a:solidFill>
                <a:latin typeface="Arial" panose="020B0604020202020204" pitchFamily="34" charset="0"/>
                <a:ea typeface="Arimo Bold"/>
                <a:cs typeface="Arial" panose="020B0604020202020204" pitchFamily="34" charset="0"/>
                <a:sym typeface="Arimo Bold"/>
              </a:rPr>
              <a:t>Analytical Approach</a:t>
            </a:r>
          </a:p>
        </p:txBody>
      </p:sp>
      <p:sp>
        <p:nvSpPr>
          <p:cNvPr id="11" name="Rectangle 10">
            <a:extLst>
              <a:ext uri="{FF2B5EF4-FFF2-40B4-BE49-F238E27FC236}">
                <a16:creationId xmlns:a16="http://schemas.microsoft.com/office/drawing/2014/main" id="{F6F973A8-319D-AA38-4431-F86FE82632C0}"/>
              </a:ext>
            </a:extLst>
          </p:cNvPr>
          <p:cNvSpPr/>
          <p:nvPr/>
        </p:nvSpPr>
        <p:spPr>
          <a:xfrm>
            <a:off x="6977192" y="8120279"/>
            <a:ext cx="10058400" cy="894777"/>
          </a:xfrm>
          <a:prstGeom prst="rect">
            <a:avLst/>
          </a:prstGeom>
          <a:noFill/>
          <a:ln w="7620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rgbClr val="49535A"/>
                </a:solidFill>
                <a:latin typeface="Arial" panose="020B0604020202020204" pitchFamily="34" charset="0"/>
                <a:cs typeface="Arial" panose="020B0604020202020204" pitchFamily="34" charset="0"/>
              </a:rPr>
              <a:t>Total 65+ Population in Top 10 High-Priority Counties: </a:t>
            </a:r>
            <a:r>
              <a:rPr lang="en-US" sz="2400" b="1" dirty="0">
                <a:solidFill>
                  <a:srgbClr val="49535A"/>
                </a:solidFill>
                <a:latin typeface="Arial" panose="020B0604020202020204" pitchFamily="34" charset="0"/>
                <a:cs typeface="Arial" panose="020B0604020202020204" pitchFamily="34" charset="0"/>
              </a:rPr>
              <a:t>657,145</a:t>
            </a:r>
            <a:r>
              <a:rPr lang="en-US" sz="2400" dirty="0">
                <a:solidFill>
                  <a:srgbClr val="49535A"/>
                </a:solidFill>
                <a:latin typeface="Arial" panose="020B0604020202020204" pitchFamily="34" charset="0"/>
                <a:cs typeface="Arial" panose="020B0604020202020204" pitchFamily="34" charset="0"/>
              </a:rPr>
              <a:t>  </a:t>
            </a:r>
          </a:p>
          <a:p>
            <a:r>
              <a:rPr lang="en-US" sz="2400" dirty="0">
                <a:solidFill>
                  <a:srgbClr val="49535A"/>
                </a:solidFill>
                <a:latin typeface="Arial" panose="020B0604020202020204" pitchFamily="34" charset="0"/>
                <a:cs typeface="Arial" panose="020B0604020202020204" pitchFamily="34" charset="0"/>
              </a:rPr>
              <a:t>Total 65+ Population Engaged in Top 10 High-Priority Counties: </a:t>
            </a:r>
            <a:r>
              <a:rPr lang="en-US" sz="2400" b="1" dirty="0">
                <a:solidFill>
                  <a:srgbClr val="49535A"/>
                </a:solidFill>
                <a:latin typeface="Arial" panose="020B0604020202020204" pitchFamily="34" charset="0"/>
                <a:cs typeface="Arial" panose="020B0604020202020204" pitchFamily="34" charset="0"/>
              </a:rPr>
              <a:t>176,975</a:t>
            </a:r>
            <a:r>
              <a:rPr lang="en-US" sz="2400" dirty="0">
                <a:solidFill>
                  <a:srgbClr val="49535A"/>
                </a:solidFill>
                <a:latin typeface="Arial" panose="020B0604020202020204" pitchFamily="34" charset="0"/>
                <a:cs typeface="Arial" panose="020B0604020202020204" pitchFamily="34" charset="0"/>
              </a:rPr>
              <a:t> </a:t>
            </a:r>
          </a:p>
        </p:txBody>
      </p:sp>
      <p:pic>
        <p:nvPicPr>
          <p:cNvPr id="8" name="Picture 7">
            <a:extLst>
              <a:ext uri="{FF2B5EF4-FFF2-40B4-BE49-F238E27FC236}">
                <a16:creationId xmlns:a16="http://schemas.microsoft.com/office/drawing/2014/main" id="{0046886C-652D-CD22-5505-67B9AE1D2912}"/>
              </a:ext>
            </a:extLst>
          </p:cNvPr>
          <p:cNvPicPr>
            <a:picLocks noChangeAspect="1"/>
          </p:cNvPicPr>
          <p:nvPr/>
        </p:nvPicPr>
        <p:blipFill>
          <a:blip r:embed="rId5"/>
          <a:stretch>
            <a:fillRect/>
          </a:stretch>
        </p:blipFill>
        <p:spPr>
          <a:xfrm>
            <a:off x="6297722" y="1626282"/>
            <a:ext cx="11707859" cy="6325483"/>
          </a:xfrm>
          <a:prstGeom prst="rect">
            <a:avLst/>
          </a:prstGeom>
        </p:spPr>
      </p:pic>
      <p:sp>
        <p:nvSpPr>
          <p:cNvPr id="13" name="TextBox 5">
            <a:extLst>
              <a:ext uri="{FF2B5EF4-FFF2-40B4-BE49-F238E27FC236}">
                <a16:creationId xmlns:a16="http://schemas.microsoft.com/office/drawing/2014/main" id="{68469A16-C723-AF5E-2FE2-834D89704080}"/>
              </a:ext>
            </a:extLst>
          </p:cNvPr>
          <p:cNvSpPr txBox="1"/>
          <p:nvPr/>
        </p:nvSpPr>
        <p:spPr>
          <a:xfrm>
            <a:off x="6977192" y="7293711"/>
            <a:ext cx="1549830" cy="815736"/>
          </a:xfrm>
          <a:prstGeom prst="rect">
            <a:avLst/>
          </a:prstGeom>
        </p:spPr>
        <p:txBody>
          <a:bodyPr wrap="square" lIns="0" tIns="0" rIns="0" bIns="0" rtlCol="0" anchor="t">
            <a:spAutoFit/>
          </a:bodyPr>
          <a:lstStyle/>
          <a:p>
            <a:pPr algn="l">
              <a:lnSpc>
                <a:spcPts val="7279"/>
              </a:lnSpc>
            </a:pPr>
            <a:r>
              <a:rPr lang="en-US" sz="3600" b="1" dirty="0">
                <a:solidFill>
                  <a:srgbClr val="49535A"/>
                </a:solidFill>
                <a:latin typeface="Arial" panose="020B0604020202020204" pitchFamily="34" charset="0"/>
                <a:ea typeface="Arimo Bold"/>
                <a:cs typeface="Arial" panose="020B0604020202020204" pitchFamily="34" charset="0"/>
                <a:sym typeface="Arimo Bold"/>
              </a:rPr>
              <a:t>Result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1+#ppt_h/2"/>
                                          </p:val>
                                        </p:tav>
                                        <p:tav tm="100000">
                                          <p:val>
                                            <p:strVal val="#ppt_y"/>
                                          </p:val>
                                        </p:tav>
                                      </p:tavLst>
                                    </p:anim>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7" grpId="0"/>
      <p:bldP spid="11" grpId="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4D1A0-D743-1B65-DEA3-17710F99275A}"/>
            </a:ext>
          </a:extLst>
        </p:cNvPr>
        <p:cNvGrpSpPr/>
        <p:nvPr/>
      </p:nvGrpSpPr>
      <p:grpSpPr>
        <a:xfrm>
          <a:off x="0" y="0"/>
          <a:ext cx="0" cy="0"/>
          <a:chOff x="0" y="0"/>
          <a:chExt cx="0" cy="0"/>
        </a:xfrm>
      </p:grpSpPr>
      <p:sp>
        <p:nvSpPr>
          <p:cNvPr id="5" name="Freeform 4">
            <a:extLst>
              <a:ext uri="{FF2B5EF4-FFF2-40B4-BE49-F238E27FC236}">
                <a16:creationId xmlns:a16="http://schemas.microsoft.com/office/drawing/2014/main" id="{DF7DF7F4-E67F-C2D1-1FFF-FEB4EC5FDA2F}"/>
              </a:ext>
            </a:extLst>
          </p:cNvPr>
          <p:cNvSpPr/>
          <p:nvPr/>
        </p:nvSpPr>
        <p:spPr>
          <a:xfrm flipH="1" flipV="1">
            <a:off x="0" y="0"/>
            <a:ext cx="6281607" cy="3753260"/>
          </a:xfrm>
          <a:custGeom>
            <a:avLst/>
            <a:gdLst/>
            <a:ahLst/>
            <a:cxnLst/>
            <a:rect l="l" t="t" r="r" b="b"/>
            <a:pathLst>
              <a:path w="6281607" h="3753260">
                <a:moveTo>
                  <a:pt x="6281607" y="3753260"/>
                </a:moveTo>
                <a:lnTo>
                  <a:pt x="0" y="3753260"/>
                </a:lnTo>
                <a:lnTo>
                  <a:pt x="0" y="0"/>
                </a:lnTo>
                <a:lnTo>
                  <a:pt x="6281607" y="0"/>
                </a:lnTo>
                <a:lnTo>
                  <a:pt x="6281607" y="3753260"/>
                </a:lnTo>
                <a:close/>
              </a:path>
            </a:pathLst>
          </a:custGeom>
          <a:blipFill>
            <a:blip r:embed="rId4"/>
            <a:stretch>
              <a:fillRect/>
            </a:stretch>
          </a:blipFill>
        </p:spPr>
        <p:txBody>
          <a:bodyPr/>
          <a:lstStyle/>
          <a:p>
            <a:endParaRPr lang="en-US" dirty="0"/>
          </a:p>
        </p:txBody>
      </p:sp>
      <p:sp>
        <p:nvSpPr>
          <p:cNvPr id="6" name="Freeform 5">
            <a:extLst>
              <a:ext uri="{FF2B5EF4-FFF2-40B4-BE49-F238E27FC236}">
                <a16:creationId xmlns:a16="http://schemas.microsoft.com/office/drawing/2014/main" id="{277B527D-3DF3-F5FC-CB21-3F009A2486D3}"/>
              </a:ext>
            </a:extLst>
          </p:cNvPr>
          <p:cNvSpPr/>
          <p:nvPr/>
        </p:nvSpPr>
        <p:spPr>
          <a:xfrm>
            <a:off x="12006393" y="6533740"/>
            <a:ext cx="6281607" cy="3753260"/>
          </a:xfrm>
          <a:custGeom>
            <a:avLst/>
            <a:gdLst/>
            <a:ahLst/>
            <a:cxnLst/>
            <a:rect l="l" t="t" r="r" b="b"/>
            <a:pathLst>
              <a:path w="6281607" h="3753260">
                <a:moveTo>
                  <a:pt x="0" y="0"/>
                </a:moveTo>
                <a:lnTo>
                  <a:pt x="6281607" y="0"/>
                </a:lnTo>
                <a:lnTo>
                  <a:pt x="6281607" y="3753260"/>
                </a:lnTo>
                <a:lnTo>
                  <a:pt x="0" y="3753260"/>
                </a:lnTo>
                <a:lnTo>
                  <a:pt x="0" y="0"/>
                </a:lnTo>
                <a:close/>
              </a:path>
            </a:pathLst>
          </a:custGeom>
          <a:blipFill>
            <a:blip r:embed="rId5"/>
            <a:stretch>
              <a:fillRect/>
            </a:stretch>
          </a:blipFill>
        </p:spPr>
        <p:txBody>
          <a:bodyPr/>
          <a:lstStyle/>
          <a:p>
            <a:endParaRPr lang="en-US"/>
          </a:p>
        </p:txBody>
      </p:sp>
      <p:sp>
        <p:nvSpPr>
          <p:cNvPr id="9" name="TextBox 2">
            <a:extLst>
              <a:ext uri="{FF2B5EF4-FFF2-40B4-BE49-F238E27FC236}">
                <a16:creationId xmlns:a16="http://schemas.microsoft.com/office/drawing/2014/main" id="{03C83F2D-7867-C130-BACB-E9DE8ECDA43F}"/>
              </a:ext>
            </a:extLst>
          </p:cNvPr>
          <p:cNvSpPr txBox="1"/>
          <p:nvPr/>
        </p:nvSpPr>
        <p:spPr>
          <a:xfrm>
            <a:off x="1728914" y="257321"/>
            <a:ext cx="15287372" cy="1231106"/>
          </a:xfrm>
          <a:prstGeom prst="rect">
            <a:avLst/>
          </a:prstGeom>
        </p:spPr>
        <p:txBody>
          <a:bodyPr wrap="square" lIns="0" tIns="0" rIns="0" bIns="0" rtlCol="0" anchor="t">
            <a:spAutoFit/>
          </a:bodyPr>
          <a:lstStyle/>
          <a:p>
            <a:pPr algn="ctr"/>
            <a:r>
              <a:rPr lang="en-US" sz="4000" b="1" dirty="0">
                <a:solidFill>
                  <a:srgbClr val="009D77"/>
                </a:solidFill>
                <a:latin typeface="Arial" panose="020B0604020202020204" pitchFamily="34" charset="0"/>
                <a:ea typeface="TS Qamus Bold"/>
                <a:cs typeface="Arial" panose="020B0604020202020204" pitchFamily="34" charset="0"/>
                <a:sym typeface="TS Qamus Bold"/>
              </a:rPr>
              <a:t>Which subgroup </a:t>
            </a:r>
            <a:r>
              <a:rPr lang="en-US" sz="4000" b="1" dirty="0">
                <a:solidFill>
                  <a:srgbClr val="0277C8"/>
                </a:solidFill>
                <a:latin typeface="Arial" panose="020B0604020202020204" pitchFamily="34" charset="0"/>
                <a:ea typeface="TS Qamus Bold"/>
                <a:cs typeface="Arial" panose="020B0604020202020204" pitchFamily="34" charset="0"/>
                <a:sym typeface="TS Qamus Bold"/>
              </a:rPr>
              <a:t>of the population might benefit the most from the program?</a:t>
            </a:r>
          </a:p>
        </p:txBody>
      </p:sp>
      <p:sp>
        <p:nvSpPr>
          <p:cNvPr id="2" name="Rectangle: Rounded Corners 1">
            <a:extLst>
              <a:ext uri="{FF2B5EF4-FFF2-40B4-BE49-F238E27FC236}">
                <a16:creationId xmlns:a16="http://schemas.microsoft.com/office/drawing/2014/main" id="{DC10180E-D5B5-E3FD-6E3D-B57E0117410C}"/>
              </a:ext>
            </a:extLst>
          </p:cNvPr>
          <p:cNvSpPr/>
          <p:nvPr/>
        </p:nvSpPr>
        <p:spPr>
          <a:xfrm>
            <a:off x="8763000" y="2002326"/>
            <a:ext cx="9158208" cy="2316868"/>
          </a:xfrm>
          <a:prstGeom prst="roundRect">
            <a:avLst/>
          </a:prstGeom>
          <a:noFill/>
          <a:ln w="5715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Step 1</a:t>
            </a:r>
            <a:r>
              <a:rPr lang="en-US" sz="2400" dirty="0">
                <a:solidFill>
                  <a:srgbClr val="49535A"/>
                </a:solidFill>
                <a:latin typeface="Arial" panose="020B0604020202020204" pitchFamily="34" charset="0"/>
                <a:cs typeface="Arial" panose="020B0604020202020204" pitchFamily="34" charset="0"/>
              </a:rPr>
              <a:t>. </a:t>
            </a:r>
            <a:r>
              <a:rPr lang="en-US" sz="2400" i="1" dirty="0">
                <a:solidFill>
                  <a:srgbClr val="49535A"/>
                </a:solidFill>
                <a:latin typeface="Arial" panose="020B0604020202020204" pitchFamily="34" charset="0"/>
                <a:cs typeface="Arial" panose="020B0604020202020204" pitchFamily="34" charset="0"/>
              </a:rPr>
              <a:t>Identify the Subgroups</a:t>
            </a:r>
          </a:p>
          <a:p>
            <a:r>
              <a:rPr lang="en-US" sz="2400" dirty="0">
                <a:solidFill>
                  <a:srgbClr val="49535A"/>
                </a:solidFill>
                <a:latin typeface="Arial" panose="020B0604020202020204" pitchFamily="34" charset="0"/>
                <a:cs typeface="Arial" panose="020B0604020202020204" pitchFamily="34" charset="0"/>
              </a:rPr>
              <a:t>Using the FDA Food Atlas dataset</a:t>
            </a:r>
            <a:r>
              <a:rPr lang="en-US" sz="2400" baseline="30000" dirty="0">
                <a:solidFill>
                  <a:srgbClr val="49535A"/>
                </a:solidFill>
                <a:latin typeface="Arial" panose="020B0604020202020204" pitchFamily="34" charset="0"/>
                <a:cs typeface="Arial" panose="020B0604020202020204" pitchFamily="34" charset="0"/>
              </a:rPr>
              <a:t>[4]</a:t>
            </a:r>
            <a:r>
              <a:rPr lang="en-US" sz="2400" dirty="0">
                <a:solidFill>
                  <a:srgbClr val="49535A"/>
                </a:solidFill>
                <a:latin typeface="Arial" panose="020B0604020202020204" pitchFamily="34" charset="0"/>
                <a:cs typeface="Arial" panose="020B0604020202020204" pitchFamily="34" charset="0"/>
              </a:rPr>
              <a:t>, we can find numerical data for how many people in various subgroups (household, demographic) have low access to food within the top 10 high-priority counties.</a:t>
            </a:r>
            <a:endParaRPr lang="en-US" sz="2400" b="1" dirty="0">
              <a:solidFill>
                <a:srgbClr val="49535A"/>
              </a:solidFill>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1EFA2430-9F59-50D2-7FE9-910684415DC4}"/>
              </a:ext>
            </a:extLst>
          </p:cNvPr>
          <p:cNvSpPr/>
          <p:nvPr/>
        </p:nvSpPr>
        <p:spPr>
          <a:xfrm>
            <a:off x="8793584" y="4673333"/>
            <a:ext cx="9171971" cy="1793249"/>
          </a:xfrm>
          <a:prstGeom prst="roundRect">
            <a:avLst/>
          </a:prstGeom>
          <a:noFill/>
          <a:ln w="5715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Step 2. </a:t>
            </a:r>
            <a:r>
              <a:rPr lang="en-US" sz="2400" i="1" dirty="0">
                <a:solidFill>
                  <a:srgbClr val="49535A"/>
                </a:solidFill>
                <a:latin typeface="Arial" panose="020B0604020202020204" pitchFamily="34" charset="0"/>
                <a:cs typeface="Arial" panose="020B0604020202020204" pitchFamily="34" charset="0"/>
              </a:rPr>
              <a:t>Plan the Visualization</a:t>
            </a:r>
          </a:p>
          <a:p>
            <a:r>
              <a:rPr lang="en-US" sz="2400" dirty="0">
                <a:solidFill>
                  <a:srgbClr val="49535A"/>
                </a:solidFill>
                <a:latin typeface="Arial" panose="020B0604020202020204" pitchFamily="34" charset="0"/>
                <a:cs typeface="Arial" panose="020B0604020202020204" pitchFamily="34" charset="0"/>
              </a:rPr>
              <a:t>I split the visualizations into two based on their overarching subgroup from the dataset (household or demographic)</a:t>
            </a:r>
            <a:r>
              <a:rPr lang="en-US" sz="2400" baseline="30000" dirty="0">
                <a:solidFill>
                  <a:srgbClr val="49535A"/>
                </a:solidFill>
                <a:latin typeface="Arial" panose="020B0604020202020204" pitchFamily="34" charset="0"/>
                <a:cs typeface="Arial" panose="020B0604020202020204" pitchFamily="34" charset="0"/>
              </a:rPr>
              <a:t>[4]</a:t>
            </a:r>
            <a:r>
              <a:rPr lang="en-US" sz="2400" dirty="0">
                <a:solidFill>
                  <a:srgbClr val="49535A"/>
                </a:solidFill>
                <a:latin typeface="Arial" panose="020B0604020202020204" pitchFamily="34" charset="0"/>
                <a:cs typeface="Arial" panose="020B0604020202020204" pitchFamily="34" charset="0"/>
              </a:rPr>
              <a:t> for easier readability.</a:t>
            </a:r>
          </a:p>
        </p:txBody>
      </p:sp>
      <p:sp>
        <p:nvSpPr>
          <p:cNvPr id="4" name="TextBox 5">
            <a:extLst>
              <a:ext uri="{FF2B5EF4-FFF2-40B4-BE49-F238E27FC236}">
                <a16:creationId xmlns:a16="http://schemas.microsoft.com/office/drawing/2014/main" id="{9E90BE88-88CC-E424-0264-6D323C3FC543}"/>
              </a:ext>
            </a:extLst>
          </p:cNvPr>
          <p:cNvSpPr txBox="1"/>
          <p:nvPr/>
        </p:nvSpPr>
        <p:spPr>
          <a:xfrm>
            <a:off x="11094204" y="1186567"/>
            <a:ext cx="4495799" cy="815736"/>
          </a:xfrm>
          <a:prstGeom prst="rect">
            <a:avLst/>
          </a:prstGeom>
        </p:spPr>
        <p:txBody>
          <a:bodyPr wrap="square" lIns="0" tIns="0" rIns="0" bIns="0" rtlCol="0" anchor="t">
            <a:spAutoFit/>
          </a:bodyPr>
          <a:lstStyle/>
          <a:p>
            <a:pPr algn="l">
              <a:lnSpc>
                <a:spcPts val="7279"/>
              </a:lnSpc>
            </a:pPr>
            <a:r>
              <a:rPr lang="en-US" sz="3600" b="1" dirty="0">
                <a:solidFill>
                  <a:srgbClr val="49535A"/>
                </a:solidFill>
                <a:latin typeface="Arial" panose="020B0604020202020204" pitchFamily="34" charset="0"/>
                <a:ea typeface="Arimo Bold"/>
                <a:cs typeface="Arial" panose="020B0604020202020204" pitchFamily="34" charset="0"/>
                <a:sym typeface="Arimo Bold"/>
              </a:rPr>
              <a:t>Analytical Approach</a:t>
            </a:r>
          </a:p>
        </p:txBody>
      </p:sp>
      <p:pic>
        <p:nvPicPr>
          <p:cNvPr id="8" name="Picture 7">
            <a:extLst>
              <a:ext uri="{FF2B5EF4-FFF2-40B4-BE49-F238E27FC236}">
                <a16:creationId xmlns:a16="http://schemas.microsoft.com/office/drawing/2014/main" id="{351B0B4D-32C8-7C85-80CF-F9C636B76754}"/>
              </a:ext>
            </a:extLst>
          </p:cNvPr>
          <p:cNvPicPr>
            <a:picLocks noChangeAspect="1"/>
          </p:cNvPicPr>
          <p:nvPr/>
        </p:nvPicPr>
        <p:blipFill>
          <a:blip r:embed="rId6"/>
          <a:stretch>
            <a:fillRect/>
          </a:stretch>
        </p:blipFill>
        <p:spPr>
          <a:xfrm>
            <a:off x="322445" y="1312158"/>
            <a:ext cx="7047460" cy="3967165"/>
          </a:xfrm>
          <a:prstGeom prst="rect">
            <a:avLst/>
          </a:prstGeom>
          <a:ln w="28575">
            <a:solidFill>
              <a:srgbClr val="49535A"/>
            </a:solidFill>
          </a:ln>
        </p:spPr>
      </p:pic>
      <p:pic>
        <p:nvPicPr>
          <p:cNvPr id="11" name="Picture 10">
            <a:extLst>
              <a:ext uri="{FF2B5EF4-FFF2-40B4-BE49-F238E27FC236}">
                <a16:creationId xmlns:a16="http://schemas.microsoft.com/office/drawing/2014/main" id="{4A8D9F1E-F712-2F7E-4BF1-D9E37DA814EE}"/>
              </a:ext>
            </a:extLst>
          </p:cNvPr>
          <p:cNvPicPr>
            <a:picLocks noChangeAspect="1"/>
          </p:cNvPicPr>
          <p:nvPr/>
        </p:nvPicPr>
        <p:blipFill>
          <a:blip r:embed="rId7"/>
          <a:stretch>
            <a:fillRect/>
          </a:stretch>
        </p:blipFill>
        <p:spPr>
          <a:xfrm>
            <a:off x="1981200" y="5448300"/>
            <a:ext cx="6172200" cy="4200261"/>
          </a:xfrm>
          <a:prstGeom prst="rect">
            <a:avLst/>
          </a:prstGeom>
          <a:ln w="28575">
            <a:solidFill>
              <a:srgbClr val="49535A"/>
            </a:solidFill>
          </a:ln>
        </p:spPr>
      </p:pic>
      <p:sp>
        <p:nvSpPr>
          <p:cNvPr id="12" name="TextBox 5">
            <a:extLst>
              <a:ext uri="{FF2B5EF4-FFF2-40B4-BE49-F238E27FC236}">
                <a16:creationId xmlns:a16="http://schemas.microsoft.com/office/drawing/2014/main" id="{89E3818D-4225-ED1B-7184-904CA9BE920D}"/>
              </a:ext>
            </a:extLst>
          </p:cNvPr>
          <p:cNvSpPr txBox="1"/>
          <p:nvPr/>
        </p:nvSpPr>
        <p:spPr>
          <a:xfrm>
            <a:off x="8881781" y="6583981"/>
            <a:ext cx="1549830" cy="815736"/>
          </a:xfrm>
          <a:prstGeom prst="rect">
            <a:avLst/>
          </a:prstGeom>
        </p:spPr>
        <p:txBody>
          <a:bodyPr wrap="square" lIns="0" tIns="0" rIns="0" bIns="0" rtlCol="0" anchor="t">
            <a:spAutoFit/>
          </a:bodyPr>
          <a:lstStyle/>
          <a:p>
            <a:pPr algn="l">
              <a:lnSpc>
                <a:spcPts val="7279"/>
              </a:lnSpc>
            </a:pPr>
            <a:r>
              <a:rPr lang="en-US" sz="3600" b="1" dirty="0">
                <a:solidFill>
                  <a:srgbClr val="49535A"/>
                </a:solidFill>
                <a:latin typeface="Arial" panose="020B0604020202020204" pitchFamily="34" charset="0"/>
                <a:ea typeface="Arimo Bold"/>
                <a:cs typeface="Arial" panose="020B0604020202020204" pitchFamily="34" charset="0"/>
                <a:sym typeface="Arimo Bold"/>
              </a:rPr>
              <a:t>Result</a:t>
            </a:r>
          </a:p>
        </p:txBody>
      </p:sp>
      <p:sp>
        <p:nvSpPr>
          <p:cNvPr id="13" name="Rectangle 12">
            <a:extLst>
              <a:ext uri="{FF2B5EF4-FFF2-40B4-BE49-F238E27FC236}">
                <a16:creationId xmlns:a16="http://schemas.microsoft.com/office/drawing/2014/main" id="{DC967F6F-C304-DC45-DD3F-B4C425848A4F}"/>
              </a:ext>
            </a:extLst>
          </p:cNvPr>
          <p:cNvSpPr/>
          <p:nvPr/>
        </p:nvSpPr>
        <p:spPr>
          <a:xfrm>
            <a:off x="8881781" y="7494380"/>
            <a:ext cx="8552521" cy="1958573"/>
          </a:xfrm>
          <a:prstGeom prst="rect">
            <a:avLst/>
          </a:prstGeom>
          <a:noFill/>
          <a:ln w="7620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rgbClr val="49535A"/>
                </a:solidFill>
                <a:latin typeface="Arial" panose="020B0604020202020204" pitchFamily="34" charset="0"/>
                <a:cs typeface="Arial" panose="020B0604020202020204" pitchFamily="34" charset="0"/>
              </a:rPr>
              <a:t>Because many subgroups overlap (e.g., a low-income SNAP household may include seniors), their effects are not statistically independent. This overlap makes it difficult to conclude which subgroup benefits most given this data.</a:t>
            </a:r>
          </a:p>
        </p:txBody>
      </p:sp>
    </p:spTree>
    <p:custDataLst>
      <p:tags r:id="rId1"/>
    </p:custDataLst>
    <p:extLst>
      <p:ext uri="{BB962C8B-B14F-4D97-AF65-F5344CB8AC3E}">
        <p14:creationId xmlns:p14="http://schemas.microsoft.com/office/powerpoint/2010/main" val="304496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12"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9535A"/>
        </a:solidFill>
        <a:effectLst/>
      </p:bgPr>
    </p:bg>
    <p:spTree>
      <p:nvGrpSpPr>
        <p:cNvPr id="1" name=""/>
        <p:cNvGrpSpPr/>
        <p:nvPr/>
      </p:nvGrpSpPr>
      <p:grpSpPr>
        <a:xfrm>
          <a:off x="0" y="0"/>
          <a:ext cx="0" cy="0"/>
          <a:chOff x="0" y="0"/>
          <a:chExt cx="0" cy="0"/>
        </a:xfrm>
      </p:grpSpPr>
      <p:sp>
        <p:nvSpPr>
          <p:cNvPr id="4" name="TextBox 4"/>
          <p:cNvSpPr txBox="1"/>
          <p:nvPr/>
        </p:nvSpPr>
        <p:spPr>
          <a:xfrm>
            <a:off x="605516" y="85856"/>
            <a:ext cx="9108442" cy="1053045"/>
          </a:xfrm>
          <a:prstGeom prst="rect">
            <a:avLst/>
          </a:prstGeom>
        </p:spPr>
        <p:txBody>
          <a:bodyPr wrap="square" lIns="0" tIns="0" rIns="0" bIns="0" rtlCol="0" anchor="t">
            <a:spAutoFit/>
          </a:bodyPr>
          <a:lstStyle/>
          <a:p>
            <a:pPr algn="l">
              <a:lnSpc>
                <a:spcPts val="8959"/>
              </a:lnSpc>
            </a:pPr>
            <a:r>
              <a:rPr lang="en-US" sz="6399" b="1" dirty="0">
                <a:solidFill>
                  <a:srgbClr val="FFFFFF"/>
                </a:solidFill>
                <a:latin typeface="Arial" panose="020B0604020202020204" pitchFamily="34" charset="0"/>
                <a:ea typeface="TS Qamus Bold"/>
                <a:cs typeface="Arial" panose="020B0604020202020204" pitchFamily="34" charset="0"/>
                <a:sym typeface="TS Qamus Bold"/>
              </a:rPr>
              <a:t>PROJECTED IMPACT</a:t>
            </a:r>
          </a:p>
        </p:txBody>
      </p:sp>
      <p:sp>
        <p:nvSpPr>
          <p:cNvPr id="5" name="Freeform 5"/>
          <p:cNvSpPr/>
          <p:nvPr/>
        </p:nvSpPr>
        <p:spPr>
          <a:xfrm>
            <a:off x="12006393" y="6533740"/>
            <a:ext cx="6281607" cy="3753260"/>
          </a:xfrm>
          <a:custGeom>
            <a:avLst/>
            <a:gdLst/>
            <a:ahLst/>
            <a:cxnLst/>
            <a:rect l="l" t="t" r="r" b="b"/>
            <a:pathLst>
              <a:path w="6281607" h="3753260">
                <a:moveTo>
                  <a:pt x="0" y="0"/>
                </a:moveTo>
                <a:lnTo>
                  <a:pt x="6281607" y="0"/>
                </a:lnTo>
                <a:lnTo>
                  <a:pt x="6281607" y="3753260"/>
                </a:lnTo>
                <a:lnTo>
                  <a:pt x="0" y="3753260"/>
                </a:lnTo>
                <a:lnTo>
                  <a:pt x="0" y="0"/>
                </a:lnTo>
                <a:close/>
              </a:path>
            </a:pathLst>
          </a:custGeom>
          <a:blipFill>
            <a:blip r:embed="rId4"/>
            <a:stretch>
              <a:fillRect/>
            </a:stretch>
          </a:blipFill>
        </p:spPr>
        <p:txBody>
          <a:bodyPr/>
          <a:lstStyle/>
          <a:p>
            <a:endParaRPr lang="en-US"/>
          </a:p>
        </p:txBody>
      </p:sp>
      <p:sp>
        <p:nvSpPr>
          <p:cNvPr id="10" name="Rectangle: Rounded Corners 9">
            <a:extLst>
              <a:ext uri="{FF2B5EF4-FFF2-40B4-BE49-F238E27FC236}">
                <a16:creationId xmlns:a16="http://schemas.microsoft.com/office/drawing/2014/main" id="{F6FA582C-8E6B-171A-380F-803A3C1D0B82}"/>
              </a:ext>
            </a:extLst>
          </p:cNvPr>
          <p:cNvSpPr/>
          <p:nvPr/>
        </p:nvSpPr>
        <p:spPr>
          <a:xfrm>
            <a:off x="950977" y="1166669"/>
            <a:ext cx="5678423" cy="1497745"/>
          </a:xfrm>
          <a:prstGeom prst="roundRect">
            <a:avLst/>
          </a:prstGeom>
          <a:solidFill>
            <a:srgbClr val="0277C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latin typeface="Arial" panose="020B0604020202020204" pitchFamily="34" charset="0"/>
                <a:cs typeface="Arial" panose="020B0604020202020204" pitchFamily="34" charset="0"/>
              </a:rPr>
              <a:t>In the top 10 high-priority counties, the total 65+ Medicare-eligible population is </a:t>
            </a:r>
            <a:r>
              <a:rPr lang="en-US" sz="2400" b="1" dirty="0">
                <a:latin typeface="Arial" panose="020B0604020202020204" pitchFamily="34" charset="0"/>
                <a:cs typeface="Arial" panose="020B0604020202020204" pitchFamily="34" charset="0"/>
              </a:rPr>
              <a:t>657,145 individuals</a:t>
            </a:r>
            <a:r>
              <a:rPr lang="en-US" sz="2400" baseline="30000" dirty="0">
                <a:latin typeface="Arial" panose="020B0604020202020204" pitchFamily="34" charset="0"/>
                <a:cs typeface="Arial" panose="020B0604020202020204" pitchFamily="34" charset="0"/>
              </a:rPr>
              <a:t>[1,2,4]</a:t>
            </a:r>
            <a:endParaRPr lang="en-US" sz="2400" b="1" dirty="0">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D0CE07BE-EE4E-EA1B-F676-2029725F0768}"/>
              </a:ext>
            </a:extLst>
          </p:cNvPr>
          <p:cNvSpPr/>
          <p:nvPr/>
        </p:nvSpPr>
        <p:spPr>
          <a:xfrm>
            <a:off x="646177" y="3045186"/>
            <a:ext cx="5983223" cy="3031789"/>
          </a:xfrm>
          <a:prstGeom prst="roundRect">
            <a:avLst/>
          </a:prstGeom>
          <a:solidFill>
            <a:srgbClr val="009D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Calculated average low food-access affected chronic disease rate of </a:t>
            </a:r>
            <a:r>
              <a:rPr lang="en-US" sz="2400" b="1" dirty="0">
                <a:latin typeface="Arial" panose="020B0604020202020204" pitchFamily="34" charset="0"/>
                <a:cs typeface="Arial" panose="020B0604020202020204" pitchFamily="34" charset="0"/>
              </a:rPr>
              <a:t>21.1% </a:t>
            </a:r>
            <a:r>
              <a:rPr lang="en-US" sz="2400" dirty="0">
                <a:latin typeface="Arial" panose="020B0604020202020204" pitchFamily="34" charset="0"/>
                <a:cs typeface="Arial" panose="020B0604020202020204" pitchFamily="34" charset="0"/>
              </a:rPr>
              <a:t>in the top 10 high-priority counties</a:t>
            </a:r>
            <a:r>
              <a:rPr lang="en-US" sz="2400" baseline="30000" dirty="0">
                <a:latin typeface="Arial" panose="020B0604020202020204" pitchFamily="34" charset="0"/>
                <a:cs typeface="Arial" panose="020B0604020202020204" pitchFamily="34" charset="0"/>
              </a:rPr>
              <a:t>[1,4]</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Using this average, an estimated </a:t>
            </a:r>
            <a:r>
              <a:rPr lang="en-US" sz="2400" b="1" dirty="0">
                <a:latin typeface="Arial" panose="020B0604020202020204" pitchFamily="34" charset="0"/>
                <a:cs typeface="Arial" panose="020B0604020202020204" pitchFamily="34" charset="0"/>
              </a:rPr>
              <a:t>138,549 of these individuals</a:t>
            </a:r>
            <a:r>
              <a:rPr lang="en-US" sz="2400" dirty="0">
                <a:latin typeface="Arial" panose="020B0604020202020204" pitchFamily="34" charset="0"/>
                <a:cs typeface="Arial" panose="020B0604020202020204" pitchFamily="34" charset="0"/>
              </a:rPr>
              <a:t> live with </a:t>
            </a:r>
            <a:r>
              <a:rPr lang="en-US" sz="2400" b="1" dirty="0">
                <a:latin typeface="Arial" panose="020B0604020202020204" pitchFamily="34" charset="0"/>
                <a:cs typeface="Arial" panose="020B0604020202020204" pitchFamily="34" charset="0"/>
              </a:rPr>
              <a:t>one or more cases </a:t>
            </a:r>
            <a:r>
              <a:rPr lang="en-US" sz="2400" dirty="0">
                <a:latin typeface="Arial" panose="020B0604020202020204" pitchFamily="34" charset="0"/>
                <a:cs typeface="Arial" panose="020B0604020202020204" pitchFamily="34" charset="0"/>
              </a:rPr>
              <a:t>of these 5 chronic diseases</a:t>
            </a:r>
            <a:endParaRPr lang="en-US" sz="2400" b="1" dirty="0">
              <a:latin typeface="Arial" panose="020B0604020202020204" pitchFamily="34" charset="0"/>
              <a:cs typeface="Arial" panose="020B0604020202020204" pitchFamily="34" charset="0"/>
            </a:endParaRPr>
          </a:p>
        </p:txBody>
      </p:sp>
      <p:sp>
        <p:nvSpPr>
          <p:cNvPr id="35" name="Rectangle: Rounded Corners 34">
            <a:extLst>
              <a:ext uri="{FF2B5EF4-FFF2-40B4-BE49-F238E27FC236}">
                <a16:creationId xmlns:a16="http://schemas.microsoft.com/office/drawing/2014/main" id="{7E486FE8-74FF-9AC1-76BD-7FC45B5C96F3}"/>
              </a:ext>
            </a:extLst>
          </p:cNvPr>
          <p:cNvSpPr/>
          <p:nvPr/>
        </p:nvSpPr>
        <p:spPr>
          <a:xfrm>
            <a:off x="243843" y="6457747"/>
            <a:ext cx="6766557" cy="2800553"/>
          </a:xfrm>
          <a:prstGeom prst="roundRect">
            <a:avLst/>
          </a:prstGeom>
          <a:solidFill>
            <a:srgbClr val="0277C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Given statistics from studies about the per person, per year cost in the United States of these chronic diseases</a:t>
            </a:r>
            <a:r>
              <a:rPr lang="en-US" sz="2400" baseline="30000" dirty="0">
                <a:latin typeface="Arial" panose="020B0604020202020204" pitchFamily="34" charset="0"/>
                <a:cs typeface="Arial" panose="020B0604020202020204" pitchFamily="34" charset="0"/>
              </a:rPr>
              <a:t>[3,6,7,8,10]</a:t>
            </a:r>
            <a:r>
              <a:rPr lang="en-US" sz="2400" dirty="0">
                <a:latin typeface="Arial" panose="020B0604020202020204" pitchFamily="34" charset="0"/>
                <a:cs typeface="Arial" panose="020B0604020202020204" pitchFamily="34" charset="0"/>
              </a:rPr>
              <a:t>, we can estimate that the </a:t>
            </a:r>
            <a:r>
              <a:rPr lang="en-US" sz="2400" b="1" dirty="0">
                <a:latin typeface="Arial" panose="020B0604020202020204" pitchFamily="34" charset="0"/>
                <a:cs typeface="Arial" panose="020B0604020202020204" pitchFamily="34" charset="0"/>
              </a:rPr>
              <a:t>average healthcare-related cost for these diseases (per person, per year) is $8,120</a:t>
            </a:r>
          </a:p>
        </p:txBody>
      </p:sp>
      <p:cxnSp>
        <p:nvCxnSpPr>
          <p:cNvPr id="18" name="Connector: Curved 17">
            <a:extLst>
              <a:ext uri="{FF2B5EF4-FFF2-40B4-BE49-F238E27FC236}">
                <a16:creationId xmlns:a16="http://schemas.microsoft.com/office/drawing/2014/main" id="{25F4C53B-F2C4-337F-1D8A-D84913D559D6}"/>
              </a:ext>
            </a:extLst>
          </p:cNvPr>
          <p:cNvCxnSpPr>
            <a:cxnSpLocks/>
            <a:stCxn id="10" idx="2"/>
            <a:endCxn id="11" idx="0"/>
          </p:cNvCxnSpPr>
          <p:nvPr/>
        </p:nvCxnSpPr>
        <p:spPr>
          <a:xfrm rot="5400000">
            <a:off x="3523603" y="2778600"/>
            <a:ext cx="380772" cy="152400"/>
          </a:xfrm>
          <a:prstGeom prst="curvedConnector3">
            <a:avLst>
              <a:gd name="adj1" fmla="val 50000"/>
            </a:avLst>
          </a:prstGeom>
          <a:ln w="76200">
            <a:solidFill>
              <a:srgbClr val="0277C8"/>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46F41A9E-07AA-8B77-CB98-1893B3B4583B}"/>
              </a:ext>
            </a:extLst>
          </p:cNvPr>
          <p:cNvCxnSpPr>
            <a:cxnSpLocks/>
            <a:stCxn id="11" idx="2"/>
            <a:endCxn id="35" idx="0"/>
          </p:cNvCxnSpPr>
          <p:nvPr/>
        </p:nvCxnSpPr>
        <p:spPr>
          <a:xfrm rot="5400000">
            <a:off x="3442070" y="6262028"/>
            <a:ext cx="380772" cy="10667"/>
          </a:xfrm>
          <a:prstGeom prst="curvedConnector3">
            <a:avLst>
              <a:gd name="adj1" fmla="val 50000"/>
            </a:avLst>
          </a:prstGeom>
          <a:ln w="76200">
            <a:solidFill>
              <a:srgbClr val="009D77"/>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84884F8C-7E0C-6A14-9005-B78097023E01}"/>
              </a:ext>
            </a:extLst>
          </p:cNvPr>
          <p:cNvSpPr txBox="1"/>
          <p:nvPr/>
        </p:nvSpPr>
        <p:spPr>
          <a:xfrm>
            <a:off x="7764780" y="7422914"/>
            <a:ext cx="9239039" cy="1938992"/>
          </a:xfrm>
          <a:prstGeom prst="rect">
            <a:avLst/>
          </a:prstGeom>
          <a:noFill/>
        </p:spPr>
        <p:txBody>
          <a:bodyPr wrap="square">
            <a:spAutoFit/>
          </a:bodyPr>
          <a:lstStyle/>
          <a:p>
            <a:r>
              <a:rPr lang="en-US" sz="2400" b="1" dirty="0">
                <a:solidFill>
                  <a:schemeClr val="bg2"/>
                </a:solidFill>
                <a:latin typeface="Arial" panose="020B0604020202020204" pitchFamily="34" charset="0"/>
                <a:cs typeface="Arial" panose="020B0604020202020204" pitchFamily="34" charset="0"/>
              </a:rPr>
              <a:t>Annual cost savings was calculated by the following:</a:t>
            </a:r>
          </a:p>
          <a:p>
            <a:r>
              <a:rPr lang="en-US" sz="2400" dirty="0">
                <a:solidFill>
                  <a:schemeClr val="bg2"/>
                </a:solidFill>
                <a:latin typeface="Arial" panose="020B0604020202020204" pitchFamily="34" charset="0"/>
                <a:cs typeface="Arial" panose="020B0604020202020204" pitchFamily="34" charset="0"/>
              </a:rPr>
              <a:t>(seniors affected by the 5 chronic diseases in the top 10 counties) * (cost reduction scenario percentage * average healthcare related cost for the diseases) </a:t>
            </a:r>
          </a:p>
          <a:p>
            <a:r>
              <a:rPr lang="en-US" sz="2400" dirty="0">
                <a:solidFill>
                  <a:schemeClr val="bg2"/>
                </a:solidFill>
                <a:latin typeface="Arial" panose="020B0604020202020204" pitchFamily="34" charset="0"/>
                <a:cs typeface="Arial" panose="020B0604020202020204" pitchFamily="34" charset="0"/>
              </a:rPr>
              <a:t>* (% of seniors impacted)</a:t>
            </a:r>
          </a:p>
        </p:txBody>
      </p:sp>
      <p:pic>
        <p:nvPicPr>
          <p:cNvPr id="3" name="Picture 2" descr="A graph showing the cost of savings&#10;&#10;AI-generated content may be incorrect.">
            <a:extLst>
              <a:ext uri="{FF2B5EF4-FFF2-40B4-BE49-F238E27FC236}">
                <a16:creationId xmlns:a16="http://schemas.microsoft.com/office/drawing/2014/main" id="{83DBAEA6-4227-8BDA-A1E9-467163D554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8177" y="1104516"/>
            <a:ext cx="9572244" cy="6352783"/>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0"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fade">
                                      <p:cBhvr>
                                        <p:cTn id="2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35" grpId="0" animBg="1"/>
      <p:bldP spid="7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2799E7E8-9486-A5F6-BF1A-EF2B4AB626A0}"/>
              </a:ext>
            </a:extLst>
          </p:cNvPr>
          <p:cNvSpPr/>
          <p:nvPr/>
        </p:nvSpPr>
        <p:spPr>
          <a:xfrm>
            <a:off x="4514611" y="2057400"/>
            <a:ext cx="13773389" cy="8229600"/>
          </a:xfrm>
          <a:custGeom>
            <a:avLst/>
            <a:gdLst/>
            <a:ahLst/>
            <a:cxnLst/>
            <a:rect l="l" t="t" r="r" b="b"/>
            <a:pathLst>
              <a:path w="13773389" h="8229600">
                <a:moveTo>
                  <a:pt x="0" y="0"/>
                </a:moveTo>
                <a:lnTo>
                  <a:pt x="13773389" y="0"/>
                </a:lnTo>
                <a:lnTo>
                  <a:pt x="13773389" y="8229600"/>
                </a:lnTo>
                <a:lnTo>
                  <a:pt x="0" y="8229600"/>
                </a:lnTo>
                <a:lnTo>
                  <a:pt x="0" y="0"/>
                </a:lnTo>
                <a:close/>
              </a:path>
            </a:pathLst>
          </a:custGeom>
          <a:blipFill>
            <a:blip r:embed="rId2"/>
            <a:stretch>
              <a:fillRect/>
            </a:stretch>
          </a:blipFill>
        </p:spPr>
        <p:txBody>
          <a:bodyPr/>
          <a:lstStyle/>
          <a:p>
            <a:endParaRPr lang="en-US"/>
          </a:p>
        </p:txBody>
      </p:sp>
      <p:sp>
        <p:nvSpPr>
          <p:cNvPr id="3" name="TextBox 2">
            <a:extLst>
              <a:ext uri="{FF2B5EF4-FFF2-40B4-BE49-F238E27FC236}">
                <a16:creationId xmlns:a16="http://schemas.microsoft.com/office/drawing/2014/main" id="{C51F0F7D-50A1-03AB-C710-EEBE52FC534A}"/>
              </a:ext>
            </a:extLst>
          </p:cNvPr>
          <p:cNvSpPr txBox="1">
            <a:spLocks/>
          </p:cNvSpPr>
          <p:nvPr/>
        </p:nvSpPr>
        <p:spPr>
          <a:xfrm>
            <a:off x="381000" y="266700"/>
            <a:ext cx="9685802" cy="769441"/>
          </a:xfrm>
          <a:prstGeom prst="rect">
            <a:avLst/>
          </a:prstGeom>
          <a:noFill/>
        </p:spPr>
        <p:txBody>
          <a:bodyPr wrap="square" rtlCol="0">
            <a:spAutoFit/>
          </a:bodyPr>
          <a:lstStyle/>
          <a:p>
            <a:r>
              <a:rPr lang="en-US" sz="4400" b="1" dirty="0">
                <a:solidFill>
                  <a:srgbClr val="49535A"/>
                </a:solidFill>
                <a:latin typeface="Arial" panose="020B0604020202020204" pitchFamily="34" charset="0"/>
                <a:cs typeface="Arial" panose="020B0604020202020204" pitchFamily="34" charset="0"/>
              </a:rPr>
              <a:t>References</a:t>
            </a:r>
            <a:endParaRPr lang="en-US" sz="4400" dirty="0">
              <a:solidFill>
                <a:srgbClr val="49535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4D3C6EA-AB3F-F830-080C-C92AF6EDD8A6}"/>
              </a:ext>
            </a:extLst>
          </p:cNvPr>
          <p:cNvSpPr txBox="1"/>
          <p:nvPr/>
        </p:nvSpPr>
        <p:spPr>
          <a:xfrm>
            <a:off x="533400" y="1257301"/>
            <a:ext cx="15240000" cy="8679299"/>
          </a:xfrm>
          <a:prstGeom prst="rect">
            <a:avLst/>
          </a:prstGeom>
          <a:noFill/>
        </p:spPr>
        <p:txBody>
          <a:bodyPr wrap="square">
            <a:spAutoFit/>
          </a:bodyPr>
          <a:lstStyle/>
          <a:p>
            <a:pPr>
              <a:buNone/>
            </a:pPr>
            <a:r>
              <a:rPr lang="en-US" dirty="0">
                <a:latin typeface="Arial" panose="020B0604020202020204" pitchFamily="34" charset="0"/>
                <a:cs typeface="Arial" panose="020B0604020202020204" pitchFamily="34" charset="0"/>
              </a:rPr>
              <a:t>1.</a:t>
            </a:r>
            <a:r>
              <a:rPr lang="en-US" i="1" dirty="0">
                <a:latin typeface="Arial" panose="020B0604020202020204" pitchFamily="34" charset="0"/>
                <a:cs typeface="Arial" panose="020B0604020202020204" pitchFamily="34" charset="0"/>
              </a:rPr>
              <a:t> 500 Cities: Census Tract-Level Data (GIS Friendly Format), 2019 Release | Data | Centers for Disease Control and Prevention</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3"/>
              </a:rPr>
              <a:t>https://chronicdata.cdc.gov/500-Cities-Places/500-Cities-Census-Tract-level-Data-GIS-Friendly-Fo/k86t-wghb/about_data</a:t>
            </a:r>
            <a:r>
              <a:rPr lang="en-US" dirty="0">
                <a:latin typeface="Arial" panose="020B0604020202020204" pitchFamily="34" charset="0"/>
                <a:cs typeface="Arial" panose="020B0604020202020204" pitchFamily="34" charset="0"/>
              </a:rPr>
              <a:t>. </a:t>
            </a:r>
          </a:p>
          <a:p>
            <a:endParaRPr lang="en-US" i="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2. </a:t>
            </a:r>
            <a:r>
              <a:rPr lang="en-US" i="1" dirty="0">
                <a:latin typeface="Arial" panose="020B0604020202020204" pitchFamily="34" charset="0"/>
                <a:cs typeface="Arial" panose="020B0604020202020204" pitchFamily="34" charset="0"/>
              </a:rPr>
              <a:t>CORGIS Datasets Project</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4"/>
              </a:rPr>
              <a:t>https://corgis-edu.github.io/corgis/csv/county_demographics/</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3. “Cost of Asthma on Society.” Asthma &amp; Allergy Foundation of America, </a:t>
            </a:r>
            <a:r>
              <a:rPr lang="en-US" dirty="0">
                <a:latin typeface="Arial" panose="020B0604020202020204" pitchFamily="34" charset="0"/>
                <a:cs typeface="Arial" panose="020B0604020202020204" pitchFamily="34" charset="0"/>
                <a:hlinkClick r:id="rId5"/>
              </a:rPr>
              <a:t>https://aafa.org/advocacy/key-issues/access-to-health-care/cost-of-asthma-on-society/</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4. </a:t>
            </a:r>
            <a:r>
              <a:rPr lang="en-US" i="1" dirty="0">
                <a:latin typeface="Arial" panose="020B0604020202020204" pitchFamily="34" charset="0"/>
                <a:cs typeface="Arial" panose="020B0604020202020204" pitchFamily="34" charset="0"/>
              </a:rPr>
              <a:t>Food Environment Atlas | Economic Research Service</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6"/>
              </a:rPr>
              <a:t>https://www.ers.usda.gov/data-products/food-environment-atlas</a:t>
            </a:r>
            <a:endParaRPr lang="en-US" dirty="0">
              <a:latin typeface="Arial" panose="020B0604020202020204" pitchFamily="34" charset="0"/>
              <a:cs typeface="Arial" panose="020B0604020202020204" pitchFamily="34" charset="0"/>
            </a:endParaRPr>
          </a:p>
          <a:p>
            <a:pPr>
              <a:buNone/>
            </a:pPr>
            <a:endParaRPr lang="en-US" i="1" dirty="0">
              <a:latin typeface="Arial" panose="020B0604020202020204" pitchFamily="34" charset="0"/>
              <a:cs typeface="Arial" panose="020B0604020202020204" pitchFamily="34" charset="0"/>
            </a:endParaRPr>
          </a:p>
          <a:p>
            <a:pPr>
              <a:buNone/>
            </a:pPr>
            <a:r>
              <a:rPr lang="en-US" dirty="0">
                <a:latin typeface="Arial" panose="020B0604020202020204" pitchFamily="34" charset="0"/>
                <a:cs typeface="Arial" panose="020B0604020202020204" pitchFamily="34" charset="0"/>
              </a:rPr>
              <a:t>5. </a:t>
            </a:r>
            <a:r>
              <a:rPr lang="en-US" i="1" dirty="0">
                <a:latin typeface="Arial" panose="020B0604020202020204" pitchFamily="34" charset="0"/>
                <a:cs typeface="Arial" panose="020B0604020202020204" pitchFamily="34" charset="0"/>
              </a:rPr>
              <a:t>Food Security in the U.S. - Key Statistics &amp; Graphics | Economic Research Service</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7"/>
              </a:rPr>
              <a:t>https://www.ers.usda.gov/topics/food-nutrition-assistance/food-security-in-the-us/key-statistics-graphics</a:t>
            </a:r>
            <a:r>
              <a:rPr lang="en-US" dirty="0">
                <a:latin typeface="Arial" panose="020B0604020202020204" pitchFamily="34" charset="0"/>
                <a:cs typeface="Arial" panose="020B0604020202020204" pitchFamily="34" charset="0"/>
              </a:rPr>
              <a:t>.</a:t>
            </a:r>
          </a:p>
          <a:p>
            <a:pPr>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6. Lo, Jessica, et al. “A Systematic Review of the Incidence, Prevalence, Costs, and Activity/Work Limitations of Amputation, Osteoarthritis, Rheumatoid Arthritis, Back Pain, Multiple Sclerosis, Spinal Cord Injury, Stroke, and Traumatic Brain Injury in the United States: A 2019 Update.” Archives of Physical Medicine and Rehabilitation, vol. 102, no. 1, Jan. 2021, pp. 115–31. PubMed Central, </a:t>
            </a:r>
            <a:r>
              <a:rPr lang="en-US" dirty="0">
                <a:latin typeface="Arial" panose="020B0604020202020204" pitchFamily="34" charset="0"/>
                <a:cs typeface="Arial" panose="020B0604020202020204" pitchFamily="34" charset="0"/>
                <a:hlinkClick r:id="rId8"/>
              </a:rPr>
              <a:t>https://doi.org/10.1016/j.apmr.2020.04.001</a:t>
            </a:r>
            <a:r>
              <a:rPr lang="en-US" dirty="0">
                <a:latin typeface="Arial" panose="020B0604020202020204" pitchFamily="34" charset="0"/>
                <a:cs typeface="Arial" panose="020B0604020202020204" pitchFamily="34" charset="0"/>
              </a:rPr>
              <a:t> </a:t>
            </a:r>
          </a:p>
          <a:p>
            <a:pPr>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7. Mannino, David M., et al. “National and Local Direct Medical Cost Burden of COPD in the United States From 2016 to 2019 and Projections Through 2029.” CHEST, vol. 165, no. 5, May 2024, pp. 1093–106. ScienceDirect, </a:t>
            </a:r>
            <a:r>
              <a:rPr lang="en-US" dirty="0">
                <a:latin typeface="Arial" panose="020B0604020202020204" pitchFamily="34" charset="0"/>
                <a:cs typeface="Arial" panose="020B0604020202020204" pitchFamily="34" charset="0"/>
                <a:hlinkClick r:id="rId9"/>
              </a:rPr>
              <a:t>https://doi.org/10.1016/j.chest.2023.11.040</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8. Olga A. </a:t>
            </a:r>
            <a:r>
              <a:rPr lang="en-US" dirty="0" err="1">
                <a:latin typeface="Arial" panose="020B0604020202020204" pitchFamily="34" charset="0"/>
                <a:cs typeface="Arial" panose="020B0604020202020204" pitchFamily="34" charset="0"/>
              </a:rPr>
              <a:t>Khavjou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Minglu</a:t>
            </a:r>
            <a:r>
              <a:rPr lang="en-US" dirty="0">
                <a:latin typeface="Arial" panose="020B0604020202020204" pitchFamily="34" charset="0"/>
                <a:cs typeface="Arial" panose="020B0604020202020204" pitchFamily="34" charset="0"/>
              </a:rPr>
              <a:t> Sun, Sophia R. D’Angelo, Simon J. </a:t>
            </a:r>
            <a:r>
              <a:rPr lang="en-US" dirty="0" err="1">
                <a:latin typeface="Arial" panose="020B0604020202020204" pitchFamily="34" charset="0"/>
                <a:cs typeface="Arial" panose="020B0604020202020204" pitchFamily="34" charset="0"/>
              </a:rPr>
              <a:t>Neuwahl</a:t>
            </a:r>
            <a:r>
              <a:rPr lang="en-US" dirty="0">
                <a:latin typeface="Arial" panose="020B0604020202020204" pitchFamily="34" charset="0"/>
                <a:cs typeface="Arial" panose="020B0604020202020204" pitchFamily="34" charset="0"/>
              </a:rPr>
              <a:t>, Thomas J. Hoerger, </a:t>
            </a:r>
            <a:r>
              <a:rPr lang="en-US" dirty="0" err="1">
                <a:latin typeface="Arial" panose="020B0604020202020204" pitchFamily="34" charset="0"/>
                <a:cs typeface="Arial" panose="020B0604020202020204" pitchFamily="34" charset="0"/>
              </a:rPr>
              <a:t>Pyone</a:t>
            </a:r>
            <a:r>
              <a:rPr lang="en-US" dirty="0">
                <a:latin typeface="Arial" panose="020B0604020202020204" pitchFamily="34" charset="0"/>
                <a:cs typeface="Arial" panose="020B0604020202020204" pitchFamily="34" charset="0"/>
              </a:rPr>
              <a:t> Cho, Kristopher Myers, Ping Zhang; Economic Costs Attributed to Diagnosed Diabetes in Each U.S. State and the District of Columbia: 2021. Diabetes Care 20 June 2025; 48 (7): 1164–1171. </a:t>
            </a:r>
            <a:r>
              <a:rPr lang="en-US" dirty="0">
                <a:latin typeface="Arial" panose="020B0604020202020204" pitchFamily="34" charset="0"/>
                <a:cs typeface="Arial" panose="020B0604020202020204" pitchFamily="34" charset="0"/>
                <a:hlinkClick r:id="rId10"/>
              </a:rPr>
              <a:t>https://doi.org/10.2337/dc24-0832</a:t>
            </a:r>
            <a:r>
              <a:rPr lang="en-US" dirty="0">
                <a:latin typeface="Arial" panose="020B0604020202020204" pitchFamily="34" charset="0"/>
                <a:cs typeface="Arial" panose="020B0604020202020204" pitchFamily="34" charset="0"/>
              </a:rPr>
              <a:t> </a:t>
            </a:r>
          </a:p>
          <a:p>
            <a:endParaRPr lang="en-US" i="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9</a:t>
            </a:r>
            <a:r>
              <a:rPr lang="en-US" i="1" dirty="0">
                <a:latin typeface="Arial" panose="020B0604020202020204" pitchFamily="34" charset="0"/>
                <a:cs typeface="Arial" panose="020B0604020202020204" pitchFamily="34" charset="0"/>
              </a:rPr>
              <a:t>. Predicted Prevalence of Five Chronic Diseases Increased as Household Food Security Worsened | Economic Research Service</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11"/>
              </a:rPr>
              <a:t>https://www.ers.usda.gov/data-products/charts-of-note/chart-detail?chartId=108211</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10. Wang, Yu et al. “Health Care Expenditures and Use Associated with Hypertension Among U.S. Adults.” American journal of preventive medicine vol. 67,6 (2024): 820-831. doi:10.1016/j.amepre.2024.07.005.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1636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9.7|3.8|25.6|2.3|36.2|16.9|2"/>
</p:tagLst>
</file>

<file path=ppt/tags/tag2.xml><?xml version="1.0" encoding="utf-8"?>
<p:tagLst xmlns:a="http://schemas.openxmlformats.org/drawingml/2006/main" xmlns:r="http://schemas.openxmlformats.org/officeDocument/2006/relationships" xmlns:p="http://schemas.openxmlformats.org/presentationml/2006/main">
  <p:tag name="TIMING" val="|41.8|5.3|28.9|53"/>
</p:tagLst>
</file>

<file path=ppt/tags/tag3.xml><?xml version="1.0" encoding="utf-8"?>
<p:tagLst xmlns:a="http://schemas.openxmlformats.org/drawingml/2006/main" xmlns:r="http://schemas.openxmlformats.org/officeDocument/2006/relationships" xmlns:p="http://schemas.openxmlformats.org/presentationml/2006/main">
  <p:tag name="TIMING" val="|19.2|3.7|68.2|44.2"/>
</p:tagLst>
</file>

<file path=ppt/tags/tag4.xml><?xml version="1.0" encoding="utf-8"?>
<p:tagLst xmlns:a="http://schemas.openxmlformats.org/drawingml/2006/main" xmlns:r="http://schemas.openxmlformats.org/officeDocument/2006/relationships" xmlns:p="http://schemas.openxmlformats.org/presentationml/2006/main">
  <p:tag name="TIMING" val="|36.9|4|26.3|14.5"/>
</p:tagLst>
</file>

<file path=ppt/tags/tag5.xml><?xml version="1.0" encoding="utf-8"?>
<p:tagLst xmlns:a="http://schemas.openxmlformats.org/drawingml/2006/main" xmlns:r="http://schemas.openxmlformats.org/officeDocument/2006/relationships" xmlns:p="http://schemas.openxmlformats.org/presentationml/2006/main">
  <p:tag name="TIMING" val="|21|35.5|38|39.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2103</TotalTime>
  <Words>995</Words>
  <Application>Microsoft Office PowerPoint</Application>
  <PresentationFormat>Custom</PresentationFormat>
  <Paragraphs>73</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Arial</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Simple Minimalist Group Project Presentation</dc:title>
  <cp:lastModifiedBy>Laima Ozola-Szoke</cp:lastModifiedBy>
  <cp:revision>109</cp:revision>
  <dcterms:created xsi:type="dcterms:W3CDTF">2006-08-16T00:00:00Z</dcterms:created>
  <dcterms:modified xsi:type="dcterms:W3CDTF">2025-10-08T15:22:52Z</dcterms:modified>
  <dc:identifier>DAG04fPj1-c</dc:identifier>
</cp:coreProperties>
</file>