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60" r:id="rId3"/>
    <p:sldId id="257" r:id="rId4"/>
    <p:sldId id="258" r:id="rId5"/>
    <p:sldId id="275" r:id="rId6"/>
    <p:sldId id="276" r:id="rId7"/>
    <p:sldId id="278" r:id="rId8"/>
    <p:sldId id="279" r:id="rId9"/>
    <p:sldId id="273" r:id="rId10"/>
    <p:sldId id="272" r:id="rId11"/>
    <p:sldId id="282" r:id="rId12"/>
    <p:sldId id="264" r:id="rId13"/>
    <p:sldId id="259" r:id="rId14"/>
    <p:sldId id="266" r:id="rId15"/>
    <p:sldId id="267" r:id="rId16"/>
    <p:sldId id="26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 autoAdjust="0"/>
    <p:restoredTop sz="94660"/>
  </p:normalViewPr>
  <p:slideViewPr>
    <p:cSldViewPr snapToGrid="0">
      <p:cViewPr>
        <p:scale>
          <a:sx n="75" d="100"/>
          <a:sy n="75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AFB38-51AD-4881-9104-FAA27F546B36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D2434-8AA0-464F-AA1F-C04549AF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6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A69F7-7F26-40C0-92A9-5FD82B6A2A77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296C2-1D0A-4615-93A8-2C75259D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128B-6FA6-4F76-BB17-E9A5D24AA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E128B-6FA6-4F76-BB17-E9A5D24AAF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03DE-BC1F-42B5-9BEB-304EB79DC5D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16" y="443437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CARD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583">
            <a:off x="1126293" y="2571669"/>
            <a:ext cx="2791184" cy="2426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02320" y="3840025"/>
            <a:ext cx="6096000" cy="19807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Laima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Singla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Pragya</a:t>
            </a:r>
            <a:r>
              <a:rPr lang="en-US" sz="24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Goyal</a:t>
            </a:r>
            <a:endParaRPr lang="en-US" sz="2400" dirty="0" smtClean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Mohit 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Pursnani</a:t>
            </a:r>
            <a:endParaRPr lang="en-US" sz="2400" dirty="0" smtClean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Shubham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Bhutada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40910" y="1894194"/>
            <a:ext cx="6096000" cy="4875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Integrated Banking System - Use Case - 5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1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16628" y="1698171"/>
            <a:ext cx="7788729" cy="15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3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4200" y="428625"/>
            <a:ext cx="4216400" cy="169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INTERNAL WORKING OF </a:t>
            </a:r>
            <a:r>
              <a:rPr lang="en-US" sz="3200" u="sng" dirty="0" smtClean="0"/>
              <a:t>BANK </a:t>
            </a:r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36041" y="2133600"/>
            <a:ext cx="1096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FROM</a:t>
            </a:r>
          </a:p>
          <a:p>
            <a:endParaRPr lang="en-US" sz="2400" b="1" dirty="0"/>
          </a:p>
          <a:p>
            <a:r>
              <a:rPr lang="en-US" sz="2400" b="1" dirty="0" smtClean="0"/>
              <a:t>C</a:t>
            </a:r>
          </a:p>
          <a:p>
            <a:r>
              <a:rPr lang="en-US" sz="2400" b="1" dirty="0" smtClean="0"/>
              <a:t>U</a:t>
            </a:r>
          </a:p>
          <a:p>
            <a:r>
              <a:rPr lang="en-US" sz="2400" b="1" dirty="0" smtClean="0"/>
              <a:t>S</a:t>
            </a:r>
          </a:p>
          <a:p>
            <a:r>
              <a:rPr lang="en-US" sz="2400" b="1" dirty="0" smtClean="0"/>
              <a:t>T</a:t>
            </a:r>
          </a:p>
          <a:p>
            <a:r>
              <a:rPr lang="en-US" sz="2400" b="1" dirty="0" smtClean="0"/>
              <a:t>O</a:t>
            </a:r>
          </a:p>
          <a:p>
            <a:r>
              <a:rPr lang="en-US" sz="2400" b="1" dirty="0" smtClean="0"/>
              <a:t>M</a:t>
            </a:r>
          </a:p>
          <a:p>
            <a:r>
              <a:rPr lang="en-US" sz="2400" b="1" dirty="0" smtClean="0"/>
              <a:t>E</a:t>
            </a:r>
          </a:p>
          <a:p>
            <a:r>
              <a:rPr lang="en-US" sz="2400" b="1" dirty="0"/>
              <a:t>R</a:t>
            </a:r>
            <a:endParaRPr lang="en-US" sz="2400" b="1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80" y="205268"/>
            <a:ext cx="4959170" cy="648763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321300" y="4013200"/>
            <a:ext cx="1028700" cy="723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8530"/>
            <a:ext cx="10515600" cy="1325563"/>
          </a:xfrm>
        </p:spPr>
        <p:txBody>
          <a:bodyPr/>
          <a:lstStyle/>
          <a:p>
            <a:r>
              <a:rPr lang="en-US" dirty="0" smtClean="0"/>
              <a:t>Reply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35978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RCCU191031124726858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Select new Status from the following list:</a:t>
            </a:r>
          </a:p>
          <a:p>
            <a:r>
              <a:rPr lang="en-US" dirty="0"/>
              <a:t>..........................................</a:t>
            </a:r>
          </a:p>
          <a:p>
            <a:r>
              <a:rPr lang="en-US" dirty="0"/>
              <a:t>1 for Approved...... </a:t>
            </a:r>
          </a:p>
          <a:p>
            <a:r>
              <a:rPr lang="en-US" dirty="0"/>
              <a:t>2 for In Process.....</a:t>
            </a:r>
          </a:p>
          <a:p>
            <a:r>
              <a:rPr lang="en-US" dirty="0"/>
              <a:t>3 for Disapproved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</a:t>
            </a:r>
          </a:p>
          <a:p>
            <a:r>
              <a:rPr lang="en-US" dirty="0" smtClean="0"/>
              <a:t>You </a:t>
            </a:r>
            <a:r>
              <a:rPr lang="en-US" dirty="0"/>
              <a:t>have chosen Approved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9630" y="5937086"/>
            <a:ext cx="1418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Appropriate </a:t>
            </a:r>
            <a:br>
              <a:rPr lang="en-US" dirty="0" smtClean="0"/>
            </a:b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410" y="143232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ANCC191031124720483</a:t>
            </a:r>
          </a:p>
          <a:p>
            <a:r>
              <a:rPr lang="en-US" dirty="0"/>
              <a:t>Select new Status from the following list:</a:t>
            </a:r>
          </a:p>
          <a:p>
            <a:r>
              <a:rPr lang="en-US" dirty="0"/>
              <a:t>..........................................</a:t>
            </a:r>
          </a:p>
          <a:p>
            <a:r>
              <a:rPr lang="en-US" dirty="0"/>
              <a:t>1 for Approved...... </a:t>
            </a:r>
          </a:p>
          <a:p>
            <a:r>
              <a:rPr lang="en-US" dirty="0"/>
              <a:t>2 for In Process.....</a:t>
            </a:r>
          </a:p>
          <a:p>
            <a:r>
              <a:rPr lang="en-US" dirty="0"/>
              <a:t>3 for Disapproved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4</a:t>
            </a:r>
          </a:p>
          <a:p>
            <a:r>
              <a:rPr lang="en-US" dirty="0"/>
              <a:t>Not a valid input</a:t>
            </a:r>
          </a:p>
          <a:p>
            <a:r>
              <a:rPr lang="en-US" dirty="0"/>
              <a:t>Select new Status from the following list:</a:t>
            </a:r>
          </a:p>
          <a:p>
            <a:r>
              <a:rPr lang="en-US" dirty="0"/>
              <a:t>..........................................</a:t>
            </a:r>
          </a:p>
          <a:p>
            <a:r>
              <a:rPr lang="en-US" dirty="0"/>
              <a:t>1 for Approved...... </a:t>
            </a:r>
          </a:p>
          <a:p>
            <a:r>
              <a:rPr lang="en-US" dirty="0"/>
              <a:t>2 for In Process.....</a:t>
            </a:r>
          </a:p>
          <a:p>
            <a:r>
              <a:rPr lang="en-US" dirty="0"/>
              <a:t>3 for Disapproved 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3</a:t>
            </a:r>
          </a:p>
          <a:p>
            <a:r>
              <a:rPr lang="en-US" dirty="0"/>
              <a:t> You have chosen Disapproved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1548130" y="1690688"/>
            <a:ext cx="2748280" cy="1444210"/>
          </a:xfrm>
          <a:prstGeom prst="curvedConnector3">
            <a:avLst>
              <a:gd name="adj1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6078220" y="1690688"/>
            <a:ext cx="96647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3347085" y="6024936"/>
            <a:ext cx="1063625" cy="3123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5829301" y="5972566"/>
            <a:ext cx="1365251" cy="3647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48810" y="1584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exit, press x</a:t>
            </a:r>
          </a:p>
          <a:p>
            <a:r>
              <a:rPr lang="en-US" dirty="0"/>
              <a:t>Enter your case ID: 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80571" y="1252233"/>
            <a:ext cx="3158671" cy="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36525"/>
            <a:ext cx="11576737" cy="6469461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9541" y="365125"/>
            <a:ext cx="2103159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WORKING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39" y="136525"/>
            <a:ext cx="2071898" cy="53657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31800" y="1078706"/>
            <a:ext cx="1972129" cy="17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49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Peculiar Features – CARD GENERATION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78" y="2004045"/>
            <a:ext cx="4762195" cy="33335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6250" y="1409186"/>
            <a:ext cx="8833763" cy="17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46554" y="4949758"/>
            <a:ext cx="4114" cy="61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11500" y="2625477"/>
            <a:ext cx="906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53400" y="2761322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11500" y="3946277"/>
            <a:ext cx="906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62691" y="4882676"/>
            <a:ext cx="5268" cy="6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1350" y="240471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Type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97064" y="5578071"/>
            <a:ext cx="26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Gateway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09251" y="257665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58940" y="5578071"/>
            <a:ext cx="193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Name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4504" y="3761611"/>
            <a:ext cx="15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Number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259766" y="4130943"/>
            <a:ext cx="282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88676" y="4130943"/>
            <a:ext cx="1643568" cy="144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85140" y="552412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MII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000907" y="4509857"/>
            <a:ext cx="282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060375" y="4509857"/>
            <a:ext cx="13010" cy="103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87858" y="5610337"/>
            <a:ext cx="16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Expiry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50" y="594384"/>
            <a:ext cx="8806549" cy="841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Peculiar </a:t>
            </a:r>
            <a:r>
              <a:rPr lang="en-US" sz="4000" dirty="0" smtClean="0"/>
              <a:t>Features – SERVICE REQUEST TABLE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53088"/>
              </p:ext>
            </p:extLst>
          </p:nvPr>
        </p:nvGraphicFramePr>
        <p:xfrm>
          <a:off x="800099" y="2155371"/>
          <a:ext cx="4548973" cy="3567798"/>
        </p:xfrm>
        <a:graphic>
          <a:graphicData uri="http://schemas.openxmlformats.org/drawingml/2006/table">
            <a:tbl>
              <a:tblPr/>
              <a:tblGrid>
                <a:gridCol w="1616082"/>
                <a:gridCol w="2932891"/>
              </a:tblGrid>
              <a:tr h="6298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Abbreviation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+mn-lt"/>
                        </a:rPr>
                        <a:t>Description of the query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ANDC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Apply new debit card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ANCC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Apply new credit card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RDMT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Raise debit mismatch ticket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RCMT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Raise credit mismatch ticket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RDCU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debit card upgrade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RCCU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credit card upgrade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RDCL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</a:rPr>
                        <a:t>Request debit card lost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RCCL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</a:rPr>
                        <a:t>Request Credit card lost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72088" y="3816138"/>
            <a:ext cx="769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617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5181" y="2554930"/>
            <a:ext cx="5632299" cy="316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CASE-ID-GENERATION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u="sng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CaseID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generated has 16 digits.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Example: ‘</a:t>
            </a:r>
            <a:r>
              <a:rPr lang="en-US" b="1" dirty="0" smtClean="0"/>
              <a:t>ANDC19102212325302</a:t>
            </a:r>
            <a:r>
              <a:rPr lang="en-US" dirty="0" smtClean="0"/>
              <a:t>’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Stands for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Apply New Debit Card_(22/10/2019)_(12:32:54)_(XX)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0A35-A042-4120-8FD9-7F407932EBA4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52" y="2554930"/>
            <a:ext cx="709128" cy="70912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04150" y="1325981"/>
            <a:ext cx="8216901" cy="38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8392" y="0"/>
            <a:ext cx="8806549" cy="841375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Database Schema</a:t>
            </a:r>
            <a:endParaRPr lang="en-US" sz="40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842"/>
            <a:ext cx="12178574" cy="54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0" y="1228724"/>
            <a:ext cx="11803410" cy="52228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0059" y="43430"/>
            <a:ext cx="8806549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smtClean="0"/>
              <a:t>ER Diagram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2003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554" y="259707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669" y="803682"/>
            <a:ext cx="1912531" cy="19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83" y="79229"/>
            <a:ext cx="7800975" cy="5476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08417" y="4285822"/>
            <a:ext cx="2785083" cy="19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Approve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decline card request.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Activate or deactivate a card.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View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View and reply for a statement mismatch ticket.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743" y="3744701"/>
            <a:ext cx="2885258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Level Operations </a:t>
            </a:r>
            <a:endParaRPr lang="en-US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Apply for a credit or a debit card </a:t>
            </a:r>
            <a:b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(types like platinum/gold etc.).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b. Reset PIN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c. Report loss of card.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d. Apply for card up-gradation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 Request card statement for a specific period.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f. Report statement mismatch.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04" y="303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ROAD MAP: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775840"/>
            <a:ext cx="11290300" cy="4786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3</a:t>
            </a:r>
            <a:r>
              <a:rPr lang="en-US" sz="1800" b="1" baseline="30000" dirty="0" smtClean="0"/>
              <a:t>rd</a:t>
            </a:r>
            <a:r>
              <a:rPr lang="en-US" sz="1800" b="1" dirty="0" smtClean="0"/>
              <a:t> Sprint (22/10/2019)</a:t>
            </a:r>
          </a:p>
          <a:p>
            <a:pPr marL="0" indent="0">
              <a:buNone/>
            </a:pPr>
            <a:r>
              <a:rPr lang="en-US" sz="1800" dirty="0" smtClean="0"/>
              <a:t>-Collaboration for Transaction Table</a:t>
            </a:r>
            <a:br>
              <a:rPr lang="en-US" sz="1800" dirty="0" smtClean="0"/>
            </a:br>
            <a:r>
              <a:rPr lang="en-US" sz="1800" dirty="0" smtClean="0"/>
              <a:t>-Minor Validations(Card Pin)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2</a:t>
            </a:r>
            <a:r>
              <a:rPr lang="en-US" sz="1800" b="1" baseline="30000" dirty="0" smtClean="0"/>
              <a:t>nd</a:t>
            </a:r>
            <a:r>
              <a:rPr lang="en-US" sz="1800" b="1" dirty="0" smtClean="0"/>
              <a:t> Sprint (09/10/2019)</a:t>
            </a:r>
          </a:p>
          <a:p>
            <a:pPr marL="0" indent="0">
              <a:buNone/>
            </a:pPr>
            <a:r>
              <a:rPr lang="en-US" sz="1800" dirty="0" smtClean="0"/>
              <a:t>-Card ”Block” &amp; its functions</a:t>
            </a:r>
            <a:br>
              <a:rPr lang="en-US" sz="1800" dirty="0" smtClean="0"/>
            </a:br>
            <a:r>
              <a:rPr lang="en-US" sz="1800" dirty="0" smtClean="0"/>
              <a:t>-Tracking </a:t>
            </a:r>
            <a:r>
              <a:rPr lang="en-US" sz="1800" dirty="0" smtClean="0"/>
              <a:t>Service Request</a:t>
            </a:r>
            <a:r>
              <a:rPr lang="en-US" sz="1800" dirty="0" smtClean="0"/>
              <a:t> </a:t>
            </a:r>
            <a:r>
              <a:rPr lang="en-US" sz="1800" dirty="0" smtClean="0"/>
              <a:t>Status</a:t>
            </a:r>
            <a:br>
              <a:rPr lang="en-US" sz="1800" dirty="0" smtClean="0"/>
            </a:br>
            <a:r>
              <a:rPr lang="en-US" sz="1800" dirty="0" smtClean="0"/>
              <a:t>-Multiple </a:t>
            </a:r>
            <a:r>
              <a:rPr lang="en-US" sz="1800" dirty="0"/>
              <a:t>Confirmations</a:t>
            </a:r>
            <a:br>
              <a:rPr lang="en-US" sz="1800" dirty="0"/>
            </a:br>
            <a:r>
              <a:rPr lang="en-US" sz="1800" dirty="0" smtClean="0"/>
              <a:t>-Back </a:t>
            </a:r>
            <a:r>
              <a:rPr lang="en-US" sz="1800" dirty="0"/>
              <a:t>Function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1</a:t>
            </a:r>
            <a:r>
              <a:rPr lang="en-US" sz="1800" b="1" baseline="30000" dirty="0" smtClean="0"/>
              <a:t>st</a:t>
            </a:r>
            <a:r>
              <a:rPr lang="en-US" sz="1800" b="1" dirty="0" smtClean="0"/>
              <a:t> Sprint (27/09/2019)</a:t>
            </a:r>
          </a:p>
          <a:p>
            <a:pPr marL="0" indent="0">
              <a:buNone/>
            </a:pPr>
            <a:r>
              <a:rPr lang="en-US" sz="1800" dirty="0" smtClean="0"/>
              <a:t>-Service Request Table</a:t>
            </a:r>
            <a:br>
              <a:rPr lang="en-US" sz="1800" dirty="0" smtClean="0"/>
            </a:br>
            <a:r>
              <a:rPr lang="en-US" sz="1800" dirty="0" smtClean="0"/>
              <a:t>-Naming </a:t>
            </a:r>
            <a:r>
              <a:rPr lang="en-US" sz="1800" dirty="0" smtClean="0"/>
              <a:t>Conventions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04" y="1957912"/>
            <a:ext cx="3561588" cy="35615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98975" y="1305372"/>
            <a:ext cx="3158671" cy="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1" y="2030117"/>
            <a:ext cx="9220200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21" y="4397638"/>
            <a:ext cx="5856719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5574" y="2220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Flow of SERVICE REQUESTS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3882" y="1308759"/>
            <a:ext cx="729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652" y="1728614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Approval Requests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454" y="4835324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Direct Requests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2320" y="174762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	Apply New Card</a:t>
            </a:r>
          </a:p>
          <a:p>
            <a:r>
              <a:rPr lang="en-US" sz="1600" dirty="0"/>
              <a:t>	Upgrade Existing Card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4320" y="55168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	Reset Card Pin</a:t>
            </a:r>
          </a:p>
          <a:p>
            <a:r>
              <a:rPr lang="en-US" sz="1600" dirty="0"/>
              <a:t>	View Card Statement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1652" y="4309252"/>
            <a:ext cx="1091474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250512"/>
            <a:ext cx="10515600" cy="1325563"/>
          </a:xfrm>
        </p:spPr>
        <p:txBody>
          <a:bodyPr/>
          <a:lstStyle/>
          <a:p>
            <a:r>
              <a:rPr lang="en-US" dirty="0" smtClean="0"/>
              <a:t>Apply New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860" y="1511508"/>
            <a:ext cx="64541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are applying for a new Debit </a:t>
            </a:r>
            <a:r>
              <a:rPr lang="en-US" sz="2000" dirty="0" smtClean="0"/>
              <a:t>Card</a:t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exit, press x</a:t>
            </a:r>
          </a:p>
          <a:p>
            <a:pPr marL="0" indent="0">
              <a:buNone/>
            </a:pPr>
            <a:r>
              <a:rPr lang="en-US" sz="2000" dirty="0"/>
              <a:t>Enter Account Number you want to apply debit card for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8860" y="353796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12345678911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Account Number does not </a:t>
            </a:r>
            <a:r>
              <a:rPr lang="en-US" dirty="0" smtClean="0">
                <a:solidFill>
                  <a:srgbClr val="000000"/>
                </a:solidFill>
              </a:rPr>
              <a:t>exist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Enter Account Number you want to apply debit card for 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 smtClean="0">
                <a:solidFill>
                  <a:schemeClr val="accent5"/>
                </a:solidFill>
              </a:rPr>
              <a:t>abcdefghijklm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Renter 11 digit account number</a:t>
            </a:r>
          </a:p>
          <a:p>
            <a:r>
              <a:rPr lang="en-US" dirty="0">
                <a:solidFill>
                  <a:srgbClr val="000000"/>
                </a:solidFill>
              </a:rPr>
              <a:t>Enter Account Number you want to apply debit card for 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123456789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Incorrect  </a:t>
            </a:r>
            <a:r>
              <a:rPr lang="en-US" dirty="0" smtClean="0">
                <a:solidFill>
                  <a:srgbClr val="000000"/>
                </a:solidFill>
              </a:rPr>
              <a:t>length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310" y="34102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12345678910</a:t>
            </a:r>
          </a:p>
          <a:p>
            <a:r>
              <a:rPr lang="en-US" dirty="0"/>
              <a:t>We offer three kinds of Debit Cards:</a:t>
            </a:r>
          </a:p>
          <a:p>
            <a:r>
              <a:rPr lang="en-US" dirty="0"/>
              <a:t>.....................................</a:t>
            </a:r>
          </a:p>
          <a:p>
            <a:r>
              <a:rPr lang="en-US" dirty="0"/>
              <a:t>1 for  Platinum</a:t>
            </a:r>
            <a:br>
              <a:rPr lang="en-US" dirty="0"/>
            </a:br>
            <a:r>
              <a:rPr lang="en-US" dirty="0"/>
              <a:t>2 for  Gold</a:t>
            </a:r>
            <a:br>
              <a:rPr lang="en-US" dirty="0"/>
            </a:br>
            <a:r>
              <a:rPr lang="en-US" dirty="0"/>
              <a:t>3 for Silver</a:t>
            </a:r>
          </a:p>
          <a:p>
            <a:r>
              <a:rPr lang="en-US" dirty="0"/>
              <a:t>Choose between 1 to 3</a:t>
            </a:r>
          </a:p>
          <a:p>
            <a:r>
              <a:rPr lang="en-US" dirty="0">
                <a:solidFill>
                  <a:schemeClr val="accent5"/>
                </a:solidFill>
              </a:rPr>
              <a:t>3</a:t>
            </a:r>
          </a:p>
          <a:p>
            <a:r>
              <a:rPr lang="en-US" dirty="0"/>
              <a:t>You have applied for: Silver</a:t>
            </a:r>
            <a:br>
              <a:rPr lang="en-US" dirty="0"/>
            </a:br>
            <a:r>
              <a:rPr lang="en-US" dirty="0"/>
              <a:t>Application for new debit card success!!</a:t>
            </a:r>
            <a:br>
              <a:rPr lang="en-US" dirty="0"/>
            </a:br>
            <a:r>
              <a:rPr lang="en-US" dirty="0"/>
              <a:t>Your reference Id is ANDC19103112255113050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1854200" y="2171700"/>
            <a:ext cx="1181100" cy="977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6137829" y="3004482"/>
            <a:ext cx="910752" cy="1562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4710114" y="3299141"/>
            <a:ext cx="2012949" cy="735966"/>
          </a:xfrm>
          <a:prstGeom prst="curvedConnector3">
            <a:avLst>
              <a:gd name="adj1" fmla="val 97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3534805" y="3543626"/>
            <a:ext cx="3423132" cy="1470661"/>
          </a:xfrm>
          <a:prstGeom prst="curvedConnector3">
            <a:avLst>
              <a:gd name="adj1" fmla="val 10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16411" y="1255746"/>
            <a:ext cx="4169229" cy="17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Card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200" y="3850839"/>
            <a:ext cx="6667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5221562391012233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Choose 1 to upgrade to Gold</a:t>
            </a:r>
          </a:p>
          <a:p>
            <a:r>
              <a:rPr lang="en-US" dirty="0"/>
              <a:t>Choose 2 to upgrade to </a:t>
            </a:r>
            <a:r>
              <a:rPr lang="en-US" dirty="0" smtClean="0"/>
              <a:t>Platinum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2</a:t>
            </a:r>
          </a:p>
          <a:p>
            <a:r>
              <a:rPr lang="en-US" dirty="0"/>
              <a:t>You have applied for Platinum</a:t>
            </a:r>
          </a:p>
          <a:p>
            <a:r>
              <a:rPr lang="en-US" dirty="0"/>
              <a:t>Ticket Raised successfully . Your reference Id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 XXXXXXXXXXXXXXXX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4950" y="1866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Enter your Debit Card Number: </a:t>
            </a:r>
          </a:p>
          <a:p>
            <a:r>
              <a:rPr lang="en-US" dirty="0"/>
              <a:t>To exit, press x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2000" y="38508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555555555555555</a:t>
            </a:r>
          </a:p>
          <a:p>
            <a:r>
              <a:rPr lang="en-US" dirty="0"/>
              <a:t>Incorrect 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5555555555555555</a:t>
            </a:r>
          </a:p>
          <a:p>
            <a:r>
              <a:rPr lang="en-US" dirty="0"/>
              <a:t> Debit Card Number does not </a:t>
            </a:r>
            <a:r>
              <a:rPr lang="en-US" dirty="0" smtClean="0"/>
              <a:t>exist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5234567891012131</a:t>
            </a:r>
          </a:p>
          <a:p>
            <a:r>
              <a:rPr lang="en-US" dirty="0"/>
              <a:t>You already have a Platinum </a:t>
            </a:r>
            <a:r>
              <a:rPr lang="en-US" dirty="0" smtClean="0"/>
              <a:t>Card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2286000" y="2374900"/>
            <a:ext cx="1524000" cy="1257300"/>
          </a:xfrm>
          <a:prstGeom prst="curvedConnector3">
            <a:avLst>
              <a:gd name="adj1" fmla="val 98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6464300" y="2374900"/>
            <a:ext cx="1689103" cy="1371603"/>
          </a:xfrm>
          <a:prstGeom prst="curvedConnector3">
            <a:avLst>
              <a:gd name="adj1" fmla="val 98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5423808" y="3125107"/>
            <a:ext cx="2221955" cy="1154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528160" y="3149577"/>
            <a:ext cx="3093135" cy="2037716"/>
          </a:xfrm>
          <a:prstGeom prst="curvedConnector3">
            <a:avLst>
              <a:gd name="adj1" fmla="val 101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1329" y="1397000"/>
            <a:ext cx="3793671" cy="4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74"/>
            <a:ext cx="10515600" cy="1325563"/>
          </a:xfrm>
        </p:spPr>
        <p:txBody>
          <a:bodyPr/>
          <a:lstStyle/>
          <a:p>
            <a:r>
              <a:rPr lang="en-US" dirty="0" smtClean="0"/>
              <a:t>Reset Pin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800" y="3214138"/>
            <a:ext cx="335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5234567891012131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Enter your existing pin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2131</a:t>
            </a:r>
          </a:p>
          <a:p>
            <a:r>
              <a:rPr lang="en-US" dirty="0"/>
              <a:t>Enter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1111</a:t>
            </a:r>
          </a:p>
          <a:p>
            <a:r>
              <a:rPr lang="en-US" dirty="0"/>
              <a:t>Re-enter your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1111</a:t>
            </a:r>
          </a:p>
          <a:p>
            <a:r>
              <a:rPr lang="en-US" dirty="0"/>
              <a:t>PIN CHANGED SUCCESSFULLY!!!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9500" y="1428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Enter your Debit Card Number: </a:t>
            </a:r>
          </a:p>
          <a:p>
            <a:r>
              <a:rPr lang="en-US" dirty="0"/>
              <a:t>To exit, press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32800" y="3341137"/>
            <a:ext cx="345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5234567891012131</a:t>
            </a:r>
          </a:p>
          <a:p>
            <a:r>
              <a:rPr lang="en-US" dirty="0"/>
              <a:t>Enter your existing pin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1111</a:t>
            </a:r>
          </a:p>
          <a:p>
            <a:r>
              <a:rPr lang="en-US" dirty="0"/>
              <a:t>Enter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9999</a:t>
            </a:r>
          </a:p>
          <a:p>
            <a:r>
              <a:rPr lang="en-US" dirty="0"/>
              <a:t>Re-enter your new </a:t>
            </a:r>
            <a:r>
              <a:rPr lang="en-US" dirty="0" smtClean="0"/>
              <a:t>pin</a:t>
            </a:r>
            <a:br>
              <a:rPr lang="en-US" dirty="0" smtClean="0"/>
            </a:b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9998</a:t>
            </a:r>
          </a:p>
          <a:p>
            <a:r>
              <a:rPr lang="en-US" dirty="0"/>
              <a:t>PINS DO NOT MATCH...TRY AGAIN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65600" y="3615528"/>
            <a:ext cx="299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5234567891012131</a:t>
            </a:r>
          </a:p>
          <a:p>
            <a:r>
              <a:rPr lang="en-US" dirty="0"/>
              <a:t>Enter your existing pin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2131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dirty="0"/>
              <a:t>You have entered wrong pin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1803400" y="1751848"/>
            <a:ext cx="1524000" cy="1257300"/>
          </a:xfrm>
          <a:prstGeom prst="curvedConnector3">
            <a:avLst>
              <a:gd name="adj1" fmla="val 98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6769100" y="4540953"/>
            <a:ext cx="1295400" cy="8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2400300" y="4532599"/>
            <a:ext cx="1295400" cy="8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4803852" y="2921888"/>
            <a:ext cx="89519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6096000" y="1877333"/>
            <a:ext cx="3276600" cy="1332572"/>
          </a:xfrm>
          <a:prstGeom prst="curvedConnector3">
            <a:avLst>
              <a:gd name="adj1" fmla="val 101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0571" y="1252233"/>
            <a:ext cx="3158671" cy="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56306"/>
            <a:ext cx="10515600" cy="1325563"/>
          </a:xfrm>
        </p:spPr>
        <p:txBody>
          <a:bodyPr/>
          <a:lstStyle/>
          <a:p>
            <a:r>
              <a:rPr lang="en-US" dirty="0" smtClean="0"/>
              <a:t>View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40910" y="1549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exit, press x</a:t>
            </a:r>
          </a:p>
          <a:p>
            <a:r>
              <a:rPr lang="en-US" dirty="0"/>
              <a:t>Enter your Debit Card Number: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600" y="31126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5234567891012131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enter days : 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600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Transaction ID               </a:t>
            </a:r>
            <a:r>
              <a:rPr lang="en-US" dirty="0" smtClean="0"/>
              <a:t> </a:t>
            </a:r>
            <a:r>
              <a:rPr lang="en-US" dirty="0"/>
              <a:t>:	</a:t>
            </a:r>
            <a:r>
              <a:rPr lang="en-US" dirty="0" smtClean="0"/>
              <a:t>XXXXX</a:t>
            </a:r>
            <a:endParaRPr lang="en-US" dirty="0"/>
          </a:p>
          <a:p>
            <a:r>
              <a:rPr lang="en-US" dirty="0"/>
              <a:t>UCI                        </a:t>
            </a:r>
            <a:r>
              <a:rPr lang="en-US" dirty="0" smtClean="0"/>
              <a:t>           </a:t>
            </a:r>
            <a:r>
              <a:rPr lang="en-US" dirty="0"/>
              <a:t>:	</a:t>
            </a:r>
            <a:r>
              <a:rPr lang="en-US" dirty="0" smtClean="0"/>
              <a:t>XXXXXXXXXXXXXXX</a:t>
            </a:r>
            <a:endParaRPr lang="en-US" dirty="0"/>
          </a:p>
          <a:p>
            <a:r>
              <a:rPr lang="en-US" dirty="0"/>
              <a:t>Date of </a:t>
            </a:r>
            <a:r>
              <a:rPr lang="en-US" dirty="0" smtClean="0"/>
              <a:t>transaction       :</a:t>
            </a:r>
            <a:r>
              <a:rPr lang="en-US" dirty="0"/>
              <a:t>	</a:t>
            </a:r>
            <a:r>
              <a:rPr lang="en-US" dirty="0" smtClean="0"/>
              <a:t>YYYY-MM-DD T hh:mm</a:t>
            </a:r>
            <a:endParaRPr lang="en-US" dirty="0"/>
          </a:p>
          <a:p>
            <a:r>
              <a:rPr lang="en-US" dirty="0"/>
              <a:t>Amount                    </a:t>
            </a:r>
            <a:r>
              <a:rPr lang="en-US" dirty="0" smtClean="0"/>
              <a:t>       </a:t>
            </a:r>
            <a:r>
              <a:rPr lang="en-US" dirty="0"/>
              <a:t>:	</a:t>
            </a:r>
            <a:r>
              <a:rPr lang="en-US" dirty="0" smtClean="0"/>
              <a:t>XXX.00</a:t>
            </a:r>
            <a:endParaRPr lang="en-US" dirty="0"/>
          </a:p>
          <a:p>
            <a:r>
              <a:rPr lang="en-US" dirty="0"/>
              <a:t>Description                </a:t>
            </a:r>
            <a:r>
              <a:rPr lang="en-US" dirty="0" smtClean="0"/>
              <a:t>     </a:t>
            </a:r>
            <a:r>
              <a:rPr lang="en-US" dirty="0"/>
              <a:t>:	</a:t>
            </a:r>
            <a:r>
              <a:rPr lang="en-US" dirty="0" smtClean="0"/>
              <a:t>Supermarket</a:t>
            </a:r>
            <a:endParaRPr lang="en-US" dirty="0"/>
          </a:p>
          <a:p>
            <a:r>
              <a:rPr lang="en-US" dirty="0" smtClean="0"/>
              <a:t>.......................................................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5320" y="338962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5234567891012131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enter days : 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800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Enter days less than </a:t>
            </a:r>
            <a:r>
              <a:rPr lang="en-US" dirty="0" smtClean="0"/>
              <a:t>730</a:t>
            </a:r>
          </a:p>
          <a:p>
            <a:endParaRPr lang="en-US" dirty="0"/>
          </a:p>
          <a:p>
            <a:r>
              <a:rPr lang="en-US" dirty="0"/>
              <a:t>enter days : </a:t>
            </a:r>
          </a:p>
          <a:p>
            <a:r>
              <a:rPr lang="en-US" dirty="0">
                <a:solidFill>
                  <a:schemeClr val="accent5"/>
                </a:solidFill>
              </a:rPr>
              <a:t>-</a:t>
            </a:r>
            <a:r>
              <a:rPr lang="en-US" b="1" dirty="0">
                <a:solidFill>
                  <a:schemeClr val="accent5"/>
                </a:solidFill>
              </a:rPr>
              <a:t>100</a:t>
            </a:r>
          </a:p>
          <a:p>
            <a:r>
              <a:rPr lang="en-US" dirty="0"/>
              <a:t>Statement can not be generated for less than 1 day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1803400" y="2025334"/>
            <a:ext cx="2806700" cy="983814"/>
          </a:xfrm>
          <a:prstGeom prst="curvedConnector3">
            <a:avLst>
              <a:gd name="adj1" fmla="val 98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6264910" y="2298819"/>
            <a:ext cx="1659890" cy="990481"/>
          </a:xfrm>
          <a:prstGeom prst="curvedConnector3">
            <a:avLst>
              <a:gd name="adj1" fmla="val 103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2600" y="1242459"/>
            <a:ext cx="4029529" cy="17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303000" y="1046162"/>
            <a:ext cx="723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</a:t>
            </a:r>
          </a:p>
          <a:p>
            <a:endParaRPr lang="en-US" sz="2400" b="1" dirty="0"/>
          </a:p>
          <a:p>
            <a:r>
              <a:rPr lang="en-US" sz="2400" b="1" dirty="0" smtClean="0"/>
              <a:t>B</a:t>
            </a:r>
          </a:p>
          <a:p>
            <a:r>
              <a:rPr lang="en-US" sz="2400" b="1" dirty="0" smtClean="0"/>
              <a:t>A</a:t>
            </a:r>
          </a:p>
          <a:p>
            <a:r>
              <a:rPr lang="en-US" sz="2400" b="1" dirty="0" smtClean="0"/>
              <a:t>N</a:t>
            </a:r>
          </a:p>
          <a:p>
            <a:r>
              <a:rPr lang="en-US" sz="2400" b="1" dirty="0" smtClean="0"/>
              <a:t>K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A</a:t>
            </a:r>
          </a:p>
          <a:p>
            <a:r>
              <a:rPr lang="en-US" sz="2400" b="1" dirty="0" smtClean="0"/>
              <a:t>D</a:t>
            </a:r>
          </a:p>
          <a:p>
            <a:r>
              <a:rPr lang="en-US" sz="2400" b="1" dirty="0" smtClean="0"/>
              <a:t>M</a:t>
            </a:r>
          </a:p>
          <a:p>
            <a:r>
              <a:rPr lang="en-US" sz="2400" b="1" dirty="0" smtClean="0"/>
              <a:t>I</a:t>
            </a:r>
          </a:p>
          <a:p>
            <a:r>
              <a:rPr lang="en-US" sz="2400" b="1" dirty="0"/>
              <a:t>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49023"/>
            <a:ext cx="7670800" cy="6591040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06400" y="428625"/>
            <a:ext cx="4216400" cy="169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INTERNAL WORKING OF </a:t>
            </a:r>
            <a:r>
              <a:rPr lang="en-US" sz="3200" u="sng" dirty="0" smtClean="0"/>
              <a:t>CUSTOMER</a:t>
            </a:r>
            <a:r>
              <a:rPr lang="en-US" sz="3200" dirty="0" smtClean="0"/>
              <a:t> FUNCTIONS</a:t>
            </a:r>
            <a:endParaRPr lang="en-US" sz="3200" dirty="0"/>
          </a:p>
        </p:txBody>
      </p:sp>
      <p:sp>
        <p:nvSpPr>
          <p:cNvPr id="15" name="Right Arrow 14"/>
          <p:cNvSpPr/>
          <p:nvPr/>
        </p:nvSpPr>
        <p:spPr>
          <a:xfrm>
            <a:off x="10788650" y="3444543"/>
            <a:ext cx="1028700" cy="723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524</Words>
  <Application>Microsoft Office PowerPoint</Application>
  <PresentationFormat>Widescreen</PresentationFormat>
  <Paragraphs>218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Office Theme</vt:lpstr>
      <vt:lpstr>CARD MANAGEMENT SYSTEM</vt:lpstr>
      <vt:lpstr>PowerPoint Presentation</vt:lpstr>
      <vt:lpstr>ROAD MAP:</vt:lpstr>
      <vt:lpstr>Flow of SERVICE REQUESTS</vt:lpstr>
      <vt:lpstr>Apply New Card</vt:lpstr>
      <vt:lpstr>Upgrade Card</vt:lpstr>
      <vt:lpstr>Reset Pin</vt:lpstr>
      <vt:lpstr>View Statement</vt:lpstr>
      <vt:lpstr>PowerPoint Presentation</vt:lpstr>
      <vt:lpstr>PowerPoint Presentation</vt:lpstr>
      <vt:lpstr>Reply Queries</vt:lpstr>
      <vt:lpstr>PowerPoint Presentation</vt:lpstr>
      <vt:lpstr>Peculiar Features – CARD GENERATION</vt:lpstr>
      <vt:lpstr>Peculiar Features – SERVICE REQUEST TABLE</vt:lpstr>
      <vt:lpstr>Database Schema</vt:lpstr>
      <vt:lpstr>PowerPoint Presentation</vt:lpstr>
      <vt:lpstr>Thank You!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Pursnani, Mohit Umesh</dc:creator>
  <cp:lastModifiedBy>Singla, Laima</cp:lastModifiedBy>
  <cp:revision>38</cp:revision>
  <dcterms:created xsi:type="dcterms:W3CDTF">2019-10-30T08:41:43Z</dcterms:created>
  <dcterms:modified xsi:type="dcterms:W3CDTF">2019-10-31T11:33:40Z</dcterms:modified>
</cp:coreProperties>
</file>