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9"/>
  </p:notesMasterIdLst>
  <p:sldIdLst>
    <p:sldId id="256" r:id="rId2"/>
    <p:sldId id="312" r:id="rId3"/>
    <p:sldId id="284" r:id="rId4"/>
    <p:sldId id="285" r:id="rId5"/>
    <p:sldId id="286" r:id="rId6"/>
    <p:sldId id="287" r:id="rId7"/>
    <p:sldId id="288" r:id="rId8"/>
    <p:sldId id="289" r:id="rId9"/>
    <p:sldId id="290" r:id="rId10"/>
    <p:sldId id="292" r:id="rId11"/>
    <p:sldId id="291" r:id="rId12"/>
    <p:sldId id="293" r:id="rId13"/>
    <p:sldId id="294" r:id="rId14"/>
    <p:sldId id="295" r:id="rId15"/>
    <p:sldId id="283" r:id="rId16"/>
    <p:sldId id="297" r:id="rId17"/>
    <p:sldId id="296" r:id="rId18"/>
    <p:sldId id="298" r:id="rId19"/>
    <p:sldId id="300" r:id="rId20"/>
    <p:sldId id="302" r:id="rId21"/>
    <p:sldId id="303" r:id="rId22"/>
    <p:sldId id="304" r:id="rId23"/>
    <p:sldId id="336" r:id="rId24"/>
    <p:sldId id="343" r:id="rId25"/>
    <p:sldId id="341" r:id="rId26"/>
    <p:sldId id="342" r:id="rId27"/>
    <p:sldId id="344" r:id="rId28"/>
    <p:sldId id="346" r:id="rId29"/>
    <p:sldId id="348" r:id="rId30"/>
    <p:sldId id="309" r:id="rId31"/>
    <p:sldId id="347" r:id="rId32"/>
    <p:sldId id="337" r:id="rId33"/>
    <p:sldId id="329" r:id="rId34"/>
    <p:sldId id="338" r:id="rId35"/>
    <p:sldId id="350" r:id="rId36"/>
    <p:sldId id="349" r:id="rId37"/>
    <p:sldId id="339" r:id="rId38"/>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p:cViewPr varScale="1">
        <p:scale>
          <a:sx n="94" d="100"/>
          <a:sy n="94" d="100"/>
        </p:scale>
        <p:origin x="84" y="30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6D129-4E05-4E55-AB41-16FA92DFEB7B}" type="datetimeFigureOut">
              <a:rPr lang="en-US" smtClean="0"/>
              <a:t>12/1/2021</a:t>
            </a:fld>
            <a:endParaRPr 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EA7D2-8E59-4CD0-87C0-0F5535EF0142}" type="slidenum">
              <a:rPr lang="en-US" smtClean="0"/>
              <a:t>‹#›</a:t>
            </a:fld>
            <a:endParaRPr lang="en-US"/>
          </a:p>
        </p:txBody>
      </p:sp>
    </p:spTree>
    <p:extLst>
      <p:ext uri="{BB962C8B-B14F-4D97-AF65-F5344CB8AC3E}">
        <p14:creationId xmlns:p14="http://schemas.microsoft.com/office/powerpoint/2010/main" val="69159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4F0FAE81-9B59-4525-A192-110F78837454}" type="datetime1">
              <a:rPr lang="en-US" altLang="ko-KR" smtClean="0"/>
              <a:t>12/1/2021</a:t>
            </a:fld>
            <a:endParaRPr lang="en-US" altLang="ko-KR"/>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11727ADE-5663-49F9-BC8A-008A4D4183C7}" type="slidenum">
              <a:rPr lang="en-US" altLang="ko-KR" smtClean="0"/>
              <a:pPr/>
              <a:t>‹#›</a:t>
            </a:fld>
            <a:endParaRPr lang="en-US" altLang="ko-KR"/>
          </a:p>
        </p:txBody>
      </p:sp>
    </p:spTree>
    <p:extLst>
      <p:ext uri="{BB962C8B-B14F-4D97-AF65-F5344CB8AC3E}">
        <p14:creationId xmlns:p14="http://schemas.microsoft.com/office/powerpoint/2010/main" val="82935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A7CAAE96-09F4-4401-9186-C2A237A22F6F}"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AF0C90D1-1B8E-49C3-AAA4-10ECA54AD100}" type="slidenum">
              <a:rPr lang="en-US" altLang="ko-KR" smtClean="0"/>
              <a:pPr/>
              <a:t>‹#›</a:t>
            </a:fld>
            <a:endParaRPr lang="en-US" altLang="ko-KR"/>
          </a:p>
        </p:txBody>
      </p:sp>
    </p:spTree>
    <p:extLst>
      <p:ext uri="{BB962C8B-B14F-4D97-AF65-F5344CB8AC3E}">
        <p14:creationId xmlns:p14="http://schemas.microsoft.com/office/powerpoint/2010/main" val="248920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79F9644-ADA6-44B0-B25B-0797971D7420}"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7E651E05-BFD2-489A-8E4D-CBC6014E6527}" type="slidenum">
              <a:rPr lang="en-US" altLang="ko-KR" smtClean="0"/>
              <a:pPr/>
              <a:t>‹#›</a:t>
            </a:fld>
            <a:endParaRPr lang="en-US" altLang="ko-KR"/>
          </a:p>
        </p:txBody>
      </p:sp>
    </p:spTree>
    <p:extLst>
      <p:ext uri="{BB962C8B-B14F-4D97-AF65-F5344CB8AC3E}">
        <p14:creationId xmlns:p14="http://schemas.microsoft.com/office/powerpoint/2010/main" val="126299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07504" y="77094"/>
            <a:ext cx="8928992" cy="903634"/>
          </a:xfrm>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10"/>
          </p:nvPr>
        </p:nvSpPr>
        <p:spPr/>
        <p:txBody>
          <a:bodyPr/>
          <a:lstStyle/>
          <a:p>
            <a:fld id="{8B87E3AF-68AE-427D-B908-0F20845969E0}"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7BF3AF8F-E873-4394-A749-91E58A240E82}" type="slidenum">
              <a:rPr lang="en-US" altLang="ko-KR" smtClean="0"/>
              <a:pPr/>
              <a:t>‹#›</a:t>
            </a:fld>
            <a:endParaRPr lang="en-US" altLang="ko-KR"/>
          </a:p>
        </p:txBody>
      </p:sp>
    </p:spTree>
    <p:extLst>
      <p:ext uri="{BB962C8B-B14F-4D97-AF65-F5344CB8AC3E}">
        <p14:creationId xmlns:p14="http://schemas.microsoft.com/office/powerpoint/2010/main" val="333375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E0DB27D2-F273-417F-8B30-EBB50A81B457}" type="datetime1">
              <a:rPr lang="en-US" smtClean="0"/>
              <a:t>12/1/2021</a:t>
            </a:fld>
            <a:endParaRPr lang="en-US" dirty="0"/>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6B11C023-0403-4EEC-8F03-A905A23E38C7}" type="slidenum">
              <a:rPr lang="en-US" altLang="ko-KR" smtClean="0"/>
              <a:pPr/>
              <a:t>‹#›</a:t>
            </a:fld>
            <a:endParaRPr lang="en-US" altLang="ko-KR"/>
          </a:p>
        </p:txBody>
      </p:sp>
    </p:spTree>
    <p:extLst>
      <p:ext uri="{BB962C8B-B14F-4D97-AF65-F5344CB8AC3E}">
        <p14:creationId xmlns:p14="http://schemas.microsoft.com/office/powerpoint/2010/main" val="392750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ABB2B382-F465-4691-B106-315C4200D01D}"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p:txBody>
          <a:bodyPr/>
          <a:lstStyle/>
          <a:p>
            <a:fld id="{658D5AB1-3856-4B9D-B4F3-EE4BC941CC57}" type="slidenum">
              <a:rPr lang="en-US" altLang="ko-KR" smtClean="0"/>
              <a:pPr/>
              <a:t>‹#›</a:t>
            </a:fld>
            <a:endParaRPr lang="en-US" altLang="ko-KR"/>
          </a:p>
        </p:txBody>
      </p:sp>
    </p:spTree>
    <p:extLst>
      <p:ext uri="{BB962C8B-B14F-4D97-AF65-F5344CB8AC3E}">
        <p14:creationId xmlns:p14="http://schemas.microsoft.com/office/powerpoint/2010/main" val="15018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A7A595C-D604-45A0-8264-64A547710F1E}" type="datetime1">
              <a:rPr lang="en-US" smtClean="0"/>
              <a:t>12/1/2021</a:t>
            </a:fld>
            <a:endParaRPr lang="en-US" dirty="0"/>
          </a:p>
        </p:txBody>
      </p:sp>
      <p:sp>
        <p:nvSpPr>
          <p:cNvPr id="8" name="Footer Placeholder 7"/>
          <p:cNvSpPr>
            <a:spLocks noGrp="1"/>
          </p:cNvSpPr>
          <p:nvPr>
            <p:ph type="ftr" sz="quarter" idx="11"/>
          </p:nvPr>
        </p:nvSpPr>
        <p:spPr/>
        <p:txBody>
          <a:bodyPr/>
          <a:lstStyle/>
          <a:p>
            <a:endParaRPr lang="en-US" altLang="ko-KR"/>
          </a:p>
        </p:txBody>
      </p:sp>
      <p:sp>
        <p:nvSpPr>
          <p:cNvPr id="9" name="Slide Number Placeholder 8"/>
          <p:cNvSpPr>
            <a:spLocks noGrp="1"/>
          </p:cNvSpPr>
          <p:nvPr>
            <p:ph type="sldNum" sz="quarter" idx="12"/>
          </p:nvPr>
        </p:nvSpPr>
        <p:spPr/>
        <p:txBody>
          <a:bodyPr/>
          <a:lstStyle/>
          <a:p>
            <a:fld id="{AF6F215F-3268-4BA1-9E67-9D1EEABC0497}" type="slidenum">
              <a:rPr lang="en-US" altLang="ko-KR" smtClean="0"/>
              <a:pPr/>
              <a:t>‹#›</a:t>
            </a:fld>
            <a:endParaRPr lang="en-US" altLang="ko-KR"/>
          </a:p>
        </p:txBody>
      </p:sp>
    </p:spTree>
    <p:extLst>
      <p:ext uri="{BB962C8B-B14F-4D97-AF65-F5344CB8AC3E}">
        <p14:creationId xmlns:p14="http://schemas.microsoft.com/office/powerpoint/2010/main" val="718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19D2F8B-587E-4597-8AEB-DFDBFECAEAF3}" type="datetime1">
              <a:rPr lang="en-US" smtClean="0"/>
              <a:t>12/1/2021</a:t>
            </a:fld>
            <a:endParaRPr lang="en-US" dirty="0"/>
          </a:p>
        </p:txBody>
      </p:sp>
      <p:sp>
        <p:nvSpPr>
          <p:cNvPr id="4" name="Footer Placeholder 3"/>
          <p:cNvSpPr>
            <a:spLocks noGrp="1"/>
          </p:cNvSpPr>
          <p:nvPr>
            <p:ph type="ftr" sz="quarter" idx="11"/>
          </p:nvPr>
        </p:nvSpPr>
        <p:spPr/>
        <p:txBody>
          <a:bodyPr/>
          <a:lstStyle/>
          <a:p>
            <a:endParaRPr lang="en-US" altLang="ko-KR"/>
          </a:p>
        </p:txBody>
      </p:sp>
      <p:sp>
        <p:nvSpPr>
          <p:cNvPr id="5" name="Slide Number Placeholder 4"/>
          <p:cNvSpPr>
            <a:spLocks noGrp="1"/>
          </p:cNvSpPr>
          <p:nvPr>
            <p:ph type="sldNum" sz="quarter" idx="12"/>
          </p:nvPr>
        </p:nvSpPr>
        <p:spPr/>
        <p:txBody>
          <a:bodyPr/>
          <a:lstStyle/>
          <a:p>
            <a:fld id="{D0148501-5DE0-4276-95E3-AEC23CA3EB2E}" type="slidenum">
              <a:rPr lang="en-US" altLang="ko-KR" smtClean="0"/>
              <a:pPr/>
              <a:t>‹#›</a:t>
            </a:fld>
            <a:endParaRPr lang="en-US" altLang="ko-KR"/>
          </a:p>
        </p:txBody>
      </p:sp>
    </p:spTree>
    <p:extLst>
      <p:ext uri="{BB962C8B-B14F-4D97-AF65-F5344CB8AC3E}">
        <p14:creationId xmlns:p14="http://schemas.microsoft.com/office/powerpoint/2010/main" val="42380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99DF6-0D07-41B4-BEBF-C61D12432111}" type="datetime1">
              <a:rPr lang="en-US" smtClean="0"/>
              <a:t>12/1/2021</a:t>
            </a:fld>
            <a:endParaRPr lang="en-US" dirty="0"/>
          </a:p>
        </p:txBody>
      </p:sp>
      <p:sp>
        <p:nvSpPr>
          <p:cNvPr id="3" name="Footer Placeholder 2"/>
          <p:cNvSpPr>
            <a:spLocks noGrp="1"/>
          </p:cNvSpPr>
          <p:nvPr>
            <p:ph type="ftr" sz="quarter" idx="11"/>
          </p:nvPr>
        </p:nvSpPr>
        <p:spPr/>
        <p:txBody>
          <a:bodyPr/>
          <a:lstStyle/>
          <a:p>
            <a:endParaRPr lang="en-US" altLang="ko-KR"/>
          </a:p>
        </p:txBody>
      </p:sp>
      <p:sp>
        <p:nvSpPr>
          <p:cNvPr id="4" name="Slide Number Placeholder 3"/>
          <p:cNvSpPr>
            <a:spLocks noGrp="1"/>
          </p:cNvSpPr>
          <p:nvPr>
            <p:ph type="sldNum" sz="quarter" idx="12"/>
          </p:nvPr>
        </p:nvSpPr>
        <p:spPr/>
        <p:txBody>
          <a:bodyPr/>
          <a:lstStyle/>
          <a:p>
            <a:fld id="{F72C5B31-3973-4518-8081-CDA53E63C324}" type="slidenum">
              <a:rPr lang="en-US" altLang="ko-KR" smtClean="0"/>
              <a:pPr/>
              <a:t>‹#›</a:t>
            </a:fld>
            <a:endParaRPr lang="en-US" altLang="ko-KR"/>
          </a:p>
        </p:txBody>
      </p:sp>
    </p:spTree>
    <p:extLst>
      <p:ext uri="{BB962C8B-B14F-4D97-AF65-F5344CB8AC3E}">
        <p14:creationId xmlns:p14="http://schemas.microsoft.com/office/powerpoint/2010/main" val="395415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4360B8F5-CD01-4291-93B9-55340ABB3215}"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p:txBody>
          <a:bodyPr/>
          <a:lstStyle/>
          <a:p>
            <a:fld id="{B17DBC90-ADF8-41D3-9F06-65A87E11B4D4}" type="slidenum">
              <a:rPr lang="en-US" altLang="ko-KR" smtClean="0"/>
              <a:pPr/>
              <a:t>‹#›</a:t>
            </a:fld>
            <a:endParaRPr lang="en-US" altLang="ko-KR"/>
          </a:p>
        </p:txBody>
      </p:sp>
    </p:spTree>
    <p:extLst>
      <p:ext uri="{BB962C8B-B14F-4D97-AF65-F5344CB8AC3E}">
        <p14:creationId xmlns:p14="http://schemas.microsoft.com/office/powerpoint/2010/main" val="241763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194142F5-74A1-44B9-B671-695AF17BDEB6}" type="datetime1">
              <a:rPr lang="en-US" smtClean="0"/>
              <a:t>12/1/2021</a:t>
            </a:fld>
            <a:endParaRPr lang="en-US" dirty="0"/>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p:txBody>
          <a:bodyPr/>
          <a:lstStyle/>
          <a:p>
            <a:fld id="{EE3D0A4C-C2FC-4CF1-A0C7-79253D5B516F}" type="slidenum">
              <a:rPr lang="en-US" altLang="ko-KR" smtClean="0"/>
              <a:pPr/>
              <a:t>‹#›</a:t>
            </a:fld>
            <a:endParaRPr lang="en-US" altLang="ko-KR"/>
          </a:p>
        </p:txBody>
      </p:sp>
    </p:spTree>
    <p:extLst>
      <p:ext uri="{BB962C8B-B14F-4D97-AF65-F5344CB8AC3E}">
        <p14:creationId xmlns:p14="http://schemas.microsoft.com/office/powerpoint/2010/main" val="228074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496" y="20222"/>
            <a:ext cx="9001000" cy="903634"/>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28650" y="1340768"/>
            <a:ext cx="7886700" cy="4836195"/>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3718975F-DE76-4299-9CE9-8DB45D5AA2BB}" type="datetime1">
              <a:rPr lang="en-US" smtClean="0"/>
              <a:t>12/1/2021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ltLang="ko-K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C0B33571-0DD4-4E8E-AA22-C0B78FE0D9A2}" type="slidenum">
              <a:rPr lang="en-US" altLang="ko-KR" smtClean="0"/>
              <a:pPr/>
              <a:t>‹#›</a:t>
            </a:fld>
            <a:endParaRPr lang="en-US" altLang="ko-KR"/>
          </a:p>
        </p:txBody>
      </p:sp>
    </p:spTree>
    <p:extLst>
      <p:ext uri="{BB962C8B-B14F-4D97-AF65-F5344CB8AC3E}">
        <p14:creationId xmlns:p14="http://schemas.microsoft.com/office/powerpoint/2010/main" val="6727835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36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anose="02070309020205020404" pitchFamily="49" charset="0"/>
        <a:buChar char="o"/>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60000"/>
        <a:buFont typeface="Wingdings" panose="05000000000000000000"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altLang="ko-KR" sz="5400" dirty="0"/>
              <a:t>MySQL &amp; Django tutorial 2</a:t>
            </a:r>
            <a:r>
              <a:rPr lang="en-US" altLang="ko-KR" sz="5400" baseline="30000" dirty="0"/>
              <a:t>nd</a:t>
            </a:r>
            <a:r>
              <a:rPr lang="en-US" altLang="ko-KR" sz="5400" dirty="0"/>
              <a:t> part, Assignment #2</a:t>
            </a:r>
          </a:p>
        </p:txBody>
      </p:sp>
      <p:sp>
        <p:nvSpPr>
          <p:cNvPr id="2051" name="Rectangle 3"/>
          <p:cNvSpPr>
            <a:spLocks noGrp="1" noChangeArrowheads="1"/>
          </p:cNvSpPr>
          <p:nvPr>
            <p:ph type="subTitle" idx="1"/>
          </p:nvPr>
        </p:nvSpPr>
        <p:spPr>
          <a:xfrm>
            <a:off x="1143000" y="3645024"/>
            <a:ext cx="6858000" cy="1655762"/>
          </a:xfrm>
        </p:spPr>
        <p:txBody>
          <a:bodyPr/>
          <a:lstStyle/>
          <a:p>
            <a:r>
              <a:rPr lang="en-US" altLang="ko-KR" dirty="0"/>
              <a:t>2021, Fall</a:t>
            </a:r>
          </a:p>
          <a:p>
            <a:r>
              <a:rPr lang="en-US" altLang="ko-KR" dirty="0"/>
              <a:t>Pusan 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C0A086BA-48D5-4FF7-8B61-DC0CAF25A4E2}"/>
              </a:ext>
            </a:extLst>
          </p:cNvPr>
          <p:cNvSpPr>
            <a:spLocks noGrp="1"/>
          </p:cNvSpPr>
          <p:nvPr>
            <p:ph type="sldNum" sz="quarter" idx="12"/>
          </p:nvPr>
        </p:nvSpPr>
        <p:spPr/>
        <p:txBody>
          <a:bodyPr/>
          <a:lstStyle/>
          <a:p>
            <a:fld id="{7BF3AF8F-E873-4394-A749-91E58A240E82}" type="slidenum">
              <a:rPr lang="en-US" altLang="ko-KR" smtClean="0"/>
              <a:pPr/>
              <a:t>10</a:t>
            </a:fld>
            <a:endParaRPr lang="en-US" altLang="ko-KR"/>
          </a:p>
        </p:txBody>
      </p:sp>
      <p:pic>
        <p:nvPicPr>
          <p:cNvPr id="5" name="그림 4">
            <a:extLst>
              <a:ext uri="{FF2B5EF4-FFF2-40B4-BE49-F238E27FC236}">
                <a16:creationId xmlns:a16="http://schemas.microsoft.com/office/drawing/2014/main" id="{5834EBD6-1A3C-41DD-AE78-EA155181DE15}"/>
              </a:ext>
            </a:extLst>
          </p:cNvPr>
          <p:cNvPicPr>
            <a:picLocks noChangeAspect="1"/>
          </p:cNvPicPr>
          <p:nvPr/>
        </p:nvPicPr>
        <p:blipFill>
          <a:blip r:embed="rId2"/>
          <a:stretch>
            <a:fillRect/>
          </a:stretch>
        </p:blipFill>
        <p:spPr>
          <a:xfrm>
            <a:off x="827584" y="1268760"/>
            <a:ext cx="2592288" cy="3662260"/>
          </a:xfrm>
          <a:prstGeom prst="rect">
            <a:avLst/>
          </a:prstGeom>
        </p:spPr>
      </p:pic>
      <p:pic>
        <p:nvPicPr>
          <p:cNvPr id="7" name="그림 6">
            <a:extLst>
              <a:ext uri="{FF2B5EF4-FFF2-40B4-BE49-F238E27FC236}">
                <a16:creationId xmlns:a16="http://schemas.microsoft.com/office/drawing/2014/main" id="{2F17D8E2-DC5D-4C4F-A281-FE0EC6974544}"/>
              </a:ext>
            </a:extLst>
          </p:cNvPr>
          <p:cNvPicPr>
            <a:picLocks noChangeAspect="1"/>
          </p:cNvPicPr>
          <p:nvPr/>
        </p:nvPicPr>
        <p:blipFill>
          <a:blip r:embed="rId3"/>
          <a:stretch>
            <a:fillRect/>
          </a:stretch>
        </p:blipFill>
        <p:spPr>
          <a:xfrm>
            <a:off x="620662" y="5229200"/>
            <a:ext cx="3769047" cy="1000278"/>
          </a:xfrm>
          <a:prstGeom prst="rect">
            <a:avLst/>
          </a:prstGeom>
        </p:spPr>
      </p:pic>
      <p:sp>
        <p:nvSpPr>
          <p:cNvPr id="8" name="TextBox 7">
            <a:extLst>
              <a:ext uri="{FF2B5EF4-FFF2-40B4-BE49-F238E27FC236}">
                <a16:creationId xmlns:a16="http://schemas.microsoft.com/office/drawing/2014/main" id="{3BFDE4A0-1CC6-4007-A2D2-1E9D1031BEE1}"/>
              </a:ext>
            </a:extLst>
          </p:cNvPr>
          <p:cNvSpPr txBox="1"/>
          <p:nvPr/>
        </p:nvSpPr>
        <p:spPr>
          <a:xfrm>
            <a:off x="1547664" y="6243370"/>
            <a:ext cx="1702110"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cd category</a:t>
            </a:r>
          </a:p>
        </p:txBody>
      </p:sp>
      <p:sp>
        <p:nvSpPr>
          <p:cNvPr id="11" name="제목 1">
            <a:extLst>
              <a:ext uri="{FF2B5EF4-FFF2-40B4-BE49-F238E27FC236}">
                <a16:creationId xmlns:a16="http://schemas.microsoft.com/office/drawing/2014/main" id="{F26B93A7-AD9D-4B4D-A81E-39A00B4D7B84}"/>
              </a:ext>
            </a:extLst>
          </p:cNvPr>
          <p:cNvSpPr>
            <a:spLocks noGrp="1"/>
          </p:cNvSpPr>
          <p:nvPr>
            <p:ph type="title"/>
          </p:nvPr>
        </p:nvSpPr>
        <p:spPr>
          <a:xfrm>
            <a:off x="107504" y="77094"/>
            <a:ext cx="8928992" cy="903634"/>
          </a:xfrm>
        </p:spPr>
        <p:txBody>
          <a:bodyPr>
            <a:normAutofit/>
          </a:bodyPr>
          <a:lstStyle/>
          <a:p>
            <a:r>
              <a:rPr lang="en-US" altLang="ko-KR" dirty="0"/>
              <a:t>7) Change to project folder</a:t>
            </a:r>
            <a:endParaRPr lang="ko-KR" altLang="en-US" dirty="0"/>
          </a:p>
        </p:txBody>
      </p:sp>
      <p:sp>
        <p:nvSpPr>
          <p:cNvPr id="12" name="TextBox 11">
            <a:extLst>
              <a:ext uri="{FF2B5EF4-FFF2-40B4-BE49-F238E27FC236}">
                <a16:creationId xmlns:a16="http://schemas.microsoft.com/office/drawing/2014/main" id="{415B40DF-A7FC-4EB5-A4A9-0AAFA0015525}"/>
              </a:ext>
            </a:extLst>
          </p:cNvPr>
          <p:cNvSpPr txBox="1"/>
          <p:nvPr/>
        </p:nvSpPr>
        <p:spPr>
          <a:xfrm>
            <a:off x="4211960" y="1898313"/>
            <a:ext cx="4032448" cy="1785104"/>
          </a:xfrm>
          <a:prstGeom prst="rect">
            <a:avLst/>
          </a:prstGeom>
          <a:solidFill>
            <a:schemeClr val="bg2">
              <a:lumMod val="90000"/>
            </a:schemeClr>
          </a:solidFill>
        </p:spPr>
        <p:txBody>
          <a:bodyPr wrap="square" rtlCol="0">
            <a:spAutoFit/>
          </a:bodyPr>
          <a:lstStyle/>
          <a:p>
            <a:pPr algn="ctr"/>
            <a:r>
              <a:rPr lang="en-US" altLang="ko-KR" sz="2200" b="1" dirty="0">
                <a:solidFill>
                  <a:srgbClr val="232629"/>
                </a:solidFill>
              </a:rPr>
              <a:t>Mark the project directory as root:</a:t>
            </a:r>
            <a:endParaRPr lang="en-US" altLang="ko-KR" sz="2200" b="1" i="0" dirty="0">
              <a:solidFill>
                <a:srgbClr val="232629"/>
              </a:solidFill>
              <a:effectLst/>
            </a:endParaRPr>
          </a:p>
          <a:p>
            <a:pPr algn="ctr"/>
            <a:r>
              <a:rPr lang="en-US" altLang="ko-KR" sz="2200" b="1" dirty="0"/>
              <a:t>Right click on project folder</a:t>
            </a:r>
            <a:r>
              <a:rPr lang="en-US" altLang="ko-KR" sz="2200" b="1" dirty="0">
                <a:sym typeface="Wingdings" panose="05000000000000000000" pitchFamily="2" charset="2"/>
              </a:rPr>
              <a:t>  </a:t>
            </a:r>
            <a:r>
              <a:rPr lang="en-US" altLang="ko-KR" sz="2200" b="1" dirty="0"/>
              <a:t>Mark Directory as</a:t>
            </a:r>
          </a:p>
          <a:p>
            <a:pPr algn="ctr"/>
            <a:r>
              <a:rPr lang="en-US" altLang="ko-KR" sz="2200" b="1" dirty="0">
                <a:sym typeface="Wingdings" panose="05000000000000000000" pitchFamily="2" charset="2"/>
              </a:rPr>
              <a:t> Sources Root</a:t>
            </a:r>
            <a:endParaRPr lang="ko-KR" altLang="en-US" sz="2200" b="1" dirty="0"/>
          </a:p>
        </p:txBody>
      </p:sp>
      <p:sp>
        <p:nvSpPr>
          <p:cNvPr id="13" name="직사각형 12">
            <a:extLst>
              <a:ext uri="{FF2B5EF4-FFF2-40B4-BE49-F238E27FC236}">
                <a16:creationId xmlns:a16="http://schemas.microsoft.com/office/drawing/2014/main" id="{D98E6596-10C3-49A7-BC2C-3A32576587C7}"/>
              </a:ext>
            </a:extLst>
          </p:cNvPr>
          <p:cNvSpPr/>
          <p:nvPr/>
        </p:nvSpPr>
        <p:spPr>
          <a:xfrm>
            <a:off x="2555776" y="4437112"/>
            <a:ext cx="792088" cy="21602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523CB04-7077-48B2-B4DE-F6217B190BE8}"/>
              </a:ext>
            </a:extLst>
          </p:cNvPr>
          <p:cNvSpPr txBox="1"/>
          <p:nvPr/>
        </p:nvSpPr>
        <p:spPr>
          <a:xfrm>
            <a:off x="4754292" y="5229200"/>
            <a:ext cx="4032448" cy="769441"/>
          </a:xfrm>
          <a:prstGeom prst="rect">
            <a:avLst/>
          </a:prstGeom>
          <a:solidFill>
            <a:schemeClr val="bg2">
              <a:lumMod val="90000"/>
            </a:schemeClr>
          </a:solidFill>
        </p:spPr>
        <p:txBody>
          <a:bodyPr wrap="square" rtlCol="0">
            <a:spAutoFit/>
          </a:bodyPr>
          <a:lstStyle/>
          <a:p>
            <a:pPr algn="ctr"/>
            <a:r>
              <a:rPr lang="en-US" altLang="ko-KR" sz="2200" dirty="0">
                <a:solidFill>
                  <a:srgbClr val="1B1B1B"/>
                </a:solidFill>
                <a:latin typeface="arial" panose="020B0604020202020204" pitchFamily="34" charset="0"/>
              </a:rPr>
              <a:t>C</a:t>
            </a:r>
            <a:r>
              <a:rPr lang="en-US" altLang="ko-KR" sz="2200" b="0" i="0" dirty="0">
                <a:solidFill>
                  <a:srgbClr val="1B1B1B"/>
                </a:solidFill>
                <a:effectLst/>
                <a:latin typeface="arial" panose="020B0604020202020204" pitchFamily="34" charset="0"/>
              </a:rPr>
              <a:t>hange into project directory in terminal</a:t>
            </a:r>
            <a:endParaRPr lang="ko-KR" altLang="en-US" sz="2200" dirty="0"/>
          </a:p>
        </p:txBody>
      </p:sp>
    </p:spTree>
    <p:extLst>
      <p:ext uri="{BB962C8B-B14F-4D97-AF65-F5344CB8AC3E}">
        <p14:creationId xmlns:p14="http://schemas.microsoft.com/office/powerpoint/2010/main" val="123050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8) Create the new Django application</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11</a:t>
            </a:fld>
            <a:endParaRPr lang="en-US" altLang="ko-KR" dirty="0"/>
          </a:p>
        </p:txBody>
      </p:sp>
      <p:sp>
        <p:nvSpPr>
          <p:cNvPr id="11" name="TextBox 10"/>
          <p:cNvSpPr txBox="1"/>
          <p:nvPr/>
        </p:nvSpPr>
        <p:spPr>
          <a:xfrm>
            <a:off x="5364088" y="1357811"/>
            <a:ext cx="3312368" cy="1107996"/>
          </a:xfrm>
          <a:prstGeom prst="rect">
            <a:avLst/>
          </a:prstGeom>
          <a:solidFill>
            <a:schemeClr val="bg2">
              <a:lumMod val="90000"/>
            </a:schemeClr>
          </a:solidFill>
        </p:spPr>
        <p:txBody>
          <a:bodyPr wrap="square" rtlCol="0">
            <a:spAutoFit/>
          </a:bodyPr>
          <a:lstStyle/>
          <a:p>
            <a:pPr algn="ctr"/>
            <a:r>
              <a:rPr lang="en-US" altLang="ko-KR" sz="2200" b="1" dirty="0"/>
              <a:t>Create Django application called “</a:t>
            </a:r>
            <a:r>
              <a:rPr lang="en-US" altLang="ko-KR" sz="2200" b="1" dirty="0" err="1"/>
              <a:t>myApp</a:t>
            </a:r>
            <a:r>
              <a:rPr lang="en-US" altLang="ko-KR" sz="2200" b="1" dirty="0"/>
              <a:t>”</a:t>
            </a:r>
          </a:p>
        </p:txBody>
      </p:sp>
      <p:sp>
        <p:nvSpPr>
          <p:cNvPr id="15" name="TextBox 14">
            <a:extLst>
              <a:ext uri="{FF2B5EF4-FFF2-40B4-BE49-F238E27FC236}">
                <a16:creationId xmlns:a16="http://schemas.microsoft.com/office/drawing/2014/main" id="{468114AF-D0F4-4042-B7E1-75139C2E5910}"/>
              </a:ext>
            </a:extLst>
          </p:cNvPr>
          <p:cNvSpPr txBox="1"/>
          <p:nvPr/>
        </p:nvSpPr>
        <p:spPr>
          <a:xfrm>
            <a:off x="292615" y="2433996"/>
            <a:ext cx="4639425"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a:t>
            </a:r>
            <a:r>
              <a:rPr lang="en-US" altLang="ko-KR" dirty="0" err="1">
                <a:latin typeface="Courier New" panose="02070309020205020404" pitchFamily="49" charset="0"/>
                <a:cs typeface="Courier New" panose="02070309020205020404" pitchFamily="49" charset="0"/>
              </a:rPr>
              <a:t>startapp</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myApp</a:t>
            </a:r>
            <a:endParaRPr lang="en-US" altLang="ko-KR"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B62FD34E-400C-4F38-9FCF-DCA0720DB8F3}"/>
              </a:ext>
            </a:extLst>
          </p:cNvPr>
          <p:cNvSpPr txBox="1"/>
          <p:nvPr/>
        </p:nvSpPr>
        <p:spPr>
          <a:xfrm>
            <a:off x="914211" y="4424004"/>
            <a:ext cx="3180226" cy="1200329"/>
          </a:xfrm>
          <a:prstGeom prst="rect">
            <a:avLst/>
          </a:prstGeom>
          <a:solidFill>
            <a:schemeClr val="bg2">
              <a:lumMod val="90000"/>
            </a:schemeClr>
          </a:solidFill>
        </p:spPr>
        <p:txBody>
          <a:bodyPr wrap="square" rtlCol="0">
            <a:spAutoFit/>
          </a:bodyPr>
          <a:lstStyle/>
          <a:p>
            <a:pPr algn="ctr"/>
            <a:r>
              <a:rPr lang="en-US" altLang="ko-KR" sz="2400" b="0" i="0" dirty="0">
                <a:solidFill>
                  <a:srgbClr val="1B1B1B"/>
                </a:solidFill>
                <a:effectLst/>
                <a:latin typeface="arial" panose="020B0604020202020204" pitchFamily="34" charset="0"/>
              </a:rPr>
              <a:t>Then, </a:t>
            </a:r>
            <a:r>
              <a:rPr lang="en-US" altLang="ko-KR" sz="2400" dirty="0">
                <a:solidFill>
                  <a:srgbClr val="1B1B1B"/>
                </a:solidFill>
                <a:latin typeface="arial" panose="020B0604020202020204" pitchFamily="34" charset="0"/>
              </a:rPr>
              <a:t>o</a:t>
            </a:r>
            <a:r>
              <a:rPr lang="en-US" altLang="ko-KR" sz="2400" b="0" i="0" dirty="0">
                <a:solidFill>
                  <a:srgbClr val="1B1B1B"/>
                </a:solidFill>
                <a:effectLst/>
                <a:latin typeface="arial" panose="020B0604020202020204" pitchFamily="34" charset="0"/>
              </a:rPr>
              <a:t>ur working directory will look like this:</a:t>
            </a:r>
            <a:endParaRPr lang="en-US" altLang="ko-KR" sz="2400" b="1" dirty="0">
              <a:solidFill>
                <a:srgbClr val="232629"/>
              </a:solidFill>
            </a:endParaRPr>
          </a:p>
        </p:txBody>
      </p:sp>
      <p:pic>
        <p:nvPicPr>
          <p:cNvPr id="5" name="그림 4">
            <a:extLst>
              <a:ext uri="{FF2B5EF4-FFF2-40B4-BE49-F238E27FC236}">
                <a16:creationId xmlns:a16="http://schemas.microsoft.com/office/drawing/2014/main" id="{74197714-D224-4392-9E5B-30453A87E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15" y="1608875"/>
            <a:ext cx="4104456" cy="605868"/>
          </a:xfrm>
          <a:prstGeom prst="rect">
            <a:avLst/>
          </a:prstGeom>
        </p:spPr>
      </p:pic>
      <p:pic>
        <p:nvPicPr>
          <p:cNvPr id="7" name="그림 6">
            <a:extLst>
              <a:ext uri="{FF2B5EF4-FFF2-40B4-BE49-F238E27FC236}">
                <a16:creationId xmlns:a16="http://schemas.microsoft.com/office/drawing/2014/main" id="{BA064B87-7FBA-42F1-803B-87C81810FEA7}"/>
              </a:ext>
            </a:extLst>
          </p:cNvPr>
          <p:cNvPicPr>
            <a:picLocks noChangeAspect="1"/>
          </p:cNvPicPr>
          <p:nvPr/>
        </p:nvPicPr>
        <p:blipFill>
          <a:blip r:embed="rId3"/>
          <a:stretch>
            <a:fillRect/>
          </a:stretch>
        </p:blipFill>
        <p:spPr>
          <a:xfrm>
            <a:off x="5017790" y="3376963"/>
            <a:ext cx="2880320" cy="3316261"/>
          </a:xfrm>
          <a:prstGeom prst="rect">
            <a:avLst/>
          </a:prstGeom>
        </p:spPr>
      </p:pic>
      <p:sp>
        <p:nvSpPr>
          <p:cNvPr id="13" name="직사각형 12">
            <a:extLst>
              <a:ext uri="{FF2B5EF4-FFF2-40B4-BE49-F238E27FC236}">
                <a16:creationId xmlns:a16="http://schemas.microsoft.com/office/drawing/2014/main" id="{0CA79A6D-21B0-4BD5-9483-B0FA1FE3DFDE}"/>
              </a:ext>
            </a:extLst>
          </p:cNvPr>
          <p:cNvSpPr/>
          <p:nvPr/>
        </p:nvSpPr>
        <p:spPr>
          <a:xfrm>
            <a:off x="5364088" y="4941168"/>
            <a:ext cx="1584176" cy="1564025"/>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92964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1BA1CE7B-AF54-4E46-972E-B14D2EC13A9D}"/>
              </a:ext>
            </a:extLst>
          </p:cNvPr>
          <p:cNvPicPr>
            <a:picLocks noChangeAspect="1"/>
          </p:cNvPicPr>
          <p:nvPr/>
        </p:nvPicPr>
        <p:blipFill>
          <a:blip r:embed="rId2"/>
          <a:stretch>
            <a:fillRect/>
          </a:stretch>
        </p:blipFill>
        <p:spPr>
          <a:xfrm>
            <a:off x="5901152" y="1111211"/>
            <a:ext cx="2727027" cy="2411020"/>
          </a:xfrm>
          <a:prstGeom prst="rect">
            <a:avLst/>
          </a:prstGeom>
        </p:spPr>
      </p:pic>
      <p:sp>
        <p:nvSpPr>
          <p:cNvPr id="2" name="제목 1"/>
          <p:cNvSpPr>
            <a:spLocks noGrp="1"/>
          </p:cNvSpPr>
          <p:nvPr>
            <p:ph type="title"/>
          </p:nvPr>
        </p:nvSpPr>
        <p:spPr/>
        <p:txBody>
          <a:bodyPr>
            <a:normAutofit/>
          </a:bodyPr>
          <a:lstStyle/>
          <a:p>
            <a:r>
              <a:rPr lang="en-US" altLang="ko-KR" dirty="0"/>
              <a:t>9) About the files located in </a:t>
            </a:r>
            <a:r>
              <a:rPr lang="en-US" altLang="ko-KR" dirty="0" err="1"/>
              <a:t>myApp</a:t>
            </a:r>
            <a:r>
              <a:rPr lang="en-US" altLang="ko-KR" dirty="0"/>
              <a:t> folder</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12</a:t>
            </a:fld>
            <a:endParaRPr lang="en-US" altLang="ko-KR" dirty="0"/>
          </a:p>
        </p:txBody>
      </p:sp>
      <p:cxnSp>
        <p:nvCxnSpPr>
          <p:cNvPr id="5" name="직선 화살표 연결선 4">
            <a:extLst>
              <a:ext uri="{FF2B5EF4-FFF2-40B4-BE49-F238E27FC236}">
                <a16:creationId xmlns:a16="http://schemas.microsoft.com/office/drawing/2014/main" id="{3D1773A3-DE5F-407C-AA9B-A4E4F6CDFE5B}"/>
              </a:ext>
            </a:extLst>
          </p:cNvPr>
          <p:cNvCxnSpPr>
            <a:cxnSpLocks/>
          </p:cNvCxnSpPr>
          <p:nvPr/>
        </p:nvCxnSpPr>
        <p:spPr>
          <a:xfrm>
            <a:off x="7124550" y="3429000"/>
            <a:ext cx="427155" cy="9950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B2FDCF-D7CA-40CD-AFD5-667DF31F2404}"/>
              </a:ext>
            </a:extLst>
          </p:cNvPr>
          <p:cNvSpPr txBox="1"/>
          <p:nvPr/>
        </p:nvSpPr>
        <p:spPr>
          <a:xfrm>
            <a:off x="107504" y="2577678"/>
            <a:ext cx="3279948" cy="923330"/>
          </a:xfrm>
          <a:prstGeom prst="rect">
            <a:avLst/>
          </a:prstGeom>
          <a:noFill/>
        </p:spPr>
        <p:txBody>
          <a:bodyPr wrap="square">
            <a:spAutoFit/>
          </a:bodyPr>
          <a:lstStyle/>
          <a:p>
            <a:pPr algn="l">
              <a:buFont typeface="Arial" panose="020B0604020202020204" pitchFamily="34" charset="0"/>
              <a:buChar char="•"/>
            </a:pPr>
            <a:r>
              <a:rPr lang="en-US" altLang="ko-KR" b="1" i="0" dirty="0">
                <a:solidFill>
                  <a:srgbClr val="1B1B1B"/>
                </a:solidFill>
                <a:effectLst/>
                <a:latin typeface="arial" panose="020B0604020202020204" pitchFamily="34" charset="0"/>
              </a:rPr>
              <a:t>__init__.py</a:t>
            </a:r>
            <a:r>
              <a:rPr lang="en-US" altLang="ko-KR" b="0" i="0" dirty="0">
                <a:solidFill>
                  <a:srgbClr val="1B1B1B"/>
                </a:solidFill>
                <a:effectLst/>
                <a:latin typeface="arial" panose="020B0604020202020204" pitchFamily="34" charset="0"/>
              </a:rPr>
              <a:t> is an empty file that tells Python to use this directory as a Python package.</a:t>
            </a:r>
          </a:p>
        </p:txBody>
      </p:sp>
      <p:cxnSp>
        <p:nvCxnSpPr>
          <p:cNvPr id="16" name="직선 화살표 연결선 15">
            <a:extLst>
              <a:ext uri="{FF2B5EF4-FFF2-40B4-BE49-F238E27FC236}">
                <a16:creationId xmlns:a16="http://schemas.microsoft.com/office/drawing/2014/main" id="{006772B3-A4A1-4AD3-8173-CE3A9215E028}"/>
              </a:ext>
            </a:extLst>
          </p:cNvPr>
          <p:cNvCxnSpPr>
            <a:cxnSpLocks/>
          </p:cNvCxnSpPr>
          <p:nvPr/>
        </p:nvCxnSpPr>
        <p:spPr>
          <a:xfrm flipH="1">
            <a:off x="1742276" y="2499171"/>
            <a:ext cx="4734132" cy="310677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A8A87B32-086D-41E2-A9DC-8AB65A1D04BF}"/>
              </a:ext>
            </a:extLst>
          </p:cNvPr>
          <p:cNvCxnSpPr>
            <a:cxnSpLocks/>
          </p:cNvCxnSpPr>
          <p:nvPr/>
        </p:nvCxnSpPr>
        <p:spPr>
          <a:xfrm flipH="1">
            <a:off x="4572000" y="1543942"/>
            <a:ext cx="1866764" cy="10313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9A1FF9-8734-4D26-8F41-F58354452B22}"/>
              </a:ext>
            </a:extLst>
          </p:cNvPr>
          <p:cNvSpPr txBox="1"/>
          <p:nvPr/>
        </p:nvSpPr>
        <p:spPr>
          <a:xfrm>
            <a:off x="230966" y="4017838"/>
            <a:ext cx="2180794" cy="923330"/>
          </a:xfrm>
          <a:prstGeom prst="rect">
            <a:avLst/>
          </a:prstGeom>
          <a:noFill/>
        </p:spPr>
        <p:txBody>
          <a:bodyPr wrap="square">
            <a:spAutoFit/>
          </a:bodyPr>
          <a:lstStyle/>
          <a:p>
            <a:pPr algn="l">
              <a:buFont typeface="Arial" panose="020B0604020202020204" pitchFamily="34" charset="0"/>
              <a:buChar char="•"/>
            </a:pPr>
            <a:r>
              <a:rPr lang="en-US" altLang="ko-KR" b="1" dirty="0">
                <a:solidFill>
                  <a:srgbClr val="1B1B1B"/>
                </a:solidFill>
                <a:latin typeface="arial" panose="020B0604020202020204" pitchFamily="34" charset="0"/>
              </a:rPr>
              <a:t>admin</a:t>
            </a:r>
            <a:r>
              <a:rPr lang="en-US" altLang="ko-KR" b="1" i="0" dirty="0">
                <a:solidFill>
                  <a:srgbClr val="1B1B1B"/>
                </a:solidFill>
                <a:effectLst/>
                <a:latin typeface="arial" panose="020B0604020202020204" pitchFamily="34" charset="0"/>
              </a:rPr>
              <a:t>.py</a:t>
            </a:r>
            <a:r>
              <a:rPr lang="en-US" altLang="ko-KR" b="0" i="0" dirty="0">
                <a:solidFill>
                  <a:srgbClr val="1B1B1B"/>
                </a:solidFill>
                <a:effectLst/>
                <a:latin typeface="arial" panose="020B0604020202020204" pitchFamily="34" charset="0"/>
              </a:rPr>
              <a:t> contains administration site configurations.</a:t>
            </a:r>
          </a:p>
        </p:txBody>
      </p:sp>
      <p:cxnSp>
        <p:nvCxnSpPr>
          <p:cNvPr id="25" name="직선 화살표 연결선 24">
            <a:extLst>
              <a:ext uri="{FF2B5EF4-FFF2-40B4-BE49-F238E27FC236}">
                <a16:creationId xmlns:a16="http://schemas.microsoft.com/office/drawing/2014/main" id="{11749F9B-6701-455E-B164-B45457B42B75}"/>
              </a:ext>
            </a:extLst>
          </p:cNvPr>
          <p:cNvCxnSpPr>
            <a:cxnSpLocks/>
          </p:cNvCxnSpPr>
          <p:nvPr/>
        </p:nvCxnSpPr>
        <p:spPr>
          <a:xfrm flipH="1">
            <a:off x="6208093" y="3194922"/>
            <a:ext cx="407254" cy="234329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EFDC83-951D-4393-9291-067C0DC3C96E}"/>
              </a:ext>
            </a:extLst>
          </p:cNvPr>
          <p:cNvSpPr txBox="1"/>
          <p:nvPr/>
        </p:nvSpPr>
        <p:spPr>
          <a:xfrm>
            <a:off x="5473732" y="5572234"/>
            <a:ext cx="3154447" cy="369332"/>
          </a:xfrm>
          <a:prstGeom prst="rect">
            <a:avLst/>
          </a:prstGeom>
          <a:noFill/>
        </p:spPr>
        <p:txBody>
          <a:bodyPr wrap="square">
            <a:spAutoFit/>
          </a:bodyPr>
          <a:lstStyle/>
          <a:p>
            <a:r>
              <a:rPr lang="en-US" altLang="ko-KR" b="0" i="0" dirty="0">
                <a:solidFill>
                  <a:srgbClr val="1B1B1B"/>
                </a:solidFill>
                <a:effectLst/>
                <a:latin typeface="arial" panose="020B0604020202020204" pitchFamily="34" charset="0"/>
              </a:rPr>
              <a:t> </a:t>
            </a:r>
            <a:r>
              <a:rPr lang="en-US" altLang="ko-KR" b="1" i="0" dirty="0">
                <a:solidFill>
                  <a:srgbClr val="1B1B1B"/>
                </a:solidFill>
                <a:effectLst/>
                <a:latin typeface="arial" panose="020B0604020202020204" pitchFamily="34" charset="0"/>
              </a:rPr>
              <a:t>tests.py </a:t>
            </a:r>
            <a:r>
              <a:rPr lang="en-US" altLang="ko-KR" i="0" dirty="0">
                <a:solidFill>
                  <a:srgbClr val="1B1B1B"/>
                </a:solidFill>
                <a:effectLst/>
                <a:latin typeface="arial" panose="020B0604020202020204" pitchFamily="34" charset="0"/>
              </a:rPr>
              <a:t>contains tests.</a:t>
            </a:r>
            <a:endParaRPr lang="ko-KR" altLang="en-US" dirty="0"/>
          </a:p>
        </p:txBody>
      </p:sp>
      <p:cxnSp>
        <p:nvCxnSpPr>
          <p:cNvPr id="29" name="직선 화살표 연결선 28">
            <a:extLst>
              <a:ext uri="{FF2B5EF4-FFF2-40B4-BE49-F238E27FC236}">
                <a16:creationId xmlns:a16="http://schemas.microsoft.com/office/drawing/2014/main" id="{9EA2A6F3-77F3-4F15-83E7-E254073E805B}"/>
              </a:ext>
            </a:extLst>
          </p:cNvPr>
          <p:cNvCxnSpPr>
            <a:cxnSpLocks/>
            <a:endCxn id="39" idx="0"/>
          </p:cNvCxnSpPr>
          <p:nvPr/>
        </p:nvCxnSpPr>
        <p:spPr>
          <a:xfrm flipH="1">
            <a:off x="4059857" y="2833564"/>
            <a:ext cx="2416552" cy="31107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9566B8-F5EE-4117-92B3-54D646D9F05E}"/>
              </a:ext>
            </a:extLst>
          </p:cNvPr>
          <p:cNvSpPr txBox="1"/>
          <p:nvPr/>
        </p:nvSpPr>
        <p:spPr>
          <a:xfrm>
            <a:off x="3036293" y="5944289"/>
            <a:ext cx="2047127" cy="646331"/>
          </a:xfrm>
          <a:prstGeom prst="rect">
            <a:avLst/>
          </a:prstGeom>
          <a:noFill/>
        </p:spPr>
        <p:txBody>
          <a:bodyPr wrap="square">
            <a:spAutoFit/>
          </a:bodyPr>
          <a:lstStyle/>
          <a:p>
            <a:r>
              <a:rPr lang="en-US" altLang="ko-KR" b="1" dirty="0">
                <a:solidFill>
                  <a:srgbClr val="1B1B1B"/>
                </a:solidFill>
                <a:latin typeface="arial" panose="020B0604020202020204" pitchFamily="34" charset="0"/>
              </a:rPr>
              <a:t>models</a:t>
            </a:r>
            <a:r>
              <a:rPr lang="en-US" altLang="ko-KR" b="1" i="0" dirty="0">
                <a:solidFill>
                  <a:srgbClr val="1B1B1B"/>
                </a:solidFill>
                <a:effectLst/>
                <a:latin typeface="arial" panose="020B0604020202020204" pitchFamily="34" charset="0"/>
              </a:rPr>
              <a:t>.py</a:t>
            </a:r>
            <a:r>
              <a:rPr lang="en-US" altLang="ko-KR" b="0" i="0" dirty="0">
                <a:solidFill>
                  <a:srgbClr val="1B1B1B"/>
                </a:solidFill>
                <a:effectLst/>
                <a:latin typeface="arial" panose="020B0604020202020204" pitchFamily="34" charset="0"/>
              </a:rPr>
              <a:t> stores models.</a:t>
            </a:r>
            <a:endParaRPr lang="ko-KR" altLang="en-US" dirty="0"/>
          </a:p>
        </p:txBody>
      </p:sp>
      <p:cxnSp>
        <p:nvCxnSpPr>
          <p:cNvPr id="40" name="직선 화살표 연결선 39">
            <a:extLst>
              <a:ext uri="{FF2B5EF4-FFF2-40B4-BE49-F238E27FC236}">
                <a16:creationId xmlns:a16="http://schemas.microsoft.com/office/drawing/2014/main" id="{B4A2FA44-68A1-4C2B-B6D1-915EEA3E870B}"/>
              </a:ext>
            </a:extLst>
          </p:cNvPr>
          <p:cNvCxnSpPr>
            <a:cxnSpLocks/>
          </p:cNvCxnSpPr>
          <p:nvPr/>
        </p:nvCxnSpPr>
        <p:spPr>
          <a:xfrm flipH="1">
            <a:off x="3345487" y="1890775"/>
            <a:ext cx="3112465" cy="8115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0A7F350-D4A8-4D63-A0B9-F50A53F07735}"/>
              </a:ext>
            </a:extLst>
          </p:cNvPr>
          <p:cNvSpPr txBox="1"/>
          <p:nvPr/>
        </p:nvSpPr>
        <p:spPr>
          <a:xfrm>
            <a:off x="185349" y="5719639"/>
            <a:ext cx="2571335" cy="646331"/>
          </a:xfrm>
          <a:prstGeom prst="rect">
            <a:avLst/>
          </a:prstGeom>
          <a:noFill/>
        </p:spPr>
        <p:txBody>
          <a:bodyPr wrap="square">
            <a:spAutoFit/>
          </a:bodyPr>
          <a:lstStyle/>
          <a:p>
            <a:r>
              <a:rPr lang="en-US" altLang="ko-KR" b="0" i="0" dirty="0">
                <a:solidFill>
                  <a:srgbClr val="1B1B1B"/>
                </a:solidFill>
                <a:effectLst/>
                <a:latin typeface="arial" panose="020B0604020202020204" pitchFamily="34" charset="0"/>
              </a:rPr>
              <a:t>The </a:t>
            </a:r>
            <a:r>
              <a:rPr lang="en-US" altLang="ko-KR" b="1" i="0" dirty="0">
                <a:solidFill>
                  <a:srgbClr val="1B1B1B"/>
                </a:solidFill>
                <a:effectLst/>
                <a:latin typeface="arial" panose="020B0604020202020204" pitchFamily="34" charset="0"/>
              </a:rPr>
              <a:t>apps.py</a:t>
            </a:r>
            <a:r>
              <a:rPr lang="en-US" altLang="ko-KR" b="0" i="0" dirty="0">
                <a:solidFill>
                  <a:srgbClr val="1B1B1B"/>
                </a:solidFill>
                <a:effectLst/>
                <a:latin typeface="arial" panose="020B0604020202020204" pitchFamily="34" charset="0"/>
              </a:rPr>
              <a:t> </a:t>
            </a:r>
            <a:r>
              <a:rPr lang="en-US" altLang="ko-KR" dirty="0">
                <a:solidFill>
                  <a:srgbClr val="1B1B1B"/>
                </a:solidFill>
                <a:latin typeface="arial" panose="020B0604020202020204" pitchFamily="34" charset="0"/>
              </a:rPr>
              <a:t>stores </a:t>
            </a:r>
            <a:r>
              <a:rPr lang="en-US" altLang="ko-KR" b="0" i="0" dirty="0">
                <a:solidFill>
                  <a:srgbClr val="1B1B1B"/>
                </a:solidFill>
                <a:effectLst/>
                <a:latin typeface="arial" panose="020B0604020202020204" pitchFamily="34" charset="0"/>
              </a:rPr>
              <a:t>application registration.</a:t>
            </a:r>
            <a:endParaRPr lang="ko-KR" altLang="en-US" dirty="0"/>
          </a:p>
        </p:txBody>
      </p:sp>
      <p:sp>
        <p:nvSpPr>
          <p:cNvPr id="26" name="TextBox 25">
            <a:extLst>
              <a:ext uri="{FF2B5EF4-FFF2-40B4-BE49-F238E27FC236}">
                <a16:creationId xmlns:a16="http://schemas.microsoft.com/office/drawing/2014/main" id="{9F446DB8-2A3F-4536-9C0E-89E7E40936EE}"/>
              </a:ext>
            </a:extLst>
          </p:cNvPr>
          <p:cNvSpPr txBox="1"/>
          <p:nvPr/>
        </p:nvSpPr>
        <p:spPr>
          <a:xfrm>
            <a:off x="172153" y="1051357"/>
            <a:ext cx="4543863" cy="1200329"/>
          </a:xfrm>
          <a:prstGeom prst="rect">
            <a:avLst/>
          </a:prstGeom>
          <a:noFill/>
        </p:spPr>
        <p:txBody>
          <a:bodyPr wrap="square">
            <a:spAutoFit/>
          </a:bodyPr>
          <a:lstStyle/>
          <a:p>
            <a:pPr algn="l">
              <a:buFont typeface="Arial" panose="020B0604020202020204" pitchFamily="34" charset="0"/>
              <a:buChar char="•"/>
            </a:pPr>
            <a:r>
              <a:rPr lang="en-US" altLang="ko-KR" b="1" i="1" dirty="0">
                <a:solidFill>
                  <a:srgbClr val="1B1B1B"/>
                </a:solidFill>
                <a:effectLst/>
                <a:latin typeface="arial" panose="020B0604020202020204" pitchFamily="34" charset="0"/>
              </a:rPr>
              <a:t>migrations</a:t>
            </a:r>
            <a:r>
              <a:rPr lang="en-US" altLang="ko-KR" b="0" i="0" dirty="0">
                <a:solidFill>
                  <a:srgbClr val="1B1B1B"/>
                </a:solidFill>
                <a:effectLst/>
                <a:latin typeface="arial" panose="020B0604020202020204" pitchFamily="34" charset="0"/>
              </a:rPr>
              <a:t> folder</a:t>
            </a:r>
            <a:r>
              <a:rPr lang="en-US" altLang="ko-KR" dirty="0">
                <a:solidFill>
                  <a:srgbClr val="1B1B1B"/>
                </a:solidFill>
                <a:latin typeface="arial" panose="020B0604020202020204" pitchFamily="34" charset="0"/>
              </a:rPr>
              <a:t> </a:t>
            </a:r>
            <a:r>
              <a:rPr lang="en-US" altLang="ko-KR" b="0" i="0" dirty="0">
                <a:solidFill>
                  <a:srgbClr val="1B1B1B"/>
                </a:solidFill>
                <a:effectLst/>
                <a:latin typeface="arial" panose="020B0604020202020204" pitchFamily="34" charset="0"/>
              </a:rPr>
              <a:t>stores migrations files that </a:t>
            </a:r>
            <a:r>
              <a:rPr lang="en-US" altLang="ko-KR" dirty="0">
                <a:solidFill>
                  <a:srgbClr val="1B1B1B"/>
                </a:solidFill>
                <a:latin typeface="arial" panose="020B0604020202020204" pitchFamily="34" charset="0"/>
              </a:rPr>
              <a:t>make it possible to</a:t>
            </a:r>
            <a:r>
              <a:rPr lang="en-US" altLang="ko-KR" b="0" i="0" dirty="0">
                <a:solidFill>
                  <a:srgbClr val="1B1B1B"/>
                </a:solidFill>
                <a:effectLst/>
                <a:latin typeface="arial" panose="020B0604020202020204" pitchFamily="34" charset="0"/>
              </a:rPr>
              <a:t> automatically update database as soon as models will be modified.</a:t>
            </a:r>
          </a:p>
        </p:txBody>
      </p:sp>
      <p:sp>
        <p:nvSpPr>
          <p:cNvPr id="37" name="TextBox 36">
            <a:extLst>
              <a:ext uri="{FF2B5EF4-FFF2-40B4-BE49-F238E27FC236}">
                <a16:creationId xmlns:a16="http://schemas.microsoft.com/office/drawing/2014/main" id="{2D93FEAB-3D2D-4A0E-8A95-3BE5A49B6987}"/>
              </a:ext>
            </a:extLst>
          </p:cNvPr>
          <p:cNvSpPr txBox="1"/>
          <p:nvPr/>
        </p:nvSpPr>
        <p:spPr>
          <a:xfrm>
            <a:off x="6947707" y="4506015"/>
            <a:ext cx="2148668" cy="646331"/>
          </a:xfrm>
          <a:prstGeom prst="rect">
            <a:avLst/>
          </a:prstGeom>
          <a:noFill/>
        </p:spPr>
        <p:txBody>
          <a:bodyPr wrap="square">
            <a:spAutoFit/>
          </a:bodyPr>
          <a:lstStyle/>
          <a:p>
            <a:r>
              <a:rPr lang="en-US" altLang="ko-KR" b="0" i="0" dirty="0">
                <a:solidFill>
                  <a:srgbClr val="1B1B1B"/>
                </a:solidFill>
                <a:effectLst/>
                <a:latin typeface="arial" panose="020B0604020202020204" pitchFamily="34" charset="0"/>
              </a:rPr>
              <a:t>views should be stored in </a:t>
            </a:r>
            <a:r>
              <a:rPr lang="en-US" altLang="ko-KR" b="1" i="0" dirty="0">
                <a:solidFill>
                  <a:srgbClr val="1B1B1B"/>
                </a:solidFill>
                <a:effectLst/>
                <a:latin typeface="arial" panose="020B0604020202020204" pitchFamily="34" charset="0"/>
              </a:rPr>
              <a:t>views.py</a:t>
            </a:r>
            <a:r>
              <a:rPr lang="en-US" altLang="ko-KR" i="0" dirty="0">
                <a:solidFill>
                  <a:srgbClr val="1B1B1B"/>
                </a:solidFill>
                <a:effectLst/>
                <a:latin typeface="arial" panose="020B0604020202020204" pitchFamily="34" charset="0"/>
              </a:rPr>
              <a:t>.</a:t>
            </a:r>
            <a:endParaRPr lang="ko-KR" altLang="en-US" dirty="0"/>
          </a:p>
        </p:txBody>
      </p:sp>
      <p:cxnSp>
        <p:nvCxnSpPr>
          <p:cNvPr id="43" name="직선 화살표 연결선 42">
            <a:extLst>
              <a:ext uri="{FF2B5EF4-FFF2-40B4-BE49-F238E27FC236}">
                <a16:creationId xmlns:a16="http://schemas.microsoft.com/office/drawing/2014/main" id="{8F4C8985-558A-4F7D-B9E6-7687F8BE1AF7}"/>
              </a:ext>
            </a:extLst>
          </p:cNvPr>
          <p:cNvCxnSpPr>
            <a:cxnSpLocks/>
          </p:cNvCxnSpPr>
          <p:nvPr/>
        </p:nvCxnSpPr>
        <p:spPr>
          <a:xfrm flipH="1">
            <a:off x="2483768" y="2212194"/>
            <a:ext cx="4041216" cy="194347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3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9956C5D-2EC9-4F21-AAC8-A0E757789AB2}"/>
              </a:ext>
            </a:extLst>
          </p:cNvPr>
          <p:cNvPicPr>
            <a:picLocks noChangeAspect="1"/>
          </p:cNvPicPr>
          <p:nvPr/>
        </p:nvPicPr>
        <p:blipFill>
          <a:blip r:embed="rId2"/>
          <a:stretch>
            <a:fillRect/>
          </a:stretch>
        </p:blipFill>
        <p:spPr>
          <a:xfrm>
            <a:off x="4872954" y="4149407"/>
            <a:ext cx="3169992" cy="2163496"/>
          </a:xfrm>
          <a:prstGeom prst="rect">
            <a:avLst/>
          </a:prstGeom>
        </p:spPr>
      </p:pic>
      <p:sp>
        <p:nvSpPr>
          <p:cNvPr id="2" name="제목 1"/>
          <p:cNvSpPr>
            <a:spLocks noGrp="1"/>
          </p:cNvSpPr>
          <p:nvPr>
            <p:ph type="title"/>
          </p:nvPr>
        </p:nvSpPr>
        <p:spPr/>
        <p:txBody>
          <a:bodyPr>
            <a:normAutofit/>
          </a:bodyPr>
          <a:lstStyle/>
          <a:p>
            <a:r>
              <a:rPr lang="en-US" altLang="ko-KR" dirty="0"/>
              <a:t>10) Registering </a:t>
            </a:r>
            <a:r>
              <a:rPr lang="en-US" altLang="ko-KR" dirty="0" err="1"/>
              <a:t>myApp</a:t>
            </a:r>
            <a:r>
              <a:rPr lang="en-US" altLang="ko-KR" dirty="0"/>
              <a:t> application</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13</a:t>
            </a:fld>
            <a:endParaRPr lang="en-US" altLang="ko-KR" dirty="0"/>
          </a:p>
        </p:txBody>
      </p:sp>
      <p:sp>
        <p:nvSpPr>
          <p:cNvPr id="11" name="TextBox 10"/>
          <p:cNvSpPr txBox="1"/>
          <p:nvPr/>
        </p:nvSpPr>
        <p:spPr>
          <a:xfrm>
            <a:off x="4872954" y="1985318"/>
            <a:ext cx="3277185" cy="1446550"/>
          </a:xfrm>
          <a:prstGeom prst="rect">
            <a:avLst/>
          </a:prstGeom>
          <a:solidFill>
            <a:schemeClr val="bg2">
              <a:lumMod val="90000"/>
            </a:schemeClr>
          </a:solidFill>
        </p:spPr>
        <p:txBody>
          <a:bodyPr wrap="square" rtlCol="0">
            <a:spAutoFit/>
          </a:bodyPr>
          <a:lstStyle/>
          <a:p>
            <a:pPr algn="ctr"/>
            <a:r>
              <a:rPr lang="en-US" altLang="ko-KR" sz="2200" b="1" dirty="0"/>
              <a:t>Open settings.py file add the new created application </a:t>
            </a:r>
            <a:r>
              <a:rPr lang="en-US" altLang="ko-KR" sz="2200" b="1" dirty="0" err="1"/>
              <a:t>myApp</a:t>
            </a:r>
            <a:r>
              <a:rPr lang="en-US" altLang="ko-KR" sz="2200" b="1" dirty="0"/>
              <a:t> to INSTALLED_APPS</a:t>
            </a:r>
          </a:p>
        </p:txBody>
      </p:sp>
      <p:sp>
        <p:nvSpPr>
          <p:cNvPr id="13" name="직사각형 12">
            <a:extLst>
              <a:ext uri="{FF2B5EF4-FFF2-40B4-BE49-F238E27FC236}">
                <a16:creationId xmlns:a16="http://schemas.microsoft.com/office/drawing/2014/main" id="{0CA79A6D-21B0-4BD5-9483-B0FA1FE3DFDE}"/>
              </a:ext>
            </a:extLst>
          </p:cNvPr>
          <p:cNvSpPr/>
          <p:nvPr/>
        </p:nvSpPr>
        <p:spPr>
          <a:xfrm>
            <a:off x="5220072" y="5893783"/>
            <a:ext cx="648072" cy="28803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0CE76FDE-05FA-4702-90F6-1B90F61AF810}"/>
              </a:ext>
            </a:extLst>
          </p:cNvPr>
          <p:cNvPicPr>
            <a:picLocks noChangeAspect="1"/>
          </p:cNvPicPr>
          <p:nvPr/>
        </p:nvPicPr>
        <p:blipFill>
          <a:blip r:embed="rId3"/>
          <a:stretch>
            <a:fillRect/>
          </a:stretch>
        </p:blipFill>
        <p:spPr>
          <a:xfrm>
            <a:off x="625957" y="1304764"/>
            <a:ext cx="3277184" cy="4785730"/>
          </a:xfrm>
          <a:prstGeom prst="rect">
            <a:avLst/>
          </a:prstGeom>
        </p:spPr>
      </p:pic>
      <p:sp>
        <p:nvSpPr>
          <p:cNvPr id="14" name="직사각형 13">
            <a:extLst>
              <a:ext uri="{FF2B5EF4-FFF2-40B4-BE49-F238E27FC236}">
                <a16:creationId xmlns:a16="http://schemas.microsoft.com/office/drawing/2014/main" id="{B786A812-C723-4D3A-8025-27833BFCAF67}"/>
              </a:ext>
            </a:extLst>
          </p:cNvPr>
          <p:cNvSpPr/>
          <p:nvPr/>
        </p:nvSpPr>
        <p:spPr>
          <a:xfrm>
            <a:off x="1403648" y="3429000"/>
            <a:ext cx="1080120" cy="28803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57111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11) Testing the website framework</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14</a:t>
            </a:fld>
            <a:endParaRPr lang="en-US" altLang="ko-KR" dirty="0"/>
          </a:p>
        </p:txBody>
      </p:sp>
      <p:sp>
        <p:nvSpPr>
          <p:cNvPr id="12" name="TextBox 11">
            <a:extLst>
              <a:ext uri="{FF2B5EF4-FFF2-40B4-BE49-F238E27FC236}">
                <a16:creationId xmlns:a16="http://schemas.microsoft.com/office/drawing/2014/main" id="{C56F655E-5936-4B66-93A3-50A989D6AF5B}"/>
              </a:ext>
            </a:extLst>
          </p:cNvPr>
          <p:cNvSpPr txBox="1"/>
          <p:nvPr/>
        </p:nvSpPr>
        <p:spPr>
          <a:xfrm>
            <a:off x="489711" y="2019151"/>
            <a:ext cx="4226211" cy="430887"/>
          </a:xfrm>
          <a:prstGeom prst="rect">
            <a:avLst/>
          </a:prstGeom>
          <a:solidFill>
            <a:schemeClr val="bg2">
              <a:lumMod val="90000"/>
            </a:schemeClr>
          </a:solidFill>
        </p:spPr>
        <p:txBody>
          <a:bodyPr wrap="square" rtlCol="0">
            <a:spAutoFit/>
          </a:bodyPr>
          <a:lstStyle/>
          <a:p>
            <a:pPr algn="ctr"/>
            <a:r>
              <a:rPr lang="en-US" altLang="ko-KR" sz="2200" b="1" dirty="0"/>
              <a:t>Running database migrations:</a:t>
            </a:r>
          </a:p>
        </p:txBody>
      </p:sp>
      <p:pic>
        <p:nvPicPr>
          <p:cNvPr id="15" name="그림 14">
            <a:extLst>
              <a:ext uri="{FF2B5EF4-FFF2-40B4-BE49-F238E27FC236}">
                <a16:creationId xmlns:a16="http://schemas.microsoft.com/office/drawing/2014/main" id="{A3773A61-C667-4592-8A88-DBEDB26C7601}"/>
              </a:ext>
            </a:extLst>
          </p:cNvPr>
          <p:cNvPicPr>
            <a:picLocks noChangeAspect="1"/>
          </p:cNvPicPr>
          <p:nvPr/>
        </p:nvPicPr>
        <p:blipFill>
          <a:blip r:embed="rId2"/>
          <a:stretch>
            <a:fillRect/>
          </a:stretch>
        </p:blipFill>
        <p:spPr>
          <a:xfrm>
            <a:off x="5286148" y="1484784"/>
            <a:ext cx="3462575" cy="2736304"/>
          </a:xfrm>
          <a:prstGeom prst="rect">
            <a:avLst/>
          </a:prstGeom>
        </p:spPr>
      </p:pic>
      <p:sp>
        <p:nvSpPr>
          <p:cNvPr id="16" name="직사각형 15">
            <a:extLst>
              <a:ext uri="{FF2B5EF4-FFF2-40B4-BE49-F238E27FC236}">
                <a16:creationId xmlns:a16="http://schemas.microsoft.com/office/drawing/2014/main" id="{8CE641BD-3A48-45BF-BA30-5650FDC191BE}"/>
              </a:ext>
            </a:extLst>
          </p:cNvPr>
          <p:cNvSpPr/>
          <p:nvPr/>
        </p:nvSpPr>
        <p:spPr>
          <a:xfrm>
            <a:off x="7335759" y="1412776"/>
            <a:ext cx="1384810" cy="24074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032E187E-E49E-48F4-A3D0-729EE949084A}"/>
              </a:ext>
            </a:extLst>
          </p:cNvPr>
          <p:cNvSpPr/>
          <p:nvPr/>
        </p:nvSpPr>
        <p:spPr>
          <a:xfrm>
            <a:off x="7321322" y="1782911"/>
            <a:ext cx="1315443"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7E66C938-D156-42CF-8E94-528358CADC63}"/>
              </a:ext>
            </a:extLst>
          </p:cNvPr>
          <p:cNvSpPr txBox="1"/>
          <p:nvPr/>
        </p:nvSpPr>
        <p:spPr>
          <a:xfrm>
            <a:off x="489711" y="2668270"/>
            <a:ext cx="4514337"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a:t>
            </a:r>
            <a:r>
              <a:rPr lang="en-US" altLang="ko-KR" dirty="0" err="1">
                <a:latin typeface="Courier New" panose="02070309020205020404" pitchFamily="49" charset="0"/>
                <a:cs typeface="Courier New" panose="02070309020205020404" pitchFamily="49" charset="0"/>
              </a:rPr>
              <a:t>makemigrations</a:t>
            </a:r>
            <a:endParaRPr lang="en-US" altLang="ko-KR" dirty="0">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9CF41EAC-427D-40D7-8C2A-801E76BEB9EB}"/>
              </a:ext>
            </a:extLst>
          </p:cNvPr>
          <p:cNvSpPr txBox="1"/>
          <p:nvPr/>
        </p:nvSpPr>
        <p:spPr>
          <a:xfrm>
            <a:off x="489711" y="3229973"/>
            <a:ext cx="3650241"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migrate</a:t>
            </a:r>
          </a:p>
        </p:txBody>
      </p:sp>
      <p:sp>
        <p:nvSpPr>
          <p:cNvPr id="20" name="TextBox 19">
            <a:extLst>
              <a:ext uri="{FF2B5EF4-FFF2-40B4-BE49-F238E27FC236}">
                <a16:creationId xmlns:a16="http://schemas.microsoft.com/office/drawing/2014/main" id="{5090C891-7A0A-4E5B-8C9F-8EF9CD7BA9F6}"/>
              </a:ext>
            </a:extLst>
          </p:cNvPr>
          <p:cNvSpPr txBox="1"/>
          <p:nvPr/>
        </p:nvSpPr>
        <p:spPr>
          <a:xfrm>
            <a:off x="458115" y="5153434"/>
            <a:ext cx="3362115" cy="430887"/>
          </a:xfrm>
          <a:prstGeom prst="rect">
            <a:avLst/>
          </a:prstGeom>
          <a:solidFill>
            <a:schemeClr val="bg2">
              <a:lumMod val="90000"/>
            </a:schemeClr>
          </a:solidFill>
        </p:spPr>
        <p:txBody>
          <a:bodyPr wrap="square" rtlCol="0">
            <a:spAutoFit/>
          </a:bodyPr>
          <a:lstStyle/>
          <a:p>
            <a:pPr algn="ctr"/>
            <a:r>
              <a:rPr lang="en-US" altLang="ko-KR" sz="2200" b="1" dirty="0"/>
              <a:t>Running the server:</a:t>
            </a:r>
          </a:p>
        </p:txBody>
      </p:sp>
      <p:pic>
        <p:nvPicPr>
          <p:cNvPr id="22" name="그림 21">
            <a:extLst>
              <a:ext uri="{FF2B5EF4-FFF2-40B4-BE49-F238E27FC236}">
                <a16:creationId xmlns:a16="http://schemas.microsoft.com/office/drawing/2014/main" id="{6BFB2B3E-C898-4EF6-B000-1F5185F33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927" y="5134242"/>
            <a:ext cx="4469284" cy="527006"/>
          </a:xfrm>
          <a:prstGeom prst="rect">
            <a:avLst/>
          </a:prstGeom>
        </p:spPr>
      </p:pic>
      <p:sp>
        <p:nvSpPr>
          <p:cNvPr id="23" name="직사각형 22">
            <a:extLst>
              <a:ext uri="{FF2B5EF4-FFF2-40B4-BE49-F238E27FC236}">
                <a16:creationId xmlns:a16="http://schemas.microsoft.com/office/drawing/2014/main" id="{19527C56-EE34-414E-AE9C-2E63E0D13A76}"/>
              </a:ext>
            </a:extLst>
          </p:cNvPr>
          <p:cNvSpPr/>
          <p:nvPr/>
        </p:nvSpPr>
        <p:spPr>
          <a:xfrm>
            <a:off x="7086209" y="5348081"/>
            <a:ext cx="1550556"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6CC172CE-30AF-4576-999F-05BD9364B686}"/>
              </a:ext>
            </a:extLst>
          </p:cNvPr>
          <p:cNvSpPr txBox="1"/>
          <p:nvPr/>
        </p:nvSpPr>
        <p:spPr>
          <a:xfrm>
            <a:off x="510679" y="5824133"/>
            <a:ext cx="3989314"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a:t>
            </a:r>
            <a:r>
              <a:rPr lang="en-US" altLang="ko-KR" dirty="0" err="1">
                <a:latin typeface="Courier New" panose="02070309020205020404" pitchFamily="49" charset="0"/>
                <a:cs typeface="Courier New" panose="02070309020205020404" pitchFamily="49" charset="0"/>
              </a:rPr>
              <a:t>runserver</a:t>
            </a:r>
            <a:endParaRPr lang="en-US" altLang="ko-K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805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C5DE5086-0B54-4BEA-B99E-8451F72A4E4B}"/>
              </a:ext>
            </a:extLst>
          </p:cNvPr>
          <p:cNvSpPr>
            <a:spLocks noGrp="1"/>
          </p:cNvSpPr>
          <p:nvPr>
            <p:ph type="sldNum" sz="quarter" idx="12"/>
          </p:nvPr>
        </p:nvSpPr>
        <p:spPr/>
        <p:txBody>
          <a:bodyPr/>
          <a:lstStyle/>
          <a:p>
            <a:fld id="{7BF3AF8F-E873-4394-A749-91E58A240E82}" type="slidenum">
              <a:rPr lang="en-US" altLang="ko-KR" smtClean="0"/>
              <a:pPr/>
              <a:t>15</a:t>
            </a:fld>
            <a:endParaRPr lang="en-US" altLang="ko-KR"/>
          </a:p>
        </p:txBody>
      </p:sp>
      <p:pic>
        <p:nvPicPr>
          <p:cNvPr id="6" name="그림 5">
            <a:extLst>
              <a:ext uri="{FF2B5EF4-FFF2-40B4-BE49-F238E27FC236}">
                <a16:creationId xmlns:a16="http://schemas.microsoft.com/office/drawing/2014/main" id="{F6EBF253-3824-44A9-B1E3-BC01F91F19A0}"/>
              </a:ext>
            </a:extLst>
          </p:cNvPr>
          <p:cNvPicPr>
            <a:picLocks noChangeAspect="1"/>
          </p:cNvPicPr>
          <p:nvPr/>
        </p:nvPicPr>
        <p:blipFill>
          <a:blip r:embed="rId2"/>
          <a:stretch>
            <a:fillRect/>
          </a:stretch>
        </p:blipFill>
        <p:spPr>
          <a:xfrm>
            <a:off x="485652" y="1056541"/>
            <a:ext cx="8172696" cy="4244667"/>
          </a:xfrm>
          <a:prstGeom prst="rect">
            <a:avLst/>
          </a:prstGeom>
          <a:ln>
            <a:solidFill>
              <a:schemeClr val="tx1"/>
            </a:solidFill>
          </a:ln>
        </p:spPr>
      </p:pic>
      <p:sp>
        <p:nvSpPr>
          <p:cNvPr id="7" name="제목 1">
            <a:extLst>
              <a:ext uri="{FF2B5EF4-FFF2-40B4-BE49-F238E27FC236}">
                <a16:creationId xmlns:a16="http://schemas.microsoft.com/office/drawing/2014/main" id="{8A623E87-456E-4FD5-9C57-E180A2871FEF}"/>
              </a:ext>
            </a:extLst>
          </p:cNvPr>
          <p:cNvSpPr>
            <a:spLocks noGrp="1"/>
          </p:cNvSpPr>
          <p:nvPr>
            <p:ph type="title"/>
          </p:nvPr>
        </p:nvSpPr>
        <p:spPr>
          <a:xfrm>
            <a:off x="107504" y="77094"/>
            <a:ext cx="8928992" cy="903634"/>
          </a:xfrm>
        </p:spPr>
        <p:txBody>
          <a:bodyPr>
            <a:normAutofit/>
          </a:bodyPr>
          <a:lstStyle/>
          <a:p>
            <a:r>
              <a:rPr lang="en-US" altLang="ko-KR" dirty="0"/>
              <a:t>11) Testing the website framework (cont.)</a:t>
            </a:r>
            <a:endParaRPr lang="ko-KR" altLang="en-US" dirty="0"/>
          </a:p>
        </p:txBody>
      </p:sp>
      <p:sp>
        <p:nvSpPr>
          <p:cNvPr id="8" name="TextBox 7">
            <a:extLst>
              <a:ext uri="{FF2B5EF4-FFF2-40B4-BE49-F238E27FC236}">
                <a16:creationId xmlns:a16="http://schemas.microsoft.com/office/drawing/2014/main" id="{F2700511-2E98-4DA1-BECF-CB80F4D1E863}"/>
              </a:ext>
            </a:extLst>
          </p:cNvPr>
          <p:cNvSpPr txBox="1"/>
          <p:nvPr/>
        </p:nvSpPr>
        <p:spPr>
          <a:xfrm>
            <a:off x="628650" y="5433021"/>
            <a:ext cx="7759774" cy="923330"/>
          </a:xfrm>
          <a:prstGeom prst="rect">
            <a:avLst/>
          </a:prstGeom>
          <a:solidFill>
            <a:schemeClr val="bg2">
              <a:lumMod val="90000"/>
            </a:schemeClr>
          </a:solidFill>
        </p:spPr>
        <p:txBody>
          <a:bodyPr wrap="square" rtlCol="0">
            <a:spAutoFit/>
          </a:bodyPr>
          <a:lstStyle/>
          <a:p>
            <a:pPr algn="ctr"/>
            <a:r>
              <a:rPr lang="en-US" altLang="ko-KR" b="1" dirty="0"/>
              <a:t>The development server can be accessed at </a:t>
            </a:r>
          </a:p>
          <a:p>
            <a:pPr algn="ctr"/>
            <a:r>
              <a:rPr lang="en-US" altLang="ko-KR" b="1" dirty="0">
                <a:hlinkClick r:id="rId3"/>
              </a:rPr>
              <a:t>http://127.0.0.1:8000/</a:t>
            </a:r>
            <a:endParaRPr lang="en-US" altLang="ko-KR" b="1" dirty="0"/>
          </a:p>
          <a:p>
            <a:pPr algn="ctr"/>
            <a:r>
              <a:rPr lang="en-US" altLang="ko-KR" b="1" dirty="0"/>
              <a:t>Here we can see that website framework was set up successfully </a:t>
            </a:r>
          </a:p>
        </p:txBody>
      </p:sp>
      <p:sp>
        <p:nvSpPr>
          <p:cNvPr id="9" name="직사각형 8">
            <a:extLst>
              <a:ext uri="{FF2B5EF4-FFF2-40B4-BE49-F238E27FC236}">
                <a16:creationId xmlns:a16="http://schemas.microsoft.com/office/drawing/2014/main" id="{189FB39F-6291-40F8-983C-10CD76BF5EE2}"/>
              </a:ext>
            </a:extLst>
          </p:cNvPr>
          <p:cNvSpPr/>
          <p:nvPr/>
        </p:nvSpPr>
        <p:spPr>
          <a:xfrm>
            <a:off x="861204" y="995174"/>
            <a:ext cx="1550556"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91835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12) Creating MySQL Database</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16</a:t>
            </a:fld>
            <a:endParaRPr lang="en-US" altLang="ko-KR" dirty="0"/>
          </a:p>
        </p:txBody>
      </p:sp>
      <p:sp>
        <p:nvSpPr>
          <p:cNvPr id="12" name="TextBox 11">
            <a:extLst>
              <a:ext uri="{FF2B5EF4-FFF2-40B4-BE49-F238E27FC236}">
                <a16:creationId xmlns:a16="http://schemas.microsoft.com/office/drawing/2014/main" id="{C56F655E-5936-4B66-93A3-50A989D6AF5B}"/>
              </a:ext>
            </a:extLst>
          </p:cNvPr>
          <p:cNvSpPr txBox="1"/>
          <p:nvPr/>
        </p:nvSpPr>
        <p:spPr>
          <a:xfrm>
            <a:off x="232606" y="1016729"/>
            <a:ext cx="4304466" cy="2277547"/>
          </a:xfrm>
          <a:prstGeom prst="rect">
            <a:avLst/>
          </a:prstGeom>
          <a:solidFill>
            <a:schemeClr val="bg2">
              <a:lumMod val="90000"/>
            </a:schemeClr>
          </a:solidFill>
        </p:spPr>
        <p:txBody>
          <a:bodyPr wrap="square" rtlCol="0">
            <a:spAutoFit/>
          </a:bodyPr>
          <a:lstStyle/>
          <a:p>
            <a:pPr algn="ctr"/>
            <a:r>
              <a:rPr lang="en-US" altLang="ko-KR" sz="2200" b="1" dirty="0"/>
              <a:t>1) Open the MySQL Workbench</a:t>
            </a:r>
          </a:p>
          <a:p>
            <a:pPr algn="ctr"/>
            <a:r>
              <a:rPr lang="en-US" altLang="ko-KR" sz="2200" b="1" dirty="0"/>
              <a:t>and click on </a:t>
            </a:r>
            <a:r>
              <a:rPr lang="ko-KR" altLang="en-US" sz="2400" b="0" i="0" dirty="0">
                <a:solidFill>
                  <a:srgbClr val="202124"/>
                </a:solidFill>
                <a:effectLst/>
                <a:latin typeface="Apple SD Gothic Neo"/>
              </a:rPr>
              <a:t>⊕ </a:t>
            </a:r>
            <a:r>
              <a:rPr lang="en-US" altLang="ko-KR" sz="2400" b="0" i="0" dirty="0">
                <a:solidFill>
                  <a:srgbClr val="202124"/>
                </a:solidFill>
                <a:effectLst/>
                <a:latin typeface="Apple SD Gothic Neo"/>
              </a:rPr>
              <a:t>button</a:t>
            </a:r>
          </a:p>
          <a:p>
            <a:pPr algn="ctr"/>
            <a:endParaRPr lang="en-US" altLang="ko-KR" sz="2400" b="0" i="0" dirty="0">
              <a:solidFill>
                <a:srgbClr val="202124"/>
              </a:solidFill>
              <a:effectLst/>
              <a:latin typeface="Apple SD Gothic Neo"/>
            </a:endParaRPr>
          </a:p>
          <a:p>
            <a:pPr algn="ctr"/>
            <a:r>
              <a:rPr lang="en-US" altLang="ko-KR" sz="2400" dirty="0">
                <a:solidFill>
                  <a:srgbClr val="202124"/>
                </a:solidFill>
                <a:latin typeface="Apple SD Gothic Neo"/>
              </a:rPr>
              <a:t>2) Set up the connection name(here the name is “test”) and press ok</a:t>
            </a:r>
            <a:endParaRPr lang="en-US" altLang="ko-KR" sz="2200" b="1" dirty="0"/>
          </a:p>
        </p:txBody>
      </p:sp>
      <p:pic>
        <p:nvPicPr>
          <p:cNvPr id="7" name="그림 6">
            <a:extLst>
              <a:ext uri="{FF2B5EF4-FFF2-40B4-BE49-F238E27FC236}">
                <a16:creationId xmlns:a16="http://schemas.microsoft.com/office/drawing/2014/main" id="{DF407541-0228-49D2-B510-7D125A7A6D62}"/>
              </a:ext>
            </a:extLst>
          </p:cNvPr>
          <p:cNvPicPr>
            <a:picLocks noChangeAspect="1"/>
          </p:cNvPicPr>
          <p:nvPr/>
        </p:nvPicPr>
        <p:blipFill rotWithShape="1">
          <a:blip r:embed="rId2">
            <a:extLst>
              <a:ext uri="{28A0092B-C50C-407E-A947-70E740481C1C}">
                <a14:useLocalDpi xmlns:a14="http://schemas.microsoft.com/office/drawing/2010/main" val="0"/>
              </a:ext>
            </a:extLst>
          </a:blip>
          <a:srcRect r="26278"/>
          <a:stretch/>
        </p:blipFill>
        <p:spPr>
          <a:xfrm>
            <a:off x="5292080" y="1816897"/>
            <a:ext cx="3302762" cy="698497"/>
          </a:xfrm>
          <a:prstGeom prst="rect">
            <a:avLst/>
          </a:prstGeom>
        </p:spPr>
      </p:pic>
      <p:pic>
        <p:nvPicPr>
          <p:cNvPr id="14" name="그림 13">
            <a:extLst>
              <a:ext uri="{FF2B5EF4-FFF2-40B4-BE49-F238E27FC236}">
                <a16:creationId xmlns:a16="http://schemas.microsoft.com/office/drawing/2014/main" id="{177E32C1-657D-4F4A-9348-F5AF8B1184E8}"/>
              </a:ext>
            </a:extLst>
          </p:cNvPr>
          <p:cNvPicPr>
            <a:picLocks noChangeAspect="1"/>
          </p:cNvPicPr>
          <p:nvPr/>
        </p:nvPicPr>
        <p:blipFill>
          <a:blip r:embed="rId3"/>
          <a:stretch>
            <a:fillRect/>
          </a:stretch>
        </p:blipFill>
        <p:spPr>
          <a:xfrm>
            <a:off x="424398" y="3432515"/>
            <a:ext cx="3025739" cy="3235690"/>
          </a:xfrm>
          <a:prstGeom prst="rect">
            <a:avLst/>
          </a:prstGeom>
        </p:spPr>
      </p:pic>
      <p:sp>
        <p:nvSpPr>
          <p:cNvPr id="25" name="직사각형 24">
            <a:extLst>
              <a:ext uri="{FF2B5EF4-FFF2-40B4-BE49-F238E27FC236}">
                <a16:creationId xmlns:a16="http://schemas.microsoft.com/office/drawing/2014/main" id="{178D572C-5420-4B36-A7D5-C3303F6CED63}"/>
              </a:ext>
            </a:extLst>
          </p:cNvPr>
          <p:cNvSpPr/>
          <p:nvPr/>
        </p:nvSpPr>
        <p:spPr>
          <a:xfrm>
            <a:off x="2699792" y="6431965"/>
            <a:ext cx="288032"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26" name="그림 25">
            <a:extLst>
              <a:ext uri="{FF2B5EF4-FFF2-40B4-BE49-F238E27FC236}">
                <a16:creationId xmlns:a16="http://schemas.microsoft.com/office/drawing/2014/main" id="{DD90B844-719C-4F5D-B352-8765DF706B59}"/>
              </a:ext>
            </a:extLst>
          </p:cNvPr>
          <p:cNvPicPr>
            <a:picLocks noChangeAspect="1"/>
          </p:cNvPicPr>
          <p:nvPr/>
        </p:nvPicPr>
        <p:blipFill>
          <a:blip r:embed="rId4"/>
          <a:stretch>
            <a:fillRect/>
          </a:stretch>
        </p:blipFill>
        <p:spPr>
          <a:xfrm>
            <a:off x="4901208" y="3801890"/>
            <a:ext cx="3938179" cy="2374897"/>
          </a:xfrm>
          <a:prstGeom prst="rect">
            <a:avLst/>
          </a:prstGeom>
        </p:spPr>
      </p:pic>
      <p:sp>
        <p:nvSpPr>
          <p:cNvPr id="27" name="화살표: 아래쪽 26">
            <a:extLst>
              <a:ext uri="{FF2B5EF4-FFF2-40B4-BE49-F238E27FC236}">
                <a16:creationId xmlns:a16="http://schemas.microsoft.com/office/drawing/2014/main" id="{44E4944D-C1C9-42DD-A6C6-D9EEC62E5A4C}"/>
              </a:ext>
            </a:extLst>
          </p:cNvPr>
          <p:cNvSpPr/>
          <p:nvPr/>
        </p:nvSpPr>
        <p:spPr>
          <a:xfrm rot="3323670">
            <a:off x="4363111" y="2622017"/>
            <a:ext cx="345326" cy="1895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아래쪽 27">
            <a:extLst>
              <a:ext uri="{FF2B5EF4-FFF2-40B4-BE49-F238E27FC236}">
                <a16:creationId xmlns:a16="http://schemas.microsoft.com/office/drawing/2014/main" id="{B6549F8B-313E-497D-85AB-D65FB4CCA755}"/>
              </a:ext>
            </a:extLst>
          </p:cNvPr>
          <p:cNvSpPr/>
          <p:nvPr/>
        </p:nvSpPr>
        <p:spPr>
          <a:xfrm rot="16200000">
            <a:off x="4100243" y="4670091"/>
            <a:ext cx="359336" cy="514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E5EE63DD-64F7-489A-AAE9-816D61CBF279}"/>
              </a:ext>
            </a:extLst>
          </p:cNvPr>
          <p:cNvSpPr/>
          <p:nvPr/>
        </p:nvSpPr>
        <p:spPr>
          <a:xfrm>
            <a:off x="4932040" y="3933056"/>
            <a:ext cx="2160240"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79EAFAE0-8463-4280-BF06-0D7AE4A6036E}"/>
              </a:ext>
            </a:extLst>
          </p:cNvPr>
          <p:cNvSpPr/>
          <p:nvPr/>
        </p:nvSpPr>
        <p:spPr>
          <a:xfrm>
            <a:off x="8460432" y="5940547"/>
            <a:ext cx="354358"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9799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191ACF0C-31EB-484F-8DC3-D759FCB825D0}"/>
              </a:ext>
            </a:extLst>
          </p:cNvPr>
          <p:cNvSpPr>
            <a:spLocks noGrp="1"/>
          </p:cNvSpPr>
          <p:nvPr>
            <p:ph type="sldNum" sz="quarter" idx="12"/>
          </p:nvPr>
        </p:nvSpPr>
        <p:spPr/>
        <p:txBody>
          <a:bodyPr/>
          <a:lstStyle/>
          <a:p>
            <a:fld id="{7BF3AF8F-E873-4394-A749-91E58A240E82}" type="slidenum">
              <a:rPr lang="en-US" altLang="ko-KR" smtClean="0"/>
              <a:pPr/>
              <a:t>17</a:t>
            </a:fld>
            <a:endParaRPr lang="en-US" altLang="ko-KR"/>
          </a:p>
        </p:txBody>
      </p:sp>
      <p:pic>
        <p:nvPicPr>
          <p:cNvPr id="8" name="그림 7">
            <a:extLst>
              <a:ext uri="{FF2B5EF4-FFF2-40B4-BE49-F238E27FC236}">
                <a16:creationId xmlns:a16="http://schemas.microsoft.com/office/drawing/2014/main" id="{A72EF0A2-E6CC-4B1A-B61A-1F72A3F54993}"/>
              </a:ext>
            </a:extLst>
          </p:cNvPr>
          <p:cNvPicPr>
            <a:picLocks noChangeAspect="1"/>
          </p:cNvPicPr>
          <p:nvPr/>
        </p:nvPicPr>
        <p:blipFill>
          <a:blip r:embed="rId2"/>
          <a:stretch>
            <a:fillRect/>
          </a:stretch>
        </p:blipFill>
        <p:spPr>
          <a:xfrm>
            <a:off x="5328386" y="1006466"/>
            <a:ext cx="3023731" cy="1368152"/>
          </a:xfrm>
          <a:prstGeom prst="rect">
            <a:avLst/>
          </a:prstGeom>
        </p:spPr>
      </p:pic>
      <p:sp>
        <p:nvSpPr>
          <p:cNvPr id="9" name="제목 1">
            <a:extLst>
              <a:ext uri="{FF2B5EF4-FFF2-40B4-BE49-F238E27FC236}">
                <a16:creationId xmlns:a16="http://schemas.microsoft.com/office/drawing/2014/main" id="{DBED73F8-4FE2-4589-9786-4C6FBDD59F62}"/>
              </a:ext>
            </a:extLst>
          </p:cNvPr>
          <p:cNvSpPr>
            <a:spLocks noGrp="1"/>
          </p:cNvSpPr>
          <p:nvPr>
            <p:ph type="title"/>
          </p:nvPr>
        </p:nvSpPr>
        <p:spPr>
          <a:xfrm>
            <a:off x="107504" y="77094"/>
            <a:ext cx="8928992" cy="903634"/>
          </a:xfrm>
        </p:spPr>
        <p:txBody>
          <a:bodyPr>
            <a:normAutofit/>
          </a:bodyPr>
          <a:lstStyle/>
          <a:p>
            <a:r>
              <a:rPr lang="en-US" altLang="ko-KR" dirty="0"/>
              <a:t>12) Creating MySQL Database (cont.)</a:t>
            </a:r>
            <a:endParaRPr lang="ko-KR" altLang="en-US" dirty="0"/>
          </a:p>
        </p:txBody>
      </p:sp>
      <p:sp>
        <p:nvSpPr>
          <p:cNvPr id="10" name="TextBox 9">
            <a:extLst>
              <a:ext uri="{FF2B5EF4-FFF2-40B4-BE49-F238E27FC236}">
                <a16:creationId xmlns:a16="http://schemas.microsoft.com/office/drawing/2014/main" id="{75D0FB4F-537E-48DC-A5C4-F07C955D0490}"/>
              </a:ext>
            </a:extLst>
          </p:cNvPr>
          <p:cNvSpPr txBox="1"/>
          <p:nvPr/>
        </p:nvSpPr>
        <p:spPr>
          <a:xfrm>
            <a:off x="251519" y="1243574"/>
            <a:ext cx="4392489" cy="3139321"/>
          </a:xfrm>
          <a:prstGeom prst="rect">
            <a:avLst/>
          </a:prstGeom>
          <a:solidFill>
            <a:schemeClr val="bg2">
              <a:lumMod val="90000"/>
            </a:schemeClr>
          </a:solidFill>
        </p:spPr>
        <p:txBody>
          <a:bodyPr wrap="square" rtlCol="0">
            <a:spAutoFit/>
          </a:bodyPr>
          <a:lstStyle/>
          <a:p>
            <a:pPr algn="ctr"/>
            <a:r>
              <a:rPr lang="en-US" altLang="ko-KR" sz="2200" b="1" dirty="0"/>
              <a:t>3) Double click on created connection “test” </a:t>
            </a:r>
          </a:p>
          <a:p>
            <a:pPr algn="ctr"/>
            <a:endParaRPr lang="en-US" altLang="ko-KR" sz="2200" b="1" dirty="0"/>
          </a:p>
          <a:p>
            <a:pPr algn="ctr"/>
            <a:r>
              <a:rPr lang="en-US" altLang="ko-KR" sz="2200" b="1" dirty="0"/>
              <a:t>4) Enter the password of the root and click “OK”</a:t>
            </a:r>
          </a:p>
          <a:p>
            <a:pPr algn="ctr"/>
            <a:endParaRPr lang="en-US" altLang="ko-KR" sz="2200" b="1" dirty="0"/>
          </a:p>
          <a:p>
            <a:pPr algn="ctr"/>
            <a:r>
              <a:rPr lang="en-US" altLang="ko-KR" sz="2200" b="1" dirty="0"/>
              <a:t>5) Create database called “</a:t>
            </a:r>
            <a:r>
              <a:rPr lang="en-US" altLang="ko-KR" sz="2200" b="1" dirty="0" err="1"/>
              <a:t>categoryDB</a:t>
            </a:r>
            <a:r>
              <a:rPr lang="en-US" altLang="ko-KR" sz="2200" b="1" dirty="0"/>
              <a:t>” and press the</a:t>
            </a:r>
          </a:p>
          <a:p>
            <a:pPr algn="ctr"/>
            <a:r>
              <a:rPr lang="en-US" altLang="ko-KR" sz="2200" b="1" dirty="0"/>
              <a:t>button  </a:t>
            </a:r>
          </a:p>
        </p:txBody>
      </p:sp>
      <p:pic>
        <p:nvPicPr>
          <p:cNvPr id="13" name="그림 12">
            <a:extLst>
              <a:ext uri="{FF2B5EF4-FFF2-40B4-BE49-F238E27FC236}">
                <a16:creationId xmlns:a16="http://schemas.microsoft.com/office/drawing/2014/main" id="{681CBD7A-3F5A-40C3-AB74-E01874CCFFFB}"/>
              </a:ext>
            </a:extLst>
          </p:cNvPr>
          <p:cNvPicPr>
            <a:picLocks noChangeAspect="1"/>
          </p:cNvPicPr>
          <p:nvPr/>
        </p:nvPicPr>
        <p:blipFill>
          <a:blip r:embed="rId3"/>
          <a:stretch>
            <a:fillRect/>
          </a:stretch>
        </p:blipFill>
        <p:spPr>
          <a:xfrm>
            <a:off x="5004047" y="2871305"/>
            <a:ext cx="3672408" cy="1956831"/>
          </a:xfrm>
          <a:prstGeom prst="rect">
            <a:avLst/>
          </a:prstGeom>
        </p:spPr>
      </p:pic>
      <p:sp>
        <p:nvSpPr>
          <p:cNvPr id="14" name="화살표: 아래쪽 13">
            <a:extLst>
              <a:ext uri="{FF2B5EF4-FFF2-40B4-BE49-F238E27FC236}">
                <a16:creationId xmlns:a16="http://schemas.microsoft.com/office/drawing/2014/main" id="{A4CDEA2E-81A6-4245-864A-73A3904BA96F}"/>
              </a:ext>
            </a:extLst>
          </p:cNvPr>
          <p:cNvSpPr/>
          <p:nvPr/>
        </p:nvSpPr>
        <p:spPr>
          <a:xfrm>
            <a:off x="6465237" y="2268490"/>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2CC90F7D-9EA5-4320-A9B9-C844AE106E7C}"/>
              </a:ext>
            </a:extLst>
          </p:cNvPr>
          <p:cNvPicPr>
            <a:picLocks noChangeAspect="1"/>
          </p:cNvPicPr>
          <p:nvPr/>
        </p:nvPicPr>
        <p:blipFill>
          <a:blip r:embed="rId4"/>
          <a:stretch>
            <a:fillRect/>
          </a:stretch>
        </p:blipFill>
        <p:spPr>
          <a:xfrm>
            <a:off x="3419871" y="5462152"/>
            <a:ext cx="5451351" cy="778764"/>
          </a:xfrm>
          <a:prstGeom prst="rect">
            <a:avLst/>
          </a:prstGeom>
          <a:ln>
            <a:solidFill>
              <a:schemeClr val="tx1"/>
            </a:solidFill>
          </a:ln>
        </p:spPr>
      </p:pic>
      <p:sp>
        <p:nvSpPr>
          <p:cNvPr id="17" name="TextBox 16">
            <a:extLst>
              <a:ext uri="{FF2B5EF4-FFF2-40B4-BE49-F238E27FC236}">
                <a16:creationId xmlns:a16="http://schemas.microsoft.com/office/drawing/2014/main" id="{4024343E-54B7-4661-86AC-BAF068677D5F}"/>
              </a:ext>
            </a:extLst>
          </p:cNvPr>
          <p:cNvSpPr txBox="1"/>
          <p:nvPr/>
        </p:nvSpPr>
        <p:spPr>
          <a:xfrm>
            <a:off x="3707904" y="6240916"/>
            <a:ext cx="4498007"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create database </a:t>
            </a:r>
            <a:r>
              <a:rPr lang="en-US" altLang="ko-KR" dirty="0" err="1">
                <a:latin typeface="Courier New" panose="02070309020205020404" pitchFamily="49" charset="0"/>
                <a:cs typeface="Courier New" panose="02070309020205020404" pitchFamily="49" charset="0"/>
              </a:rPr>
              <a:t>categoryDB</a:t>
            </a:r>
            <a:r>
              <a:rPr lang="en-US" altLang="ko-KR" dirty="0">
                <a:latin typeface="Courier New" panose="02070309020205020404" pitchFamily="49" charset="0"/>
                <a:cs typeface="Courier New" panose="02070309020205020404" pitchFamily="49" charset="0"/>
              </a:rPr>
              <a:t>;</a:t>
            </a:r>
          </a:p>
        </p:txBody>
      </p:sp>
      <p:sp>
        <p:nvSpPr>
          <p:cNvPr id="19" name="화살표: 아래쪽 18">
            <a:extLst>
              <a:ext uri="{FF2B5EF4-FFF2-40B4-BE49-F238E27FC236}">
                <a16:creationId xmlns:a16="http://schemas.microsoft.com/office/drawing/2014/main" id="{C769B6BD-D97C-4AEC-96EC-0EFF2E6AEC6C}"/>
              </a:ext>
            </a:extLst>
          </p:cNvPr>
          <p:cNvSpPr/>
          <p:nvPr/>
        </p:nvSpPr>
        <p:spPr>
          <a:xfrm>
            <a:off x="6242712" y="4911425"/>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EB980396-F650-4F87-B5D4-42637DE13D2B}"/>
              </a:ext>
            </a:extLst>
          </p:cNvPr>
          <p:cNvSpPr/>
          <p:nvPr/>
        </p:nvSpPr>
        <p:spPr>
          <a:xfrm>
            <a:off x="3995936" y="5661248"/>
            <a:ext cx="354358"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7589E4CF-0442-477D-8BB8-23BE35901430}"/>
              </a:ext>
            </a:extLst>
          </p:cNvPr>
          <p:cNvPicPr>
            <a:picLocks noChangeAspect="1"/>
          </p:cNvPicPr>
          <p:nvPr/>
        </p:nvPicPr>
        <p:blipFill>
          <a:blip r:embed="rId5"/>
          <a:stretch>
            <a:fillRect/>
          </a:stretch>
        </p:blipFill>
        <p:spPr>
          <a:xfrm>
            <a:off x="1693962" y="4026396"/>
            <a:ext cx="285750" cy="266700"/>
          </a:xfrm>
          <a:prstGeom prst="rect">
            <a:avLst/>
          </a:prstGeom>
        </p:spPr>
      </p:pic>
    </p:spTree>
    <p:extLst>
      <p:ext uri="{BB962C8B-B14F-4D97-AF65-F5344CB8AC3E}">
        <p14:creationId xmlns:p14="http://schemas.microsoft.com/office/powerpoint/2010/main" val="22794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18</a:t>
            </a:fld>
            <a:endParaRPr lang="en-US" altLang="ko-KR"/>
          </a:p>
        </p:txBody>
      </p:sp>
      <p:pic>
        <p:nvPicPr>
          <p:cNvPr id="5" name="그림 4">
            <a:extLst>
              <a:ext uri="{FF2B5EF4-FFF2-40B4-BE49-F238E27FC236}">
                <a16:creationId xmlns:a16="http://schemas.microsoft.com/office/drawing/2014/main" id="{E291EC7A-4B89-40DB-87DD-5D0F48FA7558}"/>
              </a:ext>
            </a:extLst>
          </p:cNvPr>
          <p:cNvPicPr>
            <a:picLocks noChangeAspect="1"/>
          </p:cNvPicPr>
          <p:nvPr/>
        </p:nvPicPr>
        <p:blipFill rotWithShape="1">
          <a:blip r:embed="rId2"/>
          <a:srcRect b="1993"/>
          <a:stretch/>
        </p:blipFill>
        <p:spPr>
          <a:xfrm>
            <a:off x="4896544" y="3716038"/>
            <a:ext cx="3923928" cy="751956"/>
          </a:xfrm>
          <a:prstGeom prst="rect">
            <a:avLst/>
          </a:prstGeom>
        </p:spPr>
      </p:pic>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12) Creating MySQL Database (cont.)</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294506" y="2627382"/>
            <a:ext cx="4133478" cy="2462213"/>
          </a:xfrm>
          <a:prstGeom prst="rect">
            <a:avLst/>
          </a:prstGeom>
          <a:solidFill>
            <a:schemeClr val="bg2">
              <a:lumMod val="90000"/>
            </a:schemeClr>
          </a:solidFill>
        </p:spPr>
        <p:txBody>
          <a:bodyPr wrap="square" rtlCol="0">
            <a:spAutoFit/>
          </a:bodyPr>
          <a:lstStyle/>
          <a:p>
            <a:pPr algn="ctr"/>
            <a:r>
              <a:rPr lang="en-US" altLang="ko-KR" sz="2200" b="1" dirty="0"/>
              <a:t>6) By clicking on update button we can see the new created database “</a:t>
            </a:r>
            <a:r>
              <a:rPr lang="en-US" altLang="ko-KR" sz="2200" b="1" dirty="0" err="1"/>
              <a:t>categoryDB</a:t>
            </a:r>
            <a:r>
              <a:rPr lang="en-US" altLang="ko-KR" sz="2200" b="1" dirty="0"/>
              <a:t>”</a:t>
            </a:r>
          </a:p>
          <a:p>
            <a:pPr algn="ctr"/>
            <a:endParaRPr lang="en-US" altLang="ko-KR" sz="2200" b="1" dirty="0"/>
          </a:p>
          <a:p>
            <a:pPr algn="ctr"/>
            <a:r>
              <a:rPr lang="en-US" altLang="ko-KR" sz="2200" b="1" dirty="0"/>
              <a:t>7) Double click on “</a:t>
            </a:r>
            <a:r>
              <a:rPr lang="en-US" altLang="ko-KR" sz="2200" b="1" dirty="0" err="1"/>
              <a:t>categoryDB</a:t>
            </a:r>
            <a:r>
              <a:rPr lang="en-US" altLang="ko-KR" sz="2200" b="1" dirty="0"/>
              <a:t>”</a:t>
            </a:r>
          </a:p>
        </p:txBody>
      </p:sp>
      <p:pic>
        <p:nvPicPr>
          <p:cNvPr id="9" name="그림 8">
            <a:extLst>
              <a:ext uri="{FF2B5EF4-FFF2-40B4-BE49-F238E27FC236}">
                <a16:creationId xmlns:a16="http://schemas.microsoft.com/office/drawing/2014/main" id="{A99B6499-E827-416E-82E9-50DEC90F95D1}"/>
              </a:ext>
            </a:extLst>
          </p:cNvPr>
          <p:cNvPicPr>
            <a:picLocks noChangeAspect="1"/>
          </p:cNvPicPr>
          <p:nvPr/>
        </p:nvPicPr>
        <p:blipFill>
          <a:blip r:embed="rId3"/>
          <a:stretch>
            <a:fillRect/>
          </a:stretch>
        </p:blipFill>
        <p:spPr>
          <a:xfrm>
            <a:off x="5307334" y="1340768"/>
            <a:ext cx="3585146" cy="1673728"/>
          </a:xfrm>
          <a:prstGeom prst="rect">
            <a:avLst/>
          </a:prstGeom>
        </p:spPr>
      </p:pic>
      <p:sp>
        <p:nvSpPr>
          <p:cNvPr id="10" name="직사각형 9">
            <a:extLst>
              <a:ext uri="{FF2B5EF4-FFF2-40B4-BE49-F238E27FC236}">
                <a16:creationId xmlns:a16="http://schemas.microsoft.com/office/drawing/2014/main" id="{87764876-64F3-455B-8DA9-6556E96AD90D}"/>
              </a:ext>
            </a:extLst>
          </p:cNvPr>
          <p:cNvSpPr/>
          <p:nvPr/>
        </p:nvSpPr>
        <p:spPr>
          <a:xfrm>
            <a:off x="8466114" y="2509263"/>
            <a:ext cx="354358" cy="23624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1" name="화살표: 아래쪽 10">
            <a:extLst>
              <a:ext uri="{FF2B5EF4-FFF2-40B4-BE49-F238E27FC236}">
                <a16:creationId xmlns:a16="http://schemas.microsoft.com/office/drawing/2014/main" id="{D097FBAF-001A-42A2-BF60-39A0080ED340}"/>
              </a:ext>
            </a:extLst>
          </p:cNvPr>
          <p:cNvSpPr/>
          <p:nvPr/>
        </p:nvSpPr>
        <p:spPr>
          <a:xfrm>
            <a:off x="6588224" y="3128031"/>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0F29A594-18FE-4B77-BDA0-248AF381EA03}"/>
              </a:ext>
            </a:extLst>
          </p:cNvPr>
          <p:cNvPicPr>
            <a:picLocks noChangeAspect="1"/>
          </p:cNvPicPr>
          <p:nvPr/>
        </p:nvPicPr>
        <p:blipFill rotWithShape="1">
          <a:blip r:embed="rId4"/>
          <a:srcRect t="22744"/>
          <a:stretch/>
        </p:blipFill>
        <p:spPr>
          <a:xfrm>
            <a:off x="4800026" y="5319857"/>
            <a:ext cx="4020446" cy="750035"/>
          </a:xfrm>
          <a:prstGeom prst="rect">
            <a:avLst/>
          </a:prstGeom>
        </p:spPr>
      </p:pic>
      <p:sp>
        <p:nvSpPr>
          <p:cNvPr id="14" name="화살표: 아래쪽 13">
            <a:extLst>
              <a:ext uri="{FF2B5EF4-FFF2-40B4-BE49-F238E27FC236}">
                <a16:creationId xmlns:a16="http://schemas.microsoft.com/office/drawing/2014/main" id="{D8F77B4C-ECF6-4E08-B762-538DD7813C9B}"/>
              </a:ext>
            </a:extLst>
          </p:cNvPr>
          <p:cNvSpPr/>
          <p:nvPr/>
        </p:nvSpPr>
        <p:spPr>
          <a:xfrm>
            <a:off x="6643270" y="4647420"/>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2413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19</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12) Creating MySQL Database (cont.)</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291942" y="2176988"/>
            <a:ext cx="3744416" cy="2462213"/>
          </a:xfrm>
          <a:prstGeom prst="rect">
            <a:avLst/>
          </a:prstGeom>
          <a:solidFill>
            <a:schemeClr val="bg2">
              <a:lumMod val="90000"/>
            </a:schemeClr>
          </a:solidFill>
        </p:spPr>
        <p:txBody>
          <a:bodyPr wrap="square" rtlCol="0">
            <a:spAutoFit/>
          </a:bodyPr>
          <a:lstStyle/>
          <a:p>
            <a:pPr algn="ctr"/>
            <a:r>
              <a:rPr lang="en-US" altLang="ko-KR" sz="2200" b="1" dirty="0"/>
              <a:t>8) Create table called “Categories” and press the</a:t>
            </a:r>
          </a:p>
          <a:p>
            <a:pPr algn="ctr"/>
            <a:r>
              <a:rPr lang="en-US" altLang="ko-KR" sz="2200" b="1" dirty="0"/>
              <a:t>button </a:t>
            </a:r>
          </a:p>
          <a:p>
            <a:pPr algn="ctr"/>
            <a:r>
              <a:rPr lang="en-US" altLang="ko-KR" sz="2200" b="1" dirty="0"/>
              <a:t>9) By pressing update button we can see that our table “Categories” is created</a:t>
            </a:r>
          </a:p>
        </p:txBody>
      </p:sp>
      <p:pic>
        <p:nvPicPr>
          <p:cNvPr id="3" name="그림 2">
            <a:extLst>
              <a:ext uri="{FF2B5EF4-FFF2-40B4-BE49-F238E27FC236}">
                <a16:creationId xmlns:a16="http://schemas.microsoft.com/office/drawing/2014/main" id="{2C41933C-B999-435A-8933-3C8CCEC4BB02}"/>
              </a:ext>
            </a:extLst>
          </p:cNvPr>
          <p:cNvPicPr>
            <a:picLocks noChangeAspect="1"/>
          </p:cNvPicPr>
          <p:nvPr/>
        </p:nvPicPr>
        <p:blipFill>
          <a:blip r:embed="rId2"/>
          <a:stretch>
            <a:fillRect/>
          </a:stretch>
        </p:blipFill>
        <p:spPr>
          <a:xfrm>
            <a:off x="4576239" y="2359379"/>
            <a:ext cx="4372921" cy="1275146"/>
          </a:xfrm>
          <a:prstGeom prst="rect">
            <a:avLst/>
          </a:prstGeom>
        </p:spPr>
      </p:pic>
      <p:pic>
        <p:nvPicPr>
          <p:cNvPr id="17" name="그림 16">
            <a:extLst>
              <a:ext uri="{FF2B5EF4-FFF2-40B4-BE49-F238E27FC236}">
                <a16:creationId xmlns:a16="http://schemas.microsoft.com/office/drawing/2014/main" id="{D2178A7B-4EE4-42ED-9B74-1B6111E99A5F}"/>
              </a:ext>
            </a:extLst>
          </p:cNvPr>
          <p:cNvPicPr>
            <a:picLocks noChangeAspect="1"/>
          </p:cNvPicPr>
          <p:nvPr/>
        </p:nvPicPr>
        <p:blipFill>
          <a:blip r:embed="rId3"/>
          <a:stretch>
            <a:fillRect/>
          </a:stretch>
        </p:blipFill>
        <p:spPr>
          <a:xfrm>
            <a:off x="1403648" y="2924944"/>
            <a:ext cx="285750" cy="266700"/>
          </a:xfrm>
          <a:prstGeom prst="rect">
            <a:avLst/>
          </a:prstGeom>
        </p:spPr>
      </p:pic>
      <p:sp>
        <p:nvSpPr>
          <p:cNvPr id="18" name="TextBox 17">
            <a:extLst>
              <a:ext uri="{FF2B5EF4-FFF2-40B4-BE49-F238E27FC236}">
                <a16:creationId xmlns:a16="http://schemas.microsoft.com/office/drawing/2014/main" id="{F19360A6-E446-4A9D-9395-B4420E880FAD}"/>
              </a:ext>
            </a:extLst>
          </p:cNvPr>
          <p:cNvSpPr txBox="1"/>
          <p:nvPr/>
        </p:nvSpPr>
        <p:spPr>
          <a:xfrm>
            <a:off x="4479137" y="898788"/>
            <a:ext cx="4721406" cy="1384995"/>
          </a:xfrm>
          <a:prstGeom prst="rect">
            <a:avLst/>
          </a:prstGeom>
          <a:noFill/>
        </p:spPr>
        <p:txBody>
          <a:bodyPr wrap="square">
            <a:spAutoFit/>
          </a:bodyPr>
          <a:lstStyle/>
          <a:p>
            <a:r>
              <a:rPr lang="ko-KR" altLang="en-US" sz="1400" dirty="0">
                <a:latin typeface="Courier New" panose="02070309020205020404" pitchFamily="49" charset="0"/>
                <a:cs typeface="Courier New" panose="02070309020205020404" pitchFamily="49" charset="0"/>
              </a:rPr>
              <a:t>CREATE TABLE </a:t>
            </a:r>
            <a:r>
              <a:rPr lang="ko-KR" altLang="en-US" sz="1400" dirty="0" err="1">
                <a:latin typeface="Courier New" panose="02070309020205020404" pitchFamily="49" charset="0"/>
                <a:cs typeface="Courier New" panose="02070309020205020404" pitchFamily="49" charset="0"/>
              </a:rPr>
              <a:t>Categories</a:t>
            </a:r>
            <a:r>
              <a:rPr lang="ko-KR" altLang="en-US" sz="1400" dirty="0">
                <a:latin typeface="Courier New" panose="02070309020205020404" pitchFamily="49" charset="0"/>
                <a:cs typeface="Courier New" panose="02070309020205020404" pitchFamily="49" charset="0"/>
              </a:rPr>
              <a:t> (		</a:t>
            </a:r>
            <a:r>
              <a:rPr lang="ko-KR" altLang="en-US" sz="1400" dirty="0" err="1">
                <a:latin typeface="Courier New" panose="02070309020205020404" pitchFamily="49" charset="0"/>
                <a:cs typeface="Courier New" panose="02070309020205020404" pitchFamily="49" charset="0"/>
              </a:rPr>
              <a:t>categoryID</a:t>
            </a:r>
            <a:r>
              <a:rPr lang="ko-KR" altLang="en-US" sz="1400" dirty="0">
                <a:latin typeface="Courier New" panose="02070309020205020404" pitchFamily="49" charset="0"/>
                <a:cs typeface="Courier New" panose="02070309020205020404" pitchFamily="49" charset="0"/>
              </a:rPr>
              <a:t> INT  NOT NULL,		</a:t>
            </a:r>
            <a:r>
              <a:rPr lang="ko-KR" altLang="en-US" sz="1400" dirty="0" err="1">
                <a:latin typeface="Courier New" panose="02070309020205020404" pitchFamily="49" charset="0"/>
                <a:cs typeface="Courier New" panose="02070309020205020404" pitchFamily="49" charset="0"/>
              </a:rPr>
              <a:t>categoryName</a:t>
            </a:r>
            <a:r>
              <a:rPr lang="ko-KR" altLang="en-US" sz="1400" dirty="0">
                <a:latin typeface="Courier New" panose="02070309020205020404" pitchFamily="49" charset="0"/>
                <a:cs typeface="Courier New" panose="02070309020205020404" pitchFamily="49" charset="0"/>
              </a:rPr>
              <a:t> VARCHAR(50),		</a:t>
            </a:r>
            <a:r>
              <a:rPr lang="ko-KR" altLang="en-US" sz="1400" dirty="0" err="1">
                <a:latin typeface="Courier New" panose="02070309020205020404" pitchFamily="49" charset="0"/>
                <a:cs typeface="Courier New" panose="02070309020205020404" pitchFamily="49" charset="0"/>
              </a:rPr>
              <a:t>categoryDescription</a:t>
            </a:r>
            <a:r>
              <a:rPr lang="ko-KR" altLang="en-US" sz="1400" dirty="0">
                <a:latin typeface="Courier New" panose="02070309020205020404" pitchFamily="49" charset="0"/>
                <a:cs typeface="Courier New" panose="02070309020205020404" pitchFamily="49" charset="0"/>
              </a:rPr>
              <a:t> CHAR(100),		PRIMARY KEY (</a:t>
            </a:r>
            <a:r>
              <a:rPr lang="ko-KR" altLang="en-US" sz="1400" dirty="0" err="1">
                <a:latin typeface="Courier New" panose="02070309020205020404" pitchFamily="49" charset="0"/>
                <a:cs typeface="Courier New" panose="02070309020205020404" pitchFamily="49" charset="0"/>
              </a:rPr>
              <a:t>categoryID</a:t>
            </a:r>
            <a:r>
              <a:rPr lang="ko-KR" altLang="en-US" sz="1400" dirty="0">
                <a:latin typeface="Courier New" panose="02070309020205020404" pitchFamily="49" charset="0"/>
                <a:cs typeface="Courier New" panose="02070309020205020404" pitchFamily="49" charset="0"/>
              </a:rPr>
              <a:t>)</a:t>
            </a:r>
            <a:endParaRPr lang="en-US" altLang="ko-KR" sz="1400" dirty="0">
              <a:latin typeface="Courier New" panose="02070309020205020404" pitchFamily="49" charset="0"/>
              <a:cs typeface="Courier New" panose="02070309020205020404" pitchFamily="49" charset="0"/>
            </a:endParaRPr>
          </a:p>
          <a:p>
            <a:r>
              <a:rPr lang="ko-KR" altLang="en-US" sz="1400" dirty="0">
                <a:latin typeface="Courier New" panose="02070309020205020404" pitchFamily="49" charset="0"/>
                <a:cs typeface="Courier New" panose="02070309020205020404" pitchFamily="49" charset="0"/>
              </a:rPr>
              <a:t>);</a:t>
            </a:r>
          </a:p>
        </p:txBody>
      </p:sp>
      <p:sp>
        <p:nvSpPr>
          <p:cNvPr id="20" name="직사각형 19">
            <a:extLst>
              <a:ext uri="{FF2B5EF4-FFF2-40B4-BE49-F238E27FC236}">
                <a16:creationId xmlns:a16="http://schemas.microsoft.com/office/drawing/2014/main" id="{6B356AE5-FE80-483E-A2ED-5F7A12043F35}"/>
              </a:ext>
            </a:extLst>
          </p:cNvPr>
          <p:cNvSpPr/>
          <p:nvPr/>
        </p:nvSpPr>
        <p:spPr>
          <a:xfrm>
            <a:off x="5004048" y="2494746"/>
            <a:ext cx="288032" cy="21417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124FB17F-D86E-4983-A40D-06723A4B3BA0}"/>
              </a:ext>
            </a:extLst>
          </p:cNvPr>
          <p:cNvPicPr>
            <a:picLocks noChangeAspect="1"/>
          </p:cNvPicPr>
          <p:nvPr/>
        </p:nvPicPr>
        <p:blipFill>
          <a:blip r:embed="rId4"/>
          <a:stretch>
            <a:fillRect/>
          </a:stretch>
        </p:blipFill>
        <p:spPr>
          <a:xfrm>
            <a:off x="4866298" y="4221088"/>
            <a:ext cx="3362325" cy="2428875"/>
          </a:xfrm>
          <a:prstGeom prst="rect">
            <a:avLst/>
          </a:prstGeom>
        </p:spPr>
      </p:pic>
      <p:sp>
        <p:nvSpPr>
          <p:cNvPr id="11" name="화살표: 아래쪽 10">
            <a:extLst>
              <a:ext uri="{FF2B5EF4-FFF2-40B4-BE49-F238E27FC236}">
                <a16:creationId xmlns:a16="http://schemas.microsoft.com/office/drawing/2014/main" id="{DFBEBE37-4D20-449A-AF2C-38DEB621EC51}"/>
              </a:ext>
            </a:extLst>
          </p:cNvPr>
          <p:cNvSpPr/>
          <p:nvPr/>
        </p:nvSpPr>
        <p:spPr>
          <a:xfrm>
            <a:off x="6332223" y="3833199"/>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1135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2975110E-9011-4BD9-A5E3-3FB70843DA49}"/>
              </a:ext>
            </a:extLst>
          </p:cNvPr>
          <p:cNvSpPr>
            <a:spLocks noGrp="1"/>
          </p:cNvSpPr>
          <p:nvPr>
            <p:ph type="title"/>
          </p:nvPr>
        </p:nvSpPr>
        <p:spPr>
          <a:xfrm>
            <a:off x="704151" y="2931914"/>
            <a:ext cx="7886700" cy="994172"/>
          </a:xfrm>
        </p:spPr>
        <p:txBody>
          <a:bodyPr>
            <a:normAutofit/>
          </a:bodyPr>
          <a:lstStyle/>
          <a:p>
            <a:pPr algn="ctr"/>
            <a:r>
              <a:rPr lang="en-US" altLang="ko-KR" sz="4400" dirty="0"/>
              <a:t>Steps 1-13 are from first ppt</a:t>
            </a:r>
            <a:endParaRPr lang="ko-KR" altLang="en-US" sz="4400" dirty="0"/>
          </a:p>
        </p:txBody>
      </p:sp>
    </p:spTree>
    <p:extLst>
      <p:ext uri="{BB962C8B-B14F-4D97-AF65-F5344CB8AC3E}">
        <p14:creationId xmlns:p14="http://schemas.microsoft.com/office/powerpoint/2010/main" val="312454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20</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12) Creating MySQL Database (cont.)</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424763" y="1916832"/>
            <a:ext cx="3303519" cy="769441"/>
          </a:xfrm>
          <a:prstGeom prst="rect">
            <a:avLst/>
          </a:prstGeom>
          <a:solidFill>
            <a:schemeClr val="bg2">
              <a:lumMod val="90000"/>
            </a:schemeClr>
          </a:solidFill>
        </p:spPr>
        <p:txBody>
          <a:bodyPr wrap="square" rtlCol="0">
            <a:spAutoFit/>
          </a:bodyPr>
          <a:lstStyle/>
          <a:p>
            <a:pPr algn="ctr"/>
            <a:r>
              <a:rPr lang="en-US" altLang="ko-KR" sz="2200" b="1" dirty="0"/>
              <a:t>10) Add records “Categories” table </a:t>
            </a:r>
          </a:p>
        </p:txBody>
      </p:sp>
      <p:pic>
        <p:nvPicPr>
          <p:cNvPr id="8" name="그림 7">
            <a:extLst>
              <a:ext uri="{FF2B5EF4-FFF2-40B4-BE49-F238E27FC236}">
                <a16:creationId xmlns:a16="http://schemas.microsoft.com/office/drawing/2014/main" id="{B16AF7DC-FAC9-414D-B3CE-DCF4F786886E}"/>
              </a:ext>
            </a:extLst>
          </p:cNvPr>
          <p:cNvPicPr>
            <a:picLocks noChangeAspect="1"/>
          </p:cNvPicPr>
          <p:nvPr/>
        </p:nvPicPr>
        <p:blipFill>
          <a:blip r:embed="rId2"/>
          <a:stretch>
            <a:fillRect/>
          </a:stretch>
        </p:blipFill>
        <p:spPr>
          <a:xfrm>
            <a:off x="4162006" y="1570137"/>
            <a:ext cx="4770909" cy="1630906"/>
          </a:xfrm>
          <a:prstGeom prst="rect">
            <a:avLst/>
          </a:prstGeom>
        </p:spPr>
      </p:pic>
      <p:sp>
        <p:nvSpPr>
          <p:cNvPr id="14" name="TextBox 13">
            <a:extLst>
              <a:ext uri="{FF2B5EF4-FFF2-40B4-BE49-F238E27FC236}">
                <a16:creationId xmlns:a16="http://schemas.microsoft.com/office/drawing/2014/main" id="{0F84C2EC-656B-44F2-9C39-823A20D8B374}"/>
              </a:ext>
            </a:extLst>
          </p:cNvPr>
          <p:cNvSpPr txBox="1"/>
          <p:nvPr/>
        </p:nvSpPr>
        <p:spPr>
          <a:xfrm>
            <a:off x="395536" y="3861048"/>
            <a:ext cx="8515350" cy="2062103"/>
          </a:xfrm>
          <a:prstGeom prst="rect">
            <a:avLst/>
          </a:prstGeom>
          <a:noFill/>
        </p:spPr>
        <p:txBody>
          <a:bodyPr wrap="square">
            <a:spAutoFit/>
          </a:bodyPr>
          <a:lstStyle/>
          <a:p>
            <a:r>
              <a:rPr lang="en-US" altLang="ko-KR" sz="1600" dirty="0">
                <a:latin typeface="Courier New" panose="02070309020205020404" pitchFamily="49" charset="0"/>
                <a:cs typeface="Courier New" panose="02070309020205020404" pitchFamily="49" charset="0"/>
              </a:rPr>
              <a:t>INSERT INTO Categories (</a:t>
            </a:r>
            <a:r>
              <a:rPr lang="en-US" altLang="ko-KR" sz="1600" dirty="0" err="1">
                <a:latin typeface="Courier New" panose="02070309020205020404" pitchFamily="49" charset="0"/>
                <a:cs typeface="Courier New" panose="02070309020205020404" pitchFamily="49" charset="0"/>
              </a:rPr>
              <a:t>categoryID</a:t>
            </a:r>
            <a:r>
              <a:rPr lang="en-US" altLang="ko-KR" sz="1600" dirty="0">
                <a:latin typeface="Courier New" panose="02070309020205020404" pitchFamily="49" charset="0"/>
                <a:cs typeface="Courier New" panose="02070309020205020404" pitchFamily="49" charset="0"/>
              </a:rPr>
              <a:t>, </a:t>
            </a:r>
            <a:r>
              <a:rPr lang="en-US" altLang="ko-KR" sz="1600" dirty="0" err="1">
                <a:latin typeface="Courier New" panose="02070309020205020404" pitchFamily="49" charset="0"/>
                <a:cs typeface="Courier New" panose="02070309020205020404" pitchFamily="49" charset="0"/>
              </a:rPr>
              <a:t>categoryName,categoryDescription</a:t>
            </a:r>
            <a:r>
              <a:rPr lang="en-US" altLang="ko-KR" sz="1600" dirty="0">
                <a:latin typeface="Courier New" panose="02070309020205020404" pitchFamily="49" charset="0"/>
                <a:cs typeface="Courier New" panose="02070309020205020404" pitchFamily="49" charset="0"/>
              </a:rPr>
              <a:t>)</a:t>
            </a:r>
          </a:p>
          <a:p>
            <a:r>
              <a:rPr lang="en-US" altLang="ko-KR" sz="1600" dirty="0">
                <a:latin typeface="Courier New" panose="02070309020205020404" pitchFamily="49" charset="0"/>
                <a:cs typeface="Courier New" panose="02070309020205020404" pitchFamily="49" charset="0"/>
              </a:rPr>
              <a:t>VALUES (1, 'Beverages', 'Soft drinks, coffees, teas, beers, and ales'), (2, 'Condiments', 'Sweet and savory sauces, relishes, spreads, and seasonings'), (3, 'Confections', 'Desserts, candies, and sweet breads'),(4, 'Dairy Products', 'Cheeses'),(5, 'Grains/Cereals', 'Breads, crackers, pasta, and cereal'),(6, 'Meat/Poultry', 'Prepared meats'),(7, 'Produce', 'Dried fruit and bean curd'),(8, 'Seafood', 'Seaweed and fish');</a:t>
            </a:r>
            <a:endParaRPr lang="ko-KR"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848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21</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12) Creating MySQL Database (cont.)</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1482461" y="1685879"/>
            <a:ext cx="5792226" cy="769441"/>
          </a:xfrm>
          <a:prstGeom prst="rect">
            <a:avLst/>
          </a:prstGeom>
          <a:solidFill>
            <a:schemeClr val="bg2">
              <a:lumMod val="90000"/>
            </a:schemeClr>
          </a:solidFill>
        </p:spPr>
        <p:txBody>
          <a:bodyPr wrap="square" rtlCol="0">
            <a:spAutoFit/>
          </a:bodyPr>
          <a:lstStyle/>
          <a:p>
            <a:pPr algn="ctr"/>
            <a:r>
              <a:rPr lang="en-US" altLang="ko-KR" sz="2200" b="1" dirty="0"/>
              <a:t>11) In order to see the records in the table:</a:t>
            </a:r>
          </a:p>
          <a:p>
            <a:r>
              <a:rPr lang="en-US" altLang="ko-KR" sz="2200" b="1" dirty="0"/>
              <a:t>Right click on category-&gt;</a:t>
            </a:r>
            <a:r>
              <a:rPr lang="en-US" altLang="ko-KR" sz="2200" b="1" dirty="0" err="1"/>
              <a:t>SelectRows</a:t>
            </a:r>
            <a:endParaRPr lang="en-US" altLang="ko-KR" sz="2200" b="1" dirty="0"/>
          </a:p>
        </p:txBody>
      </p:sp>
      <p:sp>
        <p:nvSpPr>
          <p:cNvPr id="11" name="화살표: 아래쪽 10">
            <a:extLst>
              <a:ext uri="{FF2B5EF4-FFF2-40B4-BE49-F238E27FC236}">
                <a16:creationId xmlns:a16="http://schemas.microsoft.com/office/drawing/2014/main" id="{DFBEBE37-4D20-449A-AF2C-38DEB621EC51}"/>
              </a:ext>
            </a:extLst>
          </p:cNvPr>
          <p:cNvSpPr/>
          <p:nvPr/>
        </p:nvSpPr>
        <p:spPr>
          <a:xfrm rot="16200000">
            <a:off x="3691722" y="4641590"/>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B498E107-486C-4FB1-A8FE-3FC72C99CAE6}"/>
              </a:ext>
            </a:extLst>
          </p:cNvPr>
          <p:cNvPicPr>
            <a:picLocks noChangeAspect="1"/>
          </p:cNvPicPr>
          <p:nvPr/>
        </p:nvPicPr>
        <p:blipFill>
          <a:blip r:embed="rId2"/>
          <a:stretch>
            <a:fillRect/>
          </a:stretch>
        </p:blipFill>
        <p:spPr>
          <a:xfrm>
            <a:off x="281313" y="4292165"/>
            <a:ext cx="3240360" cy="1191857"/>
          </a:xfrm>
          <a:prstGeom prst="rect">
            <a:avLst/>
          </a:prstGeom>
        </p:spPr>
      </p:pic>
      <p:pic>
        <p:nvPicPr>
          <p:cNvPr id="10" name="그림 9">
            <a:extLst>
              <a:ext uri="{FF2B5EF4-FFF2-40B4-BE49-F238E27FC236}">
                <a16:creationId xmlns:a16="http://schemas.microsoft.com/office/drawing/2014/main" id="{E6BBAFFC-8B1A-4DC0-A36E-73D6A6C83E56}"/>
              </a:ext>
            </a:extLst>
          </p:cNvPr>
          <p:cNvPicPr>
            <a:picLocks noChangeAspect="1"/>
          </p:cNvPicPr>
          <p:nvPr/>
        </p:nvPicPr>
        <p:blipFill>
          <a:blip r:embed="rId3"/>
          <a:stretch>
            <a:fillRect/>
          </a:stretch>
        </p:blipFill>
        <p:spPr>
          <a:xfrm>
            <a:off x="4287291" y="3203068"/>
            <a:ext cx="4396186" cy="2939578"/>
          </a:xfrm>
          <a:prstGeom prst="rect">
            <a:avLst/>
          </a:prstGeom>
        </p:spPr>
      </p:pic>
      <p:sp>
        <p:nvSpPr>
          <p:cNvPr id="15" name="직사각형 14">
            <a:extLst>
              <a:ext uri="{FF2B5EF4-FFF2-40B4-BE49-F238E27FC236}">
                <a16:creationId xmlns:a16="http://schemas.microsoft.com/office/drawing/2014/main" id="{502D6BB1-5F0A-4586-883A-2FE67A21AC5C}"/>
              </a:ext>
            </a:extLst>
          </p:cNvPr>
          <p:cNvSpPr/>
          <p:nvPr/>
        </p:nvSpPr>
        <p:spPr>
          <a:xfrm>
            <a:off x="4292276" y="4941168"/>
            <a:ext cx="3016027" cy="108012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989895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22</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fontScale="90000"/>
          </a:bodyPr>
          <a:lstStyle/>
          <a:p>
            <a:r>
              <a:rPr lang="en-US" altLang="ko-KR" dirty="0"/>
              <a:t>13) Connecting MySQL database to Django project</a:t>
            </a:r>
            <a:endParaRPr lang="ko-KR" altLang="en-US" dirty="0"/>
          </a:p>
        </p:txBody>
      </p:sp>
      <p:pic>
        <p:nvPicPr>
          <p:cNvPr id="9" name="그림 8">
            <a:extLst>
              <a:ext uri="{FF2B5EF4-FFF2-40B4-BE49-F238E27FC236}">
                <a16:creationId xmlns:a16="http://schemas.microsoft.com/office/drawing/2014/main" id="{3F72031D-6E43-4E0F-BE8D-4F49E2CE2659}"/>
              </a:ext>
            </a:extLst>
          </p:cNvPr>
          <p:cNvPicPr>
            <a:picLocks noChangeAspect="1"/>
          </p:cNvPicPr>
          <p:nvPr/>
        </p:nvPicPr>
        <p:blipFill>
          <a:blip r:embed="rId2"/>
          <a:stretch>
            <a:fillRect/>
          </a:stretch>
        </p:blipFill>
        <p:spPr>
          <a:xfrm>
            <a:off x="4391023" y="2781703"/>
            <a:ext cx="4124325" cy="2047875"/>
          </a:xfrm>
          <a:prstGeom prst="rect">
            <a:avLst/>
          </a:prstGeom>
        </p:spPr>
      </p:pic>
      <p:sp>
        <p:nvSpPr>
          <p:cNvPr id="12" name="TextBox 11">
            <a:extLst>
              <a:ext uri="{FF2B5EF4-FFF2-40B4-BE49-F238E27FC236}">
                <a16:creationId xmlns:a16="http://schemas.microsoft.com/office/drawing/2014/main" id="{6873393C-C689-44D2-8FCD-3A8F6E951589}"/>
              </a:ext>
            </a:extLst>
          </p:cNvPr>
          <p:cNvSpPr txBox="1"/>
          <p:nvPr/>
        </p:nvSpPr>
        <p:spPr>
          <a:xfrm>
            <a:off x="4494841" y="1391713"/>
            <a:ext cx="3916690" cy="1107996"/>
          </a:xfrm>
          <a:prstGeom prst="rect">
            <a:avLst/>
          </a:prstGeom>
          <a:solidFill>
            <a:schemeClr val="bg2">
              <a:lumMod val="90000"/>
            </a:schemeClr>
          </a:solidFill>
        </p:spPr>
        <p:txBody>
          <a:bodyPr wrap="square" rtlCol="0">
            <a:spAutoFit/>
          </a:bodyPr>
          <a:lstStyle/>
          <a:p>
            <a:pPr algn="ctr"/>
            <a:r>
              <a:rPr lang="en-US" altLang="ko-KR" sz="2200" b="1" dirty="0"/>
              <a:t>Open settings.py file and set up configurations of </a:t>
            </a:r>
            <a:r>
              <a:rPr lang="en-US" altLang="ko-KR" sz="2200" b="1" dirty="0" err="1"/>
              <a:t>mySQL</a:t>
            </a:r>
            <a:r>
              <a:rPr lang="en-US" altLang="ko-KR" sz="2200" b="1" dirty="0"/>
              <a:t> database “</a:t>
            </a:r>
            <a:r>
              <a:rPr lang="en-US" altLang="ko-KR" sz="2200" b="1" dirty="0" err="1"/>
              <a:t>categoryDB</a:t>
            </a:r>
            <a:r>
              <a:rPr lang="en-US" altLang="ko-KR" sz="2200" b="1" dirty="0"/>
              <a:t>”</a:t>
            </a:r>
          </a:p>
        </p:txBody>
      </p:sp>
      <p:pic>
        <p:nvPicPr>
          <p:cNvPr id="13" name="그림 12">
            <a:extLst>
              <a:ext uri="{FF2B5EF4-FFF2-40B4-BE49-F238E27FC236}">
                <a16:creationId xmlns:a16="http://schemas.microsoft.com/office/drawing/2014/main" id="{63291981-06DF-40B3-8D89-6A499712B0F6}"/>
              </a:ext>
            </a:extLst>
          </p:cNvPr>
          <p:cNvPicPr>
            <a:picLocks noChangeAspect="1"/>
          </p:cNvPicPr>
          <p:nvPr/>
        </p:nvPicPr>
        <p:blipFill>
          <a:blip r:embed="rId3"/>
          <a:stretch>
            <a:fillRect/>
          </a:stretch>
        </p:blipFill>
        <p:spPr>
          <a:xfrm>
            <a:off x="467544" y="1412776"/>
            <a:ext cx="3277184" cy="4785730"/>
          </a:xfrm>
          <a:prstGeom prst="rect">
            <a:avLst/>
          </a:prstGeom>
        </p:spPr>
      </p:pic>
      <p:sp>
        <p:nvSpPr>
          <p:cNvPr id="14" name="직사각형 13">
            <a:extLst>
              <a:ext uri="{FF2B5EF4-FFF2-40B4-BE49-F238E27FC236}">
                <a16:creationId xmlns:a16="http://schemas.microsoft.com/office/drawing/2014/main" id="{5A619331-2A12-4F95-ABCC-D7D10B6ACA7C}"/>
              </a:ext>
            </a:extLst>
          </p:cNvPr>
          <p:cNvSpPr/>
          <p:nvPr/>
        </p:nvSpPr>
        <p:spPr>
          <a:xfrm>
            <a:off x="1259632" y="3526009"/>
            <a:ext cx="999804" cy="28803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7" name="화살표: 아래쪽 16">
            <a:extLst>
              <a:ext uri="{FF2B5EF4-FFF2-40B4-BE49-F238E27FC236}">
                <a16:creationId xmlns:a16="http://schemas.microsoft.com/office/drawing/2014/main" id="{A9BDA672-1130-473B-9B1B-B039DF1746B7}"/>
              </a:ext>
            </a:extLst>
          </p:cNvPr>
          <p:cNvSpPr/>
          <p:nvPr/>
        </p:nvSpPr>
        <p:spPr>
          <a:xfrm>
            <a:off x="6237947" y="4973277"/>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7CC8F541-7141-4BA0-9D93-4B0F54179F0A}"/>
              </a:ext>
            </a:extLst>
          </p:cNvPr>
          <p:cNvSpPr txBox="1"/>
          <p:nvPr/>
        </p:nvSpPr>
        <p:spPr>
          <a:xfrm>
            <a:off x="4261194" y="5573095"/>
            <a:ext cx="4226211" cy="430887"/>
          </a:xfrm>
          <a:prstGeom prst="rect">
            <a:avLst/>
          </a:prstGeom>
          <a:solidFill>
            <a:schemeClr val="bg2">
              <a:lumMod val="90000"/>
            </a:schemeClr>
          </a:solidFill>
        </p:spPr>
        <p:txBody>
          <a:bodyPr wrap="square" rtlCol="0">
            <a:spAutoFit/>
          </a:bodyPr>
          <a:lstStyle/>
          <a:p>
            <a:pPr algn="ctr"/>
            <a:r>
              <a:rPr lang="en-US" altLang="ko-KR" sz="2200" b="1" dirty="0"/>
              <a:t>Run database migrations:</a:t>
            </a:r>
          </a:p>
        </p:txBody>
      </p:sp>
      <p:sp>
        <p:nvSpPr>
          <p:cNvPr id="19" name="TextBox 18">
            <a:extLst>
              <a:ext uri="{FF2B5EF4-FFF2-40B4-BE49-F238E27FC236}">
                <a16:creationId xmlns:a16="http://schemas.microsoft.com/office/drawing/2014/main" id="{F9B917A5-3083-46ED-8D5F-BF75E547709E}"/>
              </a:ext>
            </a:extLst>
          </p:cNvPr>
          <p:cNvSpPr txBox="1"/>
          <p:nvPr/>
        </p:nvSpPr>
        <p:spPr>
          <a:xfrm>
            <a:off x="4628064" y="6054018"/>
            <a:ext cx="3650241"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migrate</a:t>
            </a:r>
          </a:p>
        </p:txBody>
      </p:sp>
    </p:spTree>
    <p:extLst>
      <p:ext uri="{BB962C8B-B14F-4D97-AF65-F5344CB8AC3E}">
        <p14:creationId xmlns:p14="http://schemas.microsoft.com/office/powerpoint/2010/main" val="415023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9B09718B-D959-488D-B30F-F2A17B139404}"/>
              </a:ext>
            </a:extLst>
          </p:cNvPr>
          <p:cNvSpPr>
            <a:spLocks noGrp="1"/>
          </p:cNvSpPr>
          <p:nvPr>
            <p:ph type="sldNum" sz="quarter" idx="12"/>
          </p:nvPr>
        </p:nvSpPr>
        <p:spPr/>
        <p:txBody>
          <a:bodyPr/>
          <a:lstStyle/>
          <a:p>
            <a:fld id="{7BF3AF8F-E873-4394-A749-91E58A240E82}" type="slidenum">
              <a:rPr lang="en-US" altLang="ko-KR" smtClean="0"/>
              <a:pPr/>
              <a:t>23</a:t>
            </a:fld>
            <a:endParaRPr lang="en-US" altLang="ko-KR"/>
          </a:p>
        </p:txBody>
      </p:sp>
      <p:sp>
        <p:nvSpPr>
          <p:cNvPr id="6" name="제목 1">
            <a:extLst>
              <a:ext uri="{FF2B5EF4-FFF2-40B4-BE49-F238E27FC236}">
                <a16:creationId xmlns:a16="http://schemas.microsoft.com/office/drawing/2014/main" id="{9CC683C3-F0CC-4039-B0CA-BA28F52A5918}"/>
              </a:ext>
            </a:extLst>
          </p:cNvPr>
          <p:cNvSpPr>
            <a:spLocks noGrp="1"/>
          </p:cNvSpPr>
          <p:nvPr>
            <p:ph type="title"/>
          </p:nvPr>
        </p:nvSpPr>
        <p:spPr>
          <a:xfrm>
            <a:off x="107504" y="77094"/>
            <a:ext cx="8928992" cy="903634"/>
          </a:xfrm>
        </p:spPr>
        <p:txBody>
          <a:bodyPr>
            <a:normAutofit/>
          </a:bodyPr>
          <a:lstStyle/>
          <a:p>
            <a:r>
              <a:rPr lang="en-US" altLang="ko-KR" sz="3200" dirty="0"/>
              <a:t>   Executing custom SQL directly</a:t>
            </a:r>
            <a:endParaRPr lang="ko-KR" altLang="en-US" sz="3200" dirty="0"/>
          </a:p>
        </p:txBody>
      </p:sp>
      <p:sp>
        <p:nvSpPr>
          <p:cNvPr id="8" name="내용 개체 틀 2">
            <a:extLst>
              <a:ext uri="{FF2B5EF4-FFF2-40B4-BE49-F238E27FC236}">
                <a16:creationId xmlns:a16="http://schemas.microsoft.com/office/drawing/2014/main" id="{1918F6AC-54C4-47F2-8AE8-47B66873042E}"/>
              </a:ext>
            </a:extLst>
          </p:cNvPr>
          <p:cNvSpPr>
            <a:spLocks noGrp="1"/>
          </p:cNvSpPr>
          <p:nvPr>
            <p:ph idx="1"/>
          </p:nvPr>
        </p:nvSpPr>
        <p:spPr>
          <a:xfrm>
            <a:off x="520456" y="1427869"/>
            <a:ext cx="7886700" cy="3009243"/>
          </a:xfrm>
        </p:spPr>
        <p:txBody>
          <a:bodyPr>
            <a:normAutofit/>
          </a:bodyPr>
          <a:lstStyle/>
          <a:p>
            <a:pPr marL="0" indent="0">
              <a:buNone/>
            </a:pPr>
            <a:r>
              <a:rPr lang="en-US" altLang="ko-KR" sz="2300" b="1" dirty="0" err="1">
                <a:latin typeface="Calibri (본문)"/>
                <a:ea typeface="+mj-ea"/>
              </a:rPr>
              <a:t>Django.db.connection</a:t>
            </a:r>
            <a:r>
              <a:rPr lang="en-US" altLang="ko-KR" sz="2300" b="1" dirty="0">
                <a:latin typeface="Calibri (본문)"/>
                <a:ea typeface="+mj-ea"/>
              </a:rPr>
              <a:t> </a:t>
            </a:r>
            <a:r>
              <a:rPr lang="en-US" altLang="ko-KR" sz="2300" dirty="0">
                <a:latin typeface="Calibri (본문)"/>
                <a:ea typeface="+mj-ea"/>
              </a:rPr>
              <a:t>defines the default database connection. If we want to use the database connection, we need to call </a:t>
            </a:r>
            <a:r>
              <a:rPr lang="en-US" altLang="ko-KR" sz="2300" i="1" dirty="0" err="1">
                <a:latin typeface="Calibri (본문)"/>
                <a:ea typeface="+mj-ea"/>
                <a:cs typeface="Courier New" panose="02070309020205020404" pitchFamily="49" charset="0"/>
              </a:rPr>
              <a:t>connection.cursor</a:t>
            </a:r>
            <a:r>
              <a:rPr lang="en-US" altLang="ko-KR" sz="2300" i="1" dirty="0">
                <a:latin typeface="Calibri (본문)"/>
                <a:ea typeface="+mj-ea"/>
                <a:cs typeface="Courier New" panose="02070309020205020404" pitchFamily="49" charset="0"/>
              </a:rPr>
              <a:t>() </a:t>
            </a:r>
            <a:r>
              <a:rPr lang="en-US" altLang="ko-KR" sz="2300" dirty="0">
                <a:latin typeface="Calibri (본문)"/>
                <a:ea typeface="+mj-ea"/>
              </a:rPr>
              <a:t>to get a cursor object.</a:t>
            </a:r>
            <a:endParaRPr lang="en-US" altLang="ko-KR" sz="2300" i="1" dirty="0">
              <a:latin typeface="Calibri (본문)"/>
              <a:ea typeface="+mj-ea"/>
            </a:endParaRPr>
          </a:p>
          <a:p>
            <a:r>
              <a:rPr lang="en-US" altLang="ko-KR" sz="2300" i="1" dirty="0" err="1">
                <a:latin typeface="Calibri (본문)"/>
                <a:ea typeface="+mj-ea"/>
                <a:cs typeface="Courier New" panose="02070309020205020404" pitchFamily="49" charset="0"/>
              </a:rPr>
              <a:t>cursor.execute</a:t>
            </a:r>
            <a:r>
              <a:rPr lang="en-US" altLang="ko-KR" sz="2300" i="1" dirty="0">
                <a:latin typeface="Calibri (본문)"/>
                <a:ea typeface="+mj-ea"/>
                <a:cs typeface="Courier New" panose="02070309020205020404" pitchFamily="49" charset="0"/>
              </a:rPr>
              <a:t>(</a:t>
            </a:r>
            <a:r>
              <a:rPr lang="en-US" altLang="ko-KR" sz="2300" i="1" dirty="0" err="1">
                <a:latin typeface="Calibri (본문)"/>
                <a:ea typeface="+mj-ea"/>
                <a:cs typeface="Courier New" panose="02070309020205020404" pitchFamily="49" charset="0"/>
              </a:rPr>
              <a:t>sql</a:t>
            </a:r>
            <a:r>
              <a:rPr lang="en-US" altLang="ko-KR" sz="2300" i="1" dirty="0">
                <a:latin typeface="Calibri (본문)"/>
                <a:ea typeface="+mj-ea"/>
                <a:cs typeface="Courier New" panose="02070309020205020404" pitchFamily="49" charset="0"/>
              </a:rPr>
              <a:t>, [params]) </a:t>
            </a:r>
            <a:r>
              <a:rPr lang="en-US" altLang="ko-KR" sz="2300" dirty="0">
                <a:latin typeface="Calibri (본문)"/>
                <a:ea typeface="+mj-ea"/>
              </a:rPr>
              <a:t>to execute the SQL </a:t>
            </a:r>
          </a:p>
          <a:p>
            <a:r>
              <a:rPr lang="en-US" altLang="ko-KR" sz="2300" i="1" dirty="0" err="1">
                <a:latin typeface="Calibri (본문)"/>
                <a:ea typeface="+mj-ea"/>
                <a:cs typeface="Courier New" panose="02070309020205020404" pitchFamily="49" charset="0"/>
              </a:rPr>
              <a:t>cursor.fetchone</a:t>
            </a:r>
            <a:r>
              <a:rPr lang="en-US" altLang="ko-KR" sz="2300" i="1" dirty="0">
                <a:latin typeface="Calibri (본문)"/>
                <a:ea typeface="+mj-ea"/>
                <a:cs typeface="Courier New" panose="02070309020205020404" pitchFamily="49" charset="0"/>
              </a:rPr>
              <a:t>() </a:t>
            </a:r>
            <a:r>
              <a:rPr lang="en-US" altLang="ko-KR" sz="2300" dirty="0">
                <a:latin typeface="Calibri (본문)"/>
                <a:ea typeface="+mj-ea"/>
                <a:cs typeface="Courier New" panose="02070309020205020404" pitchFamily="49" charset="0"/>
              </a:rPr>
              <a:t>or </a:t>
            </a:r>
            <a:r>
              <a:rPr lang="en-US" altLang="ko-KR" sz="2300" i="1" dirty="0" err="1">
                <a:latin typeface="Calibri (본문)"/>
                <a:ea typeface="+mj-ea"/>
                <a:cs typeface="Courier New" panose="02070309020205020404" pitchFamily="49" charset="0"/>
              </a:rPr>
              <a:t>cursor.fetchall</a:t>
            </a:r>
            <a:r>
              <a:rPr lang="en-US" altLang="ko-KR" sz="2300" i="1" dirty="0">
                <a:latin typeface="Calibri (본문)"/>
                <a:ea typeface="+mj-ea"/>
                <a:cs typeface="Courier New" panose="02070309020205020404" pitchFamily="49" charset="0"/>
              </a:rPr>
              <a:t>() </a:t>
            </a:r>
            <a:r>
              <a:rPr lang="en-US" altLang="ko-KR" sz="2300" dirty="0">
                <a:latin typeface="Calibri (본문)"/>
                <a:ea typeface="+mj-ea"/>
              </a:rPr>
              <a:t>to return the resulting rows</a:t>
            </a:r>
          </a:p>
        </p:txBody>
      </p:sp>
      <p:pic>
        <p:nvPicPr>
          <p:cNvPr id="18" name="그림 17">
            <a:extLst>
              <a:ext uri="{FF2B5EF4-FFF2-40B4-BE49-F238E27FC236}">
                <a16:creationId xmlns:a16="http://schemas.microsoft.com/office/drawing/2014/main" id="{3C977DFD-D43D-4D7A-98AF-FAD68FCB425B}"/>
              </a:ext>
            </a:extLst>
          </p:cNvPr>
          <p:cNvPicPr>
            <a:picLocks noChangeAspect="1"/>
          </p:cNvPicPr>
          <p:nvPr/>
        </p:nvPicPr>
        <p:blipFill>
          <a:blip r:embed="rId2"/>
          <a:stretch>
            <a:fillRect/>
          </a:stretch>
        </p:blipFill>
        <p:spPr>
          <a:xfrm>
            <a:off x="1613861" y="4005064"/>
            <a:ext cx="5916277" cy="2504515"/>
          </a:xfrm>
          <a:prstGeom prst="rect">
            <a:avLst/>
          </a:prstGeom>
        </p:spPr>
      </p:pic>
    </p:spTree>
    <p:extLst>
      <p:ext uri="{BB962C8B-B14F-4D97-AF65-F5344CB8AC3E}">
        <p14:creationId xmlns:p14="http://schemas.microsoft.com/office/powerpoint/2010/main" val="277141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24</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sz="3200" dirty="0"/>
              <a:t> Example of using custom SQL in Django</a:t>
            </a:r>
            <a:endParaRPr lang="ko-KR" altLang="en-US" sz="3200" dirty="0"/>
          </a:p>
        </p:txBody>
      </p:sp>
      <p:sp>
        <p:nvSpPr>
          <p:cNvPr id="7" name="TextBox 6">
            <a:extLst>
              <a:ext uri="{FF2B5EF4-FFF2-40B4-BE49-F238E27FC236}">
                <a16:creationId xmlns:a16="http://schemas.microsoft.com/office/drawing/2014/main" id="{BBC12AE1-5925-44FB-9CA0-97262339FC7D}"/>
              </a:ext>
            </a:extLst>
          </p:cNvPr>
          <p:cNvSpPr txBox="1"/>
          <p:nvPr/>
        </p:nvSpPr>
        <p:spPr>
          <a:xfrm>
            <a:off x="827582" y="1325833"/>
            <a:ext cx="7344817" cy="1446550"/>
          </a:xfrm>
          <a:prstGeom prst="rect">
            <a:avLst/>
          </a:prstGeom>
          <a:solidFill>
            <a:schemeClr val="bg2">
              <a:lumMod val="90000"/>
            </a:schemeClr>
          </a:solidFill>
        </p:spPr>
        <p:txBody>
          <a:bodyPr wrap="square" rtlCol="0">
            <a:spAutoFit/>
          </a:bodyPr>
          <a:lstStyle/>
          <a:p>
            <a:r>
              <a:rPr lang="en-US" altLang="ko-KR" sz="2200" b="1" dirty="0"/>
              <a:t>For example we have following tasks:</a:t>
            </a:r>
          </a:p>
          <a:p>
            <a:pPr marL="342900" indent="-342900">
              <a:buFont typeface="Wingdings" panose="05000000000000000000" pitchFamily="2" charset="2"/>
              <a:buChar char="Ø"/>
            </a:pPr>
            <a:r>
              <a:rPr lang="en-US" altLang="ko-KR" sz="2200" b="1" dirty="0"/>
              <a:t>Show the Categories table</a:t>
            </a:r>
          </a:p>
          <a:p>
            <a:pPr marL="342900" indent="-342900">
              <a:buFont typeface="Wingdings" panose="05000000000000000000" pitchFamily="2" charset="2"/>
              <a:buChar char="Ø"/>
            </a:pPr>
            <a:r>
              <a:rPr lang="en-US" altLang="ko-KR" sz="2200" b="1" dirty="0"/>
              <a:t>Show the </a:t>
            </a:r>
            <a:r>
              <a:rPr lang="en-US" altLang="ko-KR" sz="2200" b="1" dirty="0" err="1"/>
              <a:t>CategoryName</a:t>
            </a:r>
            <a:r>
              <a:rPr lang="en-US" altLang="ko-KR" sz="2200" b="1" dirty="0"/>
              <a:t> and </a:t>
            </a:r>
            <a:r>
              <a:rPr lang="en-US" altLang="ko-KR" sz="2200" b="1" dirty="0" err="1"/>
              <a:t>CategoryDescription</a:t>
            </a:r>
            <a:r>
              <a:rPr lang="en-US" altLang="ko-KR" sz="2200" b="1" dirty="0"/>
              <a:t> of the record(s) where the </a:t>
            </a:r>
            <a:r>
              <a:rPr lang="en-US" altLang="ko-KR" sz="2200" b="1" dirty="0" err="1"/>
              <a:t>categoryID</a:t>
            </a:r>
            <a:r>
              <a:rPr lang="en-US" altLang="ko-KR" sz="2200" b="1" dirty="0"/>
              <a:t> is equal to 7</a:t>
            </a:r>
          </a:p>
        </p:txBody>
      </p:sp>
      <p:pic>
        <p:nvPicPr>
          <p:cNvPr id="3076" name="Picture 4" descr="Google Tasks in 2019? Here Is Everything You Need to Know in a Guide">
            <a:extLst>
              <a:ext uri="{FF2B5EF4-FFF2-40B4-BE49-F238E27FC236}">
                <a16:creationId xmlns:a16="http://schemas.microsoft.com/office/drawing/2014/main" id="{7400BA23-0CF5-4917-B442-A5B4EC80E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60" y="3270625"/>
            <a:ext cx="4497859" cy="262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8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25</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sz="3200" dirty="0"/>
              <a:t>14) Defining custom SQL queries in views</a:t>
            </a:r>
            <a:endParaRPr lang="ko-KR" altLang="en-US" sz="3200" dirty="0"/>
          </a:p>
        </p:txBody>
      </p:sp>
      <p:sp>
        <p:nvSpPr>
          <p:cNvPr id="7" name="TextBox 6">
            <a:extLst>
              <a:ext uri="{FF2B5EF4-FFF2-40B4-BE49-F238E27FC236}">
                <a16:creationId xmlns:a16="http://schemas.microsoft.com/office/drawing/2014/main" id="{BBC12AE1-5925-44FB-9CA0-97262339FC7D}"/>
              </a:ext>
            </a:extLst>
          </p:cNvPr>
          <p:cNvSpPr txBox="1"/>
          <p:nvPr/>
        </p:nvSpPr>
        <p:spPr>
          <a:xfrm>
            <a:off x="395536" y="1196752"/>
            <a:ext cx="7687766" cy="769441"/>
          </a:xfrm>
          <a:prstGeom prst="rect">
            <a:avLst/>
          </a:prstGeom>
          <a:solidFill>
            <a:schemeClr val="bg2">
              <a:lumMod val="90000"/>
            </a:schemeClr>
          </a:solidFill>
        </p:spPr>
        <p:txBody>
          <a:bodyPr wrap="square" rtlCol="0">
            <a:spAutoFit/>
          </a:bodyPr>
          <a:lstStyle/>
          <a:p>
            <a:r>
              <a:rPr lang="en-US" altLang="ko-KR" sz="2200" b="1" dirty="0"/>
              <a:t>First, we need to set up the </a:t>
            </a:r>
            <a:r>
              <a:rPr lang="en-US" altLang="ko-KR" sz="2200" b="1" i="1" dirty="0"/>
              <a:t>views.py</a:t>
            </a:r>
            <a:r>
              <a:rPr lang="en-US" altLang="ko-KR" sz="2200" b="1" dirty="0"/>
              <a:t>. </a:t>
            </a:r>
          </a:p>
          <a:p>
            <a:r>
              <a:rPr lang="en-US" altLang="ko-KR" sz="2200" b="1" dirty="0"/>
              <a:t>Define the function “display” as following:</a:t>
            </a:r>
          </a:p>
        </p:txBody>
      </p:sp>
      <p:pic>
        <p:nvPicPr>
          <p:cNvPr id="8" name="그림 7">
            <a:extLst>
              <a:ext uri="{FF2B5EF4-FFF2-40B4-BE49-F238E27FC236}">
                <a16:creationId xmlns:a16="http://schemas.microsoft.com/office/drawing/2014/main" id="{BD77DDDF-01C4-4CF1-943F-D7CB6D0E8E15}"/>
              </a:ext>
            </a:extLst>
          </p:cNvPr>
          <p:cNvPicPr>
            <a:picLocks noChangeAspect="1"/>
          </p:cNvPicPr>
          <p:nvPr/>
        </p:nvPicPr>
        <p:blipFill>
          <a:blip r:embed="rId2"/>
          <a:stretch>
            <a:fillRect/>
          </a:stretch>
        </p:blipFill>
        <p:spPr>
          <a:xfrm>
            <a:off x="628651" y="2655781"/>
            <a:ext cx="7255718" cy="3900119"/>
          </a:xfrm>
          <a:prstGeom prst="rect">
            <a:avLst/>
          </a:prstGeom>
        </p:spPr>
      </p:pic>
      <p:sp>
        <p:nvSpPr>
          <p:cNvPr id="14" name="TextBox 13">
            <a:extLst>
              <a:ext uri="{FF2B5EF4-FFF2-40B4-BE49-F238E27FC236}">
                <a16:creationId xmlns:a16="http://schemas.microsoft.com/office/drawing/2014/main" id="{09F8FC21-8F93-4D34-B5B0-96188392A412}"/>
              </a:ext>
            </a:extLst>
          </p:cNvPr>
          <p:cNvSpPr txBox="1"/>
          <p:nvPr/>
        </p:nvSpPr>
        <p:spPr>
          <a:xfrm>
            <a:off x="251520" y="2110786"/>
            <a:ext cx="1611882" cy="430887"/>
          </a:xfrm>
          <a:prstGeom prst="rect">
            <a:avLst/>
          </a:prstGeom>
          <a:noFill/>
        </p:spPr>
        <p:txBody>
          <a:bodyPr wrap="square" rtlCol="0">
            <a:spAutoFit/>
          </a:bodyPr>
          <a:lstStyle/>
          <a:p>
            <a:pPr algn="ctr"/>
            <a:r>
              <a:rPr lang="en-US" altLang="ko-KR" sz="2200" b="1" dirty="0"/>
              <a:t>views.py</a:t>
            </a:r>
          </a:p>
        </p:txBody>
      </p:sp>
    </p:spTree>
    <p:extLst>
      <p:ext uri="{BB962C8B-B14F-4D97-AF65-F5344CB8AC3E}">
        <p14:creationId xmlns:p14="http://schemas.microsoft.com/office/powerpoint/2010/main" val="2818175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26</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fontScale="90000"/>
          </a:bodyPr>
          <a:lstStyle/>
          <a:p>
            <a:r>
              <a:rPr lang="en-US" altLang="ko-KR" dirty="0"/>
              <a:t>14) Defining custom SQL queries in views (cont.)</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395536" y="1196752"/>
            <a:ext cx="7687766" cy="769441"/>
          </a:xfrm>
          <a:prstGeom prst="rect">
            <a:avLst/>
          </a:prstGeom>
          <a:solidFill>
            <a:schemeClr val="bg2">
              <a:lumMod val="90000"/>
            </a:schemeClr>
          </a:solidFill>
        </p:spPr>
        <p:txBody>
          <a:bodyPr wrap="square" rtlCol="0">
            <a:spAutoFit/>
          </a:bodyPr>
          <a:lstStyle/>
          <a:p>
            <a:r>
              <a:rPr lang="en-US" altLang="ko-KR" sz="2200" b="1" dirty="0"/>
              <a:t>First, we need to set up the </a:t>
            </a:r>
            <a:r>
              <a:rPr lang="en-US" altLang="ko-KR" sz="2200" b="1" i="1" dirty="0"/>
              <a:t>views.py</a:t>
            </a:r>
            <a:r>
              <a:rPr lang="en-US" altLang="ko-KR" sz="2200" b="1" dirty="0"/>
              <a:t>. </a:t>
            </a:r>
          </a:p>
          <a:p>
            <a:r>
              <a:rPr lang="en-US" altLang="ko-KR" sz="2200" b="1" dirty="0"/>
              <a:t>Define the function “display” as following:</a:t>
            </a:r>
          </a:p>
        </p:txBody>
      </p:sp>
      <p:sp>
        <p:nvSpPr>
          <p:cNvPr id="12" name="TextBox 11">
            <a:extLst>
              <a:ext uri="{FF2B5EF4-FFF2-40B4-BE49-F238E27FC236}">
                <a16:creationId xmlns:a16="http://schemas.microsoft.com/office/drawing/2014/main" id="{22E6D356-8FEC-4AB8-8A9D-2DEB78F6E9A6}"/>
              </a:ext>
            </a:extLst>
          </p:cNvPr>
          <p:cNvSpPr txBox="1"/>
          <p:nvPr/>
        </p:nvSpPr>
        <p:spPr>
          <a:xfrm>
            <a:off x="251520" y="2110786"/>
            <a:ext cx="1611882" cy="430887"/>
          </a:xfrm>
          <a:prstGeom prst="rect">
            <a:avLst/>
          </a:prstGeom>
          <a:noFill/>
        </p:spPr>
        <p:txBody>
          <a:bodyPr wrap="square" rtlCol="0">
            <a:spAutoFit/>
          </a:bodyPr>
          <a:lstStyle/>
          <a:p>
            <a:pPr algn="ctr"/>
            <a:r>
              <a:rPr lang="en-US" altLang="ko-KR" sz="2200" b="1" dirty="0"/>
              <a:t>views.py</a:t>
            </a:r>
          </a:p>
        </p:txBody>
      </p:sp>
      <p:sp>
        <p:nvSpPr>
          <p:cNvPr id="11" name="TextBox 10">
            <a:extLst>
              <a:ext uri="{FF2B5EF4-FFF2-40B4-BE49-F238E27FC236}">
                <a16:creationId xmlns:a16="http://schemas.microsoft.com/office/drawing/2014/main" id="{ED18B682-6D35-4C31-A4BF-014C68305DA6}"/>
              </a:ext>
            </a:extLst>
          </p:cNvPr>
          <p:cNvSpPr txBox="1"/>
          <p:nvPr/>
        </p:nvSpPr>
        <p:spPr>
          <a:xfrm>
            <a:off x="368921" y="2621518"/>
            <a:ext cx="8019503" cy="3831818"/>
          </a:xfrm>
          <a:prstGeom prst="rect">
            <a:avLst/>
          </a:prstGeom>
          <a:noFill/>
          <a:ln w="12700">
            <a:solidFill>
              <a:schemeClr val="tx1"/>
            </a:solidFill>
          </a:ln>
        </p:spPr>
        <p:txBody>
          <a:bodyPr wrap="square">
            <a:spAutoFit/>
          </a:bodyPr>
          <a:lstStyle/>
          <a:p>
            <a:r>
              <a:rPr lang="ko-KR" altLang="en-US" sz="900" dirty="0" err="1">
                <a:latin typeface="Courier New" panose="02070309020205020404" pitchFamily="49" charset="0"/>
                <a:cs typeface="Courier New" panose="02070309020205020404" pitchFamily="49" charset="0"/>
              </a:rPr>
              <a:t>from</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django.shortcuts</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import</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render</a:t>
            </a:r>
            <a:endParaRPr lang="ko-KR" altLang="en-US" sz="900" dirty="0">
              <a:latin typeface="Courier New" panose="02070309020205020404" pitchFamily="49" charset="0"/>
              <a:cs typeface="Courier New" panose="02070309020205020404" pitchFamily="49" charset="0"/>
            </a:endParaRPr>
          </a:p>
          <a:p>
            <a:r>
              <a:rPr lang="ko-KR" altLang="en-US" sz="900" dirty="0" err="1">
                <a:latin typeface="Courier New" panose="02070309020205020404" pitchFamily="49" charset="0"/>
                <a:cs typeface="Courier New" panose="02070309020205020404" pitchFamily="49" charset="0"/>
              </a:rPr>
              <a:t>from</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django.db</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import</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connection</a:t>
            </a:r>
            <a:endParaRPr lang="ko-KR" altLang="en-US" sz="900" dirty="0">
              <a:latin typeface="Courier New" panose="02070309020205020404" pitchFamily="49" charset="0"/>
              <a:cs typeface="Courier New" panose="02070309020205020404" pitchFamily="49" charset="0"/>
            </a:endParaRPr>
          </a:p>
          <a:p>
            <a:endParaRPr lang="ko-KR" altLang="en-US" sz="900" dirty="0">
              <a:latin typeface="Courier New" panose="02070309020205020404" pitchFamily="49" charset="0"/>
              <a:cs typeface="Courier New" panose="02070309020205020404" pitchFamily="49" charset="0"/>
            </a:endParaRPr>
          </a:p>
          <a:p>
            <a:r>
              <a:rPr lang="ko-KR" altLang="en-US" sz="900" dirty="0" err="1">
                <a:latin typeface="Courier New" panose="02070309020205020404" pitchFamily="49" charset="0"/>
                <a:cs typeface="Courier New" panose="02070309020205020404" pitchFamily="49" charset="0"/>
              </a:rPr>
              <a:t>def</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display</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request</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outputCategories</a:t>
            </a:r>
            <a:r>
              <a:rPr lang="ko-KR" altLang="en-US" sz="900" dirty="0">
                <a:latin typeface="Courier New" panose="02070309020205020404" pitchFamily="49" charset="0"/>
                <a:cs typeface="Courier New" panose="02070309020205020404" pitchFamily="49" charset="0"/>
              </a:rPr>
              <a:t> = []</a:t>
            </a:r>
          </a:p>
          <a:p>
            <a:r>
              <a:rPr lang="ko-KR" altLang="en-US" sz="900" dirty="0">
                <a:latin typeface="Courier New" panose="02070309020205020404" pitchFamily="49" charset="0"/>
                <a:cs typeface="Courier New" panose="02070309020205020404" pitchFamily="49" charset="0"/>
              </a:rPr>
              <a:t>    outputOfQuery1 = []</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with</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connection.cursor</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as</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cursor</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sqlQueryCategories</a:t>
            </a:r>
            <a:r>
              <a:rPr lang="ko-KR" altLang="en-US" sz="900" dirty="0">
                <a:latin typeface="Courier New" panose="02070309020205020404" pitchFamily="49" charset="0"/>
                <a:cs typeface="Courier New" panose="02070309020205020404" pitchFamily="49" charset="0"/>
              </a:rPr>
              <a:t> = "SELECT </a:t>
            </a:r>
            <a:r>
              <a:rPr lang="ko-KR" altLang="en-US" sz="900" dirty="0" err="1">
                <a:latin typeface="Courier New" panose="02070309020205020404" pitchFamily="49" charset="0"/>
                <a:cs typeface="Courier New" panose="02070309020205020404" pitchFamily="49" charset="0"/>
              </a:rPr>
              <a:t>categoryid</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categoryname</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categorydescription</a:t>
            </a:r>
            <a:r>
              <a:rPr lang="ko-KR" altLang="en-US" sz="900" dirty="0">
                <a:latin typeface="Courier New" panose="02070309020205020404" pitchFamily="49" charset="0"/>
                <a:cs typeface="Courier New" panose="02070309020205020404" pitchFamily="49" charset="0"/>
              </a:rPr>
              <a:t> FROM </a:t>
            </a:r>
            <a:r>
              <a:rPr lang="ko-KR" altLang="en-US" sz="900" dirty="0" err="1">
                <a:latin typeface="Courier New" panose="02070309020205020404" pitchFamily="49" charset="0"/>
                <a:cs typeface="Courier New" panose="02070309020205020404" pitchFamily="49" charset="0"/>
              </a:rPr>
              <a:t>categories</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cursor.execute</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sqlQueryCategories</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fetchResultCategories</a:t>
            </a:r>
            <a:r>
              <a:rPr lang="ko-KR" altLang="en-US" sz="900" dirty="0">
                <a:latin typeface="Courier New" panose="02070309020205020404" pitchFamily="49" charset="0"/>
                <a:cs typeface="Courier New" panose="02070309020205020404" pitchFamily="49" charset="0"/>
              </a:rPr>
              <a:t> = </a:t>
            </a:r>
            <a:r>
              <a:rPr lang="ko-KR" altLang="en-US" sz="900" dirty="0" err="1">
                <a:latin typeface="Courier New" panose="02070309020205020404" pitchFamily="49" charset="0"/>
                <a:cs typeface="Courier New" panose="02070309020205020404" pitchFamily="49" charset="0"/>
              </a:rPr>
              <a:t>cursor.fetchall</a:t>
            </a:r>
            <a:r>
              <a:rPr lang="ko-KR" altLang="en-US" sz="900" dirty="0">
                <a:latin typeface="Courier New" panose="02070309020205020404" pitchFamily="49" charset="0"/>
                <a:cs typeface="Courier New" panose="02070309020205020404" pitchFamily="49" charset="0"/>
              </a:rPr>
              <a:t>()</a:t>
            </a:r>
          </a:p>
          <a:p>
            <a:endParaRPr lang="ko-KR" altLang="en-US" sz="900" dirty="0">
              <a:latin typeface="Courier New" panose="02070309020205020404" pitchFamily="49" charset="0"/>
              <a:cs typeface="Courier New" panose="02070309020205020404" pitchFamily="49" charset="0"/>
            </a:endParaRPr>
          </a:p>
          <a:p>
            <a:r>
              <a:rPr lang="ko-KR" altLang="en-US" sz="900" dirty="0">
                <a:latin typeface="Courier New" panose="02070309020205020404" pitchFamily="49" charset="0"/>
                <a:cs typeface="Courier New" panose="02070309020205020404" pitchFamily="49" charset="0"/>
              </a:rPr>
              <a:t>        sqlQuery1 = "SELECT </a:t>
            </a:r>
            <a:r>
              <a:rPr lang="ko-KR" altLang="en-US" sz="900" dirty="0" err="1">
                <a:latin typeface="Courier New" panose="02070309020205020404" pitchFamily="49" charset="0"/>
                <a:cs typeface="Courier New" panose="02070309020205020404" pitchFamily="49" charset="0"/>
              </a:rPr>
              <a:t>categoryname</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categorydescription</a:t>
            </a:r>
            <a:r>
              <a:rPr lang="ko-KR" altLang="en-US" sz="900" dirty="0">
                <a:latin typeface="Courier New" panose="02070309020205020404" pitchFamily="49" charset="0"/>
                <a:cs typeface="Courier New" panose="02070309020205020404" pitchFamily="49" charset="0"/>
              </a:rPr>
              <a:t> FROM </a:t>
            </a:r>
            <a:r>
              <a:rPr lang="ko-KR" altLang="en-US" sz="900" dirty="0" err="1">
                <a:latin typeface="Courier New" panose="02070309020205020404" pitchFamily="49" charset="0"/>
                <a:cs typeface="Courier New" panose="02070309020205020404" pitchFamily="49" charset="0"/>
              </a:rPr>
              <a:t>categories</a:t>
            </a:r>
            <a:r>
              <a:rPr lang="ko-KR" altLang="en-US" sz="900" dirty="0">
                <a:latin typeface="Courier New" panose="02070309020205020404" pitchFamily="49" charset="0"/>
                <a:cs typeface="Courier New" panose="02070309020205020404" pitchFamily="49" charset="0"/>
              </a:rPr>
              <a:t> WHERE </a:t>
            </a:r>
            <a:r>
              <a:rPr lang="ko-KR" altLang="en-US" sz="900" dirty="0" err="1">
                <a:latin typeface="Courier New" panose="02070309020205020404" pitchFamily="49" charset="0"/>
                <a:cs typeface="Courier New" panose="02070309020205020404" pitchFamily="49" charset="0"/>
              </a:rPr>
              <a:t>categoryid</a:t>
            </a:r>
            <a:r>
              <a:rPr lang="ko-KR" altLang="en-US" sz="900" dirty="0">
                <a:latin typeface="Courier New" panose="02070309020205020404" pitchFamily="49" charset="0"/>
                <a:cs typeface="Courier New" panose="02070309020205020404" pitchFamily="49" charset="0"/>
              </a:rPr>
              <a:t>=7;"</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cursor.execute</a:t>
            </a:r>
            <a:r>
              <a:rPr lang="ko-KR" altLang="en-US" sz="900" dirty="0">
                <a:latin typeface="Courier New" panose="02070309020205020404" pitchFamily="49" charset="0"/>
                <a:cs typeface="Courier New" panose="02070309020205020404" pitchFamily="49" charset="0"/>
              </a:rPr>
              <a:t>(sqlQuery1)</a:t>
            </a:r>
          </a:p>
          <a:p>
            <a:r>
              <a:rPr lang="ko-KR" altLang="en-US" sz="900" dirty="0">
                <a:latin typeface="Courier New" panose="02070309020205020404" pitchFamily="49" charset="0"/>
                <a:cs typeface="Courier New" panose="02070309020205020404" pitchFamily="49" charset="0"/>
              </a:rPr>
              <a:t>        fetchResultQuery1 = </a:t>
            </a:r>
            <a:r>
              <a:rPr lang="ko-KR" altLang="en-US" sz="900" dirty="0" err="1">
                <a:latin typeface="Courier New" panose="02070309020205020404" pitchFamily="49" charset="0"/>
                <a:cs typeface="Courier New" panose="02070309020205020404" pitchFamily="49" charset="0"/>
              </a:rPr>
              <a:t>cursor.fetchall</a:t>
            </a:r>
            <a:r>
              <a:rPr lang="ko-KR" altLang="en-US" sz="900" dirty="0">
                <a:latin typeface="Courier New" panose="02070309020205020404" pitchFamily="49" charset="0"/>
                <a:cs typeface="Courier New" panose="02070309020205020404" pitchFamily="49" charset="0"/>
              </a:rPr>
              <a:t>()</a:t>
            </a:r>
          </a:p>
          <a:p>
            <a:endParaRPr lang="ko-KR" altLang="en-US" sz="900" dirty="0">
              <a:latin typeface="Courier New" panose="02070309020205020404" pitchFamily="49" charset="0"/>
              <a:cs typeface="Courier New" panose="02070309020205020404" pitchFamily="49" charset="0"/>
            </a:endParaRP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connection.commit</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connection.close</a:t>
            </a:r>
            <a:r>
              <a:rPr lang="ko-KR" altLang="en-US" sz="900" dirty="0">
                <a:latin typeface="Courier New" panose="02070309020205020404" pitchFamily="49" charset="0"/>
                <a:cs typeface="Courier New" panose="02070309020205020404" pitchFamily="49" charset="0"/>
              </a:rPr>
              <a:t>()</a:t>
            </a:r>
          </a:p>
          <a:p>
            <a:endParaRPr lang="ko-KR" altLang="en-US" sz="900" dirty="0">
              <a:latin typeface="Courier New" panose="02070309020205020404" pitchFamily="49" charset="0"/>
              <a:cs typeface="Courier New" panose="02070309020205020404" pitchFamily="49" charset="0"/>
            </a:endParaRP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for</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in</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fetchResultCategories</a:t>
            </a:r>
            <a:r>
              <a:rPr lang="ko-KR" altLang="en-US" sz="900" dirty="0">
                <a:latin typeface="Courier New" panose="02070309020205020404" pitchFamily="49" charset="0"/>
                <a:cs typeface="Courier New" panose="02070309020205020404" pitchFamily="49" charset="0"/>
              </a:rPr>
              <a:t>:</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eachRow</a:t>
            </a:r>
            <a:r>
              <a:rPr lang="ko-KR" altLang="en-US" sz="900" dirty="0">
                <a:latin typeface="Courier New" panose="02070309020205020404" pitchFamily="49" charset="0"/>
                <a:cs typeface="Courier New" panose="02070309020205020404" pitchFamily="49" charset="0"/>
              </a:rPr>
              <a:t> = {'</a:t>
            </a:r>
            <a:r>
              <a:rPr lang="ko-KR" altLang="en-US" sz="900" dirty="0" err="1">
                <a:latin typeface="Courier New" panose="02070309020205020404" pitchFamily="49" charset="0"/>
                <a:cs typeface="Courier New" panose="02070309020205020404" pitchFamily="49" charset="0"/>
              </a:rPr>
              <a:t>categoryid</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[0], '</a:t>
            </a:r>
            <a:r>
              <a:rPr lang="ko-KR" altLang="en-US" sz="900" dirty="0" err="1">
                <a:latin typeface="Courier New" panose="02070309020205020404" pitchFamily="49" charset="0"/>
                <a:cs typeface="Courier New" panose="02070309020205020404" pitchFamily="49" charset="0"/>
              </a:rPr>
              <a:t>categoryname</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[1], '</a:t>
            </a:r>
            <a:r>
              <a:rPr lang="ko-KR" altLang="en-US" sz="900" dirty="0" err="1">
                <a:latin typeface="Courier New" panose="02070309020205020404" pitchFamily="49" charset="0"/>
                <a:cs typeface="Courier New" panose="02070309020205020404" pitchFamily="49" charset="0"/>
              </a:rPr>
              <a:t>categorydescription</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[2]}</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outputCategories.append</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eachRow</a:t>
            </a:r>
            <a:r>
              <a:rPr lang="ko-KR" altLang="en-US" sz="900" dirty="0">
                <a:latin typeface="Courier New" panose="02070309020205020404" pitchFamily="49" charset="0"/>
                <a:cs typeface="Courier New" panose="02070309020205020404" pitchFamily="49" charset="0"/>
              </a:rPr>
              <a:t>)</a:t>
            </a:r>
          </a:p>
          <a:p>
            <a:endParaRPr lang="ko-KR" altLang="en-US" sz="900" dirty="0">
              <a:latin typeface="Courier New" panose="02070309020205020404" pitchFamily="49" charset="0"/>
              <a:cs typeface="Courier New" panose="02070309020205020404" pitchFamily="49" charset="0"/>
            </a:endParaRP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for</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in</a:t>
            </a:r>
            <a:r>
              <a:rPr lang="ko-KR" altLang="en-US" sz="900" dirty="0">
                <a:latin typeface="Courier New" panose="02070309020205020404" pitchFamily="49" charset="0"/>
                <a:cs typeface="Courier New" panose="02070309020205020404" pitchFamily="49" charset="0"/>
              </a:rPr>
              <a:t> fetchResultQuery1:</a:t>
            </a: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eachRow</a:t>
            </a:r>
            <a:r>
              <a:rPr lang="ko-KR" altLang="en-US" sz="900" dirty="0">
                <a:latin typeface="Courier New" panose="02070309020205020404" pitchFamily="49" charset="0"/>
                <a:cs typeface="Courier New" panose="02070309020205020404" pitchFamily="49" charset="0"/>
              </a:rPr>
              <a:t> = {'</a:t>
            </a:r>
            <a:r>
              <a:rPr lang="ko-KR" altLang="en-US" sz="900" dirty="0" err="1">
                <a:latin typeface="Courier New" panose="02070309020205020404" pitchFamily="49" charset="0"/>
                <a:cs typeface="Courier New" panose="02070309020205020404" pitchFamily="49" charset="0"/>
              </a:rPr>
              <a:t>categoryname</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[0], '</a:t>
            </a:r>
            <a:r>
              <a:rPr lang="ko-KR" altLang="en-US" sz="900" dirty="0" err="1">
                <a:latin typeface="Courier New" panose="02070309020205020404" pitchFamily="49" charset="0"/>
                <a:cs typeface="Courier New" panose="02070309020205020404" pitchFamily="49" charset="0"/>
              </a:rPr>
              <a:t>categorydescription</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temp</a:t>
            </a:r>
            <a:r>
              <a:rPr lang="ko-KR" altLang="en-US" sz="900" dirty="0">
                <a:latin typeface="Courier New" panose="02070309020205020404" pitchFamily="49" charset="0"/>
                <a:cs typeface="Courier New" panose="02070309020205020404" pitchFamily="49" charset="0"/>
              </a:rPr>
              <a:t>[1]}</a:t>
            </a:r>
          </a:p>
          <a:p>
            <a:r>
              <a:rPr lang="ko-KR" altLang="en-US" sz="900" dirty="0">
                <a:latin typeface="Courier New" panose="02070309020205020404" pitchFamily="49" charset="0"/>
                <a:cs typeface="Courier New" panose="02070309020205020404" pitchFamily="49" charset="0"/>
              </a:rPr>
              <a:t>            outputOfQuery1.append(</a:t>
            </a:r>
            <a:r>
              <a:rPr lang="ko-KR" altLang="en-US" sz="900" dirty="0" err="1">
                <a:latin typeface="Courier New" panose="02070309020205020404" pitchFamily="49" charset="0"/>
                <a:cs typeface="Courier New" panose="02070309020205020404" pitchFamily="49" charset="0"/>
              </a:rPr>
              <a:t>eachRow</a:t>
            </a:r>
            <a:r>
              <a:rPr lang="ko-KR" altLang="en-US" sz="900" dirty="0">
                <a:latin typeface="Courier New" panose="02070309020205020404" pitchFamily="49" charset="0"/>
                <a:cs typeface="Courier New" panose="02070309020205020404" pitchFamily="49" charset="0"/>
              </a:rPr>
              <a:t>)</a:t>
            </a:r>
          </a:p>
          <a:p>
            <a:endParaRPr lang="ko-KR" altLang="en-US" sz="900" dirty="0">
              <a:latin typeface="Courier New" panose="02070309020205020404" pitchFamily="49" charset="0"/>
              <a:cs typeface="Courier New" panose="02070309020205020404" pitchFamily="49" charset="0"/>
            </a:endParaRPr>
          </a:p>
          <a:p>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return</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render</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request</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myApp</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index.html</a:t>
            </a:r>
            <a:r>
              <a:rPr lang="ko-KR" altLang="en-US" sz="900" dirty="0">
                <a:latin typeface="Courier New" panose="02070309020205020404" pitchFamily="49" charset="0"/>
                <a:cs typeface="Courier New" panose="02070309020205020404" pitchFamily="49" charset="0"/>
              </a:rPr>
              <a:t>',{"</a:t>
            </a:r>
            <a:r>
              <a:rPr lang="ko-KR" altLang="en-US" sz="900" dirty="0" err="1">
                <a:latin typeface="Courier New" panose="02070309020205020404" pitchFamily="49" charset="0"/>
                <a:cs typeface="Courier New" panose="02070309020205020404" pitchFamily="49" charset="0"/>
              </a:rPr>
              <a:t>categories</a:t>
            </a:r>
            <a:r>
              <a:rPr lang="ko-KR" altLang="en-US" sz="900" dirty="0">
                <a:latin typeface="Courier New" panose="02070309020205020404" pitchFamily="49" charset="0"/>
                <a:cs typeface="Courier New" panose="02070309020205020404" pitchFamily="49" charset="0"/>
              </a:rPr>
              <a:t>": </a:t>
            </a:r>
            <a:r>
              <a:rPr lang="ko-KR" altLang="en-US" sz="900" dirty="0" err="1">
                <a:latin typeface="Courier New" panose="02070309020205020404" pitchFamily="49" charset="0"/>
                <a:cs typeface="Courier New" panose="02070309020205020404" pitchFamily="49" charset="0"/>
              </a:rPr>
              <a:t>outputCategories</a:t>
            </a:r>
            <a:r>
              <a:rPr lang="ko-KR" altLang="en-US" sz="900" dirty="0">
                <a:latin typeface="Courier New" panose="02070309020205020404" pitchFamily="49" charset="0"/>
                <a:cs typeface="Courier New" panose="02070309020205020404" pitchFamily="49" charset="0"/>
              </a:rPr>
              <a:t>, "output1": outputOfQuery1})</a:t>
            </a:r>
          </a:p>
        </p:txBody>
      </p:sp>
    </p:spTree>
    <p:extLst>
      <p:ext uri="{BB962C8B-B14F-4D97-AF65-F5344CB8AC3E}">
        <p14:creationId xmlns:p14="http://schemas.microsoft.com/office/powerpoint/2010/main" val="55412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27</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15) Creating templates</a:t>
            </a:r>
            <a:endParaRPr lang="ko-KR" altLang="en-US" dirty="0"/>
          </a:p>
        </p:txBody>
      </p:sp>
      <p:sp>
        <p:nvSpPr>
          <p:cNvPr id="9" name="TextBox 8">
            <a:extLst>
              <a:ext uri="{FF2B5EF4-FFF2-40B4-BE49-F238E27FC236}">
                <a16:creationId xmlns:a16="http://schemas.microsoft.com/office/drawing/2014/main" id="{73A9D066-D2A7-459D-8CB8-276FD3841B71}"/>
              </a:ext>
            </a:extLst>
          </p:cNvPr>
          <p:cNvSpPr txBox="1"/>
          <p:nvPr/>
        </p:nvSpPr>
        <p:spPr>
          <a:xfrm>
            <a:off x="354086" y="1381723"/>
            <a:ext cx="3600400" cy="3816429"/>
          </a:xfrm>
          <a:prstGeom prst="rect">
            <a:avLst/>
          </a:prstGeom>
          <a:solidFill>
            <a:schemeClr val="bg2">
              <a:lumMod val="90000"/>
            </a:schemeClr>
          </a:solidFill>
        </p:spPr>
        <p:txBody>
          <a:bodyPr wrap="square" rtlCol="0">
            <a:spAutoFit/>
          </a:bodyPr>
          <a:lstStyle/>
          <a:p>
            <a:pPr algn="ctr"/>
            <a:r>
              <a:rPr lang="en-US" altLang="ko-KR" sz="2200" b="1" dirty="0"/>
              <a:t>1) In settings.py add path to “templates” which will store the templates used by application </a:t>
            </a:r>
          </a:p>
          <a:p>
            <a:pPr marL="457200" indent="-457200" algn="ctr">
              <a:buAutoNum type="arabicParenR"/>
            </a:pPr>
            <a:endParaRPr lang="en-US" altLang="ko-KR" sz="2200" b="1" i="1" dirty="0"/>
          </a:p>
          <a:p>
            <a:pPr algn="ctr"/>
            <a:r>
              <a:rPr lang="en-US" altLang="ko-KR" sz="2200" b="1" dirty="0"/>
              <a:t>2) In the </a:t>
            </a:r>
            <a:r>
              <a:rPr lang="en-US" altLang="ko-KR" sz="2200" b="1" dirty="0" err="1"/>
              <a:t>myApp</a:t>
            </a:r>
            <a:r>
              <a:rPr lang="en-US" altLang="ko-KR" sz="2200" b="1" dirty="0"/>
              <a:t> directory, create templates directory and inside of it create another directory which will have same name as the application</a:t>
            </a:r>
          </a:p>
        </p:txBody>
      </p:sp>
      <p:pic>
        <p:nvPicPr>
          <p:cNvPr id="3" name="그림 2">
            <a:extLst>
              <a:ext uri="{FF2B5EF4-FFF2-40B4-BE49-F238E27FC236}">
                <a16:creationId xmlns:a16="http://schemas.microsoft.com/office/drawing/2014/main" id="{D85117DD-70BF-46D6-9987-DEFAB93AC59F}"/>
              </a:ext>
            </a:extLst>
          </p:cNvPr>
          <p:cNvPicPr>
            <a:picLocks noChangeAspect="1"/>
          </p:cNvPicPr>
          <p:nvPr/>
        </p:nvPicPr>
        <p:blipFill>
          <a:blip r:embed="rId2"/>
          <a:stretch>
            <a:fillRect/>
          </a:stretch>
        </p:blipFill>
        <p:spPr>
          <a:xfrm>
            <a:off x="4355976" y="1227040"/>
            <a:ext cx="4015358" cy="2441499"/>
          </a:xfrm>
          <a:prstGeom prst="rect">
            <a:avLst/>
          </a:prstGeom>
        </p:spPr>
      </p:pic>
      <p:sp>
        <p:nvSpPr>
          <p:cNvPr id="14" name="직사각형 13">
            <a:extLst>
              <a:ext uri="{FF2B5EF4-FFF2-40B4-BE49-F238E27FC236}">
                <a16:creationId xmlns:a16="http://schemas.microsoft.com/office/drawing/2014/main" id="{C7810E42-FAEC-4F55-A246-96999CE4247B}"/>
              </a:ext>
            </a:extLst>
          </p:cNvPr>
          <p:cNvSpPr/>
          <p:nvPr/>
        </p:nvSpPr>
        <p:spPr>
          <a:xfrm>
            <a:off x="4716016" y="1916832"/>
            <a:ext cx="2664296" cy="21602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843695A5-FF97-4770-81B0-6FD08F4BF609}"/>
              </a:ext>
            </a:extLst>
          </p:cNvPr>
          <p:cNvSpPr/>
          <p:nvPr/>
        </p:nvSpPr>
        <p:spPr>
          <a:xfrm>
            <a:off x="4324922" y="1208066"/>
            <a:ext cx="792088" cy="21602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16126487-5BCD-499E-B1F3-5D142B1859CB}"/>
              </a:ext>
            </a:extLst>
          </p:cNvPr>
          <p:cNvPicPr>
            <a:picLocks noChangeAspect="1"/>
          </p:cNvPicPr>
          <p:nvPr/>
        </p:nvPicPr>
        <p:blipFill>
          <a:blip r:embed="rId3"/>
          <a:stretch>
            <a:fillRect/>
          </a:stretch>
        </p:blipFill>
        <p:spPr>
          <a:xfrm>
            <a:off x="4774304" y="3864703"/>
            <a:ext cx="2952328" cy="2674210"/>
          </a:xfrm>
          <a:prstGeom prst="rect">
            <a:avLst/>
          </a:prstGeom>
        </p:spPr>
      </p:pic>
      <p:sp>
        <p:nvSpPr>
          <p:cNvPr id="20" name="직사각형 19">
            <a:extLst>
              <a:ext uri="{FF2B5EF4-FFF2-40B4-BE49-F238E27FC236}">
                <a16:creationId xmlns:a16="http://schemas.microsoft.com/office/drawing/2014/main" id="{4E089819-4698-42C6-BF4C-A33C508B6DBA}"/>
              </a:ext>
            </a:extLst>
          </p:cNvPr>
          <p:cNvSpPr/>
          <p:nvPr/>
        </p:nvSpPr>
        <p:spPr>
          <a:xfrm>
            <a:off x="4918320" y="4358331"/>
            <a:ext cx="2664296" cy="582363"/>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890091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28</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15) Creating templates (cont.)</a:t>
            </a:r>
            <a:endParaRPr lang="ko-KR" altLang="en-US" dirty="0"/>
          </a:p>
        </p:txBody>
      </p:sp>
      <p:sp>
        <p:nvSpPr>
          <p:cNvPr id="9" name="TextBox 8">
            <a:extLst>
              <a:ext uri="{FF2B5EF4-FFF2-40B4-BE49-F238E27FC236}">
                <a16:creationId xmlns:a16="http://schemas.microsoft.com/office/drawing/2014/main" id="{73A9D066-D2A7-459D-8CB8-276FD3841B71}"/>
              </a:ext>
            </a:extLst>
          </p:cNvPr>
          <p:cNvSpPr txBox="1"/>
          <p:nvPr/>
        </p:nvSpPr>
        <p:spPr>
          <a:xfrm>
            <a:off x="539552" y="2052423"/>
            <a:ext cx="3096344" cy="2462213"/>
          </a:xfrm>
          <a:prstGeom prst="rect">
            <a:avLst/>
          </a:prstGeom>
          <a:solidFill>
            <a:schemeClr val="bg2">
              <a:lumMod val="90000"/>
            </a:schemeClr>
          </a:solidFill>
        </p:spPr>
        <p:txBody>
          <a:bodyPr wrap="square" rtlCol="0">
            <a:spAutoFit/>
          </a:bodyPr>
          <a:lstStyle/>
          <a:p>
            <a:pPr algn="ctr"/>
            <a:r>
              <a:rPr lang="en-US" altLang="ko-KR" sz="2200" b="1" dirty="0"/>
              <a:t>3) Then right click on new created directory “</a:t>
            </a:r>
            <a:r>
              <a:rPr lang="en-US" altLang="ko-KR" sz="2200" b="1" dirty="0" err="1"/>
              <a:t>myApp</a:t>
            </a:r>
            <a:r>
              <a:rPr lang="en-US" altLang="ko-KR" sz="2200" b="1" dirty="0"/>
              <a:t>”-&gt; Press New-&gt;HTML File</a:t>
            </a:r>
          </a:p>
          <a:p>
            <a:pPr algn="ctr"/>
            <a:endParaRPr lang="en-US" altLang="ko-KR" sz="2200" b="1" dirty="0"/>
          </a:p>
          <a:p>
            <a:pPr algn="ctr"/>
            <a:r>
              <a:rPr lang="en-US" altLang="ko-KR" sz="2200" b="1" dirty="0"/>
              <a:t>4) Name it as “index” and press enter</a:t>
            </a:r>
          </a:p>
        </p:txBody>
      </p:sp>
      <p:pic>
        <p:nvPicPr>
          <p:cNvPr id="18" name="그림 17">
            <a:extLst>
              <a:ext uri="{FF2B5EF4-FFF2-40B4-BE49-F238E27FC236}">
                <a16:creationId xmlns:a16="http://schemas.microsoft.com/office/drawing/2014/main" id="{C09E82DA-3815-46BF-805C-24EA28DC09F8}"/>
              </a:ext>
            </a:extLst>
          </p:cNvPr>
          <p:cNvPicPr>
            <a:picLocks noChangeAspect="1"/>
          </p:cNvPicPr>
          <p:nvPr/>
        </p:nvPicPr>
        <p:blipFill rotWithShape="1">
          <a:blip r:embed="rId2"/>
          <a:srcRect b="39886"/>
          <a:stretch/>
        </p:blipFill>
        <p:spPr>
          <a:xfrm>
            <a:off x="4225677" y="965039"/>
            <a:ext cx="4289673" cy="1461367"/>
          </a:xfrm>
          <a:prstGeom prst="rect">
            <a:avLst/>
          </a:prstGeom>
        </p:spPr>
      </p:pic>
      <p:sp>
        <p:nvSpPr>
          <p:cNvPr id="19" name="직사각형 18">
            <a:extLst>
              <a:ext uri="{FF2B5EF4-FFF2-40B4-BE49-F238E27FC236}">
                <a16:creationId xmlns:a16="http://schemas.microsoft.com/office/drawing/2014/main" id="{6ACADCB5-5A5C-40FC-BEA4-EEBE6C2C4CF4}"/>
              </a:ext>
            </a:extLst>
          </p:cNvPr>
          <p:cNvSpPr/>
          <p:nvPr/>
        </p:nvSpPr>
        <p:spPr>
          <a:xfrm>
            <a:off x="6457950" y="1758118"/>
            <a:ext cx="2016224" cy="221109"/>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95EAD076-261B-4B69-AC81-C8746C53BE42}"/>
              </a:ext>
            </a:extLst>
          </p:cNvPr>
          <p:cNvPicPr>
            <a:picLocks noChangeAspect="1"/>
          </p:cNvPicPr>
          <p:nvPr/>
        </p:nvPicPr>
        <p:blipFill>
          <a:blip r:embed="rId3"/>
          <a:stretch>
            <a:fillRect/>
          </a:stretch>
        </p:blipFill>
        <p:spPr>
          <a:xfrm>
            <a:off x="4335821" y="4387174"/>
            <a:ext cx="3829826" cy="770018"/>
          </a:xfrm>
          <a:prstGeom prst="rect">
            <a:avLst/>
          </a:prstGeom>
        </p:spPr>
      </p:pic>
      <p:sp>
        <p:nvSpPr>
          <p:cNvPr id="22" name="화살표: 아래쪽 21">
            <a:extLst>
              <a:ext uri="{FF2B5EF4-FFF2-40B4-BE49-F238E27FC236}">
                <a16:creationId xmlns:a16="http://schemas.microsoft.com/office/drawing/2014/main" id="{4397DDB4-AF8E-4C85-9C9B-593A04F61265}"/>
              </a:ext>
            </a:extLst>
          </p:cNvPr>
          <p:cNvSpPr/>
          <p:nvPr/>
        </p:nvSpPr>
        <p:spPr>
          <a:xfrm>
            <a:off x="6027474" y="3114992"/>
            <a:ext cx="430476" cy="770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9713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29</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15) Creating templates (cont.)</a:t>
            </a:r>
            <a:endParaRPr lang="ko-KR" altLang="en-US" dirty="0"/>
          </a:p>
        </p:txBody>
      </p:sp>
      <p:sp>
        <p:nvSpPr>
          <p:cNvPr id="9" name="TextBox 8">
            <a:extLst>
              <a:ext uri="{FF2B5EF4-FFF2-40B4-BE49-F238E27FC236}">
                <a16:creationId xmlns:a16="http://schemas.microsoft.com/office/drawing/2014/main" id="{73A9D066-D2A7-459D-8CB8-276FD3841B71}"/>
              </a:ext>
            </a:extLst>
          </p:cNvPr>
          <p:cNvSpPr txBox="1"/>
          <p:nvPr/>
        </p:nvSpPr>
        <p:spPr>
          <a:xfrm>
            <a:off x="683568" y="3212976"/>
            <a:ext cx="3096344" cy="769441"/>
          </a:xfrm>
          <a:prstGeom prst="rect">
            <a:avLst/>
          </a:prstGeom>
          <a:solidFill>
            <a:schemeClr val="bg2">
              <a:lumMod val="90000"/>
            </a:schemeClr>
          </a:solidFill>
        </p:spPr>
        <p:txBody>
          <a:bodyPr wrap="square" rtlCol="0">
            <a:spAutoFit/>
          </a:bodyPr>
          <a:lstStyle/>
          <a:p>
            <a:pPr algn="ctr"/>
            <a:r>
              <a:rPr lang="en-US" altLang="ko-KR" sz="2200" b="1" dirty="0"/>
              <a:t>5) Add the following to </a:t>
            </a:r>
            <a:r>
              <a:rPr lang="en-US" altLang="ko-KR" sz="2200" b="1" i="1" dirty="0"/>
              <a:t>index.html</a:t>
            </a:r>
          </a:p>
        </p:txBody>
      </p:sp>
      <p:sp>
        <p:nvSpPr>
          <p:cNvPr id="29" name="TextBox 28">
            <a:extLst>
              <a:ext uri="{FF2B5EF4-FFF2-40B4-BE49-F238E27FC236}">
                <a16:creationId xmlns:a16="http://schemas.microsoft.com/office/drawing/2014/main" id="{F2498C5B-8743-4959-A866-87AC53D929E5}"/>
              </a:ext>
            </a:extLst>
          </p:cNvPr>
          <p:cNvSpPr txBox="1"/>
          <p:nvPr/>
        </p:nvSpPr>
        <p:spPr>
          <a:xfrm>
            <a:off x="5940152" y="687318"/>
            <a:ext cx="1611882" cy="430887"/>
          </a:xfrm>
          <a:prstGeom prst="rect">
            <a:avLst/>
          </a:prstGeom>
          <a:noFill/>
        </p:spPr>
        <p:txBody>
          <a:bodyPr wrap="square" rtlCol="0">
            <a:spAutoFit/>
          </a:bodyPr>
          <a:lstStyle/>
          <a:p>
            <a:pPr algn="ctr"/>
            <a:r>
              <a:rPr lang="en-US" altLang="ko-KR" sz="2200" b="1" dirty="0"/>
              <a:t>index.html</a:t>
            </a:r>
          </a:p>
        </p:txBody>
      </p:sp>
      <p:sp>
        <p:nvSpPr>
          <p:cNvPr id="33" name="TextBox 32">
            <a:extLst>
              <a:ext uri="{FF2B5EF4-FFF2-40B4-BE49-F238E27FC236}">
                <a16:creationId xmlns:a16="http://schemas.microsoft.com/office/drawing/2014/main" id="{6B460F26-ECC9-48E9-92CD-7464FF23437C}"/>
              </a:ext>
            </a:extLst>
          </p:cNvPr>
          <p:cNvSpPr txBox="1"/>
          <p:nvPr/>
        </p:nvSpPr>
        <p:spPr>
          <a:xfrm>
            <a:off x="4860032" y="1109637"/>
            <a:ext cx="3672408" cy="5847755"/>
          </a:xfrm>
          <a:prstGeom prst="rect">
            <a:avLst/>
          </a:prstGeom>
          <a:noFill/>
        </p:spPr>
        <p:txBody>
          <a:bodyPr wrap="square">
            <a:spAutoFit/>
          </a:bodyPr>
          <a:lstStyle/>
          <a:p>
            <a:r>
              <a:rPr lang="en-US" altLang="ko-KR" sz="850" dirty="0">
                <a:latin typeface="Courier New" panose="02070309020205020404" pitchFamily="49" charset="0"/>
                <a:cs typeface="Courier New" panose="02070309020205020404" pitchFamily="49" charset="0"/>
              </a:rPr>
              <a:t>&lt;!DOCTYPE html&gt;</a:t>
            </a:r>
          </a:p>
          <a:p>
            <a:r>
              <a:rPr lang="en-US" altLang="ko-KR" sz="850" dirty="0">
                <a:latin typeface="Courier New" panose="02070309020205020404" pitchFamily="49" charset="0"/>
                <a:cs typeface="Courier New" panose="02070309020205020404" pitchFamily="49" charset="0"/>
              </a:rPr>
              <a:t>&lt;html&gt;</a:t>
            </a:r>
          </a:p>
          <a:p>
            <a:r>
              <a:rPr lang="en-US" altLang="ko-KR" sz="850" dirty="0">
                <a:latin typeface="Courier New" panose="02070309020205020404" pitchFamily="49" charset="0"/>
                <a:cs typeface="Courier New" panose="02070309020205020404" pitchFamily="49" charset="0"/>
              </a:rPr>
              <a:t>&lt;head&gt;</a:t>
            </a:r>
          </a:p>
          <a:p>
            <a:r>
              <a:rPr lang="en-US" altLang="ko-KR" sz="850" dirty="0">
                <a:latin typeface="Courier New" panose="02070309020205020404" pitchFamily="49" charset="0"/>
                <a:cs typeface="Courier New" panose="02070309020205020404" pitchFamily="49" charset="0"/>
              </a:rPr>
              <a:t>    &lt;meta charset="UTF-8"&gt;</a:t>
            </a:r>
          </a:p>
          <a:p>
            <a:r>
              <a:rPr lang="en-US" altLang="ko-KR" sz="850" dirty="0">
                <a:latin typeface="Courier New" panose="02070309020205020404" pitchFamily="49" charset="0"/>
                <a:cs typeface="Courier New" panose="02070309020205020404" pitchFamily="49" charset="0"/>
              </a:rPr>
              <a:t>    &lt;title&gt;Categories Database:&lt;/title&gt;</a:t>
            </a:r>
          </a:p>
          <a:p>
            <a:r>
              <a:rPr lang="en-US" altLang="ko-KR" sz="850" dirty="0">
                <a:latin typeface="Courier New" panose="02070309020205020404" pitchFamily="49" charset="0"/>
                <a:cs typeface="Courier New" panose="02070309020205020404" pitchFamily="49" charset="0"/>
              </a:rPr>
              <a:t>&lt;/head&gt;</a:t>
            </a:r>
          </a:p>
          <a:p>
            <a:r>
              <a:rPr lang="en-US" altLang="ko-KR" sz="850" dirty="0">
                <a:latin typeface="Courier New" panose="02070309020205020404" pitchFamily="49" charset="0"/>
                <a:cs typeface="Courier New" panose="02070309020205020404" pitchFamily="49" charset="0"/>
              </a:rPr>
              <a:t>&lt;body&gt;</a:t>
            </a:r>
          </a:p>
          <a:p>
            <a:r>
              <a:rPr lang="en-US" altLang="ko-KR" sz="850" dirty="0">
                <a:latin typeface="Courier New" panose="02070309020205020404" pitchFamily="49" charset="0"/>
                <a:cs typeface="Courier New" panose="02070309020205020404" pitchFamily="49" charset="0"/>
              </a:rPr>
              <a:t>&lt;h2&gt;Categories table&lt;/h2&gt;</a:t>
            </a:r>
          </a:p>
          <a:p>
            <a:r>
              <a:rPr lang="en-US" altLang="ko-KR" sz="850" dirty="0">
                <a:latin typeface="Courier New" panose="02070309020205020404" pitchFamily="49" charset="0"/>
                <a:cs typeface="Courier New" panose="02070309020205020404" pitchFamily="49" charset="0"/>
              </a:rPr>
              <a:t>&lt;table&gt;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thead</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&gt;category id&lt;/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&gt;category name&lt;/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&gt;category description&lt;/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thead</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for category in categories %}</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&lt;td&gt;{{ </a:t>
            </a:r>
            <a:r>
              <a:rPr lang="en-US" altLang="ko-KR" sz="850" dirty="0" err="1">
                <a:latin typeface="Courier New" panose="02070309020205020404" pitchFamily="49" charset="0"/>
                <a:cs typeface="Courier New" panose="02070309020205020404" pitchFamily="49" charset="0"/>
              </a:rPr>
              <a:t>category.categoryid</a:t>
            </a:r>
            <a:r>
              <a:rPr lang="en-US" altLang="ko-KR" sz="850" dirty="0">
                <a:latin typeface="Courier New" panose="02070309020205020404" pitchFamily="49" charset="0"/>
                <a:cs typeface="Courier New" panose="02070309020205020404" pitchFamily="49" charset="0"/>
              </a:rPr>
              <a:t> }}&lt;/td&gt;</a:t>
            </a:r>
          </a:p>
          <a:p>
            <a:r>
              <a:rPr lang="en-US" altLang="ko-KR" sz="850" dirty="0">
                <a:latin typeface="Courier New" panose="02070309020205020404" pitchFamily="49" charset="0"/>
                <a:cs typeface="Courier New" panose="02070309020205020404" pitchFamily="49" charset="0"/>
              </a:rPr>
              <a:t>        &lt;td&gt;{{ </a:t>
            </a:r>
            <a:r>
              <a:rPr lang="en-US" altLang="ko-KR" sz="850" dirty="0" err="1">
                <a:latin typeface="Courier New" panose="02070309020205020404" pitchFamily="49" charset="0"/>
                <a:cs typeface="Courier New" panose="02070309020205020404" pitchFamily="49" charset="0"/>
              </a:rPr>
              <a:t>category.categoryname</a:t>
            </a:r>
            <a:r>
              <a:rPr lang="en-US" altLang="ko-KR" sz="850" dirty="0">
                <a:latin typeface="Courier New" panose="02070309020205020404" pitchFamily="49" charset="0"/>
                <a:cs typeface="Courier New" panose="02070309020205020404" pitchFamily="49" charset="0"/>
              </a:rPr>
              <a:t> }}&lt;/td&gt;</a:t>
            </a:r>
          </a:p>
          <a:p>
            <a:r>
              <a:rPr lang="en-US" altLang="ko-KR" sz="850" dirty="0">
                <a:latin typeface="Courier New" panose="02070309020205020404" pitchFamily="49" charset="0"/>
                <a:cs typeface="Courier New" panose="02070309020205020404" pitchFamily="49" charset="0"/>
              </a:rPr>
              <a:t>        &lt;td&gt;{{ </a:t>
            </a:r>
            <a:r>
              <a:rPr lang="en-US" altLang="ko-KR" sz="850" dirty="0" err="1">
                <a:latin typeface="Courier New" panose="02070309020205020404" pitchFamily="49" charset="0"/>
                <a:cs typeface="Courier New" panose="02070309020205020404" pitchFamily="49" charset="0"/>
              </a:rPr>
              <a:t>category.categorydescription</a:t>
            </a:r>
            <a:r>
              <a:rPr lang="en-US" altLang="ko-KR" sz="850" dirty="0">
                <a:latin typeface="Courier New" panose="02070309020205020404" pitchFamily="49" charset="0"/>
                <a:cs typeface="Courier New" panose="02070309020205020404" pitchFamily="49" charset="0"/>
              </a:rPr>
              <a:t> }}&lt;/td&gt;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a:t>
            </a:r>
            <a:r>
              <a:rPr lang="en-US" altLang="ko-KR" sz="850" dirty="0" err="1">
                <a:latin typeface="Courier New" panose="02070309020205020404" pitchFamily="49" charset="0"/>
                <a:cs typeface="Courier New" panose="02070309020205020404" pitchFamily="49" charset="0"/>
              </a:rPr>
              <a:t>endfor</a:t>
            </a:r>
            <a:r>
              <a:rPr lang="en-US" altLang="ko-KR" sz="850" dirty="0">
                <a:latin typeface="Courier New" panose="02070309020205020404" pitchFamily="49" charset="0"/>
                <a:cs typeface="Courier New" panose="02070309020205020404" pitchFamily="49" charset="0"/>
              </a:rPr>
              <a:t> %}</a:t>
            </a:r>
          </a:p>
          <a:p>
            <a:r>
              <a:rPr lang="en-US" altLang="ko-KR" sz="850" dirty="0">
                <a:latin typeface="Courier New" panose="02070309020205020404" pitchFamily="49" charset="0"/>
                <a:cs typeface="Courier New" panose="02070309020205020404" pitchFamily="49" charset="0"/>
              </a:rPr>
              <a:t>&lt;/table&gt;</a:t>
            </a:r>
          </a:p>
          <a:p>
            <a:r>
              <a:rPr lang="en-US" altLang="ko-KR" sz="850" dirty="0">
                <a:latin typeface="Courier New" panose="02070309020205020404" pitchFamily="49" charset="0"/>
                <a:cs typeface="Courier New" panose="02070309020205020404" pitchFamily="49" charset="0"/>
              </a:rPr>
              <a:t>&lt;</a:t>
            </a:r>
            <a:r>
              <a:rPr lang="en-US" altLang="ko-KR" sz="850" dirty="0" err="1">
                <a:latin typeface="Courier New" panose="02070309020205020404" pitchFamily="49" charset="0"/>
                <a:cs typeface="Courier New" panose="02070309020205020404" pitchFamily="49" charset="0"/>
              </a:rPr>
              <a:t>br</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&lt;</a:t>
            </a:r>
            <a:r>
              <a:rPr lang="en-US" altLang="ko-KR" sz="850" dirty="0" err="1">
                <a:latin typeface="Courier New" panose="02070309020205020404" pitchFamily="49" charset="0"/>
                <a:cs typeface="Courier New" panose="02070309020205020404" pitchFamily="49" charset="0"/>
              </a:rPr>
              <a:t>br</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&lt;h2&gt;Example query result:&lt;/h2&gt;</a:t>
            </a:r>
          </a:p>
          <a:p>
            <a:r>
              <a:rPr lang="en-US" altLang="ko-KR" sz="850" dirty="0">
                <a:latin typeface="Courier New" panose="02070309020205020404" pitchFamily="49" charset="0"/>
                <a:cs typeface="Courier New" panose="02070309020205020404" pitchFamily="49" charset="0"/>
              </a:rPr>
              <a:t>&lt;table&gt;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thead</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&gt;category name&lt;/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&gt;category description&lt;/</a:t>
            </a:r>
            <a:r>
              <a:rPr lang="en-US" altLang="ko-KR" sz="850" dirty="0" err="1">
                <a:latin typeface="Courier New" panose="02070309020205020404" pitchFamily="49" charset="0"/>
                <a:cs typeface="Courier New" panose="02070309020205020404" pitchFamily="49" charset="0"/>
              </a:rPr>
              <a:t>th</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a:t>
            </a:r>
            <a:r>
              <a:rPr lang="en-US" altLang="ko-KR" sz="850" dirty="0" err="1">
                <a:latin typeface="Courier New" panose="02070309020205020404" pitchFamily="49" charset="0"/>
                <a:cs typeface="Courier New" panose="02070309020205020404" pitchFamily="49" charset="0"/>
              </a:rPr>
              <a:t>thead</a:t>
            </a:r>
            <a:r>
              <a:rPr lang="en-US" altLang="ko-KR" sz="850" dirty="0">
                <a:latin typeface="Courier New" panose="02070309020205020404" pitchFamily="49" charset="0"/>
                <a:cs typeface="Courier New" panose="02070309020205020404" pitchFamily="49" charset="0"/>
              </a:rPr>
              <a:t>&gt;</a:t>
            </a:r>
          </a:p>
          <a:p>
            <a:r>
              <a:rPr lang="en-US" altLang="ko-KR" sz="850" dirty="0">
                <a:latin typeface="Courier New" panose="02070309020205020404" pitchFamily="49" charset="0"/>
                <a:cs typeface="Courier New" panose="02070309020205020404" pitchFamily="49" charset="0"/>
              </a:rPr>
              <a:t>{% for </a:t>
            </a:r>
            <a:r>
              <a:rPr lang="en-US" altLang="ko-KR" sz="850" dirty="0" err="1">
                <a:latin typeface="Courier New" panose="02070309020205020404" pitchFamily="49" charset="0"/>
                <a:cs typeface="Courier New" panose="02070309020205020404" pitchFamily="49" charset="0"/>
              </a:rPr>
              <a:t>i</a:t>
            </a:r>
            <a:r>
              <a:rPr lang="en-US" altLang="ko-KR" sz="850" dirty="0">
                <a:latin typeface="Courier New" panose="02070309020205020404" pitchFamily="49" charset="0"/>
                <a:cs typeface="Courier New" panose="02070309020205020404" pitchFamily="49" charset="0"/>
              </a:rPr>
              <a:t> in output1 %}</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&lt;td&gt;{{ </a:t>
            </a:r>
            <a:r>
              <a:rPr lang="en-US" altLang="ko-KR" sz="850" dirty="0" err="1">
                <a:latin typeface="Courier New" panose="02070309020205020404" pitchFamily="49" charset="0"/>
                <a:cs typeface="Courier New" panose="02070309020205020404" pitchFamily="49" charset="0"/>
              </a:rPr>
              <a:t>i.categoryname</a:t>
            </a:r>
            <a:r>
              <a:rPr lang="en-US" altLang="ko-KR" sz="850" dirty="0">
                <a:latin typeface="Courier New" panose="02070309020205020404" pitchFamily="49" charset="0"/>
                <a:cs typeface="Courier New" panose="02070309020205020404" pitchFamily="49" charset="0"/>
              </a:rPr>
              <a:t> }}&lt;/td&gt;</a:t>
            </a:r>
          </a:p>
          <a:p>
            <a:r>
              <a:rPr lang="en-US" altLang="ko-KR" sz="850" dirty="0">
                <a:latin typeface="Courier New" panose="02070309020205020404" pitchFamily="49" charset="0"/>
                <a:cs typeface="Courier New" panose="02070309020205020404" pitchFamily="49" charset="0"/>
              </a:rPr>
              <a:t>        &lt;td&gt;{{ </a:t>
            </a:r>
            <a:r>
              <a:rPr lang="en-US" altLang="ko-KR" sz="850" dirty="0" err="1">
                <a:latin typeface="Courier New" panose="02070309020205020404" pitchFamily="49" charset="0"/>
                <a:cs typeface="Courier New" panose="02070309020205020404" pitchFamily="49" charset="0"/>
              </a:rPr>
              <a:t>i.categorydescription</a:t>
            </a:r>
            <a:r>
              <a:rPr lang="en-US" altLang="ko-KR" sz="850" dirty="0">
                <a:latin typeface="Courier New" panose="02070309020205020404" pitchFamily="49" charset="0"/>
                <a:cs typeface="Courier New" panose="02070309020205020404" pitchFamily="49" charset="0"/>
              </a:rPr>
              <a:t> }}&lt;/td&gt;</a:t>
            </a:r>
          </a:p>
          <a:p>
            <a:r>
              <a:rPr lang="en-US" altLang="ko-KR" sz="850" dirty="0">
                <a:latin typeface="Courier New" panose="02070309020205020404" pitchFamily="49" charset="0"/>
                <a:cs typeface="Courier New" panose="02070309020205020404" pitchFamily="49" charset="0"/>
              </a:rPr>
              <a:t>    &lt;/tr&gt;</a:t>
            </a:r>
          </a:p>
          <a:p>
            <a:r>
              <a:rPr lang="en-US" altLang="ko-KR" sz="850" dirty="0">
                <a:latin typeface="Courier New" panose="02070309020205020404" pitchFamily="49" charset="0"/>
                <a:cs typeface="Courier New" panose="02070309020205020404" pitchFamily="49" charset="0"/>
              </a:rPr>
              <a:t>{% </a:t>
            </a:r>
            <a:r>
              <a:rPr lang="en-US" altLang="ko-KR" sz="850" dirty="0" err="1">
                <a:latin typeface="Courier New" panose="02070309020205020404" pitchFamily="49" charset="0"/>
                <a:cs typeface="Courier New" panose="02070309020205020404" pitchFamily="49" charset="0"/>
              </a:rPr>
              <a:t>endfor</a:t>
            </a:r>
            <a:r>
              <a:rPr lang="en-US" altLang="ko-KR" sz="850" dirty="0">
                <a:latin typeface="Courier New" panose="02070309020205020404" pitchFamily="49" charset="0"/>
                <a:cs typeface="Courier New" panose="02070309020205020404" pitchFamily="49" charset="0"/>
              </a:rPr>
              <a:t> %}</a:t>
            </a:r>
          </a:p>
          <a:p>
            <a:r>
              <a:rPr lang="en-US" altLang="ko-KR" sz="850" dirty="0">
                <a:latin typeface="Courier New" panose="02070309020205020404" pitchFamily="49" charset="0"/>
                <a:cs typeface="Courier New" panose="02070309020205020404" pitchFamily="49" charset="0"/>
              </a:rPr>
              <a:t>&lt;/table&gt;</a:t>
            </a:r>
          </a:p>
          <a:p>
            <a:r>
              <a:rPr lang="en-US" altLang="ko-KR" sz="850" dirty="0">
                <a:latin typeface="Courier New" panose="02070309020205020404" pitchFamily="49" charset="0"/>
                <a:cs typeface="Courier New" panose="02070309020205020404" pitchFamily="49" charset="0"/>
              </a:rPr>
              <a:t>&lt;/body&gt;</a:t>
            </a:r>
          </a:p>
          <a:p>
            <a:r>
              <a:rPr lang="en-US" altLang="ko-KR" sz="85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07791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Download MySQL</a:t>
            </a:r>
            <a:endParaRPr lang="ko-KR" altLang="en-US" dirty="0"/>
          </a:p>
        </p:txBody>
      </p:sp>
      <p:sp>
        <p:nvSpPr>
          <p:cNvPr id="3" name="내용 개체 틀 2"/>
          <p:cNvSpPr>
            <a:spLocks noGrp="1"/>
          </p:cNvSpPr>
          <p:nvPr>
            <p:ph idx="1"/>
          </p:nvPr>
        </p:nvSpPr>
        <p:spPr>
          <a:xfrm>
            <a:off x="520456" y="1427869"/>
            <a:ext cx="7886700" cy="4836195"/>
          </a:xfrm>
        </p:spPr>
        <p:txBody>
          <a:bodyPr/>
          <a:lstStyle/>
          <a:p>
            <a:r>
              <a:rPr lang="en-US" altLang="ko-KR" dirty="0"/>
              <a:t>Go to this URL -&gt; </a:t>
            </a:r>
            <a:r>
              <a:rPr lang="en-US" altLang="ko-KR" dirty="0">
                <a:hlinkClick r:id="rId2"/>
              </a:rPr>
              <a:t>https://dev.mysql.com/downloads/mysql/</a:t>
            </a:r>
            <a:r>
              <a:rPr lang="en-US" altLang="ko-KR" dirty="0"/>
              <a:t> </a:t>
            </a:r>
          </a:p>
          <a:p>
            <a:r>
              <a:rPr lang="en-US" altLang="ko-KR" dirty="0"/>
              <a:t>Press “Go to download page” and download second installer</a:t>
            </a:r>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3</a:t>
            </a:fld>
            <a:endParaRPr lang="en-US" altLang="ko-KR"/>
          </a:p>
        </p:txBody>
      </p:sp>
      <p:pic>
        <p:nvPicPr>
          <p:cNvPr id="6" name="그림 5">
            <a:extLst>
              <a:ext uri="{FF2B5EF4-FFF2-40B4-BE49-F238E27FC236}">
                <a16:creationId xmlns:a16="http://schemas.microsoft.com/office/drawing/2014/main" id="{62101E88-0D64-460B-94EE-2CF3465A3BC0}"/>
              </a:ext>
            </a:extLst>
          </p:cNvPr>
          <p:cNvPicPr>
            <a:picLocks noChangeAspect="1"/>
          </p:cNvPicPr>
          <p:nvPr/>
        </p:nvPicPr>
        <p:blipFill>
          <a:blip r:embed="rId3"/>
          <a:stretch>
            <a:fillRect/>
          </a:stretch>
        </p:blipFill>
        <p:spPr>
          <a:xfrm>
            <a:off x="187492" y="3174382"/>
            <a:ext cx="3748593" cy="3160064"/>
          </a:xfrm>
          <a:prstGeom prst="rect">
            <a:avLst/>
          </a:prstGeom>
        </p:spPr>
      </p:pic>
      <p:sp>
        <p:nvSpPr>
          <p:cNvPr id="8" name="직사각형 7">
            <a:extLst>
              <a:ext uri="{FF2B5EF4-FFF2-40B4-BE49-F238E27FC236}">
                <a16:creationId xmlns:a16="http://schemas.microsoft.com/office/drawing/2014/main" id="{18836A25-3D61-4946-9A7B-72EFEB6CCAA1}"/>
              </a:ext>
            </a:extLst>
          </p:cNvPr>
          <p:cNvSpPr/>
          <p:nvPr/>
        </p:nvSpPr>
        <p:spPr>
          <a:xfrm>
            <a:off x="2061788" y="5259270"/>
            <a:ext cx="1176442" cy="341722"/>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9D47AD76-184C-45C5-A0D7-1FA3A5D909B0}"/>
              </a:ext>
            </a:extLst>
          </p:cNvPr>
          <p:cNvPicPr>
            <a:picLocks noChangeAspect="1"/>
          </p:cNvPicPr>
          <p:nvPr/>
        </p:nvPicPr>
        <p:blipFill>
          <a:blip r:embed="rId4"/>
          <a:stretch>
            <a:fillRect/>
          </a:stretch>
        </p:blipFill>
        <p:spPr>
          <a:xfrm>
            <a:off x="4572000" y="3653517"/>
            <a:ext cx="4427984" cy="2692458"/>
          </a:xfrm>
          <a:prstGeom prst="rect">
            <a:avLst/>
          </a:prstGeom>
        </p:spPr>
      </p:pic>
      <p:sp>
        <p:nvSpPr>
          <p:cNvPr id="11" name="직사각형 10">
            <a:extLst>
              <a:ext uri="{FF2B5EF4-FFF2-40B4-BE49-F238E27FC236}">
                <a16:creationId xmlns:a16="http://schemas.microsoft.com/office/drawing/2014/main" id="{11065218-B0EA-4195-A98A-118A2B1D7326}"/>
              </a:ext>
            </a:extLst>
          </p:cNvPr>
          <p:cNvSpPr/>
          <p:nvPr/>
        </p:nvSpPr>
        <p:spPr>
          <a:xfrm>
            <a:off x="4748869" y="5498914"/>
            <a:ext cx="4091539" cy="37835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A681C0DE-1F3A-493B-AD0B-AAF9153101A1}"/>
              </a:ext>
            </a:extLst>
          </p:cNvPr>
          <p:cNvSpPr/>
          <p:nvPr/>
        </p:nvSpPr>
        <p:spPr>
          <a:xfrm>
            <a:off x="4024031" y="4754414"/>
            <a:ext cx="582770" cy="402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2431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F47960B-CEEB-4F9E-931B-C79EC295819F}"/>
              </a:ext>
            </a:extLst>
          </p:cNvPr>
          <p:cNvSpPr>
            <a:spLocks noGrp="1"/>
          </p:cNvSpPr>
          <p:nvPr>
            <p:ph type="sldNum" sz="quarter" idx="12"/>
          </p:nvPr>
        </p:nvSpPr>
        <p:spPr/>
        <p:txBody>
          <a:bodyPr/>
          <a:lstStyle/>
          <a:p>
            <a:fld id="{7BF3AF8F-E873-4394-A749-91E58A240E82}" type="slidenum">
              <a:rPr lang="en-US" altLang="ko-KR" smtClean="0"/>
              <a:pPr/>
              <a:t>30</a:t>
            </a:fld>
            <a:endParaRPr lang="en-US" altLang="ko-KR"/>
          </a:p>
        </p:txBody>
      </p:sp>
      <p:sp>
        <p:nvSpPr>
          <p:cNvPr id="6" name="제목 1">
            <a:extLst>
              <a:ext uri="{FF2B5EF4-FFF2-40B4-BE49-F238E27FC236}">
                <a16:creationId xmlns:a16="http://schemas.microsoft.com/office/drawing/2014/main" id="{D38279CB-54B5-4660-A1A0-77F708B185B0}"/>
              </a:ext>
            </a:extLst>
          </p:cNvPr>
          <p:cNvSpPr>
            <a:spLocks noGrp="1"/>
          </p:cNvSpPr>
          <p:nvPr>
            <p:ph type="title"/>
          </p:nvPr>
        </p:nvSpPr>
        <p:spPr>
          <a:xfrm>
            <a:off x="107504" y="77094"/>
            <a:ext cx="8928992" cy="903634"/>
          </a:xfrm>
        </p:spPr>
        <p:txBody>
          <a:bodyPr>
            <a:normAutofit/>
          </a:bodyPr>
          <a:lstStyle/>
          <a:p>
            <a:r>
              <a:rPr lang="en-US" altLang="ko-KR" dirty="0"/>
              <a:t>16) Creating URLs</a:t>
            </a:r>
            <a:endParaRPr lang="ko-KR" altLang="en-US" dirty="0"/>
          </a:p>
        </p:txBody>
      </p:sp>
      <p:sp>
        <p:nvSpPr>
          <p:cNvPr id="7" name="TextBox 6">
            <a:extLst>
              <a:ext uri="{FF2B5EF4-FFF2-40B4-BE49-F238E27FC236}">
                <a16:creationId xmlns:a16="http://schemas.microsoft.com/office/drawing/2014/main" id="{BBC12AE1-5925-44FB-9CA0-97262339FC7D}"/>
              </a:ext>
            </a:extLst>
          </p:cNvPr>
          <p:cNvSpPr txBox="1"/>
          <p:nvPr/>
        </p:nvSpPr>
        <p:spPr>
          <a:xfrm>
            <a:off x="395536" y="1196752"/>
            <a:ext cx="7687766" cy="1107996"/>
          </a:xfrm>
          <a:prstGeom prst="rect">
            <a:avLst/>
          </a:prstGeom>
          <a:solidFill>
            <a:schemeClr val="bg2">
              <a:lumMod val="90000"/>
            </a:schemeClr>
          </a:solidFill>
        </p:spPr>
        <p:txBody>
          <a:bodyPr wrap="square" rtlCol="0">
            <a:spAutoFit/>
          </a:bodyPr>
          <a:lstStyle/>
          <a:p>
            <a:r>
              <a:rPr lang="en-US" altLang="ko-KR" sz="2200" b="1" dirty="0"/>
              <a:t>After </a:t>
            </a:r>
            <a:r>
              <a:rPr lang="en-US" altLang="ko-KR" sz="2200" b="1" dirty="0" err="1"/>
              <a:t>that,we</a:t>
            </a:r>
            <a:r>
              <a:rPr lang="en-US" altLang="ko-KR" sz="2200" b="1" dirty="0"/>
              <a:t> need to create </a:t>
            </a:r>
            <a:r>
              <a:rPr lang="en-US" altLang="ko-KR" sz="2200" b="1" dirty="0" err="1"/>
              <a:t>urls</a:t>
            </a:r>
            <a:r>
              <a:rPr lang="en-US" altLang="ko-KR" sz="2200" b="1" dirty="0"/>
              <a:t> in </a:t>
            </a:r>
            <a:r>
              <a:rPr lang="en-US" altLang="ko-KR" sz="2200" b="1" i="1" dirty="0"/>
              <a:t>urls.py </a:t>
            </a:r>
            <a:r>
              <a:rPr lang="en-US" altLang="ko-KR" sz="2200" b="1" dirty="0"/>
              <a:t>to have access to views. </a:t>
            </a:r>
          </a:p>
          <a:p>
            <a:r>
              <a:rPr lang="en-US" altLang="ko-KR" sz="2200" b="1" dirty="0"/>
              <a:t>Update the </a:t>
            </a:r>
            <a:r>
              <a:rPr lang="en-US" altLang="ko-KR" sz="2200" b="1" i="1" dirty="0"/>
              <a:t>urls.py </a:t>
            </a:r>
            <a:r>
              <a:rPr lang="en-US" altLang="ko-KR" sz="2200" b="1" dirty="0"/>
              <a:t>file as following:</a:t>
            </a:r>
          </a:p>
        </p:txBody>
      </p:sp>
      <p:sp>
        <p:nvSpPr>
          <p:cNvPr id="5" name="Rectangle 1">
            <a:extLst>
              <a:ext uri="{FF2B5EF4-FFF2-40B4-BE49-F238E27FC236}">
                <a16:creationId xmlns:a16="http://schemas.microsoft.com/office/drawing/2014/main" id="{493DF66E-28C6-4BDD-9FDE-914219AAA1D8}"/>
              </a:ext>
            </a:extLst>
          </p:cNvPr>
          <p:cNvSpPr>
            <a:spLocks noChangeArrowheads="1"/>
          </p:cNvSpPr>
          <p:nvPr/>
        </p:nvSpPr>
        <p:spPr bwMode="auto">
          <a:xfrm>
            <a:off x="2058669" y="3972408"/>
            <a:ext cx="5537667" cy="1569660"/>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from </a:t>
            </a:r>
            <a:r>
              <a:rPr kumimoji="0" lang="en-US" altLang="ko-KR" sz="1600" b="0" i="0" u="none" strike="noStrike" cap="none" normalizeH="0" baseline="0" dirty="0" err="1">
                <a:ln>
                  <a:noFill/>
                </a:ln>
                <a:effectLst/>
                <a:latin typeface="Courier New" panose="02070309020205020404" pitchFamily="49" charset="0"/>
                <a:ea typeface="JetBrains Mono"/>
                <a:cs typeface="Courier New" panose="02070309020205020404" pitchFamily="49" charset="0"/>
              </a:rPr>
              <a:t>django.urls</a:t>
            </a: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 import 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from </a:t>
            </a:r>
            <a:r>
              <a:rPr kumimoji="0" lang="en-US" altLang="ko-KR" sz="1600" b="0" i="0" u="none" strike="noStrike" cap="none" normalizeH="0" baseline="0" dirty="0" err="1">
                <a:ln>
                  <a:noFill/>
                </a:ln>
                <a:effectLst/>
                <a:latin typeface="Courier New" panose="02070309020205020404" pitchFamily="49" charset="0"/>
                <a:ea typeface="JetBrains Mono"/>
                <a:cs typeface="Courier New" panose="02070309020205020404" pitchFamily="49" charset="0"/>
              </a:rPr>
              <a:t>myApp</a:t>
            </a: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 import 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err="1">
                <a:ln>
                  <a:noFill/>
                </a:ln>
                <a:effectLst/>
                <a:latin typeface="Courier New" panose="02070309020205020404" pitchFamily="49" charset="0"/>
                <a:ea typeface="JetBrains Mono"/>
                <a:cs typeface="Courier New" panose="02070309020205020404" pitchFamily="49" charset="0"/>
              </a:rPr>
              <a:t>urlpatterns</a:t>
            </a: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    path('', </a:t>
            </a:r>
            <a:r>
              <a:rPr kumimoji="0" lang="en-US" altLang="ko-KR" sz="1600" b="0" i="0" u="none" strike="noStrike" cap="none" normalizeH="0" baseline="0" dirty="0" err="1">
                <a:ln>
                  <a:noFill/>
                </a:ln>
                <a:effectLst/>
                <a:latin typeface="Courier New" panose="02070309020205020404" pitchFamily="49" charset="0"/>
                <a:ea typeface="JetBrains Mono"/>
                <a:cs typeface="Courier New" panose="02070309020205020404" pitchFamily="49" charset="0"/>
              </a:rPr>
              <a:t>views.display</a:t>
            </a: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 name='index'),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a:ln>
                  <a:noFill/>
                </a:ln>
                <a:effectLst/>
                <a:latin typeface="Courier New" panose="02070309020205020404" pitchFamily="49" charset="0"/>
                <a:ea typeface="JetBrains Mono"/>
                <a:cs typeface="Courier New" panose="02070309020205020404" pitchFamily="49" charset="0"/>
              </a:rPr>
              <a:t>]</a:t>
            </a:r>
            <a:endParaRPr kumimoji="0" lang="ko-KR" altLang="ko-KR" sz="40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22E6D356-8FEC-4AB8-8A9D-2DEB78F6E9A6}"/>
              </a:ext>
            </a:extLst>
          </p:cNvPr>
          <p:cNvSpPr txBox="1"/>
          <p:nvPr/>
        </p:nvSpPr>
        <p:spPr>
          <a:xfrm>
            <a:off x="1835696" y="3044102"/>
            <a:ext cx="1611882" cy="430887"/>
          </a:xfrm>
          <a:prstGeom prst="rect">
            <a:avLst/>
          </a:prstGeom>
          <a:noFill/>
        </p:spPr>
        <p:txBody>
          <a:bodyPr wrap="square" rtlCol="0">
            <a:spAutoFit/>
          </a:bodyPr>
          <a:lstStyle/>
          <a:p>
            <a:pPr algn="ctr"/>
            <a:r>
              <a:rPr lang="en-US" altLang="ko-KR" sz="2200" b="1" dirty="0"/>
              <a:t>urls.py</a:t>
            </a:r>
          </a:p>
        </p:txBody>
      </p:sp>
    </p:spTree>
    <p:extLst>
      <p:ext uri="{BB962C8B-B14F-4D97-AF65-F5344CB8AC3E}">
        <p14:creationId xmlns:p14="http://schemas.microsoft.com/office/powerpoint/2010/main" val="3413113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1D946CBC-F8E7-4838-B8AB-BFAD3E7C73D8}"/>
              </a:ext>
            </a:extLst>
          </p:cNvPr>
          <p:cNvSpPr>
            <a:spLocks noGrp="1"/>
          </p:cNvSpPr>
          <p:nvPr>
            <p:ph type="sldNum" sz="quarter" idx="12"/>
          </p:nvPr>
        </p:nvSpPr>
        <p:spPr/>
        <p:txBody>
          <a:bodyPr/>
          <a:lstStyle/>
          <a:p>
            <a:fld id="{7BF3AF8F-E873-4394-A749-91E58A240E82}" type="slidenum">
              <a:rPr lang="en-US" altLang="ko-KR" smtClean="0"/>
              <a:pPr/>
              <a:t>31</a:t>
            </a:fld>
            <a:endParaRPr lang="en-US" altLang="ko-KR"/>
          </a:p>
        </p:txBody>
      </p:sp>
      <p:sp>
        <p:nvSpPr>
          <p:cNvPr id="9" name="제목 1">
            <a:extLst>
              <a:ext uri="{FF2B5EF4-FFF2-40B4-BE49-F238E27FC236}">
                <a16:creationId xmlns:a16="http://schemas.microsoft.com/office/drawing/2014/main" id="{B13F65F7-208B-4A0F-8970-11C31679F362}"/>
              </a:ext>
            </a:extLst>
          </p:cNvPr>
          <p:cNvSpPr>
            <a:spLocks noGrp="1"/>
          </p:cNvSpPr>
          <p:nvPr>
            <p:ph type="title"/>
          </p:nvPr>
        </p:nvSpPr>
        <p:spPr>
          <a:xfrm>
            <a:off x="107504" y="77094"/>
            <a:ext cx="8928992" cy="903634"/>
          </a:xfrm>
        </p:spPr>
        <p:txBody>
          <a:bodyPr>
            <a:normAutofit/>
          </a:bodyPr>
          <a:lstStyle/>
          <a:p>
            <a:r>
              <a:rPr lang="en-US" altLang="ko-KR" dirty="0"/>
              <a:t>17) Run the development server</a:t>
            </a:r>
            <a:endParaRPr lang="ko-KR" altLang="en-US" dirty="0"/>
          </a:p>
        </p:txBody>
      </p:sp>
      <p:pic>
        <p:nvPicPr>
          <p:cNvPr id="11" name="그림 10">
            <a:extLst>
              <a:ext uri="{FF2B5EF4-FFF2-40B4-BE49-F238E27FC236}">
                <a16:creationId xmlns:a16="http://schemas.microsoft.com/office/drawing/2014/main" id="{E07065D7-88C4-4A11-8F8D-D85822254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1450747"/>
            <a:ext cx="4283968" cy="421577"/>
          </a:xfrm>
          <a:prstGeom prst="rect">
            <a:avLst/>
          </a:prstGeom>
        </p:spPr>
      </p:pic>
      <p:sp>
        <p:nvSpPr>
          <p:cNvPr id="12" name="TextBox 11">
            <a:extLst>
              <a:ext uri="{FF2B5EF4-FFF2-40B4-BE49-F238E27FC236}">
                <a16:creationId xmlns:a16="http://schemas.microsoft.com/office/drawing/2014/main" id="{8DC8E5FD-3D33-4B3B-AD59-BBCD037086B7}"/>
              </a:ext>
            </a:extLst>
          </p:cNvPr>
          <p:cNvSpPr txBox="1"/>
          <p:nvPr/>
        </p:nvSpPr>
        <p:spPr>
          <a:xfrm>
            <a:off x="683568" y="1656880"/>
            <a:ext cx="3362115" cy="430887"/>
          </a:xfrm>
          <a:prstGeom prst="rect">
            <a:avLst/>
          </a:prstGeom>
          <a:solidFill>
            <a:schemeClr val="bg2">
              <a:lumMod val="90000"/>
            </a:schemeClr>
          </a:solidFill>
        </p:spPr>
        <p:txBody>
          <a:bodyPr wrap="square" rtlCol="0">
            <a:spAutoFit/>
          </a:bodyPr>
          <a:lstStyle/>
          <a:p>
            <a:pPr algn="ctr"/>
            <a:r>
              <a:rPr lang="en-US" altLang="ko-KR" sz="2200" b="1" dirty="0"/>
              <a:t>Running the server:</a:t>
            </a:r>
          </a:p>
        </p:txBody>
      </p:sp>
      <p:sp>
        <p:nvSpPr>
          <p:cNvPr id="13" name="TextBox 12">
            <a:extLst>
              <a:ext uri="{FF2B5EF4-FFF2-40B4-BE49-F238E27FC236}">
                <a16:creationId xmlns:a16="http://schemas.microsoft.com/office/drawing/2014/main" id="{675DFE2A-BA71-4AF1-8F44-06FA24D8E1BE}"/>
              </a:ext>
            </a:extLst>
          </p:cNvPr>
          <p:cNvSpPr txBox="1"/>
          <p:nvPr/>
        </p:nvSpPr>
        <p:spPr>
          <a:xfrm>
            <a:off x="4571997" y="1910807"/>
            <a:ext cx="3989314"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python manage.py </a:t>
            </a:r>
            <a:r>
              <a:rPr lang="en-US" altLang="ko-KR" dirty="0" err="1">
                <a:latin typeface="Courier New" panose="02070309020205020404" pitchFamily="49" charset="0"/>
                <a:cs typeface="Courier New" panose="02070309020205020404" pitchFamily="49" charset="0"/>
              </a:rPr>
              <a:t>runserver</a:t>
            </a:r>
            <a:endParaRPr lang="en-US" altLang="ko-KR"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C4C210A-1143-471F-B1C1-6EDE48986851}"/>
              </a:ext>
            </a:extLst>
          </p:cNvPr>
          <p:cNvSpPr txBox="1"/>
          <p:nvPr/>
        </p:nvSpPr>
        <p:spPr>
          <a:xfrm>
            <a:off x="1346375" y="2541470"/>
            <a:ext cx="6307234" cy="430887"/>
          </a:xfrm>
          <a:prstGeom prst="rect">
            <a:avLst/>
          </a:prstGeom>
          <a:solidFill>
            <a:schemeClr val="bg2">
              <a:lumMod val="90000"/>
            </a:schemeClr>
          </a:solidFill>
        </p:spPr>
        <p:txBody>
          <a:bodyPr wrap="square" rtlCol="0">
            <a:spAutoFit/>
          </a:bodyPr>
          <a:lstStyle/>
          <a:p>
            <a:pPr algn="ctr"/>
            <a:r>
              <a:rPr lang="en-US" altLang="ko-KR" sz="2200" b="1" dirty="0"/>
              <a:t>We should get following output:</a:t>
            </a:r>
          </a:p>
        </p:txBody>
      </p:sp>
      <p:pic>
        <p:nvPicPr>
          <p:cNvPr id="10" name="그림 9">
            <a:extLst>
              <a:ext uri="{FF2B5EF4-FFF2-40B4-BE49-F238E27FC236}">
                <a16:creationId xmlns:a16="http://schemas.microsoft.com/office/drawing/2014/main" id="{202DD506-4123-4454-A3FD-9F8BF039A646}"/>
              </a:ext>
            </a:extLst>
          </p:cNvPr>
          <p:cNvPicPr>
            <a:picLocks noChangeAspect="1"/>
          </p:cNvPicPr>
          <p:nvPr/>
        </p:nvPicPr>
        <p:blipFill>
          <a:blip r:embed="rId3"/>
          <a:stretch>
            <a:fillRect/>
          </a:stretch>
        </p:blipFill>
        <p:spPr>
          <a:xfrm>
            <a:off x="1581263" y="3233688"/>
            <a:ext cx="5837458" cy="3448232"/>
          </a:xfrm>
          <a:prstGeom prst="rect">
            <a:avLst/>
          </a:prstGeom>
        </p:spPr>
      </p:pic>
    </p:spTree>
    <p:extLst>
      <p:ext uri="{BB962C8B-B14F-4D97-AF65-F5344CB8AC3E}">
        <p14:creationId xmlns:p14="http://schemas.microsoft.com/office/powerpoint/2010/main" val="334961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6DA2FD8-28C6-4781-B950-46D06D579279}"/>
              </a:ext>
            </a:extLst>
          </p:cNvPr>
          <p:cNvSpPr>
            <a:spLocks noGrp="1"/>
          </p:cNvSpPr>
          <p:nvPr>
            <p:ph idx="1"/>
          </p:nvPr>
        </p:nvSpPr>
        <p:spPr/>
        <p:txBody>
          <a:bodyPr/>
          <a:lstStyle/>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Web application and server to handle the given queries where the schemas are as below;</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Students</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u="sng" kern="100" dirty="0" err="1">
                <a:effectLst/>
                <a:latin typeface="맑은 고딕" panose="020B0503020000020004" pitchFamily="50" charset="-127"/>
                <a:ea typeface="맑은 고딕" panose="020B0503020000020004" pitchFamily="50" charset="-127"/>
                <a:cs typeface="Times New Roman" panose="02020603050405020304" pitchFamily="18" charset="0"/>
              </a:rPr>
              <a:t>studentID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name, score, county)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Professors</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u="sng" kern="100" dirty="0" err="1">
                <a:effectLst/>
                <a:latin typeface="맑은 고딕" panose="020B0503020000020004" pitchFamily="50" charset="-127"/>
                <a:ea typeface="맑은 고딕" panose="020B0503020000020004" pitchFamily="50" charset="-127"/>
                <a:cs typeface="Times New Roman" panose="02020603050405020304" pitchFamily="18" charset="0"/>
              </a:rPr>
              <a:t>facultyID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name, age, county)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Counties</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u="sng" kern="100" dirty="0" err="1">
                <a:effectLst/>
                <a:latin typeface="맑은 고딕" panose="020B0503020000020004" pitchFamily="50" charset="-127"/>
                <a:ea typeface="맑은 고딕" panose="020B0503020000020004" pitchFamily="50" charset="-127"/>
                <a:cs typeface="Times New Roman" panose="02020603050405020304" pitchFamily="18" charset="0"/>
              </a:rPr>
              <a:t>countyName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population, city)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COVID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u="sng" kern="100" dirty="0" err="1">
                <a:effectLst/>
                <a:latin typeface="맑은 고딕" panose="020B0503020000020004" pitchFamily="50" charset="-127"/>
                <a:ea typeface="맑은 고딕" panose="020B0503020000020004" pitchFamily="50" charset="-127"/>
                <a:cs typeface="Times New Roman" panose="02020603050405020304" pitchFamily="18" charset="0"/>
              </a:rPr>
              <a:t>patientID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city)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where the types of attributes are all CHAR(30) except score, age, and population, whose types are REAL, INTEGER, and INTEGER respectively. And four CSV files will be given for each table.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buNone/>
            </a:pPr>
            <a:endParaRPr lang="ko-KR" altLang="en-US" dirty="0"/>
          </a:p>
        </p:txBody>
      </p:sp>
      <p:sp>
        <p:nvSpPr>
          <p:cNvPr id="4" name="슬라이드 번호 개체 틀 3">
            <a:extLst>
              <a:ext uri="{FF2B5EF4-FFF2-40B4-BE49-F238E27FC236}">
                <a16:creationId xmlns:a16="http://schemas.microsoft.com/office/drawing/2014/main" id="{22C13B17-3E21-4587-9DD0-A3B50557ED9A}"/>
              </a:ext>
            </a:extLst>
          </p:cNvPr>
          <p:cNvSpPr>
            <a:spLocks noGrp="1"/>
          </p:cNvSpPr>
          <p:nvPr>
            <p:ph type="sldNum" sz="quarter" idx="12"/>
          </p:nvPr>
        </p:nvSpPr>
        <p:spPr/>
        <p:txBody>
          <a:bodyPr/>
          <a:lstStyle/>
          <a:p>
            <a:fld id="{7BF3AF8F-E873-4394-A749-91E58A240E82}" type="slidenum">
              <a:rPr lang="en-US" altLang="ko-KR" smtClean="0"/>
              <a:pPr/>
              <a:t>32</a:t>
            </a:fld>
            <a:endParaRPr lang="en-US" altLang="ko-KR"/>
          </a:p>
        </p:txBody>
      </p:sp>
      <p:sp>
        <p:nvSpPr>
          <p:cNvPr id="5" name="제목 1">
            <a:extLst>
              <a:ext uri="{FF2B5EF4-FFF2-40B4-BE49-F238E27FC236}">
                <a16:creationId xmlns:a16="http://schemas.microsoft.com/office/drawing/2014/main" id="{DE8F661F-5CB5-4D87-8148-9CEC816F3A1B}"/>
              </a:ext>
            </a:extLst>
          </p:cNvPr>
          <p:cNvSpPr>
            <a:spLocks noGrp="1"/>
          </p:cNvSpPr>
          <p:nvPr>
            <p:ph type="title"/>
          </p:nvPr>
        </p:nvSpPr>
        <p:spPr>
          <a:xfrm>
            <a:off x="107504" y="77094"/>
            <a:ext cx="8928992" cy="903634"/>
          </a:xfrm>
        </p:spPr>
        <p:txBody>
          <a:bodyPr/>
          <a:lstStyle/>
          <a:p>
            <a:r>
              <a:rPr lang="en-US" altLang="ko-KR" dirty="0"/>
              <a:t>Assignment #2 </a:t>
            </a:r>
            <a:endParaRPr lang="ko-KR" altLang="en-US" b="1" dirty="0"/>
          </a:p>
        </p:txBody>
      </p:sp>
    </p:spTree>
    <p:extLst>
      <p:ext uri="{BB962C8B-B14F-4D97-AF65-F5344CB8AC3E}">
        <p14:creationId xmlns:p14="http://schemas.microsoft.com/office/powerpoint/2010/main" val="1034765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7561AAD-83A0-4157-8300-411DF4FEC565}"/>
              </a:ext>
            </a:extLst>
          </p:cNvPr>
          <p:cNvSpPr>
            <a:spLocks noGrp="1"/>
          </p:cNvSpPr>
          <p:nvPr>
            <p:ph idx="1"/>
          </p:nvPr>
        </p:nvSpPr>
        <p:spPr/>
        <p:txBody>
          <a:bodyPr>
            <a:noAutofit/>
          </a:bodyPr>
          <a:lstStyle/>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web application provides the following functions with proper GUI;</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1.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Build the database with four tables by reading each line from the given CSV file and inserting it into the proper table.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 Query type 1</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List the pairs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countyName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averageScore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where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averageScore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is the average score of each county.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3. Query type 2</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List the pairs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cityName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averageScore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where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averageScore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is the average score of each city.</a:t>
            </a:r>
          </a:p>
          <a:p>
            <a:pPr marL="0" lv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4. Query type 3</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List the pairs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professorName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studentName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where the student has the highest score in her/his county, the professor is the eldest in her/his county, and they live in the same county.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1C3587F-C4AE-4384-95FE-59419D7028B5}"/>
              </a:ext>
            </a:extLst>
          </p:cNvPr>
          <p:cNvSpPr>
            <a:spLocks noGrp="1"/>
          </p:cNvSpPr>
          <p:nvPr>
            <p:ph type="sldNum" sz="quarter" idx="12"/>
          </p:nvPr>
        </p:nvSpPr>
        <p:spPr/>
        <p:txBody>
          <a:bodyPr/>
          <a:lstStyle/>
          <a:p>
            <a:fld id="{7BF3AF8F-E873-4394-A749-91E58A240E82}" type="slidenum">
              <a:rPr lang="en-US" altLang="ko-KR" smtClean="0"/>
              <a:pPr/>
              <a:t>33</a:t>
            </a:fld>
            <a:endParaRPr lang="en-US" altLang="ko-KR"/>
          </a:p>
        </p:txBody>
      </p:sp>
      <p:sp>
        <p:nvSpPr>
          <p:cNvPr id="5" name="제목 1">
            <a:extLst>
              <a:ext uri="{FF2B5EF4-FFF2-40B4-BE49-F238E27FC236}">
                <a16:creationId xmlns:a16="http://schemas.microsoft.com/office/drawing/2014/main" id="{9E177669-B3D7-44FE-B8E0-953A17B16C3A}"/>
              </a:ext>
            </a:extLst>
          </p:cNvPr>
          <p:cNvSpPr>
            <a:spLocks noGrp="1"/>
          </p:cNvSpPr>
          <p:nvPr>
            <p:ph type="title"/>
          </p:nvPr>
        </p:nvSpPr>
        <p:spPr>
          <a:xfrm>
            <a:off x="107504" y="77094"/>
            <a:ext cx="8928992" cy="903634"/>
          </a:xfrm>
        </p:spPr>
        <p:txBody>
          <a:bodyPr/>
          <a:lstStyle/>
          <a:p>
            <a:r>
              <a:rPr lang="en-US" altLang="ko-KR" dirty="0"/>
              <a:t>Assignment #2 (cont.)</a:t>
            </a:r>
            <a:endParaRPr lang="ko-KR" altLang="en-US" dirty="0"/>
          </a:p>
        </p:txBody>
      </p:sp>
    </p:spTree>
    <p:extLst>
      <p:ext uri="{BB962C8B-B14F-4D97-AF65-F5344CB8AC3E}">
        <p14:creationId xmlns:p14="http://schemas.microsoft.com/office/powerpoint/2010/main" val="3948112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7561AAD-83A0-4157-8300-411DF4FEC565}"/>
              </a:ext>
            </a:extLst>
          </p:cNvPr>
          <p:cNvSpPr>
            <a:spLocks noGrp="1"/>
          </p:cNvSpPr>
          <p:nvPr>
            <p:ph idx="1"/>
          </p:nvPr>
        </p:nvSpPr>
        <p:spPr/>
        <p:txBody>
          <a:bodyPr>
            <a:noAutofit/>
          </a:bodyPr>
          <a:lstStyle/>
          <a:p>
            <a:pPr marL="0" lvl="0" indent="0" algn="just"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5. Query type 4</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List the pairs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professorName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studentName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where the student has the highest score in her/his city, the professor is the eldest in her/his city, and they live in the same city.</a:t>
            </a:r>
          </a:p>
          <a:p>
            <a:pPr marL="0" lvl="0" indent="0" algn="just" latinLnBrk="1">
              <a:lnSpc>
                <a:spcPct val="107000"/>
              </a:lnSpc>
              <a:spcAft>
                <a:spcPts val="800"/>
              </a:spcAft>
              <a:buNone/>
            </a:pPr>
            <a:r>
              <a:rPr lang="en-US" altLang="ko-KR" sz="1800" b="1" kern="100" dirty="0">
                <a:latin typeface="맑은 고딕" panose="020B0503020000020004" pitchFamily="50" charset="-127"/>
                <a:ea typeface="맑은 고딕" panose="020B0503020000020004" pitchFamily="50" charset="-127"/>
                <a:cs typeface="Times New Roman" panose="02020603050405020304" pitchFamily="18" charset="0"/>
              </a:rPr>
              <a:t>6</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Query type 5</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List the pairs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studentName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cityName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where the ratio of COVID patients is in top 3 cities.</a:t>
            </a:r>
          </a:p>
          <a:p>
            <a:pPr marL="0" lvl="0" indent="0" algn="just" latinLnBrk="1">
              <a:lnSpc>
                <a:spcPct val="107000"/>
              </a:lnSpc>
              <a:spcAft>
                <a:spcPts val="800"/>
              </a:spcAft>
              <a:buNone/>
            </a:pPr>
            <a:endPar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buFont typeface="Wingdings" panose="05000000000000000000" pitchFamily="2" charset="2"/>
              <a:buChar char="Ø"/>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We will measure the execution time of Query type 5 and give 50%, 30%, 20% of bonus over the assignment score (#1 and #2) to the fastest, second fastest, and third fastest submissions, respectively. </a:t>
            </a:r>
          </a:p>
          <a:p>
            <a:pPr marL="0" lvl="0" indent="0" algn="just" latinLnBrk="1">
              <a:lnSpc>
                <a:spcPct val="107000"/>
              </a:lnSpc>
              <a:spcAft>
                <a:spcPts val="800"/>
              </a:spcAft>
              <a:buNone/>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sz="1800" dirty="0"/>
          </a:p>
        </p:txBody>
      </p:sp>
      <p:sp>
        <p:nvSpPr>
          <p:cNvPr id="4" name="슬라이드 번호 개체 틀 3">
            <a:extLst>
              <a:ext uri="{FF2B5EF4-FFF2-40B4-BE49-F238E27FC236}">
                <a16:creationId xmlns:a16="http://schemas.microsoft.com/office/drawing/2014/main" id="{B1C3587F-C4AE-4384-95FE-59419D7028B5}"/>
              </a:ext>
            </a:extLst>
          </p:cNvPr>
          <p:cNvSpPr>
            <a:spLocks noGrp="1"/>
          </p:cNvSpPr>
          <p:nvPr>
            <p:ph type="sldNum" sz="quarter" idx="12"/>
          </p:nvPr>
        </p:nvSpPr>
        <p:spPr/>
        <p:txBody>
          <a:bodyPr/>
          <a:lstStyle/>
          <a:p>
            <a:fld id="{7BF3AF8F-E873-4394-A749-91E58A240E82}" type="slidenum">
              <a:rPr lang="en-US" altLang="ko-KR" smtClean="0"/>
              <a:pPr/>
              <a:t>34</a:t>
            </a:fld>
            <a:endParaRPr lang="en-US" altLang="ko-KR"/>
          </a:p>
        </p:txBody>
      </p:sp>
      <p:sp>
        <p:nvSpPr>
          <p:cNvPr id="5" name="제목 1">
            <a:extLst>
              <a:ext uri="{FF2B5EF4-FFF2-40B4-BE49-F238E27FC236}">
                <a16:creationId xmlns:a16="http://schemas.microsoft.com/office/drawing/2014/main" id="{9E177669-B3D7-44FE-B8E0-953A17B16C3A}"/>
              </a:ext>
            </a:extLst>
          </p:cNvPr>
          <p:cNvSpPr>
            <a:spLocks noGrp="1"/>
          </p:cNvSpPr>
          <p:nvPr>
            <p:ph type="title"/>
          </p:nvPr>
        </p:nvSpPr>
        <p:spPr>
          <a:xfrm>
            <a:off x="107504" y="77094"/>
            <a:ext cx="8928992" cy="903634"/>
          </a:xfrm>
        </p:spPr>
        <p:txBody>
          <a:bodyPr/>
          <a:lstStyle/>
          <a:p>
            <a:r>
              <a:rPr lang="en-US" altLang="ko-KR" dirty="0"/>
              <a:t>Assignment #2 (cont.)</a:t>
            </a:r>
            <a:endParaRPr lang="ko-KR" altLang="en-US" dirty="0"/>
          </a:p>
        </p:txBody>
      </p:sp>
    </p:spTree>
    <p:extLst>
      <p:ext uri="{BB962C8B-B14F-4D97-AF65-F5344CB8AC3E}">
        <p14:creationId xmlns:p14="http://schemas.microsoft.com/office/powerpoint/2010/main" val="1986088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ADC8E513-0D61-4D3F-8CB5-A6EBCADBD29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3121"/>
          <a:stretch/>
        </p:blipFill>
        <p:spPr>
          <a:xfrm>
            <a:off x="4872429" y="854760"/>
            <a:ext cx="3171042" cy="5544616"/>
          </a:xfrm>
          <a:ln>
            <a:solidFill>
              <a:schemeClr val="tx1"/>
            </a:solidFill>
          </a:ln>
        </p:spPr>
      </p:pic>
      <p:sp>
        <p:nvSpPr>
          <p:cNvPr id="4" name="슬라이드 번호 개체 틀 3">
            <a:extLst>
              <a:ext uri="{FF2B5EF4-FFF2-40B4-BE49-F238E27FC236}">
                <a16:creationId xmlns:a16="http://schemas.microsoft.com/office/drawing/2014/main" id="{F84FB05F-688E-4EE9-A96E-46E4B11C91DC}"/>
              </a:ext>
            </a:extLst>
          </p:cNvPr>
          <p:cNvSpPr>
            <a:spLocks noGrp="1"/>
          </p:cNvSpPr>
          <p:nvPr>
            <p:ph type="sldNum" sz="quarter" idx="12"/>
          </p:nvPr>
        </p:nvSpPr>
        <p:spPr/>
        <p:txBody>
          <a:bodyPr/>
          <a:lstStyle/>
          <a:p>
            <a:fld id="{7BF3AF8F-E873-4394-A749-91E58A240E82}" type="slidenum">
              <a:rPr lang="en-US" altLang="ko-KR" smtClean="0"/>
              <a:pPr/>
              <a:t>35</a:t>
            </a:fld>
            <a:endParaRPr lang="en-US" altLang="ko-KR"/>
          </a:p>
        </p:txBody>
      </p:sp>
      <p:sp>
        <p:nvSpPr>
          <p:cNvPr id="7" name="제목 1">
            <a:extLst>
              <a:ext uri="{FF2B5EF4-FFF2-40B4-BE49-F238E27FC236}">
                <a16:creationId xmlns:a16="http://schemas.microsoft.com/office/drawing/2014/main" id="{EACF0021-78FD-4FA2-8758-8FB81058B9A8}"/>
              </a:ext>
            </a:extLst>
          </p:cNvPr>
          <p:cNvSpPr>
            <a:spLocks noGrp="1"/>
          </p:cNvSpPr>
          <p:nvPr>
            <p:ph type="title"/>
          </p:nvPr>
        </p:nvSpPr>
        <p:spPr>
          <a:xfrm>
            <a:off x="107504" y="77094"/>
            <a:ext cx="8928992" cy="903634"/>
          </a:xfrm>
        </p:spPr>
        <p:txBody>
          <a:bodyPr/>
          <a:lstStyle/>
          <a:p>
            <a:r>
              <a:rPr lang="en-US" altLang="ko-KR" dirty="0"/>
              <a:t>Assignment #2 (cont.)</a:t>
            </a:r>
            <a:endParaRPr lang="ko-KR" altLang="en-US" dirty="0"/>
          </a:p>
        </p:txBody>
      </p:sp>
      <p:sp>
        <p:nvSpPr>
          <p:cNvPr id="8" name="내용 개체 틀 2">
            <a:extLst>
              <a:ext uri="{FF2B5EF4-FFF2-40B4-BE49-F238E27FC236}">
                <a16:creationId xmlns:a16="http://schemas.microsoft.com/office/drawing/2014/main" id="{93B26C0D-1949-4F23-A2FC-CC16A5C680B6}"/>
              </a:ext>
            </a:extLst>
          </p:cNvPr>
          <p:cNvSpPr txBox="1">
            <a:spLocks/>
          </p:cNvSpPr>
          <p:nvPr/>
        </p:nvSpPr>
        <p:spPr>
          <a:xfrm>
            <a:off x="251520" y="1520156"/>
            <a:ext cx="4379680" cy="4836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60000"/>
              <a:buFont typeface="Wingdings" panose="05000000000000000000" pitchFamily="2" charset="2"/>
              <a:buChar char="q"/>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latinLnBrk="1">
              <a:lnSpc>
                <a:spcPct val="107000"/>
              </a:lnSpc>
              <a:spcAft>
                <a:spcPts val="800"/>
              </a:spcAft>
            </a:pPr>
            <a:r>
              <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Initially, all tables should be empty</a:t>
            </a:r>
          </a:p>
          <a:p>
            <a:pPr algn="just" fontAlgn="auto" latinLnBrk="1">
              <a:lnSpc>
                <a:spcPct val="107000"/>
              </a:lnSpc>
              <a:spcAft>
                <a:spcPts val="800"/>
              </a:spcAft>
            </a:pPr>
            <a:r>
              <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When pressing “Add records from csv” button the respective csv file should be read and records should be add to respective table</a:t>
            </a:r>
          </a:p>
          <a:p>
            <a:pPr fontAlgn="auto" latinLnBrk="1">
              <a:lnSpc>
                <a:spcPct val="107000"/>
              </a:lnSpc>
              <a:spcAft>
                <a:spcPts val="800"/>
              </a:spcAft>
            </a:pPr>
            <a:r>
              <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Store csv files in ~</a:t>
            </a:r>
            <a:r>
              <a:rPr kumimoji="0" lang="en-US" altLang="ko-KR" sz="1800" i="1" kern="100" dirty="0">
                <a:latin typeface="맑은 고딕" panose="020B0503020000020004" pitchFamily="50" charset="-127"/>
                <a:ea typeface="맑은 고딕" panose="020B0503020000020004" pitchFamily="50" charset="-127"/>
                <a:cs typeface="Times New Roman" panose="02020603050405020304" pitchFamily="18" charset="0"/>
              </a:rPr>
              <a:t>templates/</a:t>
            </a:r>
            <a:r>
              <a:rPr kumimoji="0" lang="en-US" altLang="ko-KR" sz="1800" i="1" kern="100" dirty="0" err="1">
                <a:latin typeface="맑은 고딕" panose="020B0503020000020004" pitchFamily="50" charset="-127"/>
                <a:ea typeface="맑은 고딕" panose="020B0503020000020004" pitchFamily="50" charset="-127"/>
                <a:cs typeface="Times New Roman" panose="02020603050405020304" pitchFamily="18" charset="0"/>
              </a:rPr>
              <a:t>myApp</a:t>
            </a:r>
            <a:r>
              <a:rPr kumimoji="0" lang="en-US" altLang="ko-KR" sz="1800" i="1" kern="100" dirty="0">
                <a:latin typeface="맑은 고딕" panose="020B0503020000020004" pitchFamily="50" charset="-127"/>
                <a:ea typeface="맑은 고딕" panose="020B0503020000020004" pitchFamily="50" charset="-127"/>
                <a:cs typeface="Times New Roman" panose="02020603050405020304" pitchFamily="18" charset="0"/>
              </a:rPr>
              <a:t>/ </a:t>
            </a:r>
            <a:r>
              <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folder (here </a:t>
            </a:r>
            <a:r>
              <a:rPr kumimoji="0" lang="en-US" altLang="ko-KR" sz="1800" i="1" kern="100" dirty="0" err="1">
                <a:latin typeface="맑은 고딕" panose="020B0503020000020004" pitchFamily="50" charset="-127"/>
                <a:ea typeface="맑은 고딕" panose="020B0503020000020004" pitchFamily="50" charset="-127"/>
                <a:cs typeface="Times New Roman" panose="02020603050405020304" pitchFamily="18" charset="0"/>
              </a:rPr>
              <a:t>myApp</a:t>
            </a:r>
            <a:r>
              <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is the name of Django application) </a:t>
            </a:r>
          </a:p>
          <a:p>
            <a:pPr algn="just" fontAlgn="auto" latinLnBrk="1">
              <a:lnSpc>
                <a:spcPct val="107000"/>
              </a:lnSpc>
              <a:spcAft>
                <a:spcPts val="800"/>
              </a:spcAft>
            </a:pPr>
            <a:endParaRPr kumimoji="0"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860984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7561AAD-83A0-4157-8300-411DF4FEC565}"/>
              </a:ext>
            </a:extLst>
          </p:cNvPr>
          <p:cNvSpPr>
            <a:spLocks noGrp="1"/>
          </p:cNvSpPr>
          <p:nvPr>
            <p:ph idx="1"/>
          </p:nvPr>
        </p:nvSpPr>
        <p:spPr/>
        <p:txBody>
          <a:bodyPr>
            <a:noAutofit/>
          </a:bodyPr>
          <a:lstStyle/>
          <a:p>
            <a:pPr algn="just" latinLnBrk="1">
              <a:lnSpc>
                <a:spcPct val="107000"/>
              </a:lnSpc>
              <a:spcAft>
                <a:spcPts val="800"/>
              </a:spcAft>
            </a:pPr>
            <a:r>
              <a:rPr lang="en-US" altLang="ko-KR" sz="1800" b="1" kern="100" dirty="0">
                <a:latin typeface="맑은 고딕" panose="020B0503020000020004" pitchFamily="50" charset="-127"/>
                <a:ea typeface="맑은 고딕" panose="020B0503020000020004" pitchFamily="50" charset="-127"/>
                <a:cs typeface="Times New Roman" panose="02020603050405020304" pitchFamily="18" charset="0"/>
              </a:rPr>
              <a:t>Important notice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맑은 고딕" panose="020B0503020000020004" pitchFamily="50" charset="-127"/>
              <a:buChar char="-"/>
            </a:pP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Use only </a:t>
            </a:r>
            <a:r>
              <a:rPr lang="en-US" altLang="ko-KR" sz="1800" i="1" kern="100" dirty="0">
                <a:latin typeface="맑은 고딕" panose="020B0503020000020004" pitchFamily="50" charset="-127"/>
                <a:ea typeface="맑은 고딕" panose="020B0503020000020004" pitchFamily="50" charset="-127"/>
                <a:cs typeface="Times New Roman" panose="02020603050405020304" pitchFamily="18" charset="0"/>
              </a:rPr>
              <a:t>connection</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and </a:t>
            </a:r>
            <a:r>
              <a:rPr lang="en-US" altLang="ko-KR" sz="1800" i="1" kern="100" dirty="0">
                <a:latin typeface="맑은 고딕" panose="020B0503020000020004" pitchFamily="50" charset="-127"/>
                <a:ea typeface="맑은 고딕" panose="020B0503020000020004" pitchFamily="50" charset="-127"/>
                <a:cs typeface="Times New Roman" panose="02020603050405020304" pitchFamily="18" charset="0"/>
              </a:rPr>
              <a:t>cursor </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with</a:t>
            </a:r>
            <a:r>
              <a:rPr lang="en-US" altLang="ko-KR" sz="1800" i="1"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latin typeface="맑은 고딕" panose="020B0503020000020004" pitchFamily="50" charset="-127"/>
                <a:ea typeface="맑은 고딕" panose="020B0503020000020004" pitchFamily="50" charset="-127"/>
                <a:cs typeface="Times New Roman" panose="02020603050405020304" pitchFamily="18" charset="0"/>
              </a:rPr>
              <a:t>sql</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query while </a:t>
            </a:r>
          </a:p>
          <a:p>
            <a:pPr lvl="2" algn="just" latinLnBrk="1">
              <a:lnSpc>
                <a:spcPct val="107000"/>
              </a:lnSpc>
              <a:spcAft>
                <a:spcPts val="800"/>
              </a:spcAft>
              <a:buFont typeface="Wingdings" panose="05000000000000000000" pitchFamily="2" charset="2"/>
              <a:buChar char="v"/>
            </a:pPr>
            <a:r>
              <a:rPr lang="en-US" altLang="ko-KR" u="sng" kern="100" dirty="0">
                <a:latin typeface="맑은 고딕" panose="020B0503020000020004" pitchFamily="50" charset="-127"/>
                <a:ea typeface="맑은 고딕" panose="020B0503020000020004" pitchFamily="50" charset="-127"/>
                <a:cs typeface="Times New Roman" panose="02020603050405020304" pitchFamily="18" charset="0"/>
              </a:rPr>
              <a:t>inserting</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records into tables </a:t>
            </a:r>
          </a:p>
          <a:p>
            <a:pPr lvl="2" algn="just" latinLnBrk="1">
              <a:lnSpc>
                <a:spcPct val="107000"/>
              </a:lnSpc>
              <a:spcAft>
                <a:spcPts val="800"/>
              </a:spcAft>
              <a:buFont typeface="Wingdings" panose="05000000000000000000" pitchFamily="2" charset="2"/>
              <a:buChar char="v"/>
            </a:pPr>
            <a:r>
              <a:rPr lang="en-US" altLang="ko-KR" u="sng" kern="100" dirty="0">
                <a:latin typeface="맑은 고딕" panose="020B0503020000020004" pitchFamily="50" charset="-127"/>
                <a:ea typeface="맑은 고딕" panose="020B0503020000020004" pitchFamily="50" charset="-127"/>
                <a:cs typeface="Times New Roman" panose="02020603050405020304" pitchFamily="18" charset="0"/>
              </a:rPr>
              <a:t>showing</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the tables and query results</a:t>
            </a:r>
          </a:p>
          <a:p>
            <a:pPr marL="342900" lvl="0" indent="-342900" algn="just" latinLnBrk="1">
              <a:lnSpc>
                <a:spcPct val="107000"/>
              </a:lnSpc>
              <a:spcAft>
                <a:spcPts val="800"/>
              </a:spcAft>
              <a:buFont typeface="맑은 고딕" panose="020B0503020000020004" pitchFamily="50" charset="-127"/>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Don’t use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Manager.raw</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select_related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prefetch_related</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and other methods or functions while working with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sql</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맑은 고딕" panose="020B0503020000020004" pitchFamily="50" charset="-127"/>
              <a:buChar char="-"/>
            </a:pP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Don’t use Django models and models.py should be empty</a:t>
            </a:r>
          </a:p>
          <a:p>
            <a:pPr marL="342900" lvl="0" indent="-342900" algn="just" latinLnBrk="1">
              <a:lnSpc>
                <a:spcPct val="107000"/>
              </a:lnSpc>
              <a:spcAft>
                <a:spcPts val="800"/>
              </a:spcAft>
              <a:buFont typeface="맑은 고딕" panose="020B0503020000020004" pitchFamily="50" charset="-127"/>
              <a:buChar char="-"/>
            </a:pP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If you solved your homework by using other methods and functions not by </a:t>
            </a:r>
            <a:r>
              <a:rPr lang="en-US" altLang="ko-KR" sz="1800" i="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connection</a:t>
            </a: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and </a:t>
            </a:r>
            <a:r>
              <a:rPr lang="en-US" altLang="ko-KR" sz="1800" i="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cursor </a:t>
            </a: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when working with </a:t>
            </a:r>
            <a:r>
              <a:rPr lang="en-US" altLang="ko-KR" sz="1800" kern="100" dirty="0" err="1">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sql</a:t>
            </a: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tables and queries, you will get </a:t>
            </a:r>
            <a:r>
              <a:rPr lang="en-US" altLang="ko-KR" sz="1800" b="1"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0</a:t>
            </a: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 points for the Assignment #2.</a:t>
            </a:r>
          </a:p>
          <a:p>
            <a:pPr marL="342900" lvl="0" indent="-342900" algn="just" latinLnBrk="1">
              <a:lnSpc>
                <a:spcPct val="107000"/>
              </a:lnSpc>
              <a:spcAft>
                <a:spcPts val="800"/>
              </a:spcAft>
              <a:buFont typeface="맑은 고딕" panose="020B0503020000020004" pitchFamily="50" charset="-127"/>
              <a:buChar char="-"/>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1C3587F-C4AE-4384-95FE-59419D7028B5}"/>
              </a:ext>
            </a:extLst>
          </p:cNvPr>
          <p:cNvSpPr>
            <a:spLocks noGrp="1"/>
          </p:cNvSpPr>
          <p:nvPr>
            <p:ph type="sldNum" sz="quarter" idx="12"/>
          </p:nvPr>
        </p:nvSpPr>
        <p:spPr/>
        <p:txBody>
          <a:bodyPr/>
          <a:lstStyle/>
          <a:p>
            <a:fld id="{7BF3AF8F-E873-4394-A749-91E58A240E82}" type="slidenum">
              <a:rPr lang="en-US" altLang="ko-KR" smtClean="0"/>
              <a:pPr/>
              <a:t>36</a:t>
            </a:fld>
            <a:endParaRPr lang="en-US" altLang="ko-KR"/>
          </a:p>
        </p:txBody>
      </p:sp>
      <p:sp>
        <p:nvSpPr>
          <p:cNvPr id="5" name="제목 1">
            <a:extLst>
              <a:ext uri="{FF2B5EF4-FFF2-40B4-BE49-F238E27FC236}">
                <a16:creationId xmlns:a16="http://schemas.microsoft.com/office/drawing/2014/main" id="{9E177669-B3D7-44FE-B8E0-953A17B16C3A}"/>
              </a:ext>
            </a:extLst>
          </p:cNvPr>
          <p:cNvSpPr>
            <a:spLocks noGrp="1"/>
          </p:cNvSpPr>
          <p:nvPr>
            <p:ph type="title"/>
          </p:nvPr>
        </p:nvSpPr>
        <p:spPr>
          <a:xfrm>
            <a:off x="107504" y="77094"/>
            <a:ext cx="8928992" cy="903634"/>
          </a:xfrm>
        </p:spPr>
        <p:txBody>
          <a:bodyPr/>
          <a:lstStyle/>
          <a:p>
            <a:r>
              <a:rPr lang="en-US" altLang="ko-KR" dirty="0"/>
              <a:t>Assignment #2 (cont.)</a:t>
            </a:r>
            <a:endParaRPr lang="ko-KR" altLang="en-US" dirty="0"/>
          </a:p>
        </p:txBody>
      </p:sp>
    </p:spTree>
    <p:extLst>
      <p:ext uri="{BB962C8B-B14F-4D97-AF65-F5344CB8AC3E}">
        <p14:creationId xmlns:p14="http://schemas.microsoft.com/office/powerpoint/2010/main" val="3629627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7561AAD-83A0-4157-8300-411DF4FEC565}"/>
              </a:ext>
            </a:extLst>
          </p:cNvPr>
          <p:cNvSpPr>
            <a:spLocks noGrp="1"/>
          </p:cNvSpPr>
          <p:nvPr>
            <p:ph idx="1"/>
          </p:nvPr>
        </p:nvSpPr>
        <p:spPr/>
        <p:txBody>
          <a:bodyPr>
            <a:noAutofit/>
          </a:bodyPr>
          <a:lstStyle/>
          <a:p>
            <a:pPr marL="0" indent="0" algn="just" latinLnBrk="1">
              <a:lnSpc>
                <a:spcPct val="107000"/>
              </a:lnSpc>
              <a:spcAft>
                <a:spcPts val="800"/>
              </a:spcAft>
              <a:buNone/>
            </a:pPr>
            <a:endPar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Submission</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맑은 고딕" panose="020B0503020000020004" pitchFamily="50" charset="-127"/>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you have to submit project file and every necessary files to run your program to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plato</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portal.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맑은 고딕" panose="020B0503020000020004" pitchFamily="50" charset="-127"/>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due: </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Dec. 22 18:00, 2021</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맑은 고딕" panose="020B0503020000020004" pitchFamily="50" charset="-127"/>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Oral test: </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Dec. 27 and 28, 2021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(detail schedule will be announced)</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B1C3587F-C4AE-4384-95FE-59419D7028B5}"/>
              </a:ext>
            </a:extLst>
          </p:cNvPr>
          <p:cNvSpPr>
            <a:spLocks noGrp="1"/>
          </p:cNvSpPr>
          <p:nvPr>
            <p:ph type="sldNum" sz="quarter" idx="12"/>
          </p:nvPr>
        </p:nvSpPr>
        <p:spPr/>
        <p:txBody>
          <a:bodyPr/>
          <a:lstStyle/>
          <a:p>
            <a:fld id="{7BF3AF8F-E873-4394-A749-91E58A240E82}" type="slidenum">
              <a:rPr lang="en-US" altLang="ko-KR" smtClean="0"/>
              <a:pPr/>
              <a:t>37</a:t>
            </a:fld>
            <a:endParaRPr lang="en-US" altLang="ko-KR"/>
          </a:p>
        </p:txBody>
      </p:sp>
      <p:sp>
        <p:nvSpPr>
          <p:cNvPr id="5" name="제목 1">
            <a:extLst>
              <a:ext uri="{FF2B5EF4-FFF2-40B4-BE49-F238E27FC236}">
                <a16:creationId xmlns:a16="http://schemas.microsoft.com/office/drawing/2014/main" id="{9E177669-B3D7-44FE-B8E0-953A17B16C3A}"/>
              </a:ext>
            </a:extLst>
          </p:cNvPr>
          <p:cNvSpPr>
            <a:spLocks noGrp="1"/>
          </p:cNvSpPr>
          <p:nvPr>
            <p:ph type="title"/>
          </p:nvPr>
        </p:nvSpPr>
        <p:spPr>
          <a:xfrm>
            <a:off x="107504" y="77094"/>
            <a:ext cx="8928992" cy="903634"/>
          </a:xfrm>
        </p:spPr>
        <p:txBody>
          <a:bodyPr/>
          <a:lstStyle/>
          <a:p>
            <a:r>
              <a:rPr lang="en-US" altLang="ko-KR" dirty="0"/>
              <a:t>Assignment #2 (cont.)</a:t>
            </a:r>
            <a:endParaRPr lang="ko-KR" altLang="en-US" dirty="0"/>
          </a:p>
        </p:txBody>
      </p:sp>
    </p:spTree>
    <p:extLst>
      <p:ext uri="{BB962C8B-B14F-4D97-AF65-F5344CB8AC3E}">
        <p14:creationId xmlns:p14="http://schemas.microsoft.com/office/powerpoint/2010/main" val="333238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Install MySQL</a:t>
            </a:r>
            <a:endParaRPr lang="ko-KR" altLang="en-US" dirty="0"/>
          </a:p>
        </p:txBody>
      </p:sp>
      <p:sp>
        <p:nvSpPr>
          <p:cNvPr id="3" name="내용 개체 틀 2"/>
          <p:cNvSpPr>
            <a:spLocks noGrp="1"/>
          </p:cNvSpPr>
          <p:nvPr>
            <p:ph idx="1"/>
          </p:nvPr>
        </p:nvSpPr>
        <p:spPr/>
        <p:txBody>
          <a:bodyPr/>
          <a:lstStyle/>
          <a:p>
            <a:r>
              <a:rPr lang="en-US" altLang="ko-KR" dirty="0"/>
              <a:t>Lunch downloaded file(mysql-installer-community-8.0.27.0.exe)</a:t>
            </a:r>
          </a:p>
          <a:p>
            <a:r>
              <a:rPr lang="en-US" altLang="ko-KR" dirty="0"/>
              <a:t>Key points:</a:t>
            </a:r>
          </a:p>
          <a:p>
            <a:pPr lvl="1"/>
            <a:r>
              <a:rPr lang="en-US" altLang="ko-KR" dirty="0"/>
              <a:t>While choosing the setup type, select the “Developer Default” option</a:t>
            </a:r>
          </a:p>
          <a:p>
            <a:pPr lvl="1"/>
            <a:r>
              <a:rPr lang="en-US" altLang="ko-KR" dirty="0"/>
              <a:t>Enter the MySQL Root password which will be strong and which you can remember</a:t>
            </a:r>
          </a:p>
          <a:p>
            <a:pPr lvl="1"/>
            <a:endParaRPr lang="en-US" altLang="ko-KR" dirty="0"/>
          </a:p>
        </p:txBody>
      </p:sp>
      <p:sp>
        <p:nvSpPr>
          <p:cNvPr id="10" name="슬라이드 번호 개체 틀 3"/>
          <p:cNvSpPr>
            <a:spLocks noGrp="1"/>
          </p:cNvSpPr>
          <p:nvPr>
            <p:ph type="sldNum" sz="quarter" idx="12"/>
          </p:nvPr>
        </p:nvSpPr>
        <p:spPr>
          <a:xfrm>
            <a:off x="6457950" y="6356351"/>
            <a:ext cx="2057400" cy="365125"/>
          </a:xfrm>
        </p:spPr>
        <p:txBody>
          <a:bodyPr/>
          <a:lstStyle/>
          <a:p>
            <a:r>
              <a:rPr lang="en-US" altLang="ko-KR" dirty="0"/>
              <a:t>4</a:t>
            </a:r>
          </a:p>
        </p:txBody>
      </p:sp>
      <p:pic>
        <p:nvPicPr>
          <p:cNvPr id="15" name="그림 14">
            <a:extLst>
              <a:ext uri="{FF2B5EF4-FFF2-40B4-BE49-F238E27FC236}">
                <a16:creationId xmlns:a16="http://schemas.microsoft.com/office/drawing/2014/main" id="{4E9C5B82-A9F2-480F-9FE5-1E029A359350}"/>
              </a:ext>
            </a:extLst>
          </p:cNvPr>
          <p:cNvPicPr>
            <a:picLocks noChangeAspect="1"/>
          </p:cNvPicPr>
          <p:nvPr/>
        </p:nvPicPr>
        <p:blipFill>
          <a:blip r:embed="rId2"/>
          <a:stretch>
            <a:fillRect/>
          </a:stretch>
        </p:blipFill>
        <p:spPr>
          <a:xfrm>
            <a:off x="539552" y="3896519"/>
            <a:ext cx="3384376" cy="2523439"/>
          </a:xfrm>
          <a:prstGeom prst="rect">
            <a:avLst/>
          </a:prstGeom>
        </p:spPr>
      </p:pic>
      <p:pic>
        <p:nvPicPr>
          <p:cNvPr id="17" name="그림 16">
            <a:extLst>
              <a:ext uri="{FF2B5EF4-FFF2-40B4-BE49-F238E27FC236}">
                <a16:creationId xmlns:a16="http://schemas.microsoft.com/office/drawing/2014/main" id="{BD42F64A-5191-437E-A5C9-6D9EE0F62565}"/>
              </a:ext>
            </a:extLst>
          </p:cNvPr>
          <p:cNvPicPr>
            <a:picLocks noChangeAspect="1"/>
          </p:cNvPicPr>
          <p:nvPr/>
        </p:nvPicPr>
        <p:blipFill>
          <a:blip r:embed="rId3"/>
          <a:stretch>
            <a:fillRect/>
          </a:stretch>
        </p:blipFill>
        <p:spPr>
          <a:xfrm>
            <a:off x="4527451" y="3933056"/>
            <a:ext cx="3268802" cy="2459832"/>
          </a:xfrm>
          <a:prstGeom prst="rect">
            <a:avLst/>
          </a:prstGeom>
        </p:spPr>
      </p:pic>
    </p:spTree>
    <p:extLst>
      <p:ext uri="{BB962C8B-B14F-4D97-AF65-F5344CB8AC3E}">
        <p14:creationId xmlns:p14="http://schemas.microsoft.com/office/powerpoint/2010/main" val="178606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3) Initializing a new virtual environment</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5</a:t>
            </a:fld>
            <a:endParaRPr lang="en-US" altLang="ko-KR"/>
          </a:p>
        </p:txBody>
      </p:sp>
      <p:sp>
        <p:nvSpPr>
          <p:cNvPr id="11" name="TextBox 10"/>
          <p:cNvSpPr txBox="1"/>
          <p:nvPr/>
        </p:nvSpPr>
        <p:spPr>
          <a:xfrm>
            <a:off x="218088" y="3821795"/>
            <a:ext cx="3633832" cy="2462213"/>
          </a:xfrm>
          <a:prstGeom prst="rect">
            <a:avLst/>
          </a:prstGeom>
          <a:solidFill>
            <a:schemeClr val="bg2">
              <a:lumMod val="90000"/>
            </a:schemeClr>
          </a:solidFill>
        </p:spPr>
        <p:txBody>
          <a:bodyPr wrap="square" rtlCol="0">
            <a:spAutoFit/>
          </a:bodyPr>
          <a:lstStyle/>
          <a:p>
            <a:pPr algn="ctr"/>
            <a:r>
              <a:rPr lang="en-US" altLang="ko-KR" sz="2200" b="1" dirty="0"/>
              <a:t>1) Create working directory </a:t>
            </a:r>
          </a:p>
          <a:p>
            <a:pPr algn="ctr"/>
            <a:r>
              <a:rPr lang="en-US" altLang="ko-KR" sz="2200" b="1" dirty="0"/>
              <a:t>(in this example it is a folder called “project”)</a:t>
            </a:r>
          </a:p>
          <a:p>
            <a:pPr algn="ctr"/>
            <a:endParaRPr lang="en-US" altLang="ko-KR" sz="2200" b="1" dirty="0"/>
          </a:p>
          <a:p>
            <a:pPr algn="ctr"/>
            <a:r>
              <a:rPr lang="en-US" altLang="ko-KR" sz="2200" b="1" dirty="0"/>
              <a:t>2) Open the working directory from PyCharm</a:t>
            </a:r>
          </a:p>
        </p:txBody>
      </p:sp>
      <p:pic>
        <p:nvPicPr>
          <p:cNvPr id="7" name="그림 6">
            <a:extLst>
              <a:ext uri="{FF2B5EF4-FFF2-40B4-BE49-F238E27FC236}">
                <a16:creationId xmlns:a16="http://schemas.microsoft.com/office/drawing/2014/main" id="{1B90D202-A5B4-4A5F-B43F-B4632CBF08C1}"/>
              </a:ext>
            </a:extLst>
          </p:cNvPr>
          <p:cNvPicPr>
            <a:picLocks noChangeAspect="1"/>
          </p:cNvPicPr>
          <p:nvPr/>
        </p:nvPicPr>
        <p:blipFill>
          <a:blip r:embed="rId2"/>
          <a:stretch>
            <a:fillRect/>
          </a:stretch>
        </p:blipFill>
        <p:spPr>
          <a:xfrm>
            <a:off x="1259632" y="1343891"/>
            <a:ext cx="1445304" cy="1686188"/>
          </a:xfrm>
          <a:prstGeom prst="rect">
            <a:avLst/>
          </a:prstGeom>
        </p:spPr>
      </p:pic>
      <p:pic>
        <p:nvPicPr>
          <p:cNvPr id="28" name="그림 27">
            <a:extLst>
              <a:ext uri="{FF2B5EF4-FFF2-40B4-BE49-F238E27FC236}">
                <a16:creationId xmlns:a16="http://schemas.microsoft.com/office/drawing/2014/main" id="{D04210EC-35E0-46F4-AE72-8EA48E4C5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124744"/>
            <a:ext cx="3035561" cy="2952328"/>
          </a:xfrm>
          <a:prstGeom prst="rect">
            <a:avLst/>
          </a:prstGeom>
        </p:spPr>
      </p:pic>
      <p:sp>
        <p:nvSpPr>
          <p:cNvPr id="29" name="직사각형 28">
            <a:extLst>
              <a:ext uri="{FF2B5EF4-FFF2-40B4-BE49-F238E27FC236}">
                <a16:creationId xmlns:a16="http://schemas.microsoft.com/office/drawing/2014/main" id="{CB653F68-7A9D-4531-8AE3-387C514C15D8}"/>
              </a:ext>
            </a:extLst>
          </p:cNvPr>
          <p:cNvSpPr/>
          <p:nvPr/>
        </p:nvSpPr>
        <p:spPr>
          <a:xfrm>
            <a:off x="6012160" y="2780928"/>
            <a:ext cx="960418" cy="26971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pic>
        <p:nvPicPr>
          <p:cNvPr id="31" name="그림 30">
            <a:extLst>
              <a:ext uri="{FF2B5EF4-FFF2-40B4-BE49-F238E27FC236}">
                <a16:creationId xmlns:a16="http://schemas.microsoft.com/office/drawing/2014/main" id="{D31D0718-85CD-4DF0-B433-F8B23CA422A5}"/>
              </a:ext>
            </a:extLst>
          </p:cNvPr>
          <p:cNvPicPr>
            <a:picLocks noChangeAspect="1"/>
          </p:cNvPicPr>
          <p:nvPr/>
        </p:nvPicPr>
        <p:blipFill>
          <a:blip r:embed="rId4"/>
          <a:stretch>
            <a:fillRect/>
          </a:stretch>
        </p:blipFill>
        <p:spPr>
          <a:xfrm>
            <a:off x="4204561" y="5085184"/>
            <a:ext cx="4506777" cy="787643"/>
          </a:xfrm>
          <a:prstGeom prst="rect">
            <a:avLst/>
          </a:prstGeom>
        </p:spPr>
      </p:pic>
      <p:sp>
        <p:nvSpPr>
          <p:cNvPr id="32" name="화살표: 아래쪽 31">
            <a:extLst>
              <a:ext uri="{FF2B5EF4-FFF2-40B4-BE49-F238E27FC236}">
                <a16:creationId xmlns:a16="http://schemas.microsoft.com/office/drawing/2014/main" id="{E46C5A9B-ECAB-4441-A0F2-8DC41CE22997}"/>
              </a:ext>
            </a:extLst>
          </p:cNvPr>
          <p:cNvSpPr/>
          <p:nvPr/>
        </p:nvSpPr>
        <p:spPr>
          <a:xfrm>
            <a:off x="6344513" y="4303362"/>
            <a:ext cx="531743" cy="596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화살표: 아래쪽 34">
            <a:extLst>
              <a:ext uri="{FF2B5EF4-FFF2-40B4-BE49-F238E27FC236}">
                <a16:creationId xmlns:a16="http://schemas.microsoft.com/office/drawing/2014/main" id="{D1E18D7D-DA25-4298-85E2-3A2454B93D1C}"/>
              </a:ext>
            </a:extLst>
          </p:cNvPr>
          <p:cNvSpPr/>
          <p:nvPr/>
        </p:nvSpPr>
        <p:spPr>
          <a:xfrm rot="16200000">
            <a:off x="3730065" y="1920612"/>
            <a:ext cx="531743" cy="596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139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E4A25097-44C1-4DF6-B847-0AFA4C3E4EBC}"/>
              </a:ext>
            </a:extLst>
          </p:cNvPr>
          <p:cNvPicPr>
            <a:picLocks noChangeAspect="1"/>
          </p:cNvPicPr>
          <p:nvPr/>
        </p:nvPicPr>
        <p:blipFill>
          <a:blip r:embed="rId2"/>
          <a:stretch>
            <a:fillRect/>
          </a:stretch>
        </p:blipFill>
        <p:spPr>
          <a:xfrm>
            <a:off x="499336" y="1735299"/>
            <a:ext cx="3705225" cy="638175"/>
          </a:xfrm>
          <a:prstGeom prst="rect">
            <a:avLst/>
          </a:prstGeom>
        </p:spPr>
      </p:pic>
      <p:sp>
        <p:nvSpPr>
          <p:cNvPr id="2" name="제목 1"/>
          <p:cNvSpPr>
            <a:spLocks noGrp="1"/>
          </p:cNvSpPr>
          <p:nvPr>
            <p:ph type="title"/>
          </p:nvPr>
        </p:nvSpPr>
        <p:spPr/>
        <p:txBody>
          <a:bodyPr>
            <a:normAutofit/>
          </a:bodyPr>
          <a:lstStyle/>
          <a:p>
            <a:r>
              <a:rPr lang="en-US" altLang="ko-KR" dirty="0"/>
              <a:t>3) Initializing a new virtual environment (cont.)</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6</a:t>
            </a:fld>
            <a:endParaRPr lang="en-US" altLang="ko-KR"/>
          </a:p>
        </p:txBody>
      </p:sp>
      <p:sp>
        <p:nvSpPr>
          <p:cNvPr id="11" name="TextBox 10"/>
          <p:cNvSpPr txBox="1"/>
          <p:nvPr/>
        </p:nvSpPr>
        <p:spPr>
          <a:xfrm>
            <a:off x="251521" y="2736361"/>
            <a:ext cx="3744416" cy="3477875"/>
          </a:xfrm>
          <a:prstGeom prst="rect">
            <a:avLst/>
          </a:prstGeom>
          <a:solidFill>
            <a:schemeClr val="bg2">
              <a:lumMod val="90000"/>
            </a:schemeClr>
          </a:solidFill>
        </p:spPr>
        <p:txBody>
          <a:bodyPr wrap="square" rtlCol="0">
            <a:spAutoFit/>
          </a:bodyPr>
          <a:lstStyle/>
          <a:p>
            <a:pPr algn="ctr"/>
            <a:r>
              <a:rPr lang="en-US" altLang="ko-KR" sz="2200" b="1" dirty="0"/>
              <a:t>3) Click on “Terminal” which is located at bottom left side in PyCharm</a:t>
            </a:r>
          </a:p>
          <a:p>
            <a:pPr algn="ctr"/>
            <a:endParaRPr lang="en-US" altLang="ko-KR" sz="2200" b="1" dirty="0"/>
          </a:p>
          <a:p>
            <a:pPr algn="ctr"/>
            <a:r>
              <a:rPr lang="en-US" altLang="ko-KR" sz="2200" b="1" dirty="0"/>
              <a:t>4) Create virtual environment called “</a:t>
            </a:r>
            <a:r>
              <a:rPr lang="en-US" altLang="ko-KR" sz="2200" b="1" dirty="0" err="1"/>
              <a:t>projectEnv</a:t>
            </a:r>
            <a:r>
              <a:rPr lang="en-US" altLang="ko-KR" sz="2200" b="1" dirty="0"/>
              <a:t>”</a:t>
            </a:r>
          </a:p>
          <a:p>
            <a:pPr algn="ctr"/>
            <a:endParaRPr lang="en-US" altLang="ko-KR" sz="2200" b="1" dirty="0"/>
          </a:p>
          <a:p>
            <a:pPr algn="ctr"/>
            <a:r>
              <a:rPr lang="en-US" altLang="ko-KR" sz="2200" b="1" dirty="0"/>
              <a:t>5) Activate the virtual environment</a:t>
            </a:r>
          </a:p>
        </p:txBody>
      </p:sp>
      <p:sp>
        <p:nvSpPr>
          <p:cNvPr id="29" name="직사각형 28">
            <a:extLst>
              <a:ext uri="{FF2B5EF4-FFF2-40B4-BE49-F238E27FC236}">
                <a16:creationId xmlns:a16="http://schemas.microsoft.com/office/drawing/2014/main" id="{CB653F68-7A9D-4531-8AE3-387C514C15D8}"/>
              </a:ext>
            </a:extLst>
          </p:cNvPr>
          <p:cNvSpPr/>
          <p:nvPr/>
        </p:nvSpPr>
        <p:spPr>
          <a:xfrm>
            <a:off x="1259632" y="1988840"/>
            <a:ext cx="960418" cy="26971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8FA16F32-4661-4F21-B0EA-00C2F70B13CC}"/>
              </a:ext>
            </a:extLst>
          </p:cNvPr>
          <p:cNvSpPr txBox="1"/>
          <p:nvPr/>
        </p:nvSpPr>
        <p:spPr>
          <a:xfrm>
            <a:off x="4906050" y="2543347"/>
            <a:ext cx="4119382" cy="369332"/>
          </a:xfrm>
          <a:prstGeom prst="rect">
            <a:avLst/>
          </a:prstGeom>
          <a:noFill/>
        </p:spPr>
        <p:txBody>
          <a:bodyPr wrap="square">
            <a:spAutoFit/>
          </a:bodyPr>
          <a:lstStyle/>
          <a:p>
            <a:r>
              <a:rPr lang="ko-KR" altLang="en-US" dirty="0" err="1">
                <a:latin typeface="Courier New" panose="02070309020205020404" pitchFamily="49" charset="0"/>
                <a:cs typeface="Courier New" panose="02070309020205020404" pitchFamily="49" charset="0"/>
              </a:rPr>
              <a:t>python</a:t>
            </a:r>
            <a:r>
              <a:rPr lang="en-US" altLang="ko-KR" dirty="0">
                <a:latin typeface="Courier New" panose="02070309020205020404" pitchFamily="49" charset="0"/>
                <a:cs typeface="Courier New" panose="02070309020205020404" pitchFamily="49" charset="0"/>
              </a:rPr>
              <a:t>3</a:t>
            </a:r>
            <a:r>
              <a:rPr lang="ko-KR" altLang="en-US" dirty="0">
                <a:latin typeface="Courier New" panose="02070309020205020404" pitchFamily="49" charset="0"/>
                <a:cs typeface="Courier New" panose="02070309020205020404" pitchFamily="49" charset="0"/>
              </a:rPr>
              <a:t> -</a:t>
            </a:r>
            <a:r>
              <a:rPr lang="ko-KR" altLang="en-US" dirty="0" err="1">
                <a:latin typeface="Courier New" panose="02070309020205020404" pitchFamily="49" charset="0"/>
                <a:cs typeface="Courier New" panose="02070309020205020404" pitchFamily="49" charset="0"/>
              </a:rPr>
              <a:t>m</a:t>
            </a:r>
            <a:r>
              <a:rPr lang="ko-KR" altLang="en-US" dirty="0">
                <a:latin typeface="Courier New" panose="02070309020205020404" pitchFamily="49" charset="0"/>
                <a:cs typeface="Courier New" panose="02070309020205020404" pitchFamily="49" charset="0"/>
              </a:rPr>
              <a:t> </a:t>
            </a:r>
            <a:r>
              <a:rPr lang="ko-KR" altLang="en-US" dirty="0" err="1">
                <a:latin typeface="Courier New" panose="02070309020205020404" pitchFamily="49" charset="0"/>
                <a:cs typeface="Courier New" panose="02070309020205020404" pitchFamily="49" charset="0"/>
              </a:rPr>
              <a:t>venv</a:t>
            </a:r>
            <a:r>
              <a:rPr lang="ko-KR" altLang="en-US" dirty="0">
                <a:latin typeface="Courier New" panose="02070309020205020404" pitchFamily="49" charset="0"/>
                <a:cs typeface="Courier New" panose="02070309020205020404" pitchFamily="49" charset="0"/>
              </a:rPr>
              <a:t> .</a:t>
            </a:r>
            <a:r>
              <a:rPr lang="ko-KR" altLang="en-US" dirty="0" err="1">
                <a:latin typeface="Courier New" panose="02070309020205020404" pitchFamily="49" charset="0"/>
                <a:cs typeface="Courier New" panose="02070309020205020404" pitchFamily="49" charset="0"/>
              </a:rPr>
              <a:t>projectEnv</a:t>
            </a:r>
            <a:endParaRPr lang="ko-KR" altLang="en-US" dirty="0">
              <a:latin typeface="Courier New" panose="02070309020205020404" pitchFamily="49" charset="0"/>
              <a:cs typeface="Courier New" panose="02070309020205020404" pitchFamily="49" charset="0"/>
            </a:endParaRPr>
          </a:p>
        </p:txBody>
      </p:sp>
      <p:pic>
        <p:nvPicPr>
          <p:cNvPr id="12" name="그림 11">
            <a:extLst>
              <a:ext uri="{FF2B5EF4-FFF2-40B4-BE49-F238E27FC236}">
                <a16:creationId xmlns:a16="http://schemas.microsoft.com/office/drawing/2014/main" id="{0AE7A315-D769-4BD6-B0E7-33D32417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282" y="3854125"/>
            <a:ext cx="4518042" cy="313530"/>
          </a:xfrm>
          <a:prstGeom prst="rect">
            <a:avLst/>
          </a:prstGeom>
        </p:spPr>
      </p:pic>
      <p:sp>
        <p:nvSpPr>
          <p:cNvPr id="19" name="TextBox 18">
            <a:extLst>
              <a:ext uri="{FF2B5EF4-FFF2-40B4-BE49-F238E27FC236}">
                <a16:creationId xmlns:a16="http://schemas.microsoft.com/office/drawing/2014/main" id="{CA58DB88-44FA-4E6F-9B95-5BF112D17644}"/>
              </a:ext>
            </a:extLst>
          </p:cNvPr>
          <p:cNvSpPr txBox="1"/>
          <p:nvPr/>
        </p:nvSpPr>
        <p:spPr>
          <a:xfrm>
            <a:off x="4280039" y="4239131"/>
            <a:ext cx="4752528"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projectEnv</a:t>
            </a:r>
            <a:r>
              <a:rPr lang="en-US" altLang="ko-KR" dirty="0">
                <a:latin typeface="Courier New" panose="02070309020205020404" pitchFamily="49" charset="0"/>
                <a:cs typeface="Courier New" panose="02070309020205020404" pitchFamily="49" charset="0"/>
              </a:rPr>
              <a:t>\Scripts\activate.bat</a:t>
            </a:r>
            <a:endParaRPr lang="ko-KR" altLang="en-US" dirty="0">
              <a:latin typeface="Courier New" panose="02070309020205020404" pitchFamily="49" charset="0"/>
              <a:cs typeface="Courier New" panose="02070309020205020404" pitchFamily="49" charset="0"/>
            </a:endParaRPr>
          </a:p>
        </p:txBody>
      </p:sp>
      <p:pic>
        <p:nvPicPr>
          <p:cNvPr id="15" name="그림 14">
            <a:extLst>
              <a:ext uri="{FF2B5EF4-FFF2-40B4-BE49-F238E27FC236}">
                <a16:creationId xmlns:a16="http://schemas.microsoft.com/office/drawing/2014/main" id="{6DE72AC9-7B5E-4900-8871-945913266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141" y="5408211"/>
            <a:ext cx="3062141" cy="948140"/>
          </a:xfrm>
          <a:prstGeom prst="rect">
            <a:avLst/>
          </a:prstGeom>
        </p:spPr>
      </p:pic>
      <p:sp>
        <p:nvSpPr>
          <p:cNvPr id="23" name="화살표: 아래쪽 22">
            <a:extLst>
              <a:ext uri="{FF2B5EF4-FFF2-40B4-BE49-F238E27FC236}">
                <a16:creationId xmlns:a16="http://schemas.microsoft.com/office/drawing/2014/main" id="{B25074F1-F48C-4A60-BBF2-68F19B7787E9}"/>
              </a:ext>
            </a:extLst>
          </p:cNvPr>
          <p:cNvSpPr/>
          <p:nvPr/>
        </p:nvSpPr>
        <p:spPr>
          <a:xfrm>
            <a:off x="6492974" y="4775547"/>
            <a:ext cx="430476" cy="493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아래쪽 24">
            <a:extLst>
              <a:ext uri="{FF2B5EF4-FFF2-40B4-BE49-F238E27FC236}">
                <a16:creationId xmlns:a16="http://schemas.microsoft.com/office/drawing/2014/main" id="{CC788947-C740-44DD-9ACC-B180F46C333C}"/>
              </a:ext>
            </a:extLst>
          </p:cNvPr>
          <p:cNvSpPr/>
          <p:nvPr/>
        </p:nvSpPr>
        <p:spPr>
          <a:xfrm rot="16200000">
            <a:off x="4375638" y="1844681"/>
            <a:ext cx="359336" cy="514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화살표: 아래쪽 25">
            <a:extLst>
              <a:ext uri="{FF2B5EF4-FFF2-40B4-BE49-F238E27FC236}">
                <a16:creationId xmlns:a16="http://schemas.microsoft.com/office/drawing/2014/main" id="{3CE15A1C-5C31-4123-8AF9-24B5E16F2E54}"/>
              </a:ext>
            </a:extLst>
          </p:cNvPr>
          <p:cNvSpPr/>
          <p:nvPr/>
        </p:nvSpPr>
        <p:spPr>
          <a:xfrm>
            <a:off x="6499467" y="3054370"/>
            <a:ext cx="359336" cy="514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3E9DA051-5554-4E2A-B385-A50702B20416}"/>
              </a:ext>
            </a:extLst>
          </p:cNvPr>
          <p:cNvPicPr>
            <a:picLocks noChangeAspect="1"/>
          </p:cNvPicPr>
          <p:nvPr/>
        </p:nvPicPr>
        <p:blipFill>
          <a:blip r:embed="rId5"/>
          <a:stretch>
            <a:fillRect/>
          </a:stretch>
        </p:blipFill>
        <p:spPr>
          <a:xfrm>
            <a:off x="4989297" y="1642786"/>
            <a:ext cx="3868306" cy="773661"/>
          </a:xfrm>
          <a:prstGeom prst="rect">
            <a:avLst/>
          </a:prstGeom>
        </p:spPr>
      </p:pic>
    </p:spTree>
    <p:extLst>
      <p:ext uri="{BB962C8B-B14F-4D97-AF65-F5344CB8AC3E}">
        <p14:creationId xmlns:p14="http://schemas.microsoft.com/office/powerpoint/2010/main" val="266243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4) Installing Django and MySQL client</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7</a:t>
            </a:fld>
            <a:endParaRPr lang="en-US" altLang="ko-KR" dirty="0"/>
          </a:p>
        </p:txBody>
      </p:sp>
      <p:sp>
        <p:nvSpPr>
          <p:cNvPr id="11" name="TextBox 10"/>
          <p:cNvSpPr txBox="1"/>
          <p:nvPr/>
        </p:nvSpPr>
        <p:spPr>
          <a:xfrm>
            <a:off x="5894469" y="2499080"/>
            <a:ext cx="2952328" cy="1785104"/>
          </a:xfrm>
          <a:prstGeom prst="rect">
            <a:avLst/>
          </a:prstGeom>
          <a:solidFill>
            <a:schemeClr val="bg2">
              <a:lumMod val="90000"/>
            </a:schemeClr>
          </a:solidFill>
        </p:spPr>
        <p:txBody>
          <a:bodyPr wrap="square" rtlCol="0">
            <a:spAutoFit/>
          </a:bodyPr>
          <a:lstStyle/>
          <a:p>
            <a:pPr marL="457200" indent="-457200" algn="ctr">
              <a:buAutoNum type="arabicParenR"/>
            </a:pPr>
            <a:r>
              <a:rPr lang="en-US" altLang="ko-KR" sz="2200" b="1" dirty="0"/>
              <a:t>Install Django packages</a:t>
            </a:r>
          </a:p>
          <a:p>
            <a:pPr marL="457200" indent="-457200" algn="ctr">
              <a:buAutoNum type="arabicParenR"/>
            </a:pPr>
            <a:endParaRPr lang="en-US" altLang="ko-KR" sz="2200" b="1" dirty="0"/>
          </a:p>
          <a:p>
            <a:pPr algn="ctr"/>
            <a:r>
              <a:rPr lang="en-US" altLang="ko-KR" sz="2200" b="1" dirty="0"/>
              <a:t>2) Install MySQL client for python</a:t>
            </a:r>
          </a:p>
        </p:txBody>
      </p:sp>
      <p:sp>
        <p:nvSpPr>
          <p:cNvPr id="32" name="화살표: 아래쪽 31">
            <a:extLst>
              <a:ext uri="{FF2B5EF4-FFF2-40B4-BE49-F238E27FC236}">
                <a16:creationId xmlns:a16="http://schemas.microsoft.com/office/drawing/2014/main" id="{E46C5A9B-ECAB-4441-A0F2-8DC41CE22997}"/>
              </a:ext>
            </a:extLst>
          </p:cNvPr>
          <p:cNvSpPr/>
          <p:nvPr/>
        </p:nvSpPr>
        <p:spPr>
          <a:xfrm>
            <a:off x="2449122" y="3479179"/>
            <a:ext cx="531743" cy="596596"/>
          </a:xfrm>
          <a:prstGeom prst="downArrow">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76537CFC-E1FC-4149-8374-339733F03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5" y="1949024"/>
            <a:ext cx="4894999" cy="817495"/>
          </a:xfrm>
          <a:prstGeom prst="rect">
            <a:avLst/>
          </a:prstGeom>
        </p:spPr>
      </p:pic>
      <p:sp>
        <p:nvSpPr>
          <p:cNvPr id="15" name="TextBox 14">
            <a:extLst>
              <a:ext uri="{FF2B5EF4-FFF2-40B4-BE49-F238E27FC236}">
                <a16:creationId xmlns:a16="http://schemas.microsoft.com/office/drawing/2014/main" id="{468114AF-D0F4-4042-B7E1-75139C2E5910}"/>
              </a:ext>
            </a:extLst>
          </p:cNvPr>
          <p:cNvSpPr txBox="1"/>
          <p:nvPr/>
        </p:nvSpPr>
        <p:spPr>
          <a:xfrm>
            <a:off x="1382846" y="2801196"/>
            <a:ext cx="2664296"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pip install </a:t>
            </a:r>
            <a:r>
              <a:rPr lang="en-US" altLang="ko-KR" dirty="0" err="1">
                <a:latin typeface="Courier New" panose="02070309020205020404" pitchFamily="49" charset="0"/>
                <a:cs typeface="Courier New" panose="02070309020205020404" pitchFamily="49" charset="0"/>
              </a:rPr>
              <a:t>django</a:t>
            </a:r>
            <a:endParaRPr lang="ko-KR" altLang="en-US" dirty="0">
              <a:latin typeface="Courier New" panose="02070309020205020404" pitchFamily="49" charset="0"/>
              <a:cs typeface="Courier New" panose="02070309020205020404" pitchFamily="49" charset="0"/>
            </a:endParaRPr>
          </a:p>
        </p:txBody>
      </p:sp>
      <p:pic>
        <p:nvPicPr>
          <p:cNvPr id="13" name="그림 12">
            <a:extLst>
              <a:ext uri="{FF2B5EF4-FFF2-40B4-BE49-F238E27FC236}">
                <a16:creationId xmlns:a16="http://schemas.microsoft.com/office/drawing/2014/main" id="{1CE8BCC4-6170-4B95-A3EF-539B6CA20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548731"/>
            <a:ext cx="5251203" cy="817495"/>
          </a:xfrm>
          <a:prstGeom prst="rect">
            <a:avLst/>
          </a:prstGeom>
        </p:spPr>
      </p:pic>
      <p:sp>
        <p:nvSpPr>
          <p:cNvPr id="20" name="TextBox 19">
            <a:extLst>
              <a:ext uri="{FF2B5EF4-FFF2-40B4-BE49-F238E27FC236}">
                <a16:creationId xmlns:a16="http://schemas.microsoft.com/office/drawing/2014/main" id="{911C356C-B82D-4916-A773-C1D7904F213B}"/>
              </a:ext>
            </a:extLst>
          </p:cNvPr>
          <p:cNvSpPr txBox="1"/>
          <p:nvPr/>
        </p:nvSpPr>
        <p:spPr>
          <a:xfrm>
            <a:off x="1080972" y="5507940"/>
            <a:ext cx="3600400" cy="369332"/>
          </a:xfrm>
          <a:prstGeom prst="rect">
            <a:avLst/>
          </a:prstGeom>
          <a:noFill/>
        </p:spPr>
        <p:txBody>
          <a:bodyPr wrap="square">
            <a:spAutoFit/>
          </a:bodyPr>
          <a:lstStyle/>
          <a:p>
            <a:r>
              <a:rPr lang="en-US" altLang="ko-KR" dirty="0">
                <a:latin typeface="Courier New" panose="02070309020205020404" pitchFamily="49" charset="0"/>
                <a:cs typeface="Courier New" panose="02070309020205020404" pitchFamily="49" charset="0"/>
              </a:rPr>
              <a:t>pip install </a:t>
            </a:r>
            <a:r>
              <a:rPr lang="en-US" altLang="ko-KR" dirty="0" err="1">
                <a:latin typeface="Courier New" panose="02070309020205020404" pitchFamily="49" charset="0"/>
                <a:cs typeface="Courier New" panose="02070309020205020404" pitchFamily="49" charset="0"/>
              </a:rPr>
              <a:t>mysqlclient</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975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5) Create the new Django project</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8</a:t>
            </a:fld>
            <a:endParaRPr lang="en-US" altLang="ko-KR" dirty="0"/>
          </a:p>
        </p:txBody>
      </p:sp>
      <p:sp>
        <p:nvSpPr>
          <p:cNvPr id="11" name="TextBox 10"/>
          <p:cNvSpPr txBox="1"/>
          <p:nvPr/>
        </p:nvSpPr>
        <p:spPr>
          <a:xfrm>
            <a:off x="469795" y="1514398"/>
            <a:ext cx="2894062" cy="1446550"/>
          </a:xfrm>
          <a:prstGeom prst="rect">
            <a:avLst/>
          </a:prstGeom>
          <a:solidFill>
            <a:schemeClr val="bg2">
              <a:lumMod val="90000"/>
            </a:schemeClr>
          </a:solidFill>
        </p:spPr>
        <p:txBody>
          <a:bodyPr wrap="square" rtlCol="0">
            <a:spAutoFit/>
          </a:bodyPr>
          <a:lstStyle/>
          <a:p>
            <a:pPr algn="ctr"/>
            <a:r>
              <a:rPr lang="en-US" altLang="ko-KR" sz="2200" b="1" dirty="0"/>
              <a:t>Start Django project called “category” using </a:t>
            </a:r>
            <a:r>
              <a:rPr lang="en-US" altLang="ko-KR" sz="2200" b="1" dirty="0" err="1"/>
              <a:t>django</a:t>
            </a:r>
            <a:r>
              <a:rPr lang="en-US" altLang="ko-KR" sz="2200" b="1" dirty="0"/>
              <a:t>-admin tool</a:t>
            </a:r>
          </a:p>
        </p:txBody>
      </p:sp>
      <p:sp>
        <p:nvSpPr>
          <p:cNvPr id="15" name="TextBox 14">
            <a:extLst>
              <a:ext uri="{FF2B5EF4-FFF2-40B4-BE49-F238E27FC236}">
                <a16:creationId xmlns:a16="http://schemas.microsoft.com/office/drawing/2014/main" id="{468114AF-D0F4-4042-B7E1-75139C2E5910}"/>
              </a:ext>
            </a:extLst>
          </p:cNvPr>
          <p:cNvSpPr txBox="1"/>
          <p:nvPr/>
        </p:nvSpPr>
        <p:spPr>
          <a:xfrm>
            <a:off x="3802341" y="2256731"/>
            <a:ext cx="4871864" cy="369332"/>
          </a:xfrm>
          <a:prstGeom prst="rect">
            <a:avLst/>
          </a:prstGeom>
          <a:noFill/>
        </p:spPr>
        <p:txBody>
          <a:bodyPr wrap="square">
            <a:spAutoFit/>
          </a:bodyPr>
          <a:lstStyle/>
          <a:p>
            <a:r>
              <a:rPr lang="en-US" altLang="ko-KR" dirty="0" err="1">
                <a:latin typeface="Courier New" panose="02070309020205020404" pitchFamily="49" charset="0"/>
                <a:cs typeface="Courier New" panose="02070309020205020404" pitchFamily="49" charset="0"/>
              </a:rPr>
              <a:t>django</a:t>
            </a:r>
            <a:r>
              <a:rPr lang="en-US" altLang="ko-KR" dirty="0">
                <a:latin typeface="Courier New" panose="02070309020205020404" pitchFamily="49" charset="0"/>
                <a:cs typeface="Courier New" panose="02070309020205020404" pitchFamily="49" charset="0"/>
              </a:rPr>
              <a:t>-admin </a:t>
            </a:r>
            <a:r>
              <a:rPr lang="en-US" altLang="ko-KR" dirty="0" err="1">
                <a:latin typeface="Courier New" panose="02070309020205020404" pitchFamily="49" charset="0"/>
                <a:cs typeface="Courier New" panose="02070309020205020404" pitchFamily="49" charset="0"/>
              </a:rPr>
              <a:t>startproject</a:t>
            </a:r>
            <a:r>
              <a:rPr lang="en-US" altLang="ko-KR" dirty="0">
                <a:latin typeface="Courier New" panose="02070309020205020404" pitchFamily="49" charset="0"/>
                <a:cs typeface="Courier New" panose="02070309020205020404" pitchFamily="49" charset="0"/>
              </a:rPr>
              <a:t> category </a:t>
            </a:r>
          </a:p>
        </p:txBody>
      </p:sp>
      <p:pic>
        <p:nvPicPr>
          <p:cNvPr id="9" name="그림 8">
            <a:extLst>
              <a:ext uri="{FF2B5EF4-FFF2-40B4-BE49-F238E27FC236}">
                <a16:creationId xmlns:a16="http://schemas.microsoft.com/office/drawing/2014/main" id="{EB8266C7-E44D-4AC4-9B17-3AB693251E4E}"/>
              </a:ext>
            </a:extLst>
          </p:cNvPr>
          <p:cNvPicPr>
            <a:picLocks noChangeAspect="1"/>
          </p:cNvPicPr>
          <p:nvPr/>
        </p:nvPicPr>
        <p:blipFill>
          <a:blip r:embed="rId2"/>
          <a:stretch>
            <a:fillRect/>
          </a:stretch>
        </p:blipFill>
        <p:spPr>
          <a:xfrm>
            <a:off x="3846332" y="1300293"/>
            <a:ext cx="4827873" cy="769442"/>
          </a:xfrm>
          <a:prstGeom prst="rect">
            <a:avLst/>
          </a:prstGeom>
        </p:spPr>
      </p:pic>
      <p:pic>
        <p:nvPicPr>
          <p:cNvPr id="14" name="그림 13">
            <a:extLst>
              <a:ext uri="{FF2B5EF4-FFF2-40B4-BE49-F238E27FC236}">
                <a16:creationId xmlns:a16="http://schemas.microsoft.com/office/drawing/2014/main" id="{DB75F0BF-4BB1-4B4D-93BC-9C2AD04338C1}"/>
              </a:ext>
            </a:extLst>
          </p:cNvPr>
          <p:cNvPicPr>
            <a:picLocks noChangeAspect="1"/>
          </p:cNvPicPr>
          <p:nvPr/>
        </p:nvPicPr>
        <p:blipFill>
          <a:blip r:embed="rId3"/>
          <a:stretch>
            <a:fillRect/>
          </a:stretch>
        </p:blipFill>
        <p:spPr>
          <a:xfrm>
            <a:off x="4692950" y="3717032"/>
            <a:ext cx="3822400" cy="2448272"/>
          </a:xfrm>
          <a:prstGeom prst="rect">
            <a:avLst/>
          </a:prstGeom>
        </p:spPr>
      </p:pic>
      <p:sp>
        <p:nvSpPr>
          <p:cNvPr id="18" name="TextBox 17">
            <a:extLst>
              <a:ext uri="{FF2B5EF4-FFF2-40B4-BE49-F238E27FC236}">
                <a16:creationId xmlns:a16="http://schemas.microsoft.com/office/drawing/2014/main" id="{B62FD34E-400C-4F38-9FCF-DCA0720DB8F3}"/>
              </a:ext>
            </a:extLst>
          </p:cNvPr>
          <p:cNvSpPr txBox="1"/>
          <p:nvPr/>
        </p:nvSpPr>
        <p:spPr>
          <a:xfrm>
            <a:off x="469795" y="4137146"/>
            <a:ext cx="3750096" cy="1200329"/>
          </a:xfrm>
          <a:prstGeom prst="rect">
            <a:avLst/>
          </a:prstGeom>
          <a:solidFill>
            <a:schemeClr val="bg2">
              <a:lumMod val="90000"/>
            </a:schemeClr>
          </a:solidFill>
        </p:spPr>
        <p:txBody>
          <a:bodyPr wrap="square" rtlCol="0">
            <a:spAutoFit/>
          </a:bodyPr>
          <a:lstStyle/>
          <a:p>
            <a:pPr algn="ctr"/>
            <a:r>
              <a:rPr lang="en-US" altLang="ko-KR" sz="2400" b="0" i="0" dirty="0">
                <a:solidFill>
                  <a:srgbClr val="1B1B1B"/>
                </a:solidFill>
                <a:effectLst/>
                <a:latin typeface="arial" panose="020B0604020202020204" pitchFamily="34" charset="0"/>
              </a:rPr>
              <a:t>After that our current working directory should look like this:</a:t>
            </a:r>
            <a:endParaRPr lang="en-US" altLang="ko-KR" sz="2400" b="1" dirty="0">
              <a:solidFill>
                <a:srgbClr val="232629"/>
              </a:solidFill>
            </a:endParaRPr>
          </a:p>
        </p:txBody>
      </p:sp>
    </p:spTree>
    <p:extLst>
      <p:ext uri="{BB962C8B-B14F-4D97-AF65-F5344CB8AC3E}">
        <p14:creationId xmlns:p14="http://schemas.microsoft.com/office/powerpoint/2010/main" val="334173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6) About the files located in project folder</a:t>
            </a:r>
            <a:endParaRPr lang="ko-KR" altLang="en-US" dirty="0"/>
          </a:p>
        </p:txBody>
      </p:sp>
      <p:sp>
        <p:nvSpPr>
          <p:cNvPr id="4" name="슬라이드 번호 개체 틀 3"/>
          <p:cNvSpPr>
            <a:spLocks noGrp="1"/>
          </p:cNvSpPr>
          <p:nvPr>
            <p:ph type="sldNum" sz="quarter" idx="12"/>
          </p:nvPr>
        </p:nvSpPr>
        <p:spPr/>
        <p:txBody>
          <a:bodyPr/>
          <a:lstStyle/>
          <a:p>
            <a:fld id="{7BF3AF8F-E873-4394-A749-91E58A240E82}" type="slidenum">
              <a:rPr lang="en-US" altLang="ko-KR" smtClean="0"/>
              <a:pPr/>
              <a:t>9</a:t>
            </a:fld>
            <a:endParaRPr lang="en-US" altLang="ko-KR" dirty="0"/>
          </a:p>
        </p:txBody>
      </p:sp>
      <p:pic>
        <p:nvPicPr>
          <p:cNvPr id="14" name="그림 13">
            <a:extLst>
              <a:ext uri="{FF2B5EF4-FFF2-40B4-BE49-F238E27FC236}">
                <a16:creationId xmlns:a16="http://schemas.microsoft.com/office/drawing/2014/main" id="{DB75F0BF-4BB1-4B4D-93BC-9C2AD04338C1}"/>
              </a:ext>
            </a:extLst>
          </p:cNvPr>
          <p:cNvPicPr>
            <a:picLocks noChangeAspect="1"/>
          </p:cNvPicPr>
          <p:nvPr/>
        </p:nvPicPr>
        <p:blipFill>
          <a:blip r:embed="rId2"/>
          <a:stretch>
            <a:fillRect/>
          </a:stretch>
        </p:blipFill>
        <p:spPr>
          <a:xfrm>
            <a:off x="539552" y="1412777"/>
            <a:ext cx="4047247" cy="2592288"/>
          </a:xfrm>
          <a:prstGeom prst="rect">
            <a:avLst/>
          </a:prstGeom>
        </p:spPr>
      </p:pic>
      <p:cxnSp>
        <p:nvCxnSpPr>
          <p:cNvPr id="5" name="직선 화살표 연결선 4">
            <a:extLst>
              <a:ext uri="{FF2B5EF4-FFF2-40B4-BE49-F238E27FC236}">
                <a16:creationId xmlns:a16="http://schemas.microsoft.com/office/drawing/2014/main" id="{3D1773A3-DE5F-407C-AA9B-A4E4F6CDFE5B}"/>
              </a:ext>
            </a:extLst>
          </p:cNvPr>
          <p:cNvCxnSpPr>
            <a:cxnSpLocks/>
          </p:cNvCxnSpPr>
          <p:nvPr/>
        </p:nvCxnSpPr>
        <p:spPr>
          <a:xfrm flipV="1">
            <a:off x="2627784" y="1712712"/>
            <a:ext cx="3133162" cy="85219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B2FDCF-D7CA-40CD-AFD5-667DF31F2404}"/>
              </a:ext>
            </a:extLst>
          </p:cNvPr>
          <p:cNvSpPr txBox="1"/>
          <p:nvPr/>
        </p:nvSpPr>
        <p:spPr>
          <a:xfrm>
            <a:off x="5790720" y="1251047"/>
            <a:ext cx="3279948" cy="923330"/>
          </a:xfrm>
          <a:prstGeom prst="rect">
            <a:avLst/>
          </a:prstGeom>
          <a:noFill/>
        </p:spPr>
        <p:txBody>
          <a:bodyPr wrap="square">
            <a:spAutoFit/>
          </a:bodyPr>
          <a:lstStyle/>
          <a:p>
            <a:pPr algn="l">
              <a:buFont typeface="Arial" panose="020B0604020202020204" pitchFamily="34" charset="0"/>
              <a:buChar char="•"/>
            </a:pPr>
            <a:r>
              <a:rPr lang="en-US" altLang="ko-KR" b="1" i="0" dirty="0">
                <a:solidFill>
                  <a:srgbClr val="1B1B1B"/>
                </a:solidFill>
                <a:effectLst/>
                <a:latin typeface="arial" panose="020B0604020202020204" pitchFamily="34" charset="0"/>
              </a:rPr>
              <a:t>__init__.py</a:t>
            </a:r>
            <a:r>
              <a:rPr lang="en-US" altLang="ko-KR" b="0" i="0" dirty="0">
                <a:solidFill>
                  <a:srgbClr val="1B1B1B"/>
                </a:solidFill>
                <a:effectLst/>
                <a:latin typeface="arial" panose="020B0604020202020204" pitchFamily="34" charset="0"/>
              </a:rPr>
              <a:t> is an empty file that tells Python to use this directory as a Python package.</a:t>
            </a:r>
          </a:p>
        </p:txBody>
      </p:sp>
      <p:cxnSp>
        <p:nvCxnSpPr>
          <p:cNvPr id="16" name="직선 화살표 연결선 15">
            <a:extLst>
              <a:ext uri="{FF2B5EF4-FFF2-40B4-BE49-F238E27FC236}">
                <a16:creationId xmlns:a16="http://schemas.microsoft.com/office/drawing/2014/main" id="{006772B3-A4A1-4AD3-8173-CE3A9215E028}"/>
              </a:ext>
            </a:extLst>
          </p:cNvPr>
          <p:cNvCxnSpPr>
            <a:cxnSpLocks/>
          </p:cNvCxnSpPr>
          <p:nvPr/>
        </p:nvCxnSpPr>
        <p:spPr>
          <a:xfrm>
            <a:off x="2433045" y="2864839"/>
            <a:ext cx="3096577" cy="20991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07A376-2AFA-4329-A593-1D26C68C3BB8}"/>
              </a:ext>
            </a:extLst>
          </p:cNvPr>
          <p:cNvSpPr txBox="1"/>
          <p:nvPr/>
        </p:nvSpPr>
        <p:spPr>
          <a:xfrm>
            <a:off x="5652120" y="2474586"/>
            <a:ext cx="3413348" cy="1200329"/>
          </a:xfrm>
          <a:prstGeom prst="rect">
            <a:avLst/>
          </a:prstGeom>
          <a:noFill/>
        </p:spPr>
        <p:txBody>
          <a:bodyPr wrap="square">
            <a:spAutoFit/>
          </a:bodyPr>
          <a:lstStyle/>
          <a:p>
            <a:r>
              <a:rPr lang="en-US" altLang="ko-KR" b="1" i="0" dirty="0">
                <a:solidFill>
                  <a:srgbClr val="1B1B1B"/>
                </a:solidFill>
                <a:effectLst/>
                <a:latin typeface="arial" panose="020B0604020202020204" pitchFamily="34" charset="0"/>
              </a:rPr>
              <a:t>asgi.py</a:t>
            </a:r>
            <a:r>
              <a:rPr lang="en-US" altLang="ko-KR" b="0" i="0" dirty="0">
                <a:solidFill>
                  <a:srgbClr val="1B1B1B"/>
                </a:solidFill>
                <a:effectLst/>
                <a:latin typeface="arial" panose="020B0604020202020204" pitchFamily="34" charset="0"/>
              </a:rPr>
              <a:t> is a standard for Python asynchronous web app and server to communicate with each other. </a:t>
            </a:r>
            <a:endParaRPr lang="ko-KR" altLang="en-US" dirty="0"/>
          </a:p>
        </p:txBody>
      </p:sp>
      <p:cxnSp>
        <p:nvCxnSpPr>
          <p:cNvPr id="20" name="직선 화살표 연결선 19">
            <a:extLst>
              <a:ext uri="{FF2B5EF4-FFF2-40B4-BE49-F238E27FC236}">
                <a16:creationId xmlns:a16="http://schemas.microsoft.com/office/drawing/2014/main" id="{A8A87B32-086D-41E2-A9DC-8AB65A1D04BF}"/>
              </a:ext>
            </a:extLst>
          </p:cNvPr>
          <p:cNvCxnSpPr>
            <a:cxnSpLocks/>
          </p:cNvCxnSpPr>
          <p:nvPr/>
        </p:nvCxnSpPr>
        <p:spPr>
          <a:xfrm>
            <a:off x="2699792" y="3140968"/>
            <a:ext cx="3200120" cy="1217441"/>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9A1FF9-8734-4D26-8F41-F58354452B22}"/>
              </a:ext>
            </a:extLst>
          </p:cNvPr>
          <p:cNvSpPr txBox="1"/>
          <p:nvPr/>
        </p:nvSpPr>
        <p:spPr>
          <a:xfrm>
            <a:off x="6020986" y="3999548"/>
            <a:ext cx="3557365" cy="923330"/>
          </a:xfrm>
          <a:prstGeom prst="rect">
            <a:avLst/>
          </a:prstGeom>
          <a:noFill/>
        </p:spPr>
        <p:txBody>
          <a:bodyPr wrap="square">
            <a:spAutoFit/>
          </a:bodyPr>
          <a:lstStyle/>
          <a:p>
            <a:pPr algn="l">
              <a:buFont typeface="Arial" panose="020B0604020202020204" pitchFamily="34" charset="0"/>
              <a:buChar char="•"/>
            </a:pPr>
            <a:r>
              <a:rPr lang="en-US" altLang="ko-KR" b="1" i="0" dirty="0">
                <a:solidFill>
                  <a:srgbClr val="1B1B1B"/>
                </a:solidFill>
                <a:effectLst/>
                <a:latin typeface="arial" panose="020B0604020202020204" pitchFamily="34" charset="0"/>
              </a:rPr>
              <a:t>settings.py</a:t>
            </a:r>
            <a:r>
              <a:rPr lang="en-US" altLang="ko-KR" b="0" i="0" dirty="0">
                <a:solidFill>
                  <a:srgbClr val="1B1B1B"/>
                </a:solidFill>
                <a:effectLst/>
                <a:latin typeface="arial" panose="020B0604020202020204" pitchFamily="34" charset="0"/>
              </a:rPr>
              <a:t> contains all the website settings, database configuration details, etc.</a:t>
            </a:r>
          </a:p>
        </p:txBody>
      </p:sp>
      <p:cxnSp>
        <p:nvCxnSpPr>
          <p:cNvPr id="25" name="직선 화살표 연결선 24">
            <a:extLst>
              <a:ext uri="{FF2B5EF4-FFF2-40B4-BE49-F238E27FC236}">
                <a16:creationId xmlns:a16="http://schemas.microsoft.com/office/drawing/2014/main" id="{11749F9B-6701-455E-B164-B45457B42B75}"/>
              </a:ext>
            </a:extLst>
          </p:cNvPr>
          <p:cNvCxnSpPr>
            <a:cxnSpLocks/>
          </p:cNvCxnSpPr>
          <p:nvPr/>
        </p:nvCxnSpPr>
        <p:spPr>
          <a:xfrm>
            <a:off x="2383156" y="3429000"/>
            <a:ext cx="3917036" cy="2165868"/>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EFDC83-951D-4393-9291-067C0DC3C96E}"/>
              </a:ext>
            </a:extLst>
          </p:cNvPr>
          <p:cNvSpPr txBox="1"/>
          <p:nvPr/>
        </p:nvSpPr>
        <p:spPr>
          <a:xfrm>
            <a:off x="6300192" y="5560694"/>
            <a:ext cx="2599363" cy="646331"/>
          </a:xfrm>
          <a:prstGeom prst="rect">
            <a:avLst/>
          </a:prstGeom>
          <a:noFill/>
        </p:spPr>
        <p:txBody>
          <a:bodyPr wrap="square">
            <a:spAutoFit/>
          </a:bodyPr>
          <a:lstStyle/>
          <a:p>
            <a:r>
              <a:rPr lang="en-US" altLang="ko-KR" b="1" i="0" dirty="0">
                <a:solidFill>
                  <a:srgbClr val="1B1B1B"/>
                </a:solidFill>
                <a:effectLst/>
                <a:latin typeface="arial" panose="020B0604020202020204" pitchFamily="34" charset="0"/>
              </a:rPr>
              <a:t>urls.py</a:t>
            </a:r>
            <a:r>
              <a:rPr lang="en-US" altLang="ko-KR" b="0" i="0" dirty="0">
                <a:solidFill>
                  <a:srgbClr val="1B1B1B"/>
                </a:solidFill>
                <a:effectLst/>
                <a:latin typeface="arial" panose="020B0604020202020204" pitchFamily="34" charset="0"/>
              </a:rPr>
              <a:t> defines the site URL-to-view mappings.</a:t>
            </a:r>
            <a:endParaRPr lang="ko-KR" altLang="en-US" dirty="0"/>
          </a:p>
        </p:txBody>
      </p:sp>
      <p:cxnSp>
        <p:nvCxnSpPr>
          <p:cNvPr id="29" name="직선 화살표 연결선 28">
            <a:extLst>
              <a:ext uri="{FF2B5EF4-FFF2-40B4-BE49-F238E27FC236}">
                <a16:creationId xmlns:a16="http://schemas.microsoft.com/office/drawing/2014/main" id="{9EA2A6F3-77F3-4F15-83E7-E254073E805B}"/>
              </a:ext>
            </a:extLst>
          </p:cNvPr>
          <p:cNvCxnSpPr>
            <a:cxnSpLocks/>
          </p:cNvCxnSpPr>
          <p:nvPr/>
        </p:nvCxnSpPr>
        <p:spPr>
          <a:xfrm>
            <a:off x="2433045" y="3707027"/>
            <a:ext cx="1428296" cy="173819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9566B8-F5EE-4117-92B3-54D646D9F05E}"/>
              </a:ext>
            </a:extLst>
          </p:cNvPr>
          <p:cNvSpPr txBox="1"/>
          <p:nvPr/>
        </p:nvSpPr>
        <p:spPr>
          <a:xfrm>
            <a:off x="2903625" y="5505593"/>
            <a:ext cx="2625997" cy="1200329"/>
          </a:xfrm>
          <a:prstGeom prst="rect">
            <a:avLst/>
          </a:prstGeom>
          <a:noFill/>
        </p:spPr>
        <p:txBody>
          <a:bodyPr wrap="square">
            <a:spAutoFit/>
          </a:bodyPr>
          <a:lstStyle/>
          <a:p>
            <a:r>
              <a:rPr lang="en-US" altLang="ko-KR" b="1" i="0" dirty="0">
                <a:solidFill>
                  <a:srgbClr val="1B1B1B"/>
                </a:solidFill>
                <a:effectLst/>
                <a:latin typeface="arial" panose="020B0604020202020204" pitchFamily="34" charset="0"/>
              </a:rPr>
              <a:t>wsgi.py</a:t>
            </a:r>
            <a:r>
              <a:rPr lang="en-US" altLang="ko-KR" b="0" i="0" dirty="0">
                <a:solidFill>
                  <a:srgbClr val="1B1B1B"/>
                </a:solidFill>
                <a:effectLst/>
                <a:latin typeface="arial" panose="020B0604020202020204" pitchFamily="34" charset="0"/>
              </a:rPr>
              <a:t> is used to help Django application communicate with the webserver.</a:t>
            </a:r>
            <a:endParaRPr lang="ko-KR" altLang="en-US" dirty="0"/>
          </a:p>
        </p:txBody>
      </p:sp>
      <p:cxnSp>
        <p:nvCxnSpPr>
          <p:cNvPr id="40" name="직선 화살표 연결선 39">
            <a:extLst>
              <a:ext uri="{FF2B5EF4-FFF2-40B4-BE49-F238E27FC236}">
                <a16:creationId xmlns:a16="http://schemas.microsoft.com/office/drawing/2014/main" id="{B4A2FA44-68A1-4C2B-B6D1-915EEA3E870B}"/>
              </a:ext>
            </a:extLst>
          </p:cNvPr>
          <p:cNvCxnSpPr>
            <a:cxnSpLocks/>
          </p:cNvCxnSpPr>
          <p:nvPr/>
        </p:nvCxnSpPr>
        <p:spPr>
          <a:xfrm flipH="1">
            <a:off x="1612273" y="3946055"/>
            <a:ext cx="181596" cy="7777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0A7F350-D4A8-4D63-A0B9-F50A53F07735}"/>
              </a:ext>
            </a:extLst>
          </p:cNvPr>
          <p:cNvSpPr txBox="1"/>
          <p:nvPr/>
        </p:nvSpPr>
        <p:spPr>
          <a:xfrm>
            <a:off x="158958" y="4856204"/>
            <a:ext cx="2468826" cy="1477328"/>
          </a:xfrm>
          <a:prstGeom prst="rect">
            <a:avLst/>
          </a:prstGeom>
          <a:noFill/>
        </p:spPr>
        <p:txBody>
          <a:bodyPr wrap="square">
            <a:spAutoFit/>
          </a:bodyPr>
          <a:lstStyle/>
          <a:p>
            <a:r>
              <a:rPr lang="en-US" altLang="ko-KR" b="0" i="0" dirty="0">
                <a:solidFill>
                  <a:srgbClr val="1B1B1B"/>
                </a:solidFill>
                <a:effectLst/>
                <a:latin typeface="arial" panose="020B0604020202020204" pitchFamily="34" charset="0"/>
              </a:rPr>
              <a:t>The </a:t>
            </a:r>
            <a:r>
              <a:rPr lang="en-US" altLang="ko-KR" b="1" i="0" dirty="0">
                <a:solidFill>
                  <a:srgbClr val="1B1B1B"/>
                </a:solidFill>
                <a:effectLst/>
                <a:latin typeface="arial" panose="020B0604020202020204" pitchFamily="34" charset="0"/>
              </a:rPr>
              <a:t>manage.py</a:t>
            </a:r>
            <a:r>
              <a:rPr lang="en-US" altLang="ko-KR" b="0" i="0" dirty="0">
                <a:solidFill>
                  <a:srgbClr val="1B1B1B"/>
                </a:solidFill>
                <a:effectLst/>
                <a:latin typeface="arial" panose="020B0604020202020204" pitchFamily="34" charset="0"/>
              </a:rPr>
              <a:t> script is used to work with databases, create applications,  and start the web server.</a:t>
            </a:r>
            <a:endParaRPr lang="ko-KR" altLang="en-US" dirty="0"/>
          </a:p>
        </p:txBody>
      </p:sp>
    </p:spTree>
    <p:extLst>
      <p:ext uri="{BB962C8B-B14F-4D97-AF65-F5344CB8AC3E}">
        <p14:creationId xmlns:p14="http://schemas.microsoft.com/office/powerpoint/2010/main" val="2386420558"/>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7442</TotalTime>
  <Words>2305</Words>
  <Application>Microsoft Office PowerPoint</Application>
  <PresentationFormat>화면 슬라이드 쇼(4:3)</PresentationFormat>
  <Paragraphs>288</Paragraphs>
  <Slides>37</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37</vt:i4>
      </vt:variant>
    </vt:vector>
  </HeadingPairs>
  <TitlesOfParts>
    <vt:vector size="47" baseType="lpstr">
      <vt:lpstr>Apple SD Gothic Neo</vt:lpstr>
      <vt:lpstr>Calibri (본문)</vt:lpstr>
      <vt:lpstr>굴림</vt:lpstr>
      <vt:lpstr>맑은 고딕</vt:lpstr>
      <vt:lpstr>Arial</vt:lpstr>
      <vt:lpstr>Arial</vt:lpstr>
      <vt:lpstr>Calibri</vt:lpstr>
      <vt:lpstr>Courier New</vt:lpstr>
      <vt:lpstr>Wingdings</vt:lpstr>
      <vt:lpstr>Office Theme</vt:lpstr>
      <vt:lpstr>MySQL &amp; Django tutorial 2nd part, Assignment #2</vt:lpstr>
      <vt:lpstr>Steps 1-13 are from first ppt</vt:lpstr>
      <vt:lpstr>1) Download MySQL</vt:lpstr>
      <vt:lpstr>2) Install MySQL</vt:lpstr>
      <vt:lpstr>3) Initializing a new virtual environment</vt:lpstr>
      <vt:lpstr>3) Initializing a new virtual environment (cont.)</vt:lpstr>
      <vt:lpstr>4) Installing Django and MySQL client</vt:lpstr>
      <vt:lpstr>5) Create the new Django project</vt:lpstr>
      <vt:lpstr>6) About the files located in project folder</vt:lpstr>
      <vt:lpstr>7) Change to project folder</vt:lpstr>
      <vt:lpstr>8) Create the new Django application</vt:lpstr>
      <vt:lpstr>9) About the files located in myApp folder</vt:lpstr>
      <vt:lpstr>10) Registering myApp application</vt:lpstr>
      <vt:lpstr>11) Testing the website framework</vt:lpstr>
      <vt:lpstr>11) Testing the website framework (cont.)</vt:lpstr>
      <vt:lpstr>12) Creating MySQL Database</vt:lpstr>
      <vt:lpstr>12) Creating MySQL Database (cont.)</vt:lpstr>
      <vt:lpstr>12) Creating MySQL Database (cont.)</vt:lpstr>
      <vt:lpstr>12) Creating MySQL Database (cont.)</vt:lpstr>
      <vt:lpstr>12) Creating MySQL Database (cont.)</vt:lpstr>
      <vt:lpstr>12) Creating MySQL Database (cont.)</vt:lpstr>
      <vt:lpstr>13) Connecting MySQL database to Django project</vt:lpstr>
      <vt:lpstr>   Executing custom SQL directly</vt:lpstr>
      <vt:lpstr> Example of using custom SQL in Django</vt:lpstr>
      <vt:lpstr>14) Defining custom SQL queries in views</vt:lpstr>
      <vt:lpstr>14) Defining custom SQL queries in views (cont.)</vt:lpstr>
      <vt:lpstr>15) Creating templates</vt:lpstr>
      <vt:lpstr>15) Creating templates (cont.)</vt:lpstr>
      <vt:lpstr>15) Creating templates (cont.)</vt:lpstr>
      <vt:lpstr>16) Creating URLs</vt:lpstr>
      <vt:lpstr>17) Run the development server</vt:lpstr>
      <vt:lpstr>Assignment #2 </vt:lpstr>
      <vt:lpstr>Assignment #2 (cont.)</vt:lpstr>
      <vt:lpstr>Assignment #2 (cont.)</vt:lpstr>
      <vt:lpstr>Assignment #2 (cont.)</vt:lpstr>
      <vt:lpstr>Assignment #2 (cont.)</vt:lpstr>
      <vt:lpstr>Assignment #2 (cont.)</vt:lpstr>
    </vt:vector>
  </TitlesOfParts>
  <Compan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lik2</dc:creator>
  <cp:lastModifiedBy>PC</cp:lastModifiedBy>
  <cp:revision>866</cp:revision>
  <dcterms:created xsi:type="dcterms:W3CDTF">2004-01-12T08:00:17Z</dcterms:created>
  <dcterms:modified xsi:type="dcterms:W3CDTF">2021-12-01T04:00:21Z</dcterms:modified>
</cp:coreProperties>
</file>