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42" r:id="rId2"/>
    <p:sldId id="469" r:id="rId3"/>
    <p:sldId id="465" r:id="rId4"/>
    <p:sldId id="498" r:id="rId5"/>
    <p:sldId id="499" r:id="rId6"/>
    <p:sldId id="476" r:id="rId7"/>
    <p:sldId id="505" r:id="rId8"/>
    <p:sldId id="477" r:id="rId9"/>
    <p:sldId id="504" r:id="rId10"/>
    <p:sldId id="490" r:id="rId11"/>
    <p:sldId id="489" r:id="rId12"/>
    <p:sldId id="479" r:id="rId13"/>
    <p:sldId id="500" r:id="rId14"/>
    <p:sldId id="501" r:id="rId15"/>
    <p:sldId id="481" r:id="rId16"/>
    <p:sldId id="497" r:id="rId17"/>
    <p:sldId id="503" r:id="rId18"/>
    <p:sldId id="502" r:id="rId19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469"/>
            <p14:sldId id="465"/>
            <p14:sldId id="498"/>
            <p14:sldId id="499"/>
            <p14:sldId id="476"/>
            <p14:sldId id="505"/>
            <p14:sldId id="477"/>
            <p14:sldId id="504"/>
            <p14:sldId id="490"/>
            <p14:sldId id="489"/>
            <p14:sldId id="479"/>
            <p14:sldId id="500"/>
            <p14:sldId id="501"/>
            <p14:sldId id="481"/>
            <p14:sldId id="497"/>
            <p14:sldId id="503"/>
            <p14:sldId id="50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798BD-F70B-4E54-986F-92A5AD6EAF76}" v="20" dt="2020-10-16T14:07:29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6727" autoAdjust="0"/>
  </p:normalViewPr>
  <p:slideViewPr>
    <p:cSldViewPr>
      <p:cViewPr varScale="1">
        <p:scale>
          <a:sx n="73" d="100"/>
          <a:sy n="73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3CE798BD-F70B-4E54-986F-92A5AD6EAF76}"/>
    <pc:docChg chg="modSld">
      <pc:chgData name="LeeHeejun" userId="f4146b6c-b8a2-4ff9-88b8-ec5eab333dbc" providerId="ADAL" clId="{3CE798BD-F70B-4E54-986F-92A5AD6EAF76}" dt="2020-10-16T14:07:41.463" v="182" actId="20577"/>
      <pc:docMkLst>
        <pc:docMk/>
      </pc:docMkLst>
      <pc:sldChg chg="addSp delSp modSp mod">
        <pc:chgData name="LeeHeejun" userId="f4146b6c-b8a2-4ff9-88b8-ec5eab333dbc" providerId="ADAL" clId="{3CE798BD-F70B-4E54-986F-92A5AD6EAF76}" dt="2020-10-16T14:07:41.463" v="182" actId="20577"/>
        <pc:sldMkLst>
          <pc:docMk/>
          <pc:sldMk cId="3922351594" sldId="442"/>
        </pc:sldMkLst>
        <pc:spChg chg="add del">
          <ac:chgData name="LeeHeejun" userId="f4146b6c-b8a2-4ff9-88b8-ec5eab333dbc" providerId="ADAL" clId="{3CE798BD-F70B-4E54-986F-92A5AD6EAF76}" dt="2020-10-16T14:07:26.947" v="171"/>
          <ac:spMkLst>
            <pc:docMk/>
            <pc:sldMk cId="3922351594" sldId="442"/>
            <ac:spMk id="3" creationId="{58F7E618-090A-4C14-98B4-B0BD30ED8E0C}"/>
          </ac:spMkLst>
        </pc:spChg>
        <pc:spChg chg="mod">
          <ac:chgData name="LeeHeejun" userId="f4146b6c-b8a2-4ff9-88b8-ec5eab333dbc" providerId="ADAL" clId="{3CE798BD-F70B-4E54-986F-92A5AD6EAF76}" dt="2020-10-16T14:07:41.463" v="182" actId="20577"/>
          <ac:spMkLst>
            <pc:docMk/>
            <pc:sldMk cId="3922351594" sldId="442"/>
            <ac:spMk id="5" creationId="{4F62C7B3-E7F0-4E76-B20F-F535DF8D63D9}"/>
          </ac:spMkLst>
        </pc:spChg>
        <pc:spChg chg="add del">
          <ac:chgData name="LeeHeejun" userId="f4146b6c-b8a2-4ff9-88b8-ec5eab333dbc" providerId="ADAL" clId="{3CE798BD-F70B-4E54-986F-92A5AD6EAF76}" dt="2020-10-16T14:07:29.924" v="173"/>
          <ac:spMkLst>
            <pc:docMk/>
            <pc:sldMk cId="3922351594" sldId="442"/>
            <ac:spMk id="6" creationId="{F5552513-E19B-455C-999E-656F03C7CF06}"/>
          </ac:spMkLst>
        </pc:spChg>
      </pc:sldChg>
      <pc:sldChg chg="modSp mod">
        <pc:chgData name="LeeHeejun" userId="f4146b6c-b8a2-4ff9-88b8-ec5eab333dbc" providerId="ADAL" clId="{3CE798BD-F70B-4E54-986F-92A5AD6EAF76}" dt="2020-10-16T14:03:13.438" v="154" actId="403"/>
        <pc:sldMkLst>
          <pc:docMk/>
          <pc:sldMk cId="1650310588" sldId="485"/>
        </pc:sldMkLst>
        <pc:spChg chg="mod">
          <ac:chgData name="LeeHeejun" userId="f4146b6c-b8a2-4ff9-88b8-ec5eab333dbc" providerId="ADAL" clId="{3CE798BD-F70B-4E54-986F-92A5AD6EAF76}" dt="2020-10-16T14:03:13.438" v="154" actId="403"/>
          <ac:spMkLst>
            <pc:docMk/>
            <pc:sldMk cId="1650310588" sldId="485"/>
            <ac:spMk id="6" creationId="{00000000-0000-0000-0000-000000000000}"/>
          </ac:spMkLst>
        </pc:spChg>
        <pc:picChg chg="mod">
          <ac:chgData name="LeeHeejun" userId="f4146b6c-b8a2-4ff9-88b8-ec5eab333dbc" providerId="ADAL" clId="{3CE798BD-F70B-4E54-986F-92A5AD6EAF76}" dt="2020-10-16T14:03:09.676" v="149" actId="1076"/>
          <ac:picMkLst>
            <pc:docMk/>
            <pc:sldMk cId="1650310588" sldId="485"/>
            <ac:picMk id="5" creationId="{00000000-0000-0000-0000-000000000000}"/>
          </ac:picMkLst>
        </pc:picChg>
      </pc:sld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October 12, 2021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B673FBB5-9882-4912-8909-D0E3682DB0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" y="777531"/>
            <a:ext cx="2195735" cy="113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5195B488-8D2E-46FC-BD67-F111B1797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94472"/>
            <a:ext cx="1796040" cy="929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pnucas.org/xe/files/attach/images/688/6debb41a26afda89c09c3af5318a977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02571" y="-792088"/>
            <a:ext cx="2602571" cy="792088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8986908-0BE2-4CAE-8827-583D8ED2A6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504" y="-180771"/>
            <a:ext cx="2592288" cy="13424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4938" y="68318"/>
            <a:ext cx="1054516" cy="545880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54000"/>
              </a:prstClr>
            </a:outerShdw>
          </a:effectLst>
        </p:spPr>
      </p:pic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October 12, 2021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sz="2000" b="1" dirty="0"/>
              <a:t>수요일 분반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706B8F-B7EE-4FBC-BD06-D9CEB919E575}"/>
              </a:ext>
            </a:extLst>
          </p:cNvPr>
          <p:cNvSpPr txBox="1"/>
          <p:nvPr/>
        </p:nvSpPr>
        <p:spPr>
          <a:xfrm>
            <a:off x="2735796" y="2564904"/>
            <a:ext cx="6221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6</a:t>
            </a:r>
            <a:r>
              <a:rPr lang="ko-KR" altLang="en-US" sz="2000" b="1" dirty="0"/>
              <a:t>주차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Interrupt </a:t>
            </a:r>
            <a:r>
              <a:rPr lang="ko-KR" altLang="en-US" sz="2000" b="1" dirty="0"/>
              <a:t>방식을 활용한 </a:t>
            </a:r>
            <a:r>
              <a:rPr lang="en-US" altLang="ko-KR" sz="2000" b="1" dirty="0"/>
              <a:t>GPIO </a:t>
            </a:r>
            <a:r>
              <a:rPr lang="ko-KR" altLang="en-US" sz="2000" b="1" dirty="0"/>
              <a:t>제어 및 </a:t>
            </a:r>
            <a:r>
              <a:rPr lang="en-US" altLang="ko-KR" sz="2000" b="1" dirty="0"/>
              <a:t>UART </a:t>
            </a:r>
            <a:r>
              <a:rPr lang="ko-KR" altLang="en-US" sz="2000" b="1" dirty="0"/>
              <a:t>통신</a:t>
            </a:r>
          </a:p>
          <a:p>
            <a:pPr algn="r"/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826F0F4-E50B-4647-AE13-AAF15770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2" y="2593487"/>
            <a:ext cx="1842290" cy="371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62C7B3-E7F0-4E76-B20F-F535DF8D63D9}"/>
              </a:ext>
            </a:extLst>
          </p:cNvPr>
          <p:cNvSpPr txBox="1"/>
          <p:nvPr/>
        </p:nvSpPr>
        <p:spPr>
          <a:xfrm>
            <a:off x="271622" y="2593487"/>
            <a:ext cx="197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</a:rPr>
              <a:t>Oct 19, 2020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xmlns="" id="{C0F59A5F-C490-4EC6-B0A9-283425146675}"/>
              </a:ext>
            </a:extLst>
          </p:cNvPr>
          <p:cNvSpPr txBox="1">
            <a:spLocks/>
          </p:cNvSpPr>
          <p:nvPr/>
        </p:nvSpPr>
        <p:spPr>
          <a:xfrm>
            <a:off x="114276" y="5373216"/>
            <a:ext cx="1979365" cy="9208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BB5AA4-477F-40C7-89F3-7B6BD53DEF32}"/>
              </a:ext>
            </a:extLst>
          </p:cNvPr>
          <p:cNvSpPr txBox="1"/>
          <p:nvPr/>
        </p:nvSpPr>
        <p:spPr>
          <a:xfrm>
            <a:off x="1545093" y="564899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EXTI</a:t>
            </a:r>
            <a:r>
              <a:rPr lang="ko-KR" altLang="en-US" dirty="0"/>
              <a:t> </a:t>
            </a:r>
            <a:r>
              <a:rPr lang="en-US" altLang="ko-KR" dirty="0"/>
              <a:t>(External</a:t>
            </a:r>
            <a:r>
              <a:rPr lang="ko-KR" altLang="en-US" dirty="0"/>
              <a:t> </a:t>
            </a:r>
            <a:r>
              <a:rPr lang="en-US" altLang="ko-KR" dirty="0"/>
              <a:t>Interrupt/event controller)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642EBE8-21F3-4EE2-90B0-ECAEE7B7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7" y="1844824"/>
            <a:ext cx="3085617" cy="3650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9615B9-2478-4762-8F51-5B3F8E66A84D}"/>
              </a:ext>
            </a:extLst>
          </p:cNvPr>
          <p:cNvSpPr txBox="1"/>
          <p:nvPr/>
        </p:nvSpPr>
        <p:spPr>
          <a:xfrm>
            <a:off x="3232046" y="1988840"/>
            <a:ext cx="5768349" cy="4399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/>
              <a:t>외부에서 신호가 입력될 경우 </a:t>
            </a:r>
            <a:r>
              <a:rPr lang="en-US" altLang="ko-KR" sz="1600" b="1" dirty="0"/>
              <a:t>Device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Interrupt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Event</a:t>
            </a:r>
            <a:r>
              <a:rPr lang="ko-KR" altLang="en-US" sz="1600" b="1" dirty="0"/>
              <a:t>를 발생</a:t>
            </a:r>
            <a:endParaRPr lang="en-US" altLang="ko-KR" sz="1600" b="1" dirty="0"/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Interrupt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CPU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ISR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핸들러를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처리하게 함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Event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pulse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발생시켜 특정 기능을 하게 함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Ex) sleep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모드의 보드를 깨우기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GPIO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핀들은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EXTI line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통해 연결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같은 번호의 핀들은 같은 라인을 공유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Ex)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PA0,PB0,…,PG0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신호들은 모두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EXTI0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통해 전달됨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PA0~PG0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신호를 인터럽트로 처리하고 싶으면 모두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EXTI0 line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이용하여 처리해야 함</a:t>
            </a:r>
            <a:endParaRPr lang="en-US" altLang="ko-KR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26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ECFB298-9C3D-42AC-8369-508395E3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55" y="1847849"/>
            <a:ext cx="5095490" cy="43174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797336C-E596-4D75-A7BF-70DA6F257526}"/>
              </a:ext>
            </a:extLst>
          </p:cNvPr>
          <p:cNvSpPr/>
          <p:nvPr/>
        </p:nvSpPr>
        <p:spPr>
          <a:xfrm>
            <a:off x="5118375" y="3429000"/>
            <a:ext cx="1872208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1D7B1F0-86C7-43B1-861F-A46182B4A609}"/>
              </a:ext>
            </a:extLst>
          </p:cNvPr>
          <p:cNvSpPr/>
          <p:nvPr/>
        </p:nvSpPr>
        <p:spPr>
          <a:xfrm>
            <a:off x="4466485" y="3429000"/>
            <a:ext cx="647157" cy="6699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xmlns="" id="{1BA42FE9-C7A0-4869-9222-AC44566C8E8A}"/>
              </a:ext>
            </a:extLst>
          </p:cNvPr>
          <p:cNvSpPr/>
          <p:nvPr/>
        </p:nvSpPr>
        <p:spPr>
          <a:xfrm>
            <a:off x="7308304" y="4437112"/>
            <a:ext cx="1770511" cy="747003"/>
          </a:xfrm>
          <a:prstGeom prst="wedgeRoundRectCallout">
            <a:avLst>
              <a:gd name="adj1" fmla="val -65955"/>
              <a:gd name="adj2" fmla="val 4317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HW interrupt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신호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xmlns="" id="{30FFE19F-4400-41E3-B6CA-A56E2367AE07}"/>
              </a:ext>
            </a:extLst>
          </p:cNvPr>
          <p:cNvSpPr/>
          <p:nvPr/>
        </p:nvSpPr>
        <p:spPr>
          <a:xfrm>
            <a:off x="6634186" y="2114039"/>
            <a:ext cx="1770511" cy="747003"/>
          </a:xfrm>
          <a:prstGeom prst="wedgeRoundRectCallout">
            <a:avLst>
              <a:gd name="adj1" fmla="val -150763"/>
              <a:gd name="adj2" fmla="val 124349"/>
              <a:gd name="adj3" fmla="val 166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SW interrupt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신호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xmlns="" id="{25D223E7-3A30-45E6-B3F3-843DA5C0D97D}"/>
              </a:ext>
            </a:extLst>
          </p:cNvPr>
          <p:cNvSpPr/>
          <p:nvPr/>
        </p:nvSpPr>
        <p:spPr>
          <a:xfrm>
            <a:off x="535090" y="1329688"/>
            <a:ext cx="2411760" cy="1157852"/>
          </a:xfrm>
          <a:prstGeom prst="wedgeRoundRectCallout">
            <a:avLst>
              <a:gd name="adj1" fmla="val 100969"/>
              <a:gd name="adj2" fmla="val 139709"/>
              <a:gd name="adj3" fmla="val 1666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Interrupt mask register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bit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값을 이용하여 해당 인터럽트 신호가 사용 가능하도록 설정되어 있는지 확인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xmlns="" id="{A8423D47-4AD9-41B5-8838-D63FA3D156D3}"/>
              </a:ext>
            </a:extLst>
          </p:cNvPr>
          <p:cNvSpPr/>
          <p:nvPr/>
        </p:nvSpPr>
        <p:spPr>
          <a:xfrm>
            <a:off x="98204" y="4993497"/>
            <a:ext cx="1854556" cy="764028"/>
          </a:xfrm>
          <a:prstGeom prst="wedgeRoundRectCallout">
            <a:avLst>
              <a:gd name="adj1" fmla="val 74846"/>
              <a:gd name="adj2" fmla="val -109168"/>
              <a:gd name="adj3" fmla="val 16667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NVIC interrupt controller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로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넘어감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xmlns="" id="{31337A9C-F7EC-4C45-8CDE-3F04B7304C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5976664" cy="432048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EXTI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(External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Interrupt/event controller)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xmlns="" id="{4C04CFCE-8554-484F-9D18-BE2EB88DA599}"/>
              </a:ext>
            </a:extLst>
          </p:cNvPr>
          <p:cNvSpPr/>
          <p:nvPr/>
        </p:nvSpPr>
        <p:spPr>
          <a:xfrm>
            <a:off x="23971" y="2708920"/>
            <a:ext cx="2511404" cy="1607934"/>
          </a:xfrm>
          <a:prstGeom prst="wedgeRoundRectCallout">
            <a:avLst>
              <a:gd name="adj1" fmla="val 78972"/>
              <a:gd name="adj2" fmla="val 14581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Pending request register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의 해당 인터럽트 라인의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bit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되므로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ISR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수행 후에 반드시 </a:t>
            </a:r>
            <a:r>
              <a:rPr lang="ko-KR" altLang="en-US" sz="1400" b="1" dirty="0">
                <a:solidFill>
                  <a:srgbClr val="FF0000"/>
                </a:solidFill>
              </a:rPr>
              <a:t>해당 </a:t>
            </a:r>
            <a:r>
              <a:rPr lang="en-US" altLang="ko-KR" sz="1400" b="1" dirty="0">
                <a:solidFill>
                  <a:srgbClr val="FF0000"/>
                </a:solidFill>
              </a:rPr>
              <a:t>bit</a:t>
            </a:r>
            <a:r>
              <a:rPr lang="ko-KR" altLang="en-US" sz="1400" b="1" dirty="0">
                <a:solidFill>
                  <a:srgbClr val="FF0000"/>
                </a:solidFill>
              </a:rPr>
              <a:t>을 </a:t>
            </a:r>
            <a:r>
              <a:rPr lang="en-US" altLang="ko-KR" sz="1400" b="1" dirty="0">
                <a:solidFill>
                  <a:srgbClr val="FF0000"/>
                </a:solidFill>
              </a:rPr>
              <a:t>clear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해줘야 함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(clear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안 해주면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ISR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이 영원히 호출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0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xmlns="" id="{865350BC-2EB4-4987-A437-A3277DA002CA}"/>
              </a:ext>
            </a:extLst>
          </p:cNvPr>
          <p:cNvSpPr txBox="1">
            <a:spLocks/>
          </p:cNvSpPr>
          <p:nvPr/>
        </p:nvSpPr>
        <p:spPr>
          <a:xfrm>
            <a:off x="475928" y="941861"/>
            <a:ext cx="597666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NVIC (Nested Vectored Interrupt Controller)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ACA0A46-1366-456B-A304-BFDBDA41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92143"/>
            <a:ext cx="2845871" cy="1749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F482CA-728C-4976-9E57-BD901D791EB7}"/>
              </a:ext>
            </a:extLst>
          </p:cNvPr>
          <p:cNvSpPr txBox="1"/>
          <p:nvPr/>
        </p:nvSpPr>
        <p:spPr>
          <a:xfrm>
            <a:off x="3097391" y="1784388"/>
            <a:ext cx="6046609" cy="832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/>
              <a:t>인터럽트 처리 중 다른 인터럽트 발생시 우선순위를 관리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/>
              <a:t>우선 순위가 높은 인터럽트부터 처리 후 다른 인터럽트 처리</a:t>
            </a:r>
            <a:endParaRPr lang="en-US" altLang="ko-KR" sz="16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BA55357-A41B-40A9-82D7-E857B125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2" y="3257014"/>
            <a:ext cx="4569134" cy="1806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9F7AF21-6FA9-4C1B-8536-A9D586A0327E}"/>
              </a:ext>
            </a:extLst>
          </p:cNvPr>
          <p:cNvSpPr txBox="1"/>
          <p:nvPr/>
        </p:nvSpPr>
        <p:spPr>
          <a:xfrm>
            <a:off x="134077" y="5099425"/>
            <a:ext cx="4841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Libraries\STM32F10x_StdPeriph_Driver_v3.5\</a:t>
            </a:r>
            <a:r>
              <a:rPr lang="en-US" altLang="ko-KR" sz="1400" dirty="0" err="1"/>
              <a:t>inc</a:t>
            </a:r>
            <a:r>
              <a:rPr lang="en-US" altLang="ko-KR" sz="1400" dirty="0"/>
              <a:t>\</a:t>
            </a:r>
            <a:r>
              <a:rPr lang="en-US" altLang="ko-KR" sz="1400" dirty="0" err="1"/>
              <a:t>misc.h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9915091-2B1E-44DE-BA42-84AB538CF481}"/>
              </a:ext>
            </a:extLst>
          </p:cNvPr>
          <p:cNvSpPr txBox="1"/>
          <p:nvPr/>
        </p:nvSpPr>
        <p:spPr>
          <a:xfrm>
            <a:off x="4716205" y="3375266"/>
            <a:ext cx="4355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Preemption priority</a:t>
            </a:r>
            <a:r>
              <a:rPr lang="ko-KR" altLang="en-US" sz="1600" dirty="0"/>
              <a:t>에 따라 선점</a:t>
            </a:r>
            <a:r>
              <a:rPr lang="en-US" altLang="ko-KR" sz="1600" dirty="0"/>
              <a:t>(</a:t>
            </a:r>
            <a:r>
              <a:rPr lang="ko-KR" altLang="en-US" sz="1600" dirty="0"/>
              <a:t>동작 중인 </a:t>
            </a:r>
            <a:r>
              <a:rPr lang="en-US" altLang="ko-KR" sz="1600" dirty="0"/>
              <a:t>ISR</a:t>
            </a:r>
            <a:r>
              <a:rPr lang="ko-KR" altLang="en-US" sz="1600" dirty="0"/>
              <a:t>을 일시 중지하고 새 </a:t>
            </a:r>
            <a:r>
              <a:rPr lang="en-US" altLang="ko-KR" sz="1600" dirty="0"/>
              <a:t>ISR</a:t>
            </a:r>
            <a:r>
              <a:rPr lang="ko-KR" altLang="en-US" sz="1600" dirty="0"/>
              <a:t>을 수행</a:t>
            </a:r>
            <a:r>
              <a:rPr lang="en-US" altLang="ko-KR" sz="1600" dirty="0"/>
              <a:t>)</a:t>
            </a:r>
            <a:r>
              <a:rPr lang="ko-KR" altLang="en-US" sz="1600" dirty="0"/>
              <a:t> 우선 순위가 결정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Sub priority</a:t>
            </a:r>
            <a:r>
              <a:rPr lang="ko-KR" altLang="en-US" sz="1600" dirty="0"/>
              <a:t>에 따라 대기 중인 </a:t>
            </a:r>
            <a:r>
              <a:rPr lang="en-US" altLang="ko-KR" sz="1600" dirty="0"/>
              <a:t>ISR </a:t>
            </a:r>
            <a:r>
              <a:rPr lang="ko-KR" altLang="en-US" sz="1600" dirty="0"/>
              <a:t>들의 순서가 결정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C318FF7-158B-4514-8CD7-62FA58FF5C7D}"/>
              </a:ext>
            </a:extLst>
          </p:cNvPr>
          <p:cNvSpPr txBox="1"/>
          <p:nvPr/>
        </p:nvSpPr>
        <p:spPr>
          <a:xfrm>
            <a:off x="695864" y="5623751"/>
            <a:ext cx="8350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4 bits </a:t>
            </a:r>
            <a:r>
              <a:rPr lang="ko-KR" altLang="en-US" sz="1600" dirty="0"/>
              <a:t>으로 </a:t>
            </a:r>
            <a:r>
              <a:rPr lang="en-US" altLang="ko-KR" sz="1600" dirty="0"/>
              <a:t>preemption/sub priority </a:t>
            </a:r>
            <a:r>
              <a:rPr lang="ko-KR" altLang="en-US" sz="1600" dirty="0"/>
              <a:t>설정</a:t>
            </a:r>
            <a:r>
              <a:rPr lang="en-US" altLang="ko-KR" sz="1600" dirty="0"/>
              <a:t>, </a:t>
            </a:r>
            <a:r>
              <a:rPr lang="ko-KR" altLang="en-US" sz="1600" dirty="0"/>
              <a:t>작은 값일수록 높은 우선 순위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선택한 </a:t>
            </a:r>
            <a:r>
              <a:rPr lang="en-US" altLang="ko-KR" sz="1600" dirty="0"/>
              <a:t>Priority group </a:t>
            </a:r>
            <a:r>
              <a:rPr lang="ko-KR" altLang="en-US" sz="1600" dirty="0"/>
              <a:t>에 따라 </a:t>
            </a:r>
            <a:r>
              <a:rPr lang="en-US" altLang="ko-KR" sz="1600" dirty="0"/>
              <a:t>preemption </a:t>
            </a:r>
            <a:r>
              <a:rPr lang="ko-KR" altLang="en-US" sz="1600" dirty="0"/>
              <a:t>과 </a:t>
            </a:r>
            <a:r>
              <a:rPr lang="en-US" altLang="ko-KR" sz="1600" dirty="0"/>
              <a:t>sub priority</a:t>
            </a:r>
            <a:r>
              <a:rPr lang="ko-KR" altLang="en-US" sz="1600" dirty="0"/>
              <a:t>의 크기를 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44688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B7567D9C-1196-BB46-B0BF-9BCDE6AFA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7E04DD1-8897-0447-8B29-E5904443DD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2DFAAD1-C555-C640-8FE0-60459E0F77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65D52DA-F45E-A449-A48A-BACC0B766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52" y="1828676"/>
            <a:ext cx="5080000" cy="1384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DE13750-549A-B34D-9D61-B392A34BF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52" y="4209132"/>
            <a:ext cx="5080000" cy="1308100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94487636-5E10-1747-B70F-CF86CC1F24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622" y="1226883"/>
            <a:ext cx="4248150" cy="478910"/>
          </a:xfrm>
        </p:spPr>
        <p:txBody>
          <a:bodyPr>
            <a:normAutofit/>
          </a:bodyPr>
          <a:lstStyle/>
          <a:p>
            <a:r>
              <a:rPr lang="en" altLang="x-none" sz="2000" b="0" dirty="0"/>
              <a:t>Preemption Priority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xmlns="" id="{E9F14609-796C-F241-9997-1F3196F329B2}"/>
              </a:ext>
            </a:extLst>
          </p:cNvPr>
          <p:cNvSpPr txBox="1">
            <a:spLocks/>
          </p:cNvSpPr>
          <p:nvPr/>
        </p:nvSpPr>
        <p:spPr>
          <a:xfrm>
            <a:off x="466622" y="3609156"/>
            <a:ext cx="4248150" cy="599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x-none" sz="2000" b="0" dirty="0"/>
              <a:t>Sub Priority</a:t>
            </a:r>
          </a:p>
        </p:txBody>
      </p:sp>
    </p:spTree>
    <p:extLst>
      <p:ext uri="{BB962C8B-B14F-4D97-AF65-F5344CB8AC3E}">
        <p14:creationId xmlns:p14="http://schemas.microsoft.com/office/powerpoint/2010/main" val="50513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C681AB-21F5-3948-BC8B-1033737F8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72EB760-34CA-A841-8889-EC25B6711C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AB8D2A2-185D-F345-83E6-1C73E8D5FA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7560840" cy="432048"/>
          </a:xfrm>
        </p:spPr>
        <p:txBody>
          <a:bodyPr/>
          <a:lstStyle/>
          <a:p>
            <a:r>
              <a:rPr kumimoji="1" lang="en-US" altLang="x-none" dirty="0"/>
              <a:t>Priority</a:t>
            </a:r>
            <a:r>
              <a:rPr kumimoji="1" lang="ko-KR" altLang="en-US" dirty="0"/>
              <a:t> 설정 예시</a:t>
            </a:r>
            <a:r>
              <a:rPr kumimoji="1" lang="en-US" altLang="ko-KR" dirty="0"/>
              <a:t> (</a:t>
            </a:r>
            <a:r>
              <a:rPr lang="en" altLang="x-none" dirty="0" err="1"/>
              <a:t>NVIC_PriorityGroupConfig</a:t>
            </a:r>
            <a:r>
              <a:rPr lang="en" altLang="x-none" dirty="0"/>
              <a:t> function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lang="en" altLang="x-none" dirty="0"/>
          </a:p>
          <a:p>
            <a:endParaRPr kumimoji="1" lang="x-none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732A8DBF-55F5-DA41-8926-F72430689A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08308" y="3429000"/>
            <a:ext cx="3911841" cy="2736850"/>
          </a:xfrm>
        </p:spPr>
        <p:txBody>
          <a:bodyPr/>
          <a:lstStyle/>
          <a:p>
            <a:r>
              <a:rPr kumimoji="1" lang="en-US" altLang="x-none" dirty="0"/>
              <a:t>Priority group1, </a:t>
            </a:r>
          </a:p>
          <a:p>
            <a:r>
              <a:rPr kumimoji="1" lang="en-US" altLang="x-none" dirty="0"/>
              <a:t>Preemption Priority </a:t>
            </a:r>
            <a:r>
              <a:rPr kumimoji="1" lang="x-none" altLang="en-US" dirty="0"/>
              <a:t>설정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4AB5AD7-7292-174A-8B61-729C2ABE2BB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9" name="그림 8" descr="텍스트, 명판, 스크린샷이(가) 표시된 사진&#10;&#10;자동 생성된 설명">
            <a:extLst>
              <a:ext uri="{FF2B5EF4-FFF2-40B4-BE49-F238E27FC236}">
                <a16:creationId xmlns:a16="http://schemas.microsoft.com/office/drawing/2014/main" xmlns="" id="{7D13201B-D592-E749-9F6B-B716E75EF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2" y="3349758"/>
            <a:ext cx="4241436" cy="281609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417689DD-F5FB-AC42-8D87-56FC8F04E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7" y="1493286"/>
            <a:ext cx="5976664" cy="17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Interrupt Vector Table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23528" y="1800688"/>
            <a:ext cx="4896544" cy="37173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각 인터럽트 </a:t>
            </a:r>
            <a:r>
              <a:rPr lang="ko-KR" altLang="en-US" dirty="0" err="1"/>
              <a:t>핸들러에서</a:t>
            </a:r>
            <a:r>
              <a:rPr lang="ko-KR" altLang="en-US" dirty="0"/>
              <a:t> 호출되는 함수의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프로토타입이 정의되어 있으므로 </a:t>
            </a:r>
            <a:r>
              <a:rPr lang="ko-KR" altLang="en-US" dirty="0">
                <a:solidFill>
                  <a:srgbClr val="FF0000"/>
                </a:solidFill>
              </a:rPr>
              <a:t>정의된 함수명을 그대로 사용해야 함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Libraries\CMSIS\</a:t>
            </a:r>
            <a:r>
              <a:rPr lang="en-US" altLang="ko-KR" dirty="0" err="1"/>
              <a:t>DeviceSupport</a:t>
            </a:r>
            <a:r>
              <a:rPr lang="en-US" altLang="ko-KR" dirty="0"/>
              <a:t>\Startup\startup_stm32f10x_cl.s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PD8</a:t>
            </a:r>
            <a:r>
              <a:rPr lang="ko-KR" altLang="en-US" dirty="0"/>
              <a:t>의 인터럽트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구현하려면 </a:t>
            </a:r>
            <a:r>
              <a:rPr lang="en-US" altLang="ko-KR" dirty="0"/>
              <a:t>EXTI9_5_IRQHandler() </a:t>
            </a:r>
            <a:r>
              <a:rPr lang="ko-KR" altLang="en-US" dirty="0"/>
              <a:t>함수를 만들어서 구현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EXTI0,1,2,3,4 </a:t>
            </a:r>
            <a:r>
              <a:rPr lang="ko-KR" altLang="en-US" dirty="0"/>
              <a:t>와 다르게 </a:t>
            </a:r>
            <a:r>
              <a:rPr lang="en-US" altLang="ko-KR" dirty="0"/>
              <a:t>EXTI5~9/10~15 </a:t>
            </a:r>
            <a:r>
              <a:rPr lang="ko-KR" altLang="en-US" dirty="0"/>
              <a:t>는 각각 하나의 </a:t>
            </a:r>
            <a:r>
              <a:rPr lang="ko-KR" altLang="en-US" dirty="0" err="1"/>
              <a:t>핸들러</a:t>
            </a:r>
            <a:r>
              <a:rPr lang="ko-KR" altLang="en-US" dirty="0"/>
              <a:t> 함수로 합쳐져 있음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A54506D-7F10-4C42-A4A2-EB797F3F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002110"/>
            <a:ext cx="3747904" cy="51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3B583F91-1D86-42D4-B3CE-CC21DDED6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7A8FA7E-2D91-4A09-8D6E-1E236FF85D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BDC190C-537B-4D5C-A8FF-2AC8B02F68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968C01-45FC-4A5D-97B0-0C23142DC0FB}"/>
              </a:ext>
            </a:extLst>
          </p:cNvPr>
          <p:cNvSpPr txBox="1"/>
          <p:nvPr/>
        </p:nvSpPr>
        <p:spPr>
          <a:xfrm>
            <a:off x="134076" y="4175464"/>
            <a:ext cx="8830411" cy="1989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여러 핀의 신호를 하나의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함수에서 처리하므로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반드시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핸들러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함수 안에서 </a:t>
            </a:r>
            <a:r>
              <a:rPr lang="ko-KR" altLang="en-US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해당 인터럽트 라인 </a:t>
            </a:r>
            <a:r>
              <a:rPr lang="en-US" altLang="ko-KR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pending bit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및 </a:t>
            </a:r>
            <a:r>
              <a:rPr lang="ko-KR" altLang="en-US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해당 핀의 값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확인해야 함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6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핸들러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함수 마지막에 해당 인터럽트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pending bit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반드시 </a:t>
            </a:r>
            <a:r>
              <a:rPr lang="en-US" altLang="ko-KR" sz="16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clear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해줘야 함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인터럽트 </a:t>
            </a:r>
            <a:r>
              <a:rPr lang="ko-KR" altLang="en-US" sz="16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핸들러는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최대한 빠른 시간에 끝내고 메인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task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돌아가야 하므로 시간이 걸리는 동작 및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delay 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등은 전역 변수를 이용하여 메인 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task</a:t>
            </a:r>
            <a:r>
              <a:rPr lang="ko-KR" altLang="en-US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처리하도록 하는 것이 좋음</a:t>
            </a:r>
            <a:endParaRPr lang="en-US" altLang="ko-KR" sz="16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xmlns="" id="{F3A9BF18-18A7-4B20-9D0E-19CFF7D28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5976664" cy="432048"/>
          </a:xfrm>
        </p:spPr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8CB6493C-82FD-4BFD-8538-ADBB22EF2482}"/>
              </a:ext>
            </a:extLst>
          </p:cNvPr>
          <p:cNvGrpSpPr/>
          <p:nvPr/>
        </p:nvGrpSpPr>
        <p:grpSpPr>
          <a:xfrm>
            <a:off x="539552" y="914121"/>
            <a:ext cx="6589683" cy="3384376"/>
            <a:chOff x="1477960" y="952189"/>
            <a:chExt cx="6589683" cy="338437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D3AD92A1-4AD5-426D-A21C-123AA4D9B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7960" y="952189"/>
              <a:ext cx="6589683" cy="338437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DA98B1C9-AB0B-4560-B1E1-32BCC4B7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017" y="2088668"/>
              <a:ext cx="2232248" cy="208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75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59132884-42E3-6149-BB6C-B4FEA1F0D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x-none" dirty="0"/>
              <a:t>Interrupt Handler</a:t>
            </a:r>
            <a:endParaRPr kumimoji="1" lang="x-none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0E25C6-3FAD-0541-B8B1-97B47B10CC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53C3590-219A-5D4D-A6A7-6528F1FCB61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781510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5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0EFF39E8-5F28-D848-A64C-3E5D84CFA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4005875" cy="545880"/>
          </a:xfrm>
        </p:spPr>
        <p:txBody>
          <a:bodyPr/>
          <a:lstStyle/>
          <a:p>
            <a:r>
              <a:rPr kumimoji="1" lang="en-US" altLang="x-none" dirty="0"/>
              <a:t>Configuration function</a:t>
            </a:r>
            <a:endParaRPr kumimoji="1" lang="x-none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D0F259-2E3E-534E-A14A-BECCB7A62F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B6E3A52-61A9-C845-B402-AFC8547E323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CB9A709-3E23-0549-B4C0-CBD65C85C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5624507" cy="270331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E280A81-9018-CF4A-9CF9-FDEA5E19D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684" y="3461990"/>
            <a:ext cx="5680381" cy="27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6</a:t>
            </a:r>
            <a:r>
              <a:rPr lang="ko-KR" altLang="en-US" sz="2800" dirty="0"/>
              <a:t>주차 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Interrupt </a:t>
            </a:r>
            <a:r>
              <a:rPr lang="ko-KR" altLang="en-US" sz="2000" b="1" dirty="0"/>
              <a:t>방식을 활용한 </a:t>
            </a:r>
            <a:r>
              <a:rPr lang="en-US" altLang="ko-KR" sz="2000" b="1" dirty="0"/>
              <a:t>GPIO </a:t>
            </a:r>
            <a:r>
              <a:rPr lang="ko-KR" altLang="en-US" sz="2000" b="1" dirty="0"/>
              <a:t>제어 및 </a:t>
            </a:r>
            <a:r>
              <a:rPr lang="en-US" altLang="ko-KR" sz="2000" b="1" dirty="0"/>
              <a:t>UART </a:t>
            </a:r>
            <a:r>
              <a:rPr lang="ko-KR" altLang="en-US" sz="2000" b="1" dirty="0"/>
              <a:t>통신</a:t>
            </a:r>
            <a:endParaRPr lang="en-US" altLang="ko-KR" sz="2000" dirty="0"/>
          </a:p>
          <a:p>
            <a:pPr lvl="0">
              <a:lnSpc>
                <a:spcPct val="150000"/>
              </a:lnSpc>
            </a:pPr>
            <a:r>
              <a:rPr lang="en-US" altLang="ko-KR" dirty="0"/>
              <a:t>Interrupt </a:t>
            </a:r>
            <a:r>
              <a:rPr lang="ko-KR" altLang="en-US" dirty="0"/>
              <a:t>방식을 활용한 </a:t>
            </a:r>
            <a:r>
              <a:rPr lang="en-US" altLang="ko-KR" dirty="0"/>
              <a:t>GPIO </a:t>
            </a:r>
            <a:r>
              <a:rPr lang="ko-KR" altLang="en-US" dirty="0"/>
              <a:t>제어 및 </a:t>
            </a:r>
            <a:r>
              <a:rPr lang="en-US" altLang="ko-KR" dirty="0"/>
              <a:t>UART </a:t>
            </a:r>
            <a:r>
              <a:rPr lang="ko-KR" altLang="en-US" dirty="0"/>
              <a:t>통신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/>
              <a:t>라이브러리 함수 사용법 </a:t>
            </a:r>
            <a:r>
              <a:rPr lang="ko-KR" altLang="en-US" dirty="0" smtClean="0"/>
              <a:t>숙지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3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09A04324-AA1D-480E-A178-4383D8C16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8E7698B-D74D-43A5-8C5A-FE82D95110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37A702E-B0BE-4ADC-854F-875351269B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xmlns="" id="{D8C44F28-1CC6-4E97-9A8E-FE5F1E98D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34285"/>
              </p:ext>
            </p:extLst>
          </p:nvPr>
        </p:nvGraphicFramePr>
        <p:xfrm>
          <a:off x="611560" y="1412776"/>
          <a:ext cx="7920880" cy="4881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030">
                  <a:extLst>
                    <a:ext uri="{9D8B030D-6E8A-4147-A177-3AD203B41FA5}">
                      <a16:colId xmlns:a16="http://schemas.microsoft.com/office/drawing/2014/main" xmlns="" val="1056148986"/>
                    </a:ext>
                  </a:extLst>
                </a:gridCol>
                <a:gridCol w="6018850">
                  <a:extLst>
                    <a:ext uri="{9D8B030D-6E8A-4147-A177-3AD203B41FA5}">
                      <a16:colId xmlns:a16="http://schemas.microsoft.com/office/drawing/2014/main" xmlns="" val="4276837385"/>
                    </a:ext>
                  </a:extLst>
                </a:gridCol>
              </a:tblGrid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직접 주소로 접근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(*(volatile unsigned int *) 0x40021018) &amp;= ~0x20;</a:t>
                      </a:r>
                    </a:p>
                    <a:p>
                      <a:pPr latinLnBrk="1"/>
                      <a:r>
                        <a:rPr lang="en-US" altLang="ko-KR" sz="1400" dirty="0"/>
                        <a:t>(*(volatile unsigned int *) 0x40021018) |= 0x20;</a:t>
                      </a:r>
                    </a:p>
                    <a:p>
                      <a:pPr latinLnBrk="1"/>
                      <a:r>
                        <a:rPr lang="en-US" altLang="ko-KR" sz="1400" dirty="0"/>
                        <a:t>(*(volatile unsigned int *) 0x40011000) &amp;= ~0x00000F00;</a:t>
                      </a:r>
                    </a:p>
                    <a:p>
                      <a:pPr latinLnBrk="1"/>
                      <a:r>
                        <a:rPr lang="en-US" altLang="ko-KR" sz="1400" dirty="0"/>
                        <a:t>(*(volatile unsigned int *) 0x40011000) |= 0x00000400;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5067963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정의된 주소 값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RCC-&gt;APB2ENR &amp;= ~(RCC_APB2ENR);</a:t>
                      </a:r>
                    </a:p>
                    <a:p>
                      <a:pPr latinLnBrk="1"/>
                      <a:r>
                        <a:rPr lang="en-US" altLang="ko-KR" sz="1400" dirty="0"/>
                        <a:t>RCC-&gt;APB2ENR |= RCC_APB2ENR_IOPDEN;</a:t>
                      </a:r>
                    </a:p>
                    <a:p>
                      <a:pPr latinLnBrk="1"/>
                      <a:r>
                        <a:rPr lang="en-US" altLang="ko-KR" sz="1400" dirty="0"/>
                        <a:t>GPIOD-&gt;CRL &amp;= ~(GPIO_CRL_CNF2 | GPIO_CRL_MODE2);</a:t>
                      </a:r>
                    </a:p>
                    <a:p>
                      <a:pPr latinLnBrk="1"/>
                      <a:r>
                        <a:rPr lang="en-US" altLang="ko-KR" sz="1400" dirty="0"/>
                        <a:t>GPIOD-&gt;CRL |= GPIO_CRL_MODE2_0;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8557151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구조체 및 함수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GPIO_InitTypeDef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GPIO_InitStructure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RCC_APB2PeriphClockCmd(RCC_APB2Periph_GPIOD, ENABLE);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 err="1"/>
                        <a:t>GPIO_InitStructure.GPIO_Pin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GPIO_Pin_2;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GPIO_InitStructure.GPIO_Speed</a:t>
                      </a:r>
                      <a:r>
                        <a:rPr lang="en-US" altLang="ko-KR" sz="1400" dirty="0"/>
                        <a:t> = GPIO_Speed_50MHz;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GPIO_InitStructure.GPIO_Mode</a:t>
                      </a:r>
                      <a:r>
                        <a:rPr lang="en-US" altLang="ko-KR" sz="1400" dirty="0"/>
                        <a:t> = </a:t>
                      </a:r>
                      <a:r>
                        <a:rPr lang="en-US" altLang="ko-KR" sz="1400" dirty="0" err="1"/>
                        <a:t>GPIO_Mode_Out_PP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GPIO_Init</a:t>
                      </a:r>
                      <a:r>
                        <a:rPr lang="en-US" altLang="ko-KR" sz="1400" dirty="0"/>
                        <a:t>(GPIOD, &amp;</a:t>
                      </a:r>
                      <a:r>
                        <a:rPr lang="en-US" altLang="ko-KR" sz="1400" dirty="0" err="1"/>
                        <a:t>GPIO_InitStructure</a:t>
                      </a:r>
                      <a:r>
                        <a:rPr lang="en-US" altLang="ko-KR" sz="1400" dirty="0"/>
                        <a:t>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07561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8A18490-8895-4A11-BB57-B6EA949CD810}"/>
              </a:ext>
            </a:extLst>
          </p:cNvPr>
          <p:cNvSpPr/>
          <p:nvPr/>
        </p:nvSpPr>
        <p:spPr>
          <a:xfrm>
            <a:off x="611560" y="4482909"/>
            <a:ext cx="7920880" cy="1811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xmlns="" id="{B3C6FEEB-DB30-413C-B720-1D450F93F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887402"/>
            <a:ext cx="5976664" cy="360040"/>
          </a:xfrm>
        </p:spPr>
        <p:txBody>
          <a:bodyPr/>
          <a:lstStyle/>
          <a:p>
            <a:r>
              <a:rPr lang="ko-KR" altLang="en-US" dirty="0"/>
              <a:t>라이브러리 구조체 및 함수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BA570D-A1CE-4389-9D8D-BADA0C66E11B}"/>
              </a:ext>
            </a:extLst>
          </p:cNvPr>
          <p:cNvSpPr txBox="1"/>
          <p:nvPr/>
        </p:nvSpPr>
        <p:spPr>
          <a:xfrm>
            <a:off x="5076056" y="4221088"/>
            <a:ext cx="3534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각 기능별 </a:t>
            </a:r>
            <a:r>
              <a:rPr lang="en-US" altLang="ko-KR" sz="1400" dirty="0" err="1">
                <a:solidFill>
                  <a:srgbClr val="FF0000"/>
                </a:solidFill>
              </a:rPr>
              <a:t>inc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폴더내 </a:t>
            </a:r>
            <a:r>
              <a:rPr lang="en-US" altLang="ko-KR" sz="1400" dirty="0">
                <a:solidFill>
                  <a:srgbClr val="FF0000"/>
                </a:solidFill>
              </a:rPr>
              <a:t>include</a:t>
            </a:r>
            <a:r>
              <a:rPr lang="ko-KR" altLang="en-US" sz="1400" dirty="0">
                <a:solidFill>
                  <a:srgbClr val="FF0000"/>
                </a:solidFill>
              </a:rPr>
              <a:t> 파일들 참고</a:t>
            </a:r>
          </a:p>
        </p:txBody>
      </p:sp>
    </p:spTree>
    <p:extLst>
      <p:ext uri="{BB962C8B-B14F-4D97-AF65-F5344CB8AC3E}">
        <p14:creationId xmlns:p14="http://schemas.microsoft.com/office/powerpoint/2010/main" val="146303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09A04324-AA1D-480E-A178-4383D8C16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8E7698B-D74D-43A5-8C5A-FE82D95110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37A702E-B0BE-4ADC-854F-875351269B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xmlns="" id="{D8C44F28-1CC6-4E97-9A8E-FE5F1E98D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63494"/>
              </p:ext>
            </p:extLst>
          </p:nvPr>
        </p:nvGraphicFramePr>
        <p:xfrm>
          <a:off x="611560" y="1469008"/>
          <a:ext cx="7920880" cy="4624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030">
                  <a:extLst>
                    <a:ext uri="{9D8B030D-6E8A-4147-A177-3AD203B41FA5}">
                      <a16:colId xmlns:a16="http://schemas.microsoft.com/office/drawing/2014/main" xmlns="" val="1056148986"/>
                    </a:ext>
                  </a:extLst>
                </a:gridCol>
                <a:gridCol w="6018850">
                  <a:extLst>
                    <a:ext uri="{9D8B030D-6E8A-4147-A177-3AD203B41FA5}">
                      <a16:colId xmlns:a16="http://schemas.microsoft.com/office/drawing/2014/main" xmlns="" val="4276837385"/>
                    </a:ext>
                  </a:extLst>
                </a:gridCol>
              </a:tblGrid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직접 주소로 접근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(*(volatile unsigned int *) 0x40011410) |= 0x04;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(*(volatile unsigned int *) 0x40011414) |= 0x04;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5067963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정의된 주소 값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GPIOD-&gt;BSRR |= GPIO_BSRR_BS2;</a:t>
                      </a:r>
                    </a:p>
                    <a:p>
                      <a:pPr latinLnBrk="1"/>
                      <a:r>
                        <a:rPr lang="en-US" altLang="ko-KR" sz="1400" dirty="0"/>
                        <a:t>GPIOD-&gt;BRR |= GPIO_BRR_BR2;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8557151"/>
                  </a:ext>
                </a:extLst>
              </a:tr>
              <a:tr h="1541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구조체 및 함수 사용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GPIO_SetBits</a:t>
                      </a:r>
                      <a:r>
                        <a:rPr lang="en-US" altLang="ko-KR" sz="1400" dirty="0"/>
                        <a:t>(GPIOD, GPIO_Pin_2);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GPIO_ResetBits</a:t>
                      </a:r>
                      <a:r>
                        <a:rPr lang="en-US" altLang="ko-KR" sz="1400" dirty="0"/>
                        <a:t>(GPIOD, GPIO_Pin_2);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07561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8A18490-8895-4A11-BB57-B6EA949CD810}"/>
              </a:ext>
            </a:extLst>
          </p:cNvPr>
          <p:cNvSpPr/>
          <p:nvPr/>
        </p:nvSpPr>
        <p:spPr>
          <a:xfrm>
            <a:off x="611560" y="4539142"/>
            <a:ext cx="7920880" cy="1554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xmlns="" id="{B3C6FEEB-DB30-413C-B720-1D450F93F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887402"/>
            <a:ext cx="5976664" cy="360040"/>
          </a:xfrm>
        </p:spPr>
        <p:txBody>
          <a:bodyPr/>
          <a:lstStyle/>
          <a:p>
            <a:r>
              <a:rPr lang="ko-KR" altLang="en-US" dirty="0"/>
              <a:t>라이브러리 구조체 및 함수 사용</a:t>
            </a:r>
          </a:p>
        </p:txBody>
      </p:sp>
    </p:spTree>
    <p:extLst>
      <p:ext uri="{BB962C8B-B14F-4D97-AF65-F5344CB8AC3E}">
        <p14:creationId xmlns:p14="http://schemas.microsoft.com/office/powerpoint/2010/main" val="30369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59532" y="764705"/>
            <a:ext cx="5976664" cy="360040"/>
          </a:xfrm>
        </p:spPr>
        <p:txBody>
          <a:bodyPr/>
          <a:lstStyle/>
          <a:p>
            <a:r>
              <a:rPr lang="en-US" altLang="ko-KR" dirty="0"/>
              <a:t>Polling vs Interrupt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251520" y="1124746"/>
            <a:ext cx="4104456" cy="50411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Polling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CPU</a:t>
            </a:r>
            <a:r>
              <a:rPr lang="ko-KR" altLang="en-US" dirty="0" smtClean="0"/>
              <a:t>가 특정 이벤트의 발생을 처리하기 위해 특정 주기마다 신호가 입력되었는지 검사하는 방식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구현이 쉽고 우선순위 변경이 용이하지만 시스템의 리소스를 많이 먹는다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주기마다 확인하기 때문에 정확한 타이밍에 시그널이 들어왔는지 </a:t>
            </a:r>
            <a:r>
              <a:rPr lang="ko-KR" altLang="en-US" dirty="0" err="1" smtClean="0"/>
              <a:t>확인하는것은</a:t>
            </a:r>
            <a:r>
              <a:rPr lang="ko-KR" altLang="en-US" dirty="0" smtClean="0"/>
              <a:t> 불가하며 주기에 따른 오차가 있다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4860032" y="1484784"/>
            <a:ext cx="4032448" cy="2376264"/>
            <a:chOff x="5487710" y="2492896"/>
            <a:chExt cx="3153784" cy="1368152"/>
          </a:xfrm>
        </p:grpSpPr>
        <p:sp>
          <p:nvSpPr>
            <p:cNvPr id="8" name="직사각형 7"/>
            <p:cNvSpPr/>
            <p:nvPr/>
          </p:nvSpPr>
          <p:spPr>
            <a:xfrm>
              <a:off x="5680039" y="2636912"/>
              <a:ext cx="86409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메인 프로그램</a:t>
              </a:r>
              <a:endParaRPr lang="ko-KR" altLang="en-US" sz="1200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6732240" y="3356992"/>
              <a:ext cx="0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H="1">
              <a:off x="5508104" y="3861048"/>
              <a:ext cx="1224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5508104" y="2492896"/>
              <a:ext cx="0" cy="1368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5487710" y="2497480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6732240" y="2492896"/>
              <a:ext cx="0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6783854" y="3212976"/>
              <a:ext cx="884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6732240" y="3356992"/>
              <a:ext cx="936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7777398" y="2924944"/>
              <a:ext cx="864096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외부 핀</a:t>
              </a:r>
              <a:endParaRPr lang="ko-KR" alt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74935" y="2242029"/>
            <a:ext cx="1965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주기적으로 외부 핀의</a:t>
            </a:r>
            <a:endParaRPr lang="en-US" altLang="ko-KR" sz="1100" dirty="0" smtClean="0"/>
          </a:p>
          <a:p>
            <a:r>
              <a:rPr lang="ko-KR" altLang="en-US" sz="1100" dirty="0" smtClean="0"/>
              <a:t>상태를 확인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30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59532" y="764705"/>
            <a:ext cx="5976664" cy="360040"/>
          </a:xfrm>
        </p:spPr>
        <p:txBody>
          <a:bodyPr/>
          <a:lstStyle/>
          <a:p>
            <a:r>
              <a:rPr lang="en-US" altLang="ko-KR" dirty="0"/>
              <a:t>Polling vs Interrupt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251520" y="1124746"/>
            <a:ext cx="4176464" cy="50411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Interrupt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외부의 핀에 신호가 들어오면 즉각적으로 하고 있는 모든 일을 멈추고 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루틴을 실행한 다음 다시 작업하던 곳으로 복귀한 후 수행하는 방식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CPU</a:t>
            </a:r>
            <a:r>
              <a:rPr lang="ko-KR" altLang="en-US" dirty="0" smtClean="0"/>
              <a:t>가 다른 연산을 수행하고 있던 도중이라도 특정 이벤트가 발생하면 인터럽트 서비스 루틴을 수행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구현은 복잡하지만 처리가 정확해 시스템 부하가 적다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시그널이 들어온 정확한 타이밍을 알 수 있기에 반응 시간 또한 빠르다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0" name="타원 69"/>
          <p:cNvSpPr/>
          <p:nvPr/>
        </p:nvSpPr>
        <p:spPr>
          <a:xfrm>
            <a:off x="6953089" y="3413413"/>
            <a:ext cx="918567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서비스루틴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63235" y="1832803"/>
            <a:ext cx="1203485" cy="2217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 프로그램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723769" y="4345503"/>
            <a:ext cx="170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723769" y="1537191"/>
            <a:ext cx="0" cy="28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695365" y="1546600"/>
            <a:ext cx="180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428706" y="1537191"/>
            <a:ext cx="40779" cy="28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7884368" y="2424026"/>
            <a:ext cx="1203485" cy="1478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외부 핀</a:t>
            </a:r>
            <a:endParaRPr lang="ko-KR" altLang="en-US" sz="14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6428706" y="2941347"/>
            <a:ext cx="1404066" cy="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29931" y="271326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외부 핀 신호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63162" y="3730821"/>
            <a:ext cx="19025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B050"/>
                </a:solidFill>
              </a:rPr>
              <a:t>하던 일을 멈추고 서비스 루틴으로 분기한 후 다시 되돌아감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6500592" y="3501008"/>
            <a:ext cx="387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6500592" y="3645299"/>
            <a:ext cx="37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216952" y="1700808"/>
            <a:ext cx="8747536" cy="44650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Hardware </a:t>
            </a:r>
            <a:r>
              <a:rPr lang="en-US" altLang="ko-KR" dirty="0" smtClean="0"/>
              <a:t>Interrupt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외부의 디스크 컨트롤러나 </a:t>
            </a:r>
            <a:r>
              <a:rPr lang="ko-KR" altLang="en-US" dirty="0" smtClean="0"/>
              <a:t>주변장치</a:t>
            </a:r>
            <a:r>
              <a:rPr lang="en-US" altLang="ko-KR" dirty="0" smtClean="0"/>
              <a:t>(peripheral)</a:t>
            </a:r>
            <a:r>
              <a:rPr lang="ko-KR" altLang="en-US" dirty="0" smtClean="0"/>
              <a:t>로부터 </a:t>
            </a:r>
            <a:r>
              <a:rPr lang="ko-KR" altLang="en-US" dirty="0"/>
              <a:t>요구되는 것으로</a:t>
            </a:r>
            <a:r>
              <a:rPr lang="en-US" altLang="ko-KR" dirty="0"/>
              <a:t>, </a:t>
            </a:r>
            <a:r>
              <a:rPr lang="ko-KR" altLang="en-US" dirty="0"/>
              <a:t>운영체제의 처리를 요하는 상황을 알리기 위해 전기적인 신호를 사용해 </a:t>
            </a:r>
            <a:r>
              <a:rPr lang="ko-KR" altLang="en-US" dirty="0" smtClean="0"/>
              <a:t>구현하는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발생하는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기계검사</a:t>
            </a:r>
            <a:r>
              <a:rPr lang="ko-KR" altLang="en-US" dirty="0" smtClean="0"/>
              <a:t> 인터럽트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프로그램을 실행하는 도중 갑작스런 정전이나 컴퓨터 자체 내에서 기계적인 문제가 발생한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외부 인터럽트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오퍼레이터나 타이머에 의해 의도적으로 프로그램이 중단된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입출력 인터럽트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입출력의 종료나 입출력의 오류에 의해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기능이 요청되는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프로그램검사 인터럽트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실행 중 보호된 </a:t>
            </a:r>
            <a:r>
              <a:rPr lang="ko-KR" altLang="en-US" dirty="0" err="1" smtClean="0"/>
              <a:t>기억공간</a:t>
            </a:r>
            <a:r>
              <a:rPr lang="ko-KR" altLang="en-US" dirty="0" smtClean="0"/>
              <a:t> 내에 접근하거나 불법적인 명령 수행과 같은 프로그램의 문제가 발생한 경우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	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xmlns="" id="{231D8815-105B-4ECF-9FE0-D5BF3D4E2E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908720"/>
            <a:ext cx="5976664" cy="360040"/>
          </a:xfrm>
        </p:spPr>
        <p:txBody>
          <a:bodyPr/>
          <a:lstStyle/>
          <a:p>
            <a:r>
              <a:rPr lang="en-US" altLang="ko-KR" dirty="0"/>
              <a:t>Interrupt </a:t>
            </a:r>
            <a:r>
              <a:rPr lang="ko-KR" altLang="en-US" dirty="0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12590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내용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216952" y="1700808"/>
            <a:ext cx="8747536" cy="44650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Software Interrupt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외부가 아닌 </a:t>
            </a:r>
            <a:r>
              <a:rPr lang="en-US" altLang="ko-KR" dirty="0"/>
              <a:t>CPU </a:t>
            </a:r>
            <a:r>
              <a:rPr lang="ko-KR" altLang="en-US" dirty="0"/>
              <a:t>내부에서 자신이 실행한 명령이나 </a:t>
            </a:r>
            <a:r>
              <a:rPr lang="en-US" altLang="ko-KR" dirty="0"/>
              <a:t>CPU</a:t>
            </a:r>
            <a:r>
              <a:rPr lang="ko-KR" altLang="en-US" dirty="0"/>
              <a:t>의 명령 실행에 관련된 모듈이 변화하는 경우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 실행 중 프로그램 상의 처리 불가능한 오류나 이벤트를 알리기 위한 경우 발생되는데 이를 트랩</a:t>
            </a:r>
            <a:r>
              <a:rPr lang="en-US" altLang="ko-KR" dirty="0"/>
              <a:t>(trap)</a:t>
            </a:r>
            <a:r>
              <a:rPr lang="ko-KR" altLang="en-US" dirty="0"/>
              <a:t> 또는 예외</a:t>
            </a:r>
            <a:r>
              <a:rPr lang="en-US" altLang="ko-KR" dirty="0"/>
              <a:t>(exception)</a:t>
            </a:r>
            <a:r>
              <a:rPr lang="ko-KR" altLang="en-US" dirty="0"/>
              <a:t>이라 </a:t>
            </a:r>
            <a:r>
              <a:rPr lang="ko-KR" altLang="en-US" dirty="0" smtClean="0"/>
              <a:t>부름</a:t>
            </a:r>
            <a:r>
              <a:rPr lang="en-US" altLang="ko-KR" dirty="0"/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발생하는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존재하지 않는 메모리 주소에 접근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나눗셈에서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나누고자 하는 경우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xmlns="" id="{231D8815-105B-4ECF-9FE0-D5BF3D4E2E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532" y="908720"/>
            <a:ext cx="5976664" cy="360040"/>
          </a:xfrm>
        </p:spPr>
        <p:txBody>
          <a:bodyPr/>
          <a:lstStyle/>
          <a:p>
            <a:r>
              <a:rPr lang="en-US" altLang="ko-KR" dirty="0"/>
              <a:t>Interrupt </a:t>
            </a:r>
            <a:r>
              <a:rPr lang="ko-KR" altLang="en-US" dirty="0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40464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20705</TotalTime>
  <Words>835</Words>
  <Application>Microsoft Office PowerPoint</Application>
  <PresentationFormat>화면 슬라이드 쇼(4:3)</PresentationFormat>
  <Paragraphs>144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임베디드 시스템 설계 및 실험 수요일 분반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영재</cp:lastModifiedBy>
  <cp:revision>872</cp:revision>
  <cp:lastPrinted>2020-06-10T01:30:43Z</cp:lastPrinted>
  <dcterms:created xsi:type="dcterms:W3CDTF">2013-02-28T11:21:25Z</dcterms:created>
  <dcterms:modified xsi:type="dcterms:W3CDTF">2021-10-12T11:45:55Z</dcterms:modified>
</cp:coreProperties>
</file>