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42" r:id="rId2"/>
    <p:sldId id="506" r:id="rId3"/>
    <p:sldId id="465" r:id="rId4"/>
    <p:sldId id="498" r:id="rId5"/>
    <p:sldId id="499" r:id="rId6"/>
    <p:sldId id="505" r:id="rId7"/>
    <p:sldId id="504" r:id="rId8"/>
    <p:sldId id="477" r:id="rId9"/>
    <p:sldId id="490" r:id="rId10"/>
    <p:sldId id="507" r:id="rId11"/>
    <p:sldId id="489" r:id="rId12"/>
    <p:sldId id="508" r:id="rId13"/>
    <p:sldId id="512" r:id="rId14"/>
    <p:sldId id="511" r:id="rId15"/>
    <p:sldId id="509" r:id="rId16"/>
    <p:sldId id="513" r:id="rId17"/>
    <p:sldId id="514" r:id="rId18"/>
    <p:sldId id="515" r:id="rId19"/>
    <p:sldId id="479" r:id="rId20"/>
    <p:sldId id="500" r:id="rId21"/>
    <p:sldId id="481" r:id="rId22"/>
    <p:sldId id="501" r:id="rId23"/>
    <p:sldId id="503" r:id="rId24"/>
    <p:sldId id="497" r:id="rId25"/>
    <p:sldId id="502" r:id="rId26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506"/>
            <p14:sldId id="465"/>
            <p14:sldId id="498"/>
            <p14:sldId id="499"/>
            <p14:sldId id="505"/>
            <p14:sldId id="504"/>
            <p14:sldId id="477"/>
            <p14:sldId id="490"/>
            <p14:sldId id="507"/>
            <p14:sldId id="489"/>
            <p14:sldId id="508"/>
            <p14:sldId id="512"/>
            <p14:sldId id="511"/>
            <p14:sldId id="509"/>
            <p14:sldId id="513"/>
            <p14:sldId id="514"/>
            <p14:sldId id="515"/>
            <p14:sldId id="479"/>
            <p14:sldId id="500"/>
            <p14:sldId id="481"/>
            <p14:sldId id="501"/>
            <p14:sldId id="503"/>
            <p14:sldId id="497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7939" autoAdjust="0"/>
  </p:normalViewPr>
  <p:slideViewPr>
    <p:cSldViewPr>
      <p:cViewPr varScale="1">
        <p:scale>
          <a:sx n="83" d="100"/>
          <a:sy n="83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86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이벤트를 생성하려면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줄을 구성하고 활성화해야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에지 검출로 두 트리거 레지스터를 프로그래밍하고 이벤트 마스크 레지스터의 해당 비트에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기록하여 이벤트 요청을 활성화함으로써 수행됩니다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선택한 에지가 이벤트 라인에서 발생하면 이벤트 펄스가 생성됩니다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라인에 해당하는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펜딩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비트가 설정되지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레지스터들을 설정하여 </a:t>
            </a:r>
            <a:r>
              <a:rPr lang="en-US" altLang="ko-KR" dirty="0"/>
              <a:t>interrupt/event</a:t>
            </a:r>
            <a:r>
              <a:rPr lang="ko-KR" altLang="en-US" dirty="0"/>
              <a:t>를 사용 가능하도록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1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Pending request register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해당 인터럽트 라인의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 bit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넣어 주어야 해당비트가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clear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(clear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 해주면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ISR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영원히 호출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3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NVIC</a:t>
            </a:r>
            <a:r>
              <a:rPr lang="ko-KR" altLang="en-US" dirty="0"/>
              <a:t>은 </a:t>
            </a:r>
            <a:r>
              <a:rPr lang="en-US" altLang="ko-KR" dirty="0"/>
              <a:t>Nested Vectored Interrupt Controller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인터럽트 처리 중 다른 인터럽트 발생 시</a:t>
            </a:r>
            <a:r>
              <a:rPr lang="en-US" altLang="ko-KR" dirty="0"/>
              <a:t>, </a:t>
            </a:r>
            <a:r>
              <a:rPr lang="ko-KR" altLang="en-US" dirty="0"/>
              <a:t>우선순위를 관리합니다</a:t>
            </a:r>
            <a:r>
              <a:rPr lang="en-US" altLang="ko-KR" dirty="0"/>
              <a:t>. </a:t>
            </a:r>
            <a:r>
              <a:rPr lang="ko-KR" altLang="en-US" dirty="0"/>
              <a:t>우선 순위가 높은 인터럽트부터 처리하고</a:t>
            </a:r>
            <a:r>
              <a:rPr lang="en-US" altLang="ko-KR" dirty="0"/>
              <a:t>, </a:t>
            </a:r>
            <a:r>
              <a:rPr lang="ko-KR" altLang="en-US" dirty="0"/>
              <a:t>다른 인터럽트를 처리하도록 관리하는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인터럽트의 우선 순위를 어떻게 정하게 </a:t>
            </a:r>
            <a:r>
              <a:rPr lang="ko-KR" altLang="en-US" dirty="0" err="1"/>
              <a:t>되냐면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Pre-emption priority</a:t>
            </a:r>
            <a:r>
              <a:rPr lang="ko-KR" altLang="en-US" dirty="0"/>
              <a:t>를 먼저 결정해서 부여하고</a:t>
            </a:r>
            <a:r>
              <a:rPr lang="en-US" altLang="ko-KR" dirty="0"/>
              <a:t>, </a:t>
            </a:r>
            <a:r>
              <a:rPr lang="ko-KR" altLang="en-US" dirty="0"/>
              <a:t>동일한 </a:t>
            </a:r>
            <a:r>
              <a:rPr lang="en-US" altLang="ko-KR" dirty="0"/>
              <a:t>pre-emption priority</a:t>
            </a:r>
            <a:r>
              <a:rPr lang="ko-KR" altLang="en-US" dirty="0"/>
              <a:t>를 가지면</a:t>
            </a:r>
            <a:r>
              <a:rPr lang="en-US" altLang="ko-KR" dirty="0"/>
              <a:t>, </a:t>
            </a:r>
            <a:r>
              <a:rPr lang="ko-KR" altLang="en-US" dirty="0"/>
              <a:t>그때 </a:t>
            </a:r>
            <a:r>
              <a:rPr lang="en-US" altLang="ko-KR" dirty="0"/>
              <a:t>sub priority</a:t>
            </a:r>
            <a:r>
              <a:rPr lang="ko-KR" altLang="en-US" dirty="0"/>
              <a:t>에 따라서 대기중인 </a:t>
            </a:r>
            <a:r>
              <a:rPr lang="en-US" altLang="ko-KR" dirty="0"/>
              <a:t>Interrupt Service Routine</a:t>
            </a:r>
            <a:r>
              <a:rPr lang="ko-KR" altLang="en-US" dirty="0"/>
              <a:t>을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Priority</a:t>
            </a:r>
            <a:r>
              <a:rPr lang="ko-KR" altLang="en-US" dirty="0"/>
              <a:t>는 </a:t>
            </a:r>
            <a:r>
              <a:rPr lang="en-US" altLang="ko-KR" dirty="0"/>
              <a:t>4bits</a:t>
            </a:r>
            <a:r>
              <a:rPr lang="ko-KR" altLang="en-US" dirty="0"/>
              <a:t>로 설정이 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preemption</a:t>
            </a:r>
            <a:r>
              <a:rPr lang="ko-KR" altLang="en-US" dirty="0"/>
              <a:t>과 </a:t>
            </a:r>
            <a:r>
              <a:rPr lang="en-US" altLang="ko-KR" dirty="0"/>
              <a:t>sub</a:t>
            </a:r>
            <a:r>
              <a:rPr lang="ko-KR" altLang="en-US" dirty="0"/>
              <a:t>모두를 합쳐서 </a:t>
            </a:r>
            <a:r>
              <a:rPr lang="en-US" altLang="ko-KR" dirty="0"/>
              <a:t>4</a:t>
            </a:r>
            <a:r>
              <a:rPr lang="ko-KR" altLang="en-US" dirty="0"/>
              <a:t>비트로 설정이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</a:t>
            </a:r>
            <a:r>
              <a:rPr lang="en-US" altLang="ko-KR" dirty="0"/>
              <a:t>, preemption</a:t>
            </a:r>
            <a:r>
              <a:rPr lang="ko-KR" altLang="en-US" dirty="0"/>
              <a:t>이 낮은</a:t>
            </a:r>
            <a:r>
              <a:rPr lang="en-US" altLang="ko-KR" dirty="0"/>
              <a:t>(</a:t>
            </a:r>
            <a:r>
              <a:rPr lang="ko-KR" altLang="en-US" dirty="0"/>
              <a:t>우선순위가 높은</a:t>
            </a:r>
            <a:r>
              <a:rPr lang="en-US" altLang="ko-KR" dirty="0"/>
              <a:t>) </a:t>
            </a:r>
            <a:r>
              <a:rPr lang="ko-KR" altLang="en-US" dirty="0"/>
              <a:t>경우에는 </a:t>
            </a:r>
            <a:r>
              <a:rPr lang="en-US" altLang="ko-KR" dirty="0"/>
              <a:t>sub priority</a:t>
            </a:r>
            <a:r>
              <a:rPr lang="ko-KR" altLang="en-US" dirty="0"/>
              <a:t>를 설정할 비트의 개수가 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보라색 표</a:t>
            </a:r>
            <a:r>
              <a:rPr lang="en-US" altLang="ko-KR" dirty="0"/>
              <a:t>)</a:t>
            </a:r>
            <a:r>
              <a:rPr lang="ko-KR" altLang="en-US" dirty="0"/>
              <a:t> 표에서 </a:t>
            </a:r>
            <a:r>
              <a:rPr lang="en-US" altLang="ko-KR" dirty="0"/>
              <a:t>PriorityGroup_0, 1, 2, 3, 4</a:t>
            </a:r>
            <a:r>
              <a:rPr lang="ko-KR" altLang="en-US" dirty="0"/>
              <a:t>가 의미하는 것은 </a:t>
            </a:r>
            <a:r>
              <a:rPr lang="en-US" altLang="ko-KR" dirty="0"/>
              <a:t>preemption priority</a:t>
            </a:r>
            <a:r>
              <a:rPr lang="ko-KR" altLang="en-US" dirty="0"/>
              <a:t>에 사용된 비트의 숫자라고 생각하시면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3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NVIC</a:t>
            </a:r>
            <a:r>
              <a:rPr lang="ko-KR" altLang="en-US" dirty="0"/>
              <a:t>을 설정할 때에</a:t>
            </a:r>
            <a:r>
              <a:rPr lang="en-US" altLang="ko-KR" dirty="0"/>
              <a:t>, NVIC</a:t>
            </a:r>
            <a:r>
              <a:rPr lang="ko-KR" altLang="en-US" dirty="0"/>
              <a:t>이라는 구조체가 어떻게 구성이 되어있는가를 먼저 살펴보면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NVIC_IRQChannel</a:t>
            </a:r>
            <a:r>
              <a:rPr lang="ko-KR" altLang="en-US" dirty="0"/>
              <a:t>이라고 </a:t>
            </a:r>
            <a:r>
              <a:rPr lang="en-US" altLang="ko-KR" dirty="0"/>
              <a:t>IRQ</a:t>
            </a:r>
            <a:r>
              <a:rPr lang="ko-KR" altLang="en-US" dirty="0"/>
              <a:t>채널을 </a:t>
            </a:r>
            <a:r>
              <a:rPr lang="en-US" altLang="ko-KR" dirty="0" err="1"/>
              <a:t>enabl</a:t>
            </a:r>
            <a:r>
              <a:rPr lang="ko-KR" altLang="en-US" dirty="0"/>
              <a:t>하는 변수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NVIC_IRQChannelPreemptionPriority</a:t>
            </a:r>
            <a:r>
              <a:rPr lang="en-US" altLang="ko-KR" dirty="0"/>
              <a:t>: 0~15 </a:t>
            </a:r>
            <a:r>
              <a:rPr lang="ko-KR" altLang="en-US" dirty="0"/>
              <a:t>사이의 값을 가질 수 있고</a:t>
            </a:r>
            <a:r>
              <a:rPr lang="en-US" altLang="ko-KR" dirty="0"/>
              <a:t>, </a:t>
            </a:r>
            <a:r>
              <a:rPr lang="ko-KR" altLang="en-US" dirty="0"/>
              <a:t>수치가 작을수록 우선순위가 높음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NVIC_IRQChannelSubPriority</a:t>
            </a:r>
            <a:r>
              <a:rPr lang="en-US" altLang="ko-KR" dirty="0"/>
              <a:t>: </a:t>
            </a:r>
            <a:r>
              <a:rPr lang="ko-KR" altLang="en-US" dirty="0"/>
              <a:t>역시 </a:t>
            </a:r>
            <a:r>
              <a:rPr lang="en-US" altLang="ko-KR" dirty="0"/>
              <a:t>0~15</a:t>
            </a:r>
            <a:r>
              <a:rPr lang="ko-KR" altLang="en-US" dirty="0"/>
              <a:t>사이의 값을 가질 수 있고</a:t>
            </a:r>
            <a:r>
              <a:rPr lang="en-US" altLang="ko-KR" dirty="0"/>
              <a:t>, </a:t>
            </a:r>
            <a:r>
              <a:rPr lang="ko-KR" altLang="en-US" dirty="0"/>
              <a:t>수치가 작을수록 우선순위가 높음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NVIC_IRQChannelCmd</a:t>
            </a:r>
            <a:r>
              <a:rPr lang="en-US" altLang="ko-KR" dirty="0"/>
              <a:t>: ENABLE/DISABLE</a:t>
            </a:r>
            <a:r>
              <a:rPr lang="ko-KR" altLang="en-US" dirty="0"/>
              <a:t>을 통해서 </a:t>
            </a:r>
            <a:r>
              <a:rPr lang="en-US" altLang="ko-KR" dirty="0"/>
              <a:t>IRQ</a:t>
            </a:r>
            <a:r>
              <a:rPr lang="ko-KR" altLang="en-US" dirty="0"/>
              <a:t>를 사용하는가를 결정하는 변수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1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Interrupt Vector Table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주기억장치의 특정 영역에 여러 개의 </a:t>
            </a:r>
            <a:r>
              <a:rPr lang="en-US" altLang="ko-KR" dirty="0"/>
              <a:t>interrupt</a:t>
            </a:r>
            <a:r>
              <a:rPr lang="ko-KR" altLang="en-US" dirty="0"/>
              <a:t>에 대한 </a:t>
            </a:r>
            <a:r>
              <a:rPr lang="en-US" altLang="ko-KR" dirty="0"/>
              <a:t>interrupt vector</a:t>
            </a:r>
            <a:r>
              <a:rPr lang="ko-KR" altLang="en-US" dirty="0"/>
              <a:t>를 모아 놓은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Interrupt</a:t>
            </a:r>
            <a:r>
              <a:rPr lang="ko-KR" altLang="en-US" dirty="0"/>
              <a:t>가 발생하면</a:t>
            </a:r>
            <a:r>
              <a:rPr lang="en-US" altLang="ko-KR" dirty="0"/>
              <a:t>, Interrupt</a:t>
            </a:r>
            <a:r>
              <a:rPr lang="ko-KR" altLang="en-US" dirty="0"/>
              <a:t>를 다룰 </a:t>
            </a:r>
            <a:r>
              <a:rPr lang="en-US" altLang="ko-KR" dirty="0"/>
              <a:t>Interrupt Handler</a:t>
            </a:r>
            <a:r>
              <a:rPr lang="ko-KR" altLang="en-US" dirty="0"/>
              <a:t>을 요청하게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프로토타입이 </a:t>
            </a:r>
            <a:r>
              <a:rPr lang="en-US" altLang="ko-KR" dirty="0"/>
              <a:t>Interrupt Vector Table</a:t>
            </a:r>
            <a:r>
              <a:rPr lang="ko-KR" altLang="en-US" dirty="0"/>
              <a:t>에 정의되어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</a:t>
            </a:r>
            <a:r>
              <a:rPr lang="en-US" altLang="ko-KR" dirty="0"/>
              <a:t>, interrupt handler</a:t>
            </a:r>
            <a:r>
              <a:rPr lang="ko-KR" altLang="en-US" dirty="0"/>
              <a:t>에서 어떠한 일을 할지에 대해서 함수를 만들 때</a:t>
            </a:r>
            <a:r>
              <a:rPr lang="en-US" altLang="ko-KR" dirty="0"/>
              <a:t>, </a:t>
            </a:r>
            <a:r>
              <a:rPr lang="ko-KR" altLang="en-US" dirty="0"/>
              <a:t>반드시 이미 정의가 되어있는 함수명을 그대로 사용해야한다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1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Interrupt Vector Table</a:t>
            </a:r>
            <a:r>
              <a:rPr lang="ko-KR" altLang="en-US" dirty="0"/>
              <a:t>이 어디에 어떻게 구성이 되어있는지를 확인하고 싶다면</a:t>
            </a:r>
            <a:r>
              <a:rPr lang="en-US" altLang="ko-KR" dirty="0"/>
              <a:t>, Reference</a:t>
            </a:r>
            <a:r>
              <a:rPr lang="ko-KR" altLang="en-US" dirty="0"/>
              <a:t>의 </a:t>
            </a:r>
            <a:r>
              <a:rPr lang="en-US" altLang="ko-KR" dirty="0"/>
              <a:t>197</a:t>
            </a:r>
            <a:r>
              <a:rPr lang="ko-KR" altLang="en-US" dirty="0"/>
              <a:t>페이지에 있는 </a:t>
            </a:r>
            <a:r>
              <a:rPr lang="en-US" altLang="ko-KR" dirty="0"/>
              <a:t>61</a:t>
            </a:r>
            <a:r>
              <a:rPr lang="ko-KR" altLang="en-US" dirty="0"/>
              <a:t>번 표를 참고하시면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아마 실험에서 </a:t>
            </a:r>
            <a:r>
              <a:rPr lang="en-US" altLang="ko-KR" dirty="0"/>
              <a:t>External Interrupt</a:t>
            </a:r>
            <a:r>
              <a:rPr lang="ko-KR" altLang="en-US" dirty="0"/>
              <a:t>를 사용하게 될 것 같은데</a:t>
            </a:r>
            <a:r>
              <a:rPr lang="en-US" altLang="ko-KR" dirty="0"/>
              <a:t>, </a:t>
            </a:r>
            <a:r>
              <a:rPr lang="ko-KR" altLang="en-US" dirty="0"/>
              <a:t>그 때에 우리가 사용할 </a:t>
            </a:r>
            <a:r>
              <a:rPr lang="en-US" altLang="ko-KR" dirty="0"/>
              <a:t>Handler</a:t>
            </a:r>
            <a:r>
              <a:rPr lang="ko-KR" altLang="en-US" dirty="0"/>
              <a:t>은 </a:t>
            </a:r>
            <a:r>
              <a:rPr lang="en-US" altLang="ko-KR" dirty="0"/>
              <a:t>EXTI Handler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앞서 말했듯 </a:t>
            </a:r>
            <a:r>
              <a:rPr lang="en-US" altLang="ko-KR" dirty="0"/>
              <a:t>Handler</a:t>
            </a:r>
            <a:r>
              <a:rPr lang="ko-KR" altLang="en-US" dirty="0"/>
              <a:t>을 정의할 때의 함수 이름은 정해진 것을 사용해야 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Reference</a:t>
            </a:r>
            <a:r>
              <a:rPr lang="ko-KR" altLang="en-US" dirty="0"/>
              <a:t>에서 찾을 수 없으니 꼭 </a:t>
            </a:r>
            <a:r>
              <a:rPr lang="en-US" altLang="ko-KR" dirty="0"/>
              <a:t>startup_stm32f10x_cl.s</a:t>
            </a:r>
            <a:r>
              <a:rPr lang="ko-KR" altLang="en-US" dirty="0"/>
              <a:t>파일에서 찾아 사용해야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0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Interrupt Handler</a:t>
            </a:r>
            <a:r>
              <a:rPr lang="ko-KR" altLang="en-US" dirty="0"/>
              <a:t>의 구현에 대한 예시를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89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핸들러</a:t>
            </a:r>
            <a:r>
              <a:rPr lang="ko-KR" altLang="en-US" dirty="0"/>
              <a:t> 함수에서 여러 핀의 신호를 처리할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제일 먼저 호출된 인터럽트의 라인을 확인하고</a:t>
            </a:r>
            <a:r>
              <a:rPr lang="en-US" altLang="ko-KR" dirty="0"/>
              <a:t>, </a:t>
            </a:r>
            <a:r>
              <a:rPr lang="ko-KR" altLang="en-US" dirty="0"/>
              <a:t>그 핀의 값을 확인하게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핸들러</a:t>
            </a:r>
            <a:r>
              <a:rPr lang="ko-KR" altLang="en-US" dirty="0"/>
              <a:t> 함수에서는 다른 일은 행하지 않고</a:t>
            </a:r>
            <a:r>
              <a:rPr lang="en-US" altLang="ko-KR" dirty="0"/>
              <a:t>, </a:t>
            </a:r>
            <a:r>
              <a:rPr lang="ko-KR" altLang="en-US" dirty="0"/>
              <a:t>전역 변수</a:t>
            </a:r>
            <a:r>
              <a:rPr lang="en-US" altLang="ko-KR" dirty="0"/>
              <a:t>, </a:t>
            </a:r>
            <a:r>
              <a:rPr lang="ko-KR" altLang="en-US" dirty="0"/>
              <a:t>이 코드에서는 </a:t>
            </a:r>
            <a:r>
              <a:rPr lang="en-US" altLang="ko-KR" dirty="0"/>
              <a:t>flag</a:t>
            </a:r>
            <a:r>
              <a:rPr lang="ko-KR" altLang="en-US" dirty="0"/>
              <a:t>를 이용하여 값만 간단하게 변경해줍니다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그에 해당하는 행동들은 전부 메인 </a:t>
            </a:r>
            <a:r>
              <a:rPr lang="en-US" altLang="ko-KR" dirty="0"/>
              <a:t>task</a:t>
            </a:r>
            <a:r>
              <a:rPr lang="ko-KR" altLang="en-US" dirty="0"/>
              <a:t>에서 일을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핸들러함수를</a:t>
            </a:r>
            <a:r>
              <a:rPr lang="ko-KR" altLang="en-US" dirty="0"/>
              <a:t> 끝내기 전에 꼭 해당 인터럽트의 </a:t>
            </a:r>
            <a:r>
              <a:rPr lang="ko-KR" altLang="en-US" dirty="0" err="1"/>
              <a:t>펜딩</a:t>
            </a:r>
            <a:r>
              <a:rPr lang="ko-KR" altLang="en-US" dirty="0"/>
              <a:t> 비트를 </a:t>
            </a:r>
            <a:r>
              <a:rPr lang="ko-KR" altLang="en-US" dirty="0" err="1"/>
              <a:t>클리어해줘야한다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클리어를 해주지 않을 겨우</a:t>
            </a:r>
            <a:r>
              <a:rPr lang="en-US" altLang="ko-KR" dirty="0"/>
              <a:t>, ISR(interrupt service routine = </a:t>
            </a:r>
            <a:r>
              <a:rPr lang="ko-KR" altLang="en-US" dirty="0"/>
              <a:t>인터럽트 </a:t>
            </a:r>
            <a:r>
              <a:rPr lang="ko-KR" altLang="en-US" dirty="0" err="1"/>
              <a:t>핸들러이</a:t>
            </a:r>
            <a:r>
              <a:rPr lang="ko-KR" altLang="en-US" dirty="0"/>
              <a:t> 영원히 호출되게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6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</a:t>
            </a:r>
            <a:r>
              <a:rPr lang="en-US" altLang="ko-KR" dirty="0"/>
              <a:t>, </a:t>
            </a:r>
            <a:r>
              <a:rPr lang="ko-KR" altLang="en-US" dirty="0"/>
              <a:t>인터럽트 </a:t>
            </a:r>
            <a:r>
              <a:rPr lang="ko-KR" altLang="en-US" dirty="0" err="1"/>
              <a:t>핸들러에서는</a:t>
            </a:r>
            <a:r>
              <a:rPr lang="ko-KR" altLang="en-US" dirty="0"/>
              <a:t> 전역변수만 값을 바꾸고</a:t>
            </a:r>
            <a:r>
              <a:rPr lang="en-US" altLang="ko-KR" dirty="0"/>
              <a:t>, </a:t>
            </a:r>
            <a:r>
              <a:rPr lang="ko-KR" altLang="en-US" dirty="0"/>
              <a:t>그에 해당하는 동작들은 </a:t>
            </a:r>
            <a:r>
              <a:rPr lang="en-US" altLang="ko-KR" dirty="0"/>
              <a:t>main</a:t>
            </a:r>
            <a:r>
              <a:rPr lang="ko-KR" altLang="en-US" dirty="0"/>
              <a:t>에서 실행해준다고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그렇기에 </a:t>
            </a:r>
            <a:r>
              <a:rPr lang="en-US" altLang="ko-KR" dirty="0"/>
              <a:t>main</a:t>
            </a:r>
            <a:r>
              <a:rPr lang="ko-KR" altLang="en-US" dirty="0"/>
              <a:t>에서 오랫동안 전역변수의 값에 따라서</a:t>
            </a:r>
            <a:r>
              <a:rPr lang="en-US" altLang="ko-KR" dirty="0"/>
              <a:t>, </a:t>
            </a:r>
            <a:r>
              <a:rPr lang="ko-KR" altLang="en-US" dirty="0"/>
              <a:t>그에 해당하는 행동들을 코드로 구현해주면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왜 인터럽트 </a:t>
            </a:r>
            <a:r>
              <a:rPr lang="ko-KR" altLang="en-US" dirty="0" err="1"/>
              <a:t>핸들러의</a:t>
            </a:r>
            <a:r>
              <a:rPr lang="ko-KR" altLang="en-US" dirty="0"/>
              <a:t> 코드를 짧게 짜는가에 의문이 생길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인터럽트 </a:t>
            </a:r>
            <a:r>
              <a:rPr lang="ko-KR" altLang="en-US" dirty="0" err="1"/>
              <a:t>핸들러의</a:t>
            </a:r>
            <a:r>
              <a:rPr lang="ko-KR" altLang="en-US" dirty="0"/>
              <a:t> 코드가 너무 길게 짜일 경우</a:t>
            </a:r>
            <a:r>
              <a:rPr lang="en-US" altLang="ko-KR" dirty="0"/>
              <a:t>,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를 독점하게 될 수 있기 때문입니다</a:t>
            </a:r>
            <a:r>
              <a:rPr lang="en-US" altLang="ko-KR" dirty="0"/>
              <a:t>. </a:t>
            </a:r>
            <a:r>
              <a:rPr lang="ko-KR" altLang="en-US" dirty="0"/>
              <a:t>이렇게 되면</a:t>
            </a:r>
            <a:r>
              <a:rPr lang="en-US" altLang="ko-KR" dirty="0"/>
              <a:t>, </a:t>
            </a:r>
            <a:r>
              <a:rPr lang="ko-KR" altLang="en-US" dirty="0"/>
              <a:t>시스템이 제때 </a:t>
            </a:r>
            <a:r>
              <a:rPr lang="ko-KR" altLang="en-US" dirty="0" err="1"/>
              <a:t>해야하는</a:t>
            </a:r>
            <a:r>
              <a:rPr lang="ko-KR" altLang="en-US" dirty="0"/>
              <a:t> 일들을 못 하고 문제를 발생시킬 수도 있기에</a:t>
            </a:r>
            <a:r>
              <a:rPr lang="en-US" altLang="ko-KR" dirty="0"/>
              <a:t>, </a:t>
            </a:r>
            <a:r>
              <a:rPr lang="ko-KR" altLang="en-US" dirty="0"/>
              <a:t>인터럽트 </a:t>
            </a:r>
            <a:r>
              <a:rPr lang="ko-KR" altLang="en-US" dirty="0" err="1"/>
              <a:t>핸들러의</a:t>
            </a:r>
            <a:r>
              <a:rPr lang="ko-KR" altLang="en-US" dirty="0"/>
              <a:t> 코드는 짧게 짜이게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폴링이란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CPU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가 작업을 진행하다 입출력 명령을 만나면 직접 입출력 장치에서 데이터를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가져 오는 방식이다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CPU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가 직접 일을 하기 때문에 입출력을 하는 동안 다른 일은 못한다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따라서 입출력이 처리되는 동안 기다려야 되는데 시간이 오래 걸리며 작업 효률이 떨어져 현재는 사용하지 않는다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2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인터럽트란 방식은 어떠한 주변장치들의 입출력이나 하드웨어 문제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프로그램에서 예외 등이 발생했을 때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CPU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에게 이를 알려주는 방식이다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현재 실행 중인 작업을 중단하고 인터럽트를 먼저 처리한다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따라서 딜레이 중에도 처리가능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인터럽트를 처리 후 실행 중이던 프로그앰으로 복귀한다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1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3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4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블록 다이어그램입니다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크게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가지의 레지스터로 되어있는데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소프트웨어 신호나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엣지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하드웨어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들어오면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interrupt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신호를 보내어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mask register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들어오면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펜딩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NVIC interrupt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controler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보냅니다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HW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신호와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Event mask register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신호가 들어오면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pulse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보내게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네모상자로 표시된 레지스터들을 인터럽트 과정을 설명하면서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설명드리겠습니다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인터럽트를 생성하려면 인터럽트 라인을 구성하고 활성화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해줘야합니다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에지 검출로 두 트리거 레지스터를 프로그래밍하고 인터럽트 마스크 레지스터의 해당 비트에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기록하여 인터럽트 요청을 활성화함으로써 수행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선택한 에지가 외부 인터럽트 라인에서 발생하면 인터럽트 요청이 생성됩니다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인터럽트 라인에 해당하는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비트도 설정됩니다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요청은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레지스터에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입력하여 재설정됩니다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4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인터럽트를 생성하려면 인터럽트 라인을 구성하고 활성화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해줘야합니다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에지 검출로 두 트리거 레지스터를 프로그래밍하고 인터럽트 마스크 레지스터의 해당 비트에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기록하여 인터럽트 요청을 활성화함으로써 수행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선택한 에지가 외부 인터럽트 라인에서 발생하면 인터럽트 요청이 생성됩니다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인터럽트 라인에 해당하는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비트도 설정됩니다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요청은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레지스터에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입력하여 재설정됩니다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이벤트를 생성하려면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줄을 구성하고 활성화해야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에지 검출로 두 트리거 레지스터를 프로그래밍하고 이벤트 마스크 레지스터의 해당 비트에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'1'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기록하여 이벤트 요청을 활성화함으로써 수행됩니다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선택한 에지가 이벤트 라인에서 발생하면 이벤트 펄스가 생성됩니다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라인에 해당하는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펜딩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비트가 설정되지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12, 2021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수요일 분반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6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</a:p>
          <a:p>
            <a:pPr algn="r"/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Oct 12, 2021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C0F59A5F-C490-4EC6-B0A9-283425146675}"/>
              </a:ext>
            </a:extLst>
          </p:cNvPr>
          <p:cNvSpPr txBox="1">
            <a:spLocks/>
          </p:cNvSpPr>
          <p:nvPr/>
        </p:nvSpPr>
        <p:spPr>
          <a:xfrm>
            <a:off x="114276" y="5373216"/>
            <a:ext cx="1979365" cy="92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61B2ED1-9F7F-4FA5-B2E4-EF19B12C35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4293095"/>
            <a:ext cx="1979365" cy="2001017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dirty="0"/>
              <a:t>10</a:t>
            </a:r>
            <a:r>
              <a:rPr lang="ko-KR" altLang="en-US" sz="1400" dirty="0"/>
              <a:t>조</a:t>
            </a:r>
            <a:endParaRPr lang="en-US" altLang="ko-KR" sz="1400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강태환</a:t>
            </a:r>
            <a:endParaRPr lang="en-US" altLang="ko-KR" dirty="0"/>
          </a:p>
          <a:p>
            <a:pPr algn="r"/>
            <a:r>
              <a:rPr lang="ko-KR" altLang="en-US" dirty="0" err="1"/>
              <a:t>당낫투안</a:t>
            </a:r>
            <a:endParaRPr lang="en-US" altLang="ko-KR" dirty="0"/>
          </a:p>
          <a:p>
            <a:pPr algn="r"/>
            <a:r>
              <a:rPr lang="ko-KR" altLang="en-US" dirty="0"/>
              <a:t>박민수</a:t>
            </a:r>
            <a:endParaRPr lang="en-US" altLang="ko-KR" dirty="0"/>
          </a:p>
          <a:p>
            <a:pPr algn="r"/>
            <a:r>
              <a:rPr lang="ko-KR" altLang="en-US" dirty="0" err="1"/>
              <a:t>제갈찬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462430-7557-4FA6-B940-6CE6536D7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C2C34-CC7D-47B3-A18D-674A5D3CB4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3D2C4-62C4-47FA-850B-9306FF78F2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EXTI</a:t>
            </a:r>
            <a:r>
              <a:rPr lang="ko-KR" altLang="en-US" dirty="0"/>
              <a:t>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Interrupt/event controller)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3387158-7BCF-4685-8B11-D024B724DD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EXTI 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 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GPIO external interrupt/event lines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연결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1"/>
            <a:r>
              <a:rPr lang="en-US" altLang="ko-KR" sz="1600" dirty="0"/>
              <a:t>EXTI</a:t>
            </a:r>
            <a:r>
              <a:rPr lang="ko-KR" altLang="en-US" sz="1600" dirty="0"/>
              <a:t> </a:t>
            </a:r>
            <a:r>
              <a:rPr lang="en-US" altLang="ko-KR" sz="1600" dirty="0"/>
              <a:t>16 :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PVD output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/>
            <a:r>
              <a:rPr lang="en-US" altLang="ko-KR" sz="1600" dirty="0"/>
              <a:t>EXTI</a:t>
            </a:r>
            <a:r>
              <a:rPr lang="ko-KR" altLang="en-US" sz="1600" dirty="0"/>
              <a:t> </a:t>
            </a:r>
            <a:r>
              <a:rPr lang="en-US" altLang="ko-KR" sz="1600" dirty="0"/>
              <a:t>17 :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RTC Alarm event</a:t>
            </a:r>
            <a:endParaRPr lang="en-US" altLang="ko-KR" sz="1600" dirty="0"/>
          </a:p>
          <a:p>
            <a:pPr lvl="1"/>
            <a:r>
              <a:rPr lang="en-US" altLang="ko-KR" sz="1600" dirty="0"/>
              <a:t>EXTI</a:t>
            </a:r>
            <a:r>
              <a:rPr lang="ko-KR" altLang="en-US" sz="1600" dirty="0"/>
              <a:t> </a:t>
            </a:r>
            <a:r>
              <a:rPr lang="en-US" altLang="ko-KR" sz="1600" dirty="0"/>
              <a:t>18 :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USB Wakeup event</a:t>
            </a:r>
            <a:endParaRPr lang="en-US" altLang="ko-KR" sz="1600" dirty="0"/>
          </a:p>
          <a:p>
            <a:pPr lvl="1"/>
            <a:r>
              <a:rPr lang="en-US" altLang="ko-KR" sz="1600" dirty="0"/>
              <a:t>EXTI</a:t>
            </a:r>
            <a:r>
              <a:rPr lang="ko-KR" altLang="en-US" sz="1600" dirty="0"/>
              <a:t> </a:t>
            </a:r>
            <a:r>
              <a:rPr lang="en-US" altLang="ko-KR" sz="1600" dirty="0"/>
              <a:t>19 :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Ethernet Wakeup event</a:t>
            </a: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입력 라인을 독립적으로 구성할 수 있음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종류 선택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(Pulse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Pending)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해당 트리거 이벤트 선택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상승 또는 하강 또는 둘 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라인마다 독립적으로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Masking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가능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인터럽트 라인에 대한 전용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status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펄스 폭이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APB2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클럭 주기보다 낮은 외부 신호 감지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/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E4966-33E8-4472-8D8C-356073F750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FB298-9C3D-42AC-8369-508395E3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66" y="1847849"/>
            <a:ext cx="5095490" cy="43174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97336C-E596-4D75-A7BF-70DA6F257526}"/>
              </a:ext>
            </a:extLst>
          </p:cNvPr>
          <p:cNvSpPr/>
          <p:nvPr/>
        </p:nvSpPr>
        <p:spPr>
          <a:xfrm>
            <a:off x="4874886" y="3429000"/>
            <a:ext cx="1872208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7B1F0-86C7-43B1-861F-A46182B4A609}"/>
              </a:ext>
            </a:extLst>
          </p:cNvPr>
          <p:cNvSpPr/>
          <p:nvPr/>
        </p:nvSpPr>
        <p:spPr>
          <a:xfrm>
            <a:off x="4222996" y="3429000"/>
            <a:ext cx="647157" cy="669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6D57A-80C2-4553-8332-F121B1E0EDC5}"/>
              </a:ext>
            </a:extLst>
          </p:cNvPr>
          <p:cNvSpPr txBox="1"/>
          <p:nvPr/>
        </p:nvSpPr>
        <p:spPr>
          <a:xfrm>
            <a:off x="9468544" y="152533"/>
            <a:ext cx="273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대략 참고하고 자체 자료로 자세한 설명 새로 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2ED17C-2689-46A9-A3B5-9BE54D4CC2F4}"/>
              </a:ext>
            </a:extLst>
          </p:cNvPr>
          <p:cNvSpPr/>
          <p:nvPr/>
        </p:nvSpPr>
        <p:spPr>
          <a:xfrm>
            <a:off x="3530659" y="3429000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8C96FC-CFC0-46FC-A23C-3C7A85557E1F}"/>
              </a:ext>
            </a:extLst>
          </p:cNvPr>
          <p:cNvSpPr/>
          <p:nvPr/>
        </p:nvSpPr>
        <p:spPr>
          <a:xfrm>
            <a:off x="2816343" y="3442834"/>
            <a:ext cx="830718" cy="7782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983C4E-242A-4D8D-A8E6-7A7296A243BC}"/>
              </a:ext>
            </a:extLst>
          </p:cNvPr>
          <p:cNvSpPr/>
          <p:nvPr/>
        </p:nvSpPr>
        <p:spPr>
          <a:xfrm>
            <a:off x="3419215" y="5384025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CDA812-74A6-424A-897F-648CCD65D986}"/>
              </a:ext>
            </a:extLst>
          </p:cNvPr>
          <p:cNvCxnSpPr>
            <a:cxnSpLocks/>
          </p:cNvCxnSpPr>
          <p:nvPr/>
        </p:nvCxnSpPr>
        <p:spPr>
          <a:xfrm flipH="1" flipV="1">
            <a:off x="3810056" y="4725144"/>
            <a:ext cx="518455" cy="2269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9A8CFB-C8B6-4617-BAA2-F711CBE11950}"/>
              </a:ext>
            </a:extLst>
          </p:cNvPr>
          <p:cNvCxnSpPr>
            <a:cxnSpLocks/>
          </p:cNvCxnSpPr>
          <p:nvPr/>
        </p:nvCxnSpPr>
        <p:spPr>
          <a:xfrm flipH="1">
            <a:off x="3705010" y="4076540"/>
            <a:ext cx="210092" cy="4685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549EA9-CA9B-4527-ADA1-75BCF498F76A}"/>
              </a:ext>
            </a:extLst>
          </p:cNvPr>
          <p:cNvCxnSpPr>
            <a:cxnSpLocks/>
          </p:cNvCxnSpPr>
          <p:nvPr/>
        </p:nvCxnSpPr>
        <p:spPr>
          <a:xfrm flipH="1" flipV="1">
            <a:off x="3198208" y="4162914"/>
            <a:ext cx="332451" cy="32058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E9144A-30CE-477F-8D21-37E58085FCE2}"/>
              </a:ext>
            </a:extLst>
          </p:cNvPr>
          <p:cNvCxnSpPr>
            <a:cxnSpLocks/>
          </p:cNvCxnSpPr>
          <p:nvPr/>
        </p:nvCxnSpPr>
        <p:spPr>
          <a:xfrm flipH="1">
            <a:off x="2579825" y="4259205"/>
            <a:ext cx="541125" cy="285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9DAFA6-F9B5-4BD5-AD9F-491ADEEFD4B0}"/>
              </a:ext>
            </a:extLst>
          </p:cNvPr>
          <p:cNvCxnSpPr>
            <a:cxnSpLocks/>
          </p:cNvCxnSpPr>
          <p:nvPr/>
        </p:nvCxnSpPr>
        <p:spPr>
          <a:xfrm flipH="1">
            <a:off x="3419216" y="4987981"/>
            <a:ext cx="803780" cy="14412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BB28-0CA9-4143-825A-94494D123F5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419217" y="5229203"/>
            <a:ext cx="362920" cy="15482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0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DC8F6C-5240-4CE6-8ED2-F22584E6E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2C40-C09B-4D31-90CE-F6DE18E46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0D85-BF1C-42E3-BDD8-E75922F2F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6628D1-4C91-4EA2-90F8-02E460B4B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인터럽트 생성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82680-B82C-46DA-8197-DE95B110C4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FC27D-A48A-4E99-ADFB-0A79B38B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31943"/>
            <a:ext cx="5094000" cy="4284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79E17-F24A-4597-86AF-32775EFAACC0}"/>
              </a:ext>
            </a:extLst>
          </p:cNvPr>
          <p:cNvSpPr/>
          <p:nvPr/>
        </p:nvSpPr>
        <p:spPr>
          <a:xfrm>
            <a:off x="1901940" y="3501008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4AA-EF8B-432E-8BAF-F69B8D76E675}"/>
              </a:ext>
            </a:extLst>
          </p:cNvPr>
          <p:cNvSpPr txBox="1"/>
          <p:nvPr/>
        </p:nvSpPr>
        <p:spPr>
          <a:xfrm>
            <a:off x="5201504" y="1988840"/>
            <a:ext cx="3618968" cy="74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인터럽트 라인을 구성하고 활성화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Interrupt mask register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비트에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넣어 활성화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A0F43E-D7DD-4EEC-A4CF-9B3CB81BAB97}"/>
              </a:ext>
            </a:extLst>
          </p:cNvPr>
          <p:cNvSpPr/>
          <p:nvPr/>
        </p:nvSpPr>
        <p:spPr>
          <a:xfrm>
            <a:off x="3188800" y="3501008"/>
            <a:ext cx="1887256" cy="25202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E5484-6A58-4E40-BA7A-63DF11E8326C}"/>
              </a:ext>
            </a:extLst>
          </p:cNvPr>
          <p:cNvSpPr txBox="1"/>
          <p:nvPr/>
        </p:nvSpPr>
        <p:spPr>
          <a:xfrm>
            <a:off x="5201504" y="3500997"/>
            <a:ext cx="38349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Edge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외부 인터럽트 발생시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요청생성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28FAE-169B-4052-BB33-4B16BF4A79A9}"/>
              </a:ext>
            </a:extLst>
          </p:cNvPr>
          <p:cNvSpPr txBox="1"/>
          <p:nvPr/>
        </p:nvSpPr>
        <p:spPr>
          <a:xfrm>
            <a:off x="5201504" y="4671741"/>
            <a:ext cx="3834992" cy="74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해당라인의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Pending register bit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Set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(pending register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입력하여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9BD4B-2CC1-464D-983A-7C674A578A4A}"/>
              </a:ext>
            </a:extLst>
          </p:cNvPr>
          <p:cNvSpPr/>
          <p:nvPr/>
        </p:nvSpPr>
        <p:spPr>
          <a:xfrm>
            <a:off x="1187624" y="3514842"/>
            <a:ext cx="830718" cy="7782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DC8F6C-5240-4CE6-8ED2-F22584E6E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2C40-C09B-4D31-90CE-F6DE18E46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0D85-BF1C-42E3-BDD8-E75922F2F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6628D1-4C91-4EA2-90F8-02E460B4B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인터럽트 생성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82680-B82C-46DA-8197-DE95B110C4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FC27D-A48A-4E99-ADFB-0A79B38B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31943"/>
            <a:ext cx="5094000" cy="4284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79E17-F24A-4597-86AF-32775EFAACC0}"/>
              </a:ext>
            </a:extLst>
          </p:cNvPr>
          <p:cNvSpPr/>
          <p:nvPr/>
        </p:nvSpPr>
        <p:spPr>
          <a:xfrm>
            <a:off x="1901940" y="3501008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4AA-EF8B-432E-8BAF-F69B8D76E675}"/>
              </a:ext>
            </a:extLst>
          </p:cNvPr>
          <p:cNvSpPr txBox="1"/>
          <p:nvPr/>
        </p:nvSpPr>
        <p:spPr>
          <a:xfrm>
            <a:off x="5201504" y="1988840"/>
            <a:ext cx="3618968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EXTI_IMR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의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mask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비트 구성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인터럽트 라인의 트리거 선택 비트 구성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(EXTI_RTSR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및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EXTI_FTSR)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EXTI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에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mapping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된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NVIC IRQ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채널을 제어하는 </a:t>
            </a:r>
            <a:r>
              <a:rPr lang="en-US" altLang="ko-KR" sz="14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Enable mask bit</a:t>
            </a:r>
            <a:r>
              <a:rPr lang="ko-KR" altLang="en-US" sz="14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구성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A0F43E-D7DD-4EEC-A4CF-9B3CB81BAB97}"/>
              </a:ext>
            </a:extLst>
          </p:cNvPr>
          <p:cNvSpPr/>
          <p:nvPr/>
        </p:nvSpPr>
        <p:spPr>
          <a:xfrm>
            <a:off x="3188800" y="3501008"/>
            <a:ext cx="1887256" cy="25202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9BD4B-2CC1-464D-983A-7C674A578A4A}"/>
              </a:ext>
            </a:extLst>
          </p:cNvPr>
          <p:cNvSpPr/>
          <p:nvPr/>
        </p:nvSpPr>
        <p:spPr>
          <a:xfrm>
            <a:off x="1187624" y="3514842"/>
            <a:ext cx="830718" cy="7782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DC8F6C-5240-4CE6-8ED2-F22584E6E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2C40-C09B-4D31-90CE-F6DE18E46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0D85-BF1C-42E3-BDD8-E75922F2F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6628D1-4C91-4EA2-90F8-02E460B4B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이벤트 생성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82680-B82C-46DA-8197-DE95B110C4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FC27D-A48A-4E99-ADFB-0A79B38B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31943"/>
            <a:ext cx="5094000" cy="4284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79E17-F24A-4597-86AF-32775EFAACC0}"/>
              </a:ext>
            </a:extLst>
          </p:cNvPr>
          <p:cNvSpPr/>
          <p:nvPr/>
        </p:nvSpPr>
        <p:spPr>
          <a:xfrm>
            <a:off x="1758904" y="5365973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4AA-EF8B-432E-8BAF-F69B8D76E675}"/>
              </a:ext>
            </a:extLst>
          </p:cNvPr>
          <p:cNvSpPr txBox="1"/>
          <p:nvPr/>
        </p:nvSpPr>
        <p:spPr>
          <a:xfrm>
            <a:off x="5201504" y="1988840"/>
            <a:ext cx="3834992" cy="74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이벤트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라인을 구성하고 활성화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Event mask register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비트에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넣어 활성화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17BFB-5CF5-4232-AF1C-92C510D83018}"/>
              </a:ext>
            </a:extLst>
          </p:cNvPr>
          <p:cNvSpPr/>
          <p:nvPr/>
        </p:nvSpPr>
        <p:spPr>
          <a:xfrm>
            <a:off x="3188800" y="3501008"/>
            <a:ext cx="1887256" cy="25202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C4C15-BCDE-4026-AE14-E2CB06284BD0}"/>
              </a:ext>
            </a:extLst>
          </p:cNvPr>
          <p:cNvSpPr txBox="1"/>
          <p:nvPr/>
        </p:nvSpPr>
        <p:spPr>
          <a:xfrm>
            <a:off x="5201504" y="3500997"/>
            <a:ext cx="38349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Edge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이벤트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라인에 발생시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펄스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37964-5523-4D2C-8886-D19DFAE3BF4A}"/>
              </a:ext>
            </a:extLst>
          </p:cNvPr>
          <p:cNvSpPr txBox="1"/>
          <p:nvPr/>
        </p:nvSpPr>
        <p:spPr>
          <a:xfrm>
            <a:off x="5201504" y="5014189"/>
            <a:ext cx="383499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※ Software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interrupt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event register bit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넣어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interrupt/event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발생 가능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34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DC8F6C-5240-4CE6-8ED2-F22584E6E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2C40-C09B-4D31-90CE-F6DE18E46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C0D85-BF1C-42E3-BDD8-E75922F2F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6628D1-4C91-4EA2-90F8-02E460B4B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이벤트 생성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82680-B82C-46DA-8197-DE95B110C4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FC27D-A48A-4E99-ADFB-0A79B38BC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31943"/>
            <a:ext cx="5094000" cy="4284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79E17-F24A-4597-86AF-32775EFAACC0}"/>
              </a:ext>
            </a:extLst>
          </p:cNvPr>
          <p:cNvSpPr/>
          <p:nvPr/>
        </p:nvSpPr>
        <p:spPr>
          <a:xfrm>
            <a:off x="1758904" y="5365973"/>
            <a:ext cx="7258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4AA-EF8B-432E-8BAF-F69B8D76E675}"/>
              </a:ext>
            </a:extLst>
          </p:cNvPr>
          <p:cNvSpPr txBox="1"/>
          <p:nvPr/>
        </p:nvSpPr>
        <p:spPr>
          <a:xfrm>
            <a:off x="5201504" y="1988840"/>
            <a:ext cx="3834992" cy="1062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EXTI_EMR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비트 구성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라인의 트리거 선택 비트 구성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(EXTI_RTSR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EXTI_FTSR)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17BFB-5CF5-4232-AF1C-92C510D83018}"/>
              </a:ext>
            </a:extLst>
          </p:cNvPr>
          <p:cNvSpPr/>
          <p:nvPr/>
        </p:nvSpPr>
        <p:spPr>
          <a:xfrm>
            <a:off x="3188800" y="3501008"/>
            <a:ext cx="1887256" cy="25202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37964-5523-4D2C-8886-D19DFAE3BF4A}"/>
              </a:ext>
            </a:extLst>
          </p:cNvPr>
          <p:cNvSpPr txBox="1"/>
          <p:nvPr/>
        </p:nvSpPr>
        <p:spPr>
          <a:xfrm>
            <a:off x="5224732" y="4422112"/>
            <a:ext cx="3834992" cy="1472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※ Software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interrupt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event selection</a:t>
            </a:r>
            <a:r>
              <a:rPr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에서는</a:t>
            </a:r>
            <a:endParaRPr lang="en-US" altLang="ko-KR" sz="14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EXTI_IMR/EXTI_EMR mask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비트 구성</a:t>
            </a:r>
            <a:endParaRPr lang="en-US" altLang="ko-KR" sz="14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EXTI_SWIER</a:t>
            </a:r>
            <a:r>
              <a:rPr lang="en-US" altLang="ko-KR" sz="14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비트 설정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6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6D57A-80C2-4553-8332-F121B1E0EDC5}"/>
              </a:ext>
            </a:extLst>
          </p:cNvPr>
          <p:cNvSpPr txBox="1"/>
          <p:nvPr/>
        </p:nvSpPr>
        <p:spPr>
          <a:xfrm>
            <a:off x="9468544" y="152533"/>
            <a:ext cx="273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대략 참고하고 자체 자료로 자세한 설명 새로 제작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FDFE29-6004-4D49-8329-D4660D00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372" y="10532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9136304">
            <a:extLst>
              <a:ext uri="{FF2B5EF4-FFF2-40B4-BE49-F238E27FC236}">
                <a16:creationId xmlns:a16="http://schemas.microsoft.com/office/drawing/2014/main" id="{DEB3D60A-B46D-4CD6-84C9-23164756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2" y="1949506"/>
            <a:ext cx="4699000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99135944">
            <a:extLst>
              <a:ext uri="{FF2B5EF4-FFF2-40B4-BE49-F238E27FC236}">
                <a16:creationId xmlns:a16="http://schemas.microsoft.com/office/drawing/2014/main" id="{C80F9F57-7379-4E1F-81FC-1106EC7B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93484"/>
            <a:ext cx="397033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703F2E-AC92-4114-B8AE-718D81F9789A}"/>
              </a:ext>
            </a:extLst>
          </p:cNvPr>
          <p:cNvSpPr txBox="1"/>
          <p:nvPr/>
        </p:nvSpPr>
        <p:spPr>
          <a:xfrm>
            <a:off x="5201504" y="1988840"/>
            <a:ext cx="3834992" cy="734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Interrupt mask register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의 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bit 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값을 이용하여 해당 인터럽트 신호가 사용 가능하도록 설정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73782-4D6B-4E23-A6D8-407987F78043}"/>
              </a:ext>
            </a:extLst>
          </p:cNvPr>
          <p:cNvSpPr txBox="1"/>
          <p:nvPr/>
        </p:nvSpPr>
        <p:spPr>
          <a:xfrm>
            <a:off x="5201504" y="4890400"/>
            <a:ext cx="3834992" cy="734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Event mask </a:t>
            </a:r>
            <a:r>
              <a:rPr lang="en-US" altLang="ko-KR" sz="1400" b="1" kern="10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registe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의 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bit 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값을 이용하여 해당 </a:t>
            </a:r>
            <a:r>
              <a:rPr lang="ko-KR" altLang="en-US" sz="1400" b="1" kern="100" dirty="0">
                <a:solidFill>
                  <a:srgbClr val="000000"/>
                </a:solidFill>
                <a:ea typeface="맑은 고딕" panose="020B0503020000020004" pitchFamily="50" charset="-127"/>
              </a:rPr>
              <a:t>이벤트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신호가 사용 가능하도록 설정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464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6D57A-80C2-4553-8332-F121B1E0EDC5}"/>
              </a:ext>
            </a:extLst>
          </p:cNvPr>
          <p:cNvSpPr txBox="1"/>
          <p:nvPr/>
        </p:nvSpPr>
        <p:spPr>
          <a:xfrm>
            <a:off x="9468544" y="152533"/>
            <a:ext cx="273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대략 참고하고 자체 자료로 자세한 설명 새로 제작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FDFE29-6004-4D49-8329-D4660D00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372" y="10532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5369CD-8906-4008-8F6C-D70FA64F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421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03F2E-AC92-4114-B8AE-718D81F9789A}"/>
              </a:ext>
            </a:extLst>
          </p:cNvPr>
          <p:cNvSpPr txBox="1"/>
          <p:nvPr/>
        </p:nvSpPr>
        <p:spPr>
          <a:xfrm>
            <a:off x="5201504" y="1988840"/>
            <a:ext cx="38349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HW Interrupt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신호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7DBFE5-43D7-40CE-8C66-9F1D03AE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0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9552920">
            <a:extLst>
              <a:ext uri="{FF2B5EF4-FFF2-40B4-BE49-F238E27FC236}">
                <a16:creationId xmlns:a16="http://schemas.microsoft.com/office/drawing/2014/main" id="{52F549D4-AEE2-4B7F-A182-DC8E10AE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4348"/>
            <a:ext cx="468630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77F896-86D5-43AC-A3A0-6A8D57D7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0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29550616">
            <a:extLst>
              <a:ext uri="{FF2B5EF4-FFF2-40B4-BE49-F238E27FC236}">
                <a16:creationId xmlns:a16="http://schemas.microsoft.com/office/drawing/2014/main" id="{644B9C3C-54B8-4827-8373-495B77DA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1" y="3118428"/>
            <a:ext cx="471646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8E84ADB-1836-4366-8AEE-BD1A012D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79" y="4165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29552920">
            <a:extLst>
              <a:ext uri="{FF2B5EF4-FFF2-40B4-BE49-F238E27FC236}">
                <a16:creationId xmlns:a16="http://schemas.microsoft.com/office/drawing/2014/main" id="{8189C598-EEC2-4098-9CE0-F68F6675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9" y="4622846"/>
            <a:ext cx="47847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32DA92-75DB-4D16-A6DC-92E9DFC0F89C}"/>
              </a:ext>
            </a:extLst>
          </p:cNvPr>
          <p:cNvSpPr txBox="1"/>
          <p:nvPr/>
        </p:nvSpPr>
        <p:spPr>
          <a:xfrm>
            <a:off x="5201504" y="4645358"/>
            <a:ext cx="383499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 Interrupt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신호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74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6D57A-80C2-4553-8332-F121B1E0EDC5}"/>
              </a:ext>
            </a:extLst>
          </p:cNvPr>
          <p:cNvSpPr txBox="1"/>
          <p:nvPr/>
        </p:nvSpPr>
        <p:spPr>
          <a:xfrm>
            <a:off x="9468544" y="152533"/>
            <a:ext cx="273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대략 참고하고 자체 자료로 자세한 설명 새로 제작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FDFE29-6004-4D49-8329-D4660D00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372" y="10532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5369CD-8906-4008-8F6C-D70FA64F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421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03F2E-AC92-4114-B8AE-718D81F9789A}"/>
              </a:ext>
            </a:extLst>
          </p:cNvPr>
          <p:cNvSpPr txBox="1"/>
          <p:nvPr/>
        </p:nvSpPr>
        <p:spPr>
          <a:xfrm>
            <a:off x="5201504" y="1988840"/>
            <a:ext cx="3834992" cy="176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Pending request register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의 해당 인터럽트 라인에 맞는 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bit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를 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set.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Pending bit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에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을 넣어 주어야 해당비트가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0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으로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clear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됩니다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(clear 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안 해주면 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ISR</a:t>
            </a:r>
            <a:r>
              <a:rPr lang="ko-KR" altLang="en-US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 영원히 호출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7DBFE5-43D7-40CE-8C66-9F1D03AE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0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F896-86D5-43AC-A3A0-6A8D57D7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0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E84ADB-1836-4366-8AEE-BD1A012D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79" y="4165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CF9138-D231-425C-87D4-F63A9C0C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79" y="1531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9552344">
            <a:extLst>
              <a:ext uri="{FF2B5EF4-FFF2-40B4-BE49-F238E27FC236}">
                <a16:creationId xmlns:a16="http://schemas.microsoft.com/office/drawing/2014/main" id="{E0B6414E-6EF2-4BAF-9CCF-FB4A27B6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3" y="1988840"/>
            <a:ext cx="477276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22CAC5-6FF3-4333-AEB9-8FE94AF36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1" y="5187171"/>
            <a:ext cx="4772769" cy="10307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B1C054-45B9-4ABC-A75A-E6CD1D054D24}"/>
              </a:ext>
            </a:extLst>
          </p:cNvPr>
          <p:cNvSpPr txBox="1"/>
          <p:nvPr/>
        </p:nvSpPr>
        <p:spPr>
          <a:xfrm>
            <a:off x="5201504" y="5185551"/>
            <a:ext cx="3834992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</a:rPr>
              <a:t>EXTI</a:t>
            </a:r>
            <a:r>
              <a:rPr lang="ko-KR" altLang="en-US" sz="1400" b="1" kern="0" dirty="0">
                <a:solidFill>
                  <a:srgbClr val="000000"/>
                </a:solidFill>
              </a:rPr>
              <a:t> 사용을 위해 </a:t>
            </a:r>
            <a:r>
              <a:rPr lang="en-US" altLang="ko-KR" sz="1400" b="1" kern="0" dirty="0">
                <a:solidFill>
                  <a:srgbClr val="000000"/>
                </a:solidFill>
              </a:rPr>
              <a:t>AFIO clock</a:t>
            </a:r>
            <a:r>
              <a:rPr lang="ko-KR" altLang="en-US" sz="1400" b="1" kern="0" dirty="0">
                <a:solidFill>
                  <a:srgbClr val="000000"/>
                </a:solidFill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</a:rPr>
              <a:t>ENABLE </a:t>
            </a:r>
            <a:r>
              <a:rPr lang="ko-KR" altLang="en-US" sz="1400" b="1" kern="0" dirty="0">
                <a:solidFill>
                  <a:srgbClr val="000000"/>
                </a:solidFill>
              </a:rPr>
              <a:t>설정</a:t>
            </a:r>
            <a:r>
              <a:rPr lang="en-US" altLang="ko-KR" sz="1400" b="1" kern="0" dirty="0">
                <a:solidFill>
                  <a:srgbClr val="000000"/>
                </a:solidFill>
              </a:rPr>
              <a:t>!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292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865350BC-2EB4-4987-A437-A3277DA002CA}"/>
              </a:ext>
            </a:extLst>
          </p:cNvPr>
          <p:cNvSpPr txBox="1">
            <a:spLocks/>
          </p:cNvSpPr>
          <p:nvPr/>
        </p:nvSpPr>
        <p:spPr>
          <a:xfrm>
            <a:off x="475928" y="94186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NVIC (Nested Vectored Interrupt Controller)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ACA0A46-1366-456B-A304-BFDBDA41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92143"/>
            <a:ext cx="2845871" cy="174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F482CA-728C-4976-9E57-BD901D791EB7}"/>
              </a:ext>
            </a:extLst>
          </p:cNvPr>
          <p:cNvSpPr txBox="1"/>
          <p:nvPr/>
        </p:nvSpPr>
        <p:spPr>
          <a:xfrm>
            <a:off x="3097391" y="1784388"/>
            <a:ext cx="6046609" cy="83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인터럽트 처리 중 다른 인터럽트 발생시 우선순위를 관리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우선 순위가 높은 인터럽트부터 처리 후 다른 인터럽트 처리</a:t>
            </a:r>
            <a:endParaRPr lang="en-US" altLang="ko-KR" sz="1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A55357-A41B-40A9-82D7-E857B125D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2" y="3257014"/>
            <a:ext cx="4569134" cy="1806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F7AF21-6FA9-4C1B-8536-A9D586A0327E}"/>
              </a:ext>
            </a:extLst>
          </p:cNvPr>
          <p:cNvSpPr txBox="1"/>
          <p:nvPr/>
        </p:nvSpPr>
        <p:spPr>
          <a:xfrm>
            <a:off x="134077" y="5099425"/>
            <a:ext cx="4841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Libraries\STM32F10x_StdPeriph_Driver_v3.5\</a:t>
            </a:r>
            <a:r>
              <a:rPr lang="en-US" altLang="ko-KR" sz="1400" dirty="0" err="1"/>
              <a:t>inc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misc.h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15091-2B1E-44DE-BA42-84AB538CF481}"/>
              </a:ext>
            </a:extLst>
          </p:cNvPr>
          <p:cNvSpPr txBox="1"/>
          <p:nvPr/>
        </p:nvSpPr>
        <p:spPr>
          <a:xfrm>
            <a:off x="4716205" y="3375266"/>
            <a:ext cx="4355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Preemption priority</a:t>
            </a:r>
            <a:r>
              <a:rPr lang="ko-KR" altLang="en-US" sz="1600" dirty="0"/>
              <a:t>에 따라 선점</a:t>
            </a:r>
            <a:r>
              <a:rPr lang="en-US" altLang="ko-KR" sz="1600" dirty="0"/>
              <a:t>(</a:t>
            </a:r>
            <a:r>
              <a:rPr lang="ko-KR" altLang="en-US" sz="1600" dirty="0"/>
              <a:t>동작 중인 </a:t>
            </a:r>
            <a:r>
              <a:rPr lang="en-US" altLang="ko-KR" sz="1600" dirty="0"/>
              <a:t>ISR</a:t>
            </a:r>
            <a:r>
              <a:rPr lang="ko-KR" altLang="en-US" sz="1600" dirty="0"/>
              <a:t>을 일시 중지하고 새 </a:t>
            </a:r>
            <a:r>
              <a:rPr lang="en-US" altLang="ko-KR" sz="1600" dirty="0"/>
              <a:t>ISR</a:t>
            </a:r>
            <a:r>
              <a:rPr lang="ko-KR" altLang="en-US" sz="1600" dirty="0"/>
              <a:t>을 수행</a:t>
            </a:r>
            <a:r>
              <a:rPr lang="en-US" altLang="ko-KR" sz="1600" dirty="0"/>
              <a:t>)</a:t>
            </a:r>
            <a:r>
              <a:rPr lang="ko-KR" altLang="en-US" sz="1600" dirty="0"/>
              <a:t> 우선 순위가 결정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Sub priority</a:t>
            </a:r>
            <a:r>
              <a:rPr lang="ko-KR" altLang="en-US" sz="1600" dirty="0"/>
              <a:t>에 따라 대기 중인 </a:t>
            </a:r>
            <a:r>
              <a:rPr lang="en-US" altLang="ko-KR" sz="1600" dirty="0"/>
              <a:t>ISR </a:t>
            </a:r>
            <a:r>
              <a:rPr lang="ko-KR" altLang="en-US" sz="1600" dirty="0"/>
              <a:t>들의 순서가 결정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318FF7-158B-4514-8CD7-62FA58FF5C7D}"/>
              </a:ext>
            </a:extLst>
          </p:cNvPr>
          <p:cNvSpPr txBox="1"/>
          <p:nvPr/>
        </p:nvSpPr>
        <p:spPr>
          <a:xfrm>
            <a:off x="695864" y="5623751"/>
            <a:ext cx="8350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 bits </a:t>
            </a:r>
            <a:r>
              <a:rPr lang="ko-KR" altLang="en-US" sz="1600" dirty="0"/>
              <a:t>으로 </a:t>
            </a:r>
            <a:r>
              <a:rPr lang="en-US" altLang="ko-KR" sz="1600" dirty="0"/>
              <a:t>preemption/sub priority </a:t>
            </a:r>
            <a:r>
              <a:rPr lang="ko-KR" altLang="en-US" sz="1600" dirty="0"/>
              <a:t>설정</a:t>
            </a:r>
            <a:r>
              <a:rPr lang="en-US" altLang="ko-KR" sz="1600" dirty="0"/>
              <a:t>, </a:t>
            </a:r>
            <a:r>
              <a:rPr lang="ko-KR" altLang="en-US" sz="1600" dirty="0"/>
              <a:t>작은 값일수록 높은 우선 순위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선택한 </a:t>
            </a:r>
            <a:r>
              <a:rPr lang="en-US" altLang="ko-KR" sz="1600" dirty="0"/>
              <a:t>Priority group 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preemption </a:t>
            </a:r>
            <a:r>
              <a:rPr lang="ko-KR" altLang="en-US" sz="1600" dirty="0"/>
              <a:t>과 </a:t>
            </a:r>
            <a:r>
              <a:rPr lang="en-US" altLang="ko-KR" sz="1600" dirty="0"/>
              <a:t>sub priority</a:t>
            </a:r>
            <a:r>
              <a:rPr lang="ko-KR" altLang="en-US" sz="1600" dirty="0"/>
              <a:t>의 크기를 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1880" y="548680"/>
            <a:ext cx="5040560" cy="54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6</a:t>
            </a:r>
            <a:r>
              <a:rPr lang="ko-KR" altLang="en-US" sz="2800" dirty="0"/>
              <a:t>주차 실험내용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B7551EC4-7C5E-4B5F-90D6-E92C5BF03605}"/>
              </a:ext>
            </a:extLst>
          </p:cNvPr>
          <p:cNvSpPr txBox="1">
            <a:spLocks/>
          </p:cNvSpPr>
          <p:nvPr/>
        </p:nvSpPr>
        <p:spPr>
          <a:xfrm>
            <a:off x="3563888" y="2852936"/>
            <a:ext cx="5040560" cy="324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spcBef>
                <a:spcPct val="20000"/>
              </a:spcBef>
              <a:buFont typeface="+mj-lt"/>
              <a:buAutoNum type="arabicPeriod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45BA9F20-00E3-404E-B291-0560CCBBAD80}"/>
              </a:ext>
            </a:extLst>
          </p:cNvPr>
          <p:cNvSpPr txBox="1">
            <a:spLocks/>
          </p:cNvSpPr>
          <p:nvPr/>
        </p:nvSpPr>
        <p:spPr>
          <a:xfrm>
            <a:off x="3131840" y="1844824"/>
            <a:ext cx="7200800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1" hangingPunct="1">
              <a:spcBef>
                <a:spcPct val="20000"/>
              </a:spcBef>
              <a:buFont typeface="+mj-lt"/>
              <a:buAutoNum type="arabicPeriod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1800" dirty="0"/>
              <a:t>실험 목적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/>
              <a:t>실험 내용</a:t>
            </a:r>
            <a:endParaRPr lang="en-US" altLang="ko-KR" sz="18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라이브러리 구조체 및 함수 사용</a:t>
            </a:r>
            <a:endParaRPr lang="en-US" altLang="ko-KR" sz="1800" b="1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Polling vs Interrupt</a:t>
            </a:r>
            <a:r>
              <a:rPr lang="ko-KR" altLang="en-US" sz="1800" b="1" dirty="0"/>
              <a:t> 방식</a:t>
            </a:r>
            <a:endParaRPr lang="en-US" altLang="ko-KR" sz="1800" b="1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EXTI (External Interrupt/Event controller)</a:t>
            </a:r>
          </a:p>
          <a:p>
            <a:pPr>
              <a:lnSpc>
                <a:spcPct val="160000"/>
              </a:lnSpc>
            </a:pPr>
            <a:r>
              <a:rPr lang="ko-KR" altLang="en-US" sz="1800" dirty="0"/>
              <a:t>실험 과정</a:t>
            </a:r>
            <a:endParaRPr lang="en-US" altLang="ko-KR" sz="18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NVIC (Nested Vectored Interrupt Controller)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Interrupt Vector Table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예시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0261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63AA17-CCE8-4A55-B4DB-E916E2C9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985"/>
            <a:ext cx="4272341" cy="373336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865350BC-2EB4-4987-A437-A3277DA002CA}"/>
              </a:ext>
            </a:extLst>
          </p:cNvPr>
          <p:cNvSpPr txBox="1">
            <a:spLocks/>
          </p:cNvSpPr>
          <p:nvPr/>
        </p:nvSpPr>
        <p:spPr>
          <a:xfrm>
            <a:off x="475928" y="94186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NVIC (Nested Vectored Interrupt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7AF21-6FA9-4C1B-8536-A9D586A0327E}"/>
              </a:ext>
            </a:extLst>
          </p:cNvPr>
          <p:cNvSpPr txBox="1"/>
          <p:nvPr/>
        </p:nvSpPr>
        <p:spPr>
          <a:xfrm>
            <a:off x="134077" y="5099425"/>
            <a:ext cx="484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Libraries\STM32F10x_StdPeriph_Driver_v3.5\</a:t>
            </a:r>
            <a:r>
              <a:rPr lang="en-US" altLang="ko-KR" sz="1400" dirty="0" err="1"/>
              <a:t>inc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misc.h</a:t>
            </a:r>
            <a:endParaRPr lang="en-US" altLang="ko-KR" sz="1400" dirty="0"/>
          </a:p>
          <a:p>
            <a:r>
              <a:rPr lang="en-US" altLang="ko-KR" sz="1400" dirty="0"/>
              <a:t>50~68line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15091-2B1E-44DE-BA42-84AB538CF481}"/>
              </a:ext>
            </a:extLst>
          </p:cNvPr>
          <p:cNvSpPr txBox="1"/>
          <p:nvPr/>
        </p:nvSpPr>
        <p:spPr>
          <a:xfrm>
            <a:off x="4139952" y="1679208"/>
            <a:ext cx="435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←</a:t>
            </a:r>
            <a:r>
              <a:rPr lang="en-US" altLang="ko-KR" sz="1600" dirty="0"/>
              <a:t>IRQ</a:t>
            </a:r>
            <a:r>
              <a:rPr lang="ko-KR" altLang="en-US" sz="1600"/>
              <a:t>채널을 선택하는 </a:t>
            </a:r>
            <a:r>
              <a:rPr lang="ko-KR" altLang="en-US" sz="1600" dirty="0"/>
              <a:t>변수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5DC57-77C1-4604-B495-4CCC7462309A}"/>
              </a:ext>
            </a:extLst>
          </p:cNvPr>
          <p:cNvSpPr txBox="1"/>
          <p:nvPr/>
        </p:nvSpPr>
        <p:spPr>
          <a:xfrm>
            <a:off x="4139952" y="2465433"/>
            <a:ext cx="5004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←</a:t>
            </a:r>
            <a:r>
              <a:rPr lang="en-US" altLang="ko-KR" sz="1600" dirty="0"/>
              <a:t>IRQ</a:t>
            </a:r>
            <a:r>
              <a:rPr lang="ko-KR" altLang="en-US" sz="1600" dirty="0"/>
              <a:t>채널의 </a:t>
            </a:r>
            <a:r>
              <a:rPr lang="en-US" altLang="ko-KR" sz="1600" b="1" dirty="0"/>
              <a:t>preemption priority</a:t>
            </a:r>
            <a:r>
              <a:rPr lang="ko-KR" altLang="en-US" sz="1600" dirty="0"/>
              <a:t>를 설정하는 변수</a:t>
            </a:r>
            <a:r>
              <a:rPr lang="en-US" altLang="ko-KR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9EB89-F7B8-496A-BB2D-27D81E235199}"/>
              </a:ext>
            </a:extLst>
          </p:cNvPr>
          <p:cNvSpPr txBox="1"/>
          <p:nvPr/>
        </p:nvSpPr>
        <p:spPr>
          <a:xfrm>
            <a:off x="4139952" y="3325073"/>
            <a:ext cx="435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←</a:t>
            </a:r>
            <a:r>
              <a:rPr lang="en-US" altLang="ko-KR" sz="1600" dirty="0"/>
              <a:t>IRQ</a:t>
            </a:r>
            <a:r>
              <a:rPr lang="ko-KR" altLang="en-US" sz="1600" dirty="0"/>
              <a:t>채널의 </a:t>
            </a:r>
            <a:r>
              <a:rPr lang="en-US" altLang="ko-KR" sz="1600" b="1" dirty="0"/>
              <a:t>sub priority</a:t>
            </a:r>
            <a:r>
              <a:rPr lang="ko-KR" altLang="en-US" sz="1600" dirty="0"/>
              <a:t>를 설정하는 변수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F41D9-906A-44DA-8FF4-B11FE3A78620}"/>
              </a:ext>
            </a:extLst>
          </p:cNvPr>
          <p:cNvSpPr txBox="1"/>
          <p:nvPr/>
        </p:nvSpPr>
        <p:spPr>
          <a:xfrm>
            <a:off x="4139952" y="3941178"/>
            <a:ext cx="435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←</a:t>
            </a:r>
            <a:r>
              <a:rPr lang="en-US" altLang="ko-KR" sz="1600" dirty="0"/>
              <a:t>IRQ</a:t>
            </a:r>
            <a:r>
              <a:rPr lang="ko-KR" altLang="en-US" sz="1600" dirty="0"/>
              <a:t>채널의 사용여부를 결정하는 변수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208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Interrupt Vector Table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23528" y="1800688"/>
            <a:ext cx="4896544" cy="371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인터럽트 </a:t>
            </a:r>
            <a:r>
              <a:rPr lang="ko-KR" altLang="en-US" dirty="0" err="1"/>
              <a:t>핸들러에서</a:t>
            </a:r>
            <a:r>
              <a:rPr lang="ko-KR" altLang="en-US" dirty="0"/>
              <a:t> 호출되는 함수의</a:t>
            </a:r>
            <a:br>
              <a:rPr lang="en-US" altLang="ko-KR" dirty="0"/>
            </a:br>
            <a:r>
              <a:rPr lang="ko-KR" altLang="en-US" dirty="0"/>
              <a:t>프로토타입이 정의되어 있으므로 </a:t>
            </a:r>
            <a:r>
              <a:rPr lang="ko-KR" altLang="en-US" dirty="0">
                <a:solidFill>
                  <a:srgbClr val="FF0000"/>
                </a:solidFill>
              </a:rPr>
              <a:t>정의된 함수명을 그대로 사용해야 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Libraries\CMSIS\</a:t>
            </a:r>
            <a:r>
              <a:rPr lang="en-US" altLang="ko-KR" dirty="0" err="1"/>
              <a:t>DeviceSupport</a:t>
            </a:r>
            <a:r>
              <a:rPr lang="en-US" altLang="ko-KR" dirty="0"/>
              <a:t>\Startup\startup_stm32f10x_cl.s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PD8</a:t>
            </a:r>
            <a:r>
              <a:rPr lang="ko-KR" altLang="en-US" dirty="0"/>
              <a:t>의 인터럽트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구현하려면 </a:t>
            </a:r>
            <a:r>
              <a:rPr lang="en-US" altLang="ko-KR" dirty="0"/>
              <a:t>EXTI9_5_IRQHandler() </a:t>
            </a:r>
            <a:r>
              <a:rPr lang="ko-KR" altLang="en-US" dirty="0"/>
              <a:t>함수를 만들어서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EXTI0,1,2,3,4 </a:t>
            </a:r>
            <a:r>
              <a:rPr lang="ko-KR" altLang="en-US" dirty="0"/>
              <a:t>와 다르게 </a:t>
            </a:r>
            <a:r>
              <a:rPr lang="en-US" altLang="ko-KR" dirty="0"/>
              <a:t>EXTI5~9/10~15 </a:t>
            </a:r>
            <a:r>
              <a:rPr lang="ko-KR" altLang="en-US" dirty="0"/>
              <a:t>는 각각 하나의 </a:t>
            </a:r>
            <a:r>
              <a:rPr lang="ko-KR" altLang="en-US" dirty="0" err="1"/>
              <a:t>핸들러</a:t>
            </a:r>
            <a:r>
              <a:rPr lang="ko-KR" altLang="en-US" dirty="0"/>
              <a:t> 함수로 합쳐져 있음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4506D-7F10-4C42-A4A2-EB797F3F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002110"/>
            <a:ext cx="3747904" cy="51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46B2526-E130-4681-8A01-D7B73A57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7" y="3538644"/>
            <a:ext cx="4808397" cy="2555561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 Vector Table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23928" y="1415335"/>
            <a:ext cx="4788024" cy="9200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*Reference p.197~199</a:t>
            </a:r>
            <a:r>
              <a:rPr lang="ko-KR" altLang="en-US" dirty="0"/>
              <a:t>의 </a:t>
            </a:r>
            <a:r>
              <a:rPr lang="en-US" altLang="ko-KR" dirty="0"/>
              <a:t>Table 61</a:t>
            </a:r>
            <a:r>
              <a:rPr lang="ko-KR" altLang="en-US" dirty="0"/>
              <a:t>에 나타나 있다</a:t>
            </a:r>
            <a:r>
              <a:rPr lang="en-US" altLang="ko-KR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D7D64C73-7120-46AF-8137-40EBC3350097}"/>
              </a:ext>
            </a:extLst>
          </p:cNvPr>
          <p:cNvSpPr txBox="1">
            <a:spLocks/>
          </p:cNvSpPr>
          <p:nvPr/>
        </p:nvSpPr>
        <p:spPr>
          <a:xfrm>
            <a:off x="4235427" y="5442665"/>
            <a:ext cx="4472311" cy="174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50000"/>
              </a:lnSpc>
              <a:buNone/>
            </a:pPr>
            <a:r>
              <a:rPr lang="ko-KR" altLang="en-US" b="0" dirty="0"/>
              <a:t>→ </a:t>
            </a:r>
            <a:r>
              <a:rPr lang="en-US" altLang="ko-KR" b="0" dirty="0"/>
              <a:t>startup_stm32f10x_cl.s</a:t>
            </a:r>
            <a:r>
              <a:rPr lang="ko-KR" altLang="en-US" b="0" dirty="0"/>
              <a:t>파일에서</a:t>
            </a:r>
            <a:endParaRPr lang="en-US" altLang="ko-KR" b="0" dirty="0"/>
          </a:p>
          <a:p>
            <a:pPr marL="57150" indent="0">
              <a:lnSpc>
                <a:spcPct val="150000"/>
              </a:lnSpc>
              <a:buNone/>
            </a:pPr>
            <a:r>
              <a:rPr lang="ko-KR" altLang="en-US" b="0" dirty="0"/>
              <a:t>프로토타입의 함수 명 찾아서 사용할 것</a:t>
            </a:r>
            <a:r>
              <a:rPr lang="en-US" altLang="ko-KR" b="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856A08-DA84-43F1-A456-ED8621D8A0A3}"/>
              </a:ext>
            </a:extLst>
          </p:cNvPr>
          <p:cNvGrpSpPr/>
          <p:nvPr/>
        </p:nvGrpSpPr>
        <p:grpSpPr>
          <a:xfrm>
            <a:off x="1123941" y="1756019"/>
            <a:ext cx="7112653" cy="1441941"/>
            <a:chOff x="483683" y="1826278"/>
            <a:chExt cx="8176633" cy="165764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D055F8-F3E4-4D78-B9D7-0BF185D5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83" y="1826278"/>
              <a:ext cx="8176633" cy="165764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995C92-45FD-4623-9EE2-8476981B298D}"/>
                </a:ext>
              </a:extLst>
            </p:cNvPr>
            <p:cNvSpPr/>
            <p:nvPr/>
          </p:nvSpPr>
          <p:spPr>
            <a:xfrm>
              <a:off x="683568" y="1988840"/>
              <a:ext cx="7776864" cy="129462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30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583F91-1D86-42D4-B3CE-CC21DDED6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8FA7E-2D91-4A09-8D6E-1E236FF85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C190C-537B-4D5C-A8FF-2AC8B02F68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F3A9BF18-18A7-4B20-9D0E-19CFF7D28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B6493C-82FD-4BFD-8538-ADBB22EF2482}"/>
              </a:ext>
            </a:extLst>
          </p:cNvPr>
          <p:cNvGrpSpPr/>
          <p:nvPr/>
        </p:nvGrpSpPr>
        <p:grpSpPr>
          <a:xfrm>
            <a:off x="134077" y="1412776"/>
            <a:ext cx="8889024" cy="4603785"/>
            <a:chOff x="1477960" y="952189"/>
            <a:chExt cx="6589683" cy="33843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3AD92A1-4AD5-426D-A21C-123AA4D9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960" y="952189"/>
              <a:ext cx="6589683" cy="33843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A98B1C9-AB0B-4560-B1E1-32BCC4B7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7" y="2088668"/>
              <a:ext cx="2232248" cy="208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583F91-1D86-42D4-B3CE-CC21DDED6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8FA7E-2D91-4A09-8D6E-1E236FF85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C190C-537B-4D5C-A8FF-2AC8B02F68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68C01-45FC-4A5D-97B0-0C23142DC0FB}"/>
              </a:ext>
            </a:extLst>
          </p:cNvPr>
          <p:cNvSpPr txBox="1"/>
          <p:nvPr/>
        </p:nvSpPr>
        <p:spPr>
          <a:xfrm>
            <a:off x="134076" y="4869160"/>
            <a:ext cx="8830411" cy="1201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여러 핀의 신호를 하나의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함수에서 처리하므로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반드시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 안에서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인터럽트 라인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및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핀의 값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확인해야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함수 마지막에 해당 인터럽트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반드시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clear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해줘야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F3A9BF18-18A7-4B20-9D0E-19CFF7D28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742C42-0791-44FE-9B1B-9E0E3933103C}"/>
              </a:ext>
            </a:extLst>
          </p:cNvPr>
          <p:cNvGrpSpPr/>
          <p:nvPr/>
        </p:nvGrpSpPr>
        <p:grpSpPr>
          <a:xfrm>
            <a:off x="134077" y="1955967"/>
            <a:ext cx="8889024" cy="2769177"/>
            <a:chOff x="1477960" y="952190"/>
            <a:chExt cx="6589683" cy="16939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3691F05-AA79-49AB-85CF-6090260F7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948"/>
            <a:stretch/>
          </p:blipFill>
          <p:spPr>
            <a:xfrm>
              <a:off x="1477960" y="952190"/>
              <a:ext cx="6589683" cy="16939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6132154-2F49-4372-A2C4-CA5DE907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017" y="2088668"/>
              <a:ext cx="2232248" cy="208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75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583F91-1D86-42D4-B3CE-CC21DDED6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8FA7E-2D91-4A09-8D6E-1E236FF85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C190C-537B-4D5C-A8FF-2AC8B02F68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68C01-45FC-4A5D-97B0-0C23142DC0FB}"/>
              </a:ext>
            </a:extLst>
          </p:cNvPr>
          <p:cNvSpPr txBox="1"/>
          <p:nvPr/>
        </p:nvSpPr>
        <p:spPr>
          <a:xfrm>
            <a:off x="156794" y="4741342"/>
            <a:ext cx="883041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인터럽트 </a:t>
            </a: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핸들러는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최대한 빠른 시간에 끝내고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돌아가야 하므로 시간이 걸리는 동작 및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delay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등은 전역 변수를 이용하여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처리하도록 하는 것이 좋음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F3A9BF18-18A7-4B20-9D0E-19CFF7D28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B3CCDE-2191-4C06-A1B9-1571C0B14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27" r="33889"/>
          <a:stretch/>
        </p:blipFill>
        <p:spPr>
          <a:xfrm>
            <a:off x="611560" y="1568372"/>
            <a:ext cx="6984776" cy="29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  <a:endParaRPr lang="en-US" altLang="ko-KR" sz="2000" dirty="0"/>
          </a:p>
          <a:p>
            <a:pPr lvl="0"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방식을 활용한 </a:t>
            </a:r>
            <a:r>
              <a:rPr lang="en-US" altLang="ko-KR" dirty="0"/>
              <a:t>GPIO </a:t>
            </a:r>
            <a:r>
              <a:rPr lang="ko-KR" altLang="en-US" dirty="0"/>
              <a:t>제어 및 </a:t>
            </a:r>
            <a:r>
              <a:rPr lang="en-US" altLang="ko-KR" dirty="0"/>
              <a:t>UART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라이브러리 함수 사용법 숙지</a:t>
            </a:r>
            <a:r>
              <a:rPr lang="en-US" altLang="ko-KR" dirty="0">
                <a:solidFill>
                  <a:srgbClr val="FF0000"/>
                </a:solidFill>
              </a:rPr>
              <a:t> (</a:t>
            </a:r>
            <a:r>
              <a:rPr lang="ko-KR" altLang="en-US" dirty="0">
                <a:solidFill>
                  <a:srgbClr val="FF0000"/>
                </a:solidFill>
              </a:rPr>
              <a:t>라이브러리에 </a:t>
            </a:r>
            <a:r>
              <a:rPr lang="ko-KR" altLang="en-US" dirty="0" err="1">
                <a:solidFill>
                  <a:srgbClr val="FF0000"/>
                </a:solidFill>
              </a:rPr>
              <a:t>있다로</a:t>
            </a:r>
            <a:r>
              <a:rPr lang="ko-KR" altLang="en-US" dirty="0">
                <a:solidFill>
                  <a:srgbClr val="FF0000"/>
                </a:solidFill>
              </a:rPr>
              <a:t> 끝인 내용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34285"/>
              </p:ext>
            </p:extLst>
          </p:nvPr>
        </p:nvGraphicFramePr>
        <p:xfrm>
          <a:off x="611560" y="1412776"/>
          <a:ext cx="7920880" cy="488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0x40021018) &amp;= ~0x20;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0x40021018) |= 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&amp;= ~0x00000F00;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|= 0x00000400;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RCC-&gt;APB2ENR &amp;= ~(RCC_APB2ENR);</a:t>
                      </a:r>
                    </a:p>
                    <a:p>
                      <a:pPr latinLnBrk="1"/>
                      <a:r>
                        <a:rPr lang="en-US" altLang="ko-KR" sz="1400" dirty="0"/>
                        <a:t>RCC-&gt;APB2ENR |= RCC_APB2ENR_IOPDEN;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&amp;= ~(GPIO_CRL_CNF2 | GPIO_CRL_MODE2);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|= GPIO_CRL_MODE2_0;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GPIO_InitTypeDef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RCC_APB2PeriphClockCmd(RCC_APB2Periph_GPIOD, ENABLE);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GPIO_InitStructure.GPIO_Pin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GPIO_Pin_2;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GPIO_InitStructure.GPIO_Speed</a:t>
                      </a:r>
                      <a:r>
                        <a:rPr lang="en-US" altLang="ko-KR" sz="1400" dirty="0"/>
                        <a:t> = GPIO_Speed_50MHz;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GPIO_InitStructure.GPIO_Mode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dirty="0" err="1"/>
                        <a:t>GPIO_Mode_Out_PP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</a:t>
                      </a:r>
                      <a:r>
                        <a:rPr lang="en-US" altLang="ko-KR" sz="1400" dirty="0"/>
                        <a:t>(GPIOD, &amp;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18490-8895-4A11-BB57-B6EA949CD810}"/>
              </a:ext>
            </a:extLst>
          </p:cNvPr>
          <p:cNvSpPr/>
          <p:nvPr/>
        </p:nvSpPr>
        <p:spPr>
          <a:xfrm>
            <a:off x="611560" y="4482909"/>
            <a:ext cx="7920880" cy="1811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A570D-A1CE-4389-9D8D-BADA0C66E11B}"/>
              </a:ext>
            </a:extLst>
          </p:cNvPr>
          <p:cNvSpPr txBox="1"/>
          <p:nvPr/>
        </p:nvSpPr>
        <p:spPr>
          <a:xfrm>
            <a:off x="5076056" y="4221088"/>
            <a:ext cx="353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각 기능별 </a:t>
            </a:r>
            <a:r>
              <a:rPr lang="en-US" altLang="ko-KR" sz="1400" dirty="0" err="1">
                <a:solidFill>
                  <a:srgbClr val="FF0000"/>
                </a:solidFill>
              </a:rPr>
              <a:t>inc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폴더내 </a:t>
            </a:r>
            <a:r>
              <a:rPr lang="en-US" altLang="ko-KR" sz="1400" dirty="0">
                <a:solidFill>
                  <a:srgbClr val="FF0000"/>
                </a:solidFill>
              </a:rPr>
              <a:t>include</a:t>
            </a:r>
            <a:r>
              <a:rPr lang="ko-KR" altLang="en-US" sz="1400" dirty="0">
                <a:solidFill>
                  <a:srgbClr val="FF0000"/>
                </a:solidFill>
              </a:rPr>
              <a:t> 파일들 참고</a:t>
            </a:r>
          </a:p>
        </p:txBody>
      </p:sp>
    </p:spTree>
    <p:extLst>
      <p:ext uri="{BB962C8B-B14F-4D97-AF65-F5344CB8AC3E}">
        <p14:creationId xmlns:p14="http://schemas.microsoft.com/office/powerpoint/2010/main" val="146303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63494"/>
              </p:ext>
            </p:extLst>
          </p:nvPr>
        </p:nvGraphicFramePr>
        <p:xfrm>
          <a:off x="611560" y="1469008"/>
          <a:ext cx="7920880" cy="4624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0x40011410) |= 0x04;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(*(volatile unsigned int *) 0x40011414) |= 0x04;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GPIOD-&gt;BSRR |= GPIO_BSRR_BS2;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GPIOD-&gt;BRR |= GPIO_BRR_BR2;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GPIO_ResetBits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18490-8895-4A11-BB57-B6EA949CD810}"/>
              </a:ext>
            </a:extLst>
          </p:cNvPr>
          <p:cNvSpPr/>
          <p:nvPr/>
        </p:nvSpPr>
        <p:spPr>
          <a:xfrm>
            <a:off x="611560" y="4539142"/>
            <a:ext cx="7920880" cy="155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</p:spTree>
    <p:extLst>
      <p:ext uri="{BB962C8B-B14F-4D97-AF65-F5344CB8AC3E}">
        <p14:creationId xmlns:p14="http://schemas.microsoft.com/office/powerpoint/2010/main" val="303693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85AECA-1A50-43DA-941C-E815952AC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5158-CB6A-42CA-84F2-5359AF4C7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C4D0-0774-44EA-9F69-0830A0BCBA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2962" y="1484784"/>
            <a:ext cx="5976664" cy="432048"/>
          </a:xfrm>
        </p:spPr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F89C-514D-48FF-AFB5-4E727F06B50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50F7F3E-CECA-4087-8451-40A8A21734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4" y="1912142"/>
            <a:ext cx="8424862" cy="4105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가 직접 입출력 명령을 주기적이로 확인함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작업을 진행하다 입출력 명령을 만나면 직접 처리함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가 처리하는 동안에 다른 일을 못함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구현이 간단하지만 비효율적인 방식임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D57ADECB-108E-4B78-94D6-A17006C994C3}"/>
              </a:ext>
            </a:extLst>
          </p:cNvPr>
          <p:cNvSpPr txBox="1">
            <a:spLocks/>
          </p:cNvSpPr>
          <p:nvPr/>
        </p:nvSpPr>
        <p:spPr>
          <a:xfrm>
            <a:off x="359532" y="887402"/>
            <a:ext cx="597666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Polling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60626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492C8-CFD1-4437-B8FE-E4DD907B0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D7C8-A6D1-4C6B-871C-FB6852C1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7C20C-6B19-4588-9B72-2FF240E6A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1475808"/>
            <a:ext cx="5976664" cy="432048"/>
          </a:xfrm>
        </p:spPr>
        <p:txBody>
          <a:bodyPr/>
          <a:lstStyle/>
          <a:p>
            <a:r>
              <a:rPr lang="en-US" altLang="ko-KR" dirty="0"/>
              <a:t>Interrupt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B03D54-7AA4-4CB5-A2C9-D1D6D4D61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420" y="1854112"/>
            <a:ext cx="8209160" cy="4105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인터럽트 발생하면 설정된 핸들러</a:t>
            </a:r>
            <a:r>
              <a:rPr lang="en-US" altLang="ko-KR" dirty="0"/>
              <a:t>/</a:t>
            </a:r>
            <a:r>
              <a:rPr lang="ko-KR" altLang="en-US" dirty="0"/>
              <a:t>서비스 루틴으로 </a:t>
            </a:r>
            <a:r>
              <a:rPr lang="en-US" altLang="ko-KR" dirty="0"/>
              <a:t>CPU</a:t>
            </a:r>
            <a:r>
              <a:rPr lang="ko-KR" altLang="en-US" dirty="0"/>
              <a:t>에게 알려줌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현재 실행중인 작업을 일시 중단하고 인터럽트를 처리함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인터럽트를 처리 후 실행하던 작업으로 복귀</a:t>
            </a:r>
            <a:r>
              <a:rPr lang="en-US" altLang="ko-KR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2FB0-B75B-48A3-B5E6-544852F6A5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75AC0339-6A34-4FCD-AF11-B8173824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0" y="3207804"/>
            <a:ext cx="5397798" cy="2764271"/>
          </a:xfrm>
          <a:prstGeom prst="rect">
            <a:avLst/>
          </a:prstGeom>
        </p:spPr>
      </p:pic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95A31A2-F02B-49B8-A752-4ACD64F2963E}"/>
              </a:ext>
            </a:extLst>
          </p:cNvPr>
          <p:cNvSpPr txBox="1">
            <a:spLocks/>
          </p:cNvSpPr>
          <p:nvPr/>
        </p:nvSpPr>
        <p:spPr>
          <a:xfrm>
            <a:off x="359532" y="887402"/>
            <a:ext cx="597666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Polling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2051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31D8815-105B-4ECF-9FE0-D5BF3D4E2E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908720"/>
            <a:ext cx="5976664" cy="360040"/>
          </a:xfrm>
        </p:spPr>
        <p:txBody>
          <a:bodyPr/>
          <a:lstStyle/>
          <a:p>
            <a:r>
              <a:rPr lang="en-US" altLang="ko-KR" dirty="0"/>
              <a:t>Polling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771D4F-D5FA-4072-8E43-53B644BD9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94086"/>
              </p:ext>
            </p:extLst>
          </p:nvPr>
        </p:nvGraphicFramePr>
        <p:xfrm>
          <a:off x="467544" y="1772816"/>
          <a:ext cx="8208912" cy="367240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876430">
                  <a:extLst>
                    <a:ext uri="{9D8B030D-6E8A-4147-A177-3AD203B41FA5}">
                      <a16:colId xmlns:a16="http://schemas.microsoft.com/office/drawing/2014/main" val="1759735894"/>
                    </a:ext>
                  </a:extLst>
                </a:gridCol>
                <a:gridCol w="4332482">
                  <a:extLst>
                    <a:ext uri="{9D8B030D-6E8A-4147-A177-3AD203B41FA5}">
                      <a16:colId xmlns:a16="http://schemas.microsoft.com/office/drawing/2014/main" val="3118687555"/>
                    </a:ext>
                  </a:extLst>
                </a:gridCol>
              </a:tblGrid>
              <a:tr h="875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Hardware Interrupt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Interrupt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438097"/>
                  </a:ext>
                </a:extLst>
              </a:tr>
              <a:tr h="27966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sz="1400" dirty="0">
                          <a:effectLst/>
                        </a:rPr>
                        <a:t>외부장치의 전기신호가 들어와서 발생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Asynchronized Event (</a:t>
                      </a:r>
                      <a:r>
                        <a:rPr lang="ko-KR" sz="1400" dirty="0">
                          <a:effectLst/>
                        </a:rPr>
                        <a:t>외부 장치를 통해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sz="1400" dirty="0">
                          <a:effectLst/>
                        </a:rPr>
                        <a:t>높은 우선순위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sz="1400" dirty="0">
                          <a:effectLst/>
                        </a:rPr>
                        <a:t>장치에서 발생하는 인터럽트 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ko-KR" sz="1400" dirty="0">
                          <a:effectLst/>
                        </a:rPr>
                        <a:t>키보드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ko-KR" sz="1400" dirty="0">
                          <a:effectLst/>
                        </a:rPr>
                        <a:t>마우스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ko-KR" sz="1400" dirty="0">
                          <a:effectLst/>
                        </a:rPr>
                        <a:t>하드 디스크 읽기 요청 등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altLang="en-US" sz="1400" b="1" dirty="0">
                          <a:effectLst/>
                        </a:rPr>
                        <a:t>프로그램 </a:t>
                      </a:r>
                      <a:r>
                        <a:rPr lang="en-US" altLang="ko-KR" sz="1400" b="1" dirty="0">
                          <a:effectLst/>
                        </a:rPr>
                        <a:t>Instruction</a:t>
                      </a:r>
                      <a:r>
                        <a:rPr lang="ko-KR" altLang="en-US" sz="1400" b="1" dirty="0">
                          <a:effectLst/>
                        </a:rPr>
                        <a:t>에 통해서 인터럽트 발생</a:t>
                      </a:r>
                      <a:endParaRPr lang="en-US" altLang="ko-KR" sz="14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sz="1400" b="1" dirty="0">
                          <a:effectLst/>
                        </a:rPr>
                        <a:t>코드 실행을 통해 발생된 </a:t>
                      </a:r>
                      <a:r>
                        <a:rPr lang="en-US" sz="1400" b="1" dirty="0">
                          <a:effectLst/>
                        </a:rPr>
                        <a:t>Synchronized Event</a:t>
                      </a: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ko-KR" sz="1400" b="1" dirty="0">
                          <a:effectLst/>
                        </a:rPr>
                        <a:t>낮은 우선순위</a:t>
                      </a:r>
                      <a:endParaRPr lang="en-US" sz="14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b="1" dirty="0">
                          <a:effectLst/>
                        </a:rPr>
                        <a:t>Trap, exception </a:t>
                      </a:r>
                      <a:r>
                        <a:rPr lang="ko-KR" sz="1400" b="1" dirty="0">
                          <a:effectLst/>
                        </a:rPr>
                        <a:t>등이 여기에 포함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12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EXTI</a:t>
            </a:r>
            <a:r>
              <a:rPr lang="ko-KR" altLang="en-US" dirty="0"/>
              <a:t>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Interrupt/event controller)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42EBE8-21F3-4EE2-90B0-ECAEE7B7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7" y="1844824"/>
            <a:ext cx="3085617" cy="365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615B9-2478-4762-8F51-5B3F8E66A84D}"/>
              </a:ext>
            </a:extLst>
          </p:cNvPr>
          <p:cNvSpPr txBox="1"/>
          <p:nvPr/>
        </p:nvSpPr>
        <p:spPr>
          <a:xfrm>
            <a:off x="3232046" y="1988840"/>
            <a:ext cx="5768349" cy="439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외부에서 신호가 입력될 경우 </a:t>
            </a:r>
            <a:r>
              <a:rPr lang="en-US" altLang="ko-KR" sz="1600" b="1" dirty="0"/>
              <a:t>Device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Interrupt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Event</a:t>
            </a:r>
            <a:r>
              <a:rPr lang="ko-KR" altLang="en-US" sz="1600" b="1" dirty="0"/>
              <a:t>를 발생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Interrupt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ISR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처리하게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pulse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발생시켜 특정 기능을 하게 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sleep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모드의 보드를 깨우기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GPIO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핀들은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EXTI line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연결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같은 번호의 핀들은 같은 라인을 공유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PA0,PB0,…,PG0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신호들은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통해 전달됨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PA0~PG0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신호를 인터럽트로 처리하고 싶으면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 line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이용하여 처리해야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2FBEB-B299-413E-9A57-FD8BA69768D9}"/>
              </a:ext>
            </a:extLst>
          </p:cNvPr>
          <p:cNvSpPr txBox="1"/>
          <p:nvPr/>
        </p:nvSpPr>
        <p:spPr>
          <a:xfrm>
            <a:off x="9252520" y="163082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자세히 강의 및 추가 자료 제작</a:t>
            </a:r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21724</TotalTime>
  <Words>2357</Words>
  <Application>Microsoft Office PowerPoint</Application>
  <PresentationFormat>화면 슬라이드 쇼(4:3)</PresentationFormat>
  <Paragraphs>302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함초롬바탕</vt:lpstr>
      <vt:lpstr>Arial</vt:lpstr>
      <vt:lpstr>Calibri</vt:lpstr>
      <vt:lpstr>Symbol</vt:lpstr>
      <vt:lpstr>Wingdings</vt:lpstr>
      <vt:lpstr>Office 테마</vt:lpstr>
      <vt:lpstr>임베디드 시스템 설계 및 실험 수요일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minsu park</cp:lastModifiedBy>
  <cp:revision>910</cp:revision>
  <cp:lastPrinted>2020-06-10T01:30:43Z</cp:lastPrinted>
  <dcterms:created xsi:type="dcterms:W3CDTF">2013-02-28T11:21:25Z</dcterms:created>
  <dcterms:modified xsi:type="dcterms:W3CDTF">2021-10-12T10:02:24Z</dcterms:modified>
</cp:coreProperties>
</file>