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89750" cy="100218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57">
          <p15:clr>
            <a:srgbClr val="A4A3A4"/>
          </p15:clr>
        </p15:guide>
        <p15:guide id="2" pos="217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57" orient="horz"/>
        <p:guide pos="217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85559" cy="501096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02599" y="0"/>
            <a:ext cx="2985559" cy="501096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8213" y="750888"/>
            <a:ext cx="5013325" cy="375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977" y="4760399"/>
            <a:ext cx="5511800" cy="4509851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519055"/>
            <a:ext cx="2985559" cy="501096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02599" y="9519055"/>
            <a:ext cx="2985559" cy="501096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/>
          <p:nvPr>
            <p:ph idx="2" type="sldImg"/>
          </p:nvPr>
        </p:nvSpPr>
        <p:spPr>
          <a:xfrm>
            <a:off x="938213" y="750888"/>
            <a:ext cx="5013325" cy="375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8977" y="4760399"/>
            <a:ext cx="5511800" cy="4509851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 txBox="1"/>
          <p:nvPr>
            <p:ph idx="12" type="sldNum"/>
          </p:nvPr>
        </p:nvSpPr>
        <p:spPr>
          <a:xfrm>
            <a:off x="3902599" y="9519055"/>
            <a:ext cx="2985559" cy="501096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8977" y="4760399"/>
            <a:ext cx="5511800" cy="4509851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다음 그림은 실험 회로도 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블루투스 모듈을 VCC,GND 보도의 3.3V와 GND에 연결합니다.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1번핀 STATUS와 6번핀 DCD는 GND에 연결합니다.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8번핀TXD와 9번핀RXD는 보드의 RX와 TX에 교차 연결합니다.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이상으로 발표를 마치겠습니다.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938213" y="750888"/>
            <a:ext cx="5013325" cy="375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8977" y="4760399"/>
            <a:ext cx="5511800" cy="4509851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938213" y="750888"/>
            <a:ext cx="5013325" cy="375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8977" y="4760399"/>
            <a:ext cx="5511800" cy="4509851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938213" y="750888"/>
            <a:ext cx="5013325" cy="375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8977" y="4760399"/>
            <a:ext cx="5511800" cy="4509851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938213" y="750888"/>
            <a:ext cx="5013325" cy="375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8977" y="4760399"/>
            <a:ext cx="5511800" cy="4509851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938213" y="750888"/>
            <a:ext cx="5013325" cy="375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8977" y="4760399"/>
            <a:ext cx="5511800" cy="4509851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938213" y="750888"/>
            <a:ext cx="5013325" cy="375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8977" y="4760399"/>
            <a:ext cx="5511800" cy="4509851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저희가 쓰는 FB755AC모듈은 bluetooth 2.1을 지원하고 최대 7개의 device와 연결이 가능하며 AT명령어를 지원합니다.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모듈은 총 12가지의 핀을 가집니다.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status는 연결 대기 및 시도, 검색을 할 때 low와 high 값을 반복합니다.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STREAM CONTROL, STREAM_STATUS, MESSAGE_CONTROL, MESSAGE_STATUS는 여러개의 device와 통신을 할 때 연결하며 1:1통신 시에는 사용하지 않습니다.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config select는 </a:t>
            </a:r>
            <a:r>
              <a:rPr lang="ko-KR" sz="1100"/>
              <a:t>블루투스 모듈 설정 시 사용하며 HIGH 를 입력한 채로 전원을 켜면 설정 모드로 들어가게 됩니다.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CONNECT CHECK/DCD는 설정된 device수 만큼 master가 연결되어 있으면 low가 되며 하나라도 해지되면 high가 됩니다.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더 자세한 부분은 첨부된 매뉴얼을 참고하시길 바랍니다.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938213" y="750888"/>
            <a:ext cx="5013325" cy="375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a0cdebbd4_6_0:notes"/>
          <p:cNvSpPr/>
          <p:nvPr>
            <p:ph idx="2" type="sldImg"/>
          </p:nvPr>
        </p:nvSpPr>
        <p:spPr>
          <a:xfrm>
            <a:off x="938213" y="750888"/>
            <a:ext cx="5013300" cy="375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a0cdebbd4_6_0:notes"/>
          <p:cNvSpPr txBox="1"/>
          <p:nvPr>
            <p:ph idx="1" type="body"/>
          </p:nvPr>
        </p:nvSpPr>
        <p:spPr>
          <a:xfrm>
            <a:off x="688977" y="4760399"/>
            <a:ext cx="5511900" cy="45099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모듈을 설정하는데에 대한 추가 설명입니다.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앞에 설명한 config select를 연결한 후 보드를 껐다키면 putty창에 그림과 같은 화면이 출력됩니다.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 때 device이름과 연결 비밀번호를 설정할 수 있으며 connection mode는 mode4로 설정해야 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더 자세한 사항은 부록B를 참고하시면 됩니다. </a:t>
            </a:r>
            <a:endParaRPr/>
          </a:p>
        </p:txBody>
      </p:sp>
      <p:sp>
        <p:nvSpPr>
          <p:cNvPr id="182" name="Google Shape;182;gfa0cdebbd4_6_0:notes"/>
          <p:cNvSpPr txBox="1"/>
          <p:nvPr>
            <p:ph idx="12" type="sldNum"/>
          </p:nvPr>
        </p:nvSpPr>
        <p:spPr>
          <a:xfrm>
            <a:off x="3902599" y="9519055"/>
            <a:ext cx="2985600" cy="5010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688977" y="4760399"/>
            <a:ext cx="5511800" cy="4509851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AT </a:t>
            </a:r>
            <a:r>
              <a:rPr lang="ko-KR"/>
              <a:t>명령어는 블루투스 모듈을 제어하는데 쓰이는 명령어입니다.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AT 명령어set을 통해 FB755AC 모듈을 제어할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예를 들어 AT+BTSCAN을 사용하면, 블루투스가 검색대기 및 연결대기를 할 수 있도록 설정합니다.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 외 명령어는 부록B를 참고하시면 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:notes"/>
          <p:cNvSpPr/>
          <p:nvPr>
            <p:ph idx="2" type="sldImg"/>
          </p:nvPr>
        </p:nvSpPr>
        <p:spPr>
          <a:xfrm>
            <a:off x="938213" y="750888"/>
            <a:ext cx="5013325" cy="375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353" r="11504" t="0"/>
          <a:stretch/>
        </p:blipFill>
        <p:spPr>
          <a:xfrm>
            <a:off x="-23083" y="0"/>
            <a:ext cx="910748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357687" y="2071688"/>
            <a:ext cx="428625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/>
        </p:nvSpPr>
        <p:spPr>
          <a:xfrm>
            <a:off x="971600" y="59680"/>
            <a:ext cx="115833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Pusan</a:t>
            </a:r>
            <a:br>
              <a:rPr b="1" i="0" lang="ko-KR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ko-KR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National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University</a:t>
            </a:r>
            <a:endParaRPr b="1"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Benjamin\Pictures\부산대 로고.png"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154" y="105410"/>
            <a:ext cx="732873" cy="7395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title"/>
          </p:nvPr>
        </p:nvSpPr>
        <p:spPr>
          <a:xfrm>
            <a:off x="4571999" y="908720"/>
            <a:ext cx="4133055" cy="1069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" name="Google Shape;21;p2"/>
          <p:cNvCxnSpPr/>
          <p:nvPr/>
        </p:nvCxnSpPr>
        <p:spPr>
          <a:xfrm>
            <a:off x="3851920" y="1968598"/>
            <a:ext cx="5400600" cy="0"/>
          </a:xfrm>
          <a:prstGeom prst="straightConnector1">
            <a:avLst/>
          </a:prstGeom>
          <a:noFill/>
          <a:ln cap="flat" cmpd="sng" w="25400">
            <a:solidFill>
              <a:srgbClr val="393B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2"/>
          <p:cNvSpPr txBox="1"/>
          <p:nvPr>
            <p:ph idx="1" type="body"/>
          </p:nvPr>
        </p:nvSpPr>
        <p:spPr>
          <a:xfrm>
            <a:off x="6227763" y="2133600"/>
            <a:ext cx="2447925" cy="21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2" type="body"/>
          </p:nvPr>
        </p:nvSpPr>
        <p:spPr>
          <a:xfrm>
            <a:off x="6228184" y="2348880"/>
            <a:ext cx="2447925" cy="21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3" type="body"/>
          </p:nvPr>
        </p:nvSpPr>
        <p:spPr>
          <a:xfrm>
            <a:off x="6228184" y="2565648"/>
            <a:ext cx="2447925" cy="21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4" type="body"/>
          </p:nvPr>
        </p:nvSpPr>
        <p:spPr>
          <a:xfrm>
            <a:off x="6228184" y="2781672"/>
            <a:ext cx="2447925" cy="21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"/>
          <p:cNvSpPr txBox="1"/>
          <p:nvPr/>
        </p:nvSpPr>
        <p:spPr>
          <a:xfrm>
            <a:off x="0" y="263691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 u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October 22, 2021</a:t>
            </a:r>
            <a:endParaRPr b="1" sz="1400" u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2"/>
          <p:cNvSpPr txBox="1"/>
          <p:nvPr>
            <p:ph idx="5" type="body"/>
          </p:nvPr>
        </p:nvSpPr>
        <p:spPr>
          <a:xfrm>
            <a:off x="144363" y="3140968"/>
            <a:ext cx="1979365" cy="395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6" type="body"/>
          </p:nvPr>
        </p:nvSpPr>
        <p:spPr>
          <a:xfrm>
            <a:off x="150178" y="3717032"/>
            <a:ext cx="1979365" cy="395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7" type="body"/>
          </p:nvPr>
        </p:nvSpPr>
        <p:spPr>
          <a:xfrm>
            <a:off x="134547" y="4293096"/>
            <a:ext cx="1979365" cy="395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8" type="body"/>
          </p:nvPr>
        </p:nvSpPr>
        <p:spPr>
          <a:xfrm>
            <a:off x="6228184" y="5144316"/>
            <a:ext cx="2447925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9" type="body"/>
          </p:nvPr>
        </p:nvSpPr>
        <p:spPr>
          <a:xfrm>
            <a:off x="6228184" y="5805264"/>
            <a:ext cx="2447925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그리기이(가) 표시된 사진&#10;&#10;자동 생성된 설명" id="32" name="Google Shape;3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491" y="777531"/>
            <a:ext cx="2195735" cy="1136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pnucas.org/xe/files/attach/images/688/6debb41a26afda89c09c3af5318a977a.png" id="34" name="Google Shape;3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602571" y="-792088"/>
            <a:ext cx="2602571" cy="7920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35;p3"/>
          <p:cNvCxnSpPr/>
          <p:nvPr/>
        </p:nvCxnSpPr>
        <p:spPr>
          <a:xfrm>
            <a:off x="1619672" y="1700808"/>
            <a:ext cx="1368152" cy="0"/>
          </a:xfrm>
          <a:prstGeom prst="straightConnector1">
            <a:avLst/>
          </a:prstGeom>
          <a:noFill/>
          <a:ln cap="flat" cmpd="sng" w="349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3"/>
          <p:cNvSpPr txBox="1"/>
          <p:nvPr/>
        </p:nvSpPr>
        <p:spPr>
          <a:xfrm>
            <a:off x="971600" y="1196752"/>
            <a:ext cx="16561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b="1" sz="24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" name="Google Shape;3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2112" y="0"/>
            <a:ext cx="6248400" cy="6877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Google Shape;38;p3"/>
          <p:cNvCxnSpPr/>
          <p:nvPr/>
        </p:nvCxnSpPr>
        <p:spPr>
          <a:xfrm>
            <a:off x="2934866" y="1700808"/>
            <a:ext cx="2736304" cy="0"/>
          </a:xfrm>
          <a:prstGeom prst="straightConnector1">
            <a:avLst/>
          </a:prstGeom>
          <a:noFill/>
          <a:ln cap="flat" cmpd="sng" w="349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3132138" y="1844674"/>
            <a:ext cx="5472310" cy="4536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AutoNum type="arabicPeriod"/>
              <a:defRPr b="1" sz="1600">
                <a:solidFill>
                  <a:schemeClr val="lt1"/>
                </a:solidFill>
              </a:defRPr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>
                <a:solidFill>
                  <a:schemeClr val="lt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0" name="Google Shape;4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04" y="-180771"/>
            <a:ext cx="2592288" cy="134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4357687" y="2071689"/>
            <a:ext cx="428625" cy="9143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" name="Google Shape;43;p4"/>
          <p:cNvGrpSpPr/>
          <p:nvPr/>
        </p:nvGrpSpPr>
        <p:grpSpPr>
          <a:xfrm>
            <a:off x="0" y="0"/>
            <a:ext cx="9144001" cy="790575"/>
            <a:chOff x="0" y="0"/>
            <a:chExt cx="9144001" cy="790575"/>
          </a:xfrm>
        </p:grpSpPr>
        <p:pic>
          <p:nvPicPr>
            <p:cNvPr id="44" name="Google Shape;4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724025" cy="790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91680" y="0"/>
              <a:ext cx="1724025" cy="790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347864" y="0"/>
              <a:ext cx="1724025" cy="790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072111" y="0"/>
              <a:ext cx="1724025" cy="790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644009" y="0"/>
              <a:ext cx="2771800" cy="790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28185" y="0"/>
              <a:ext cx="2915816" cy="7905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" name="Google Shape;5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94938" y="68318"/>
            <a:ext cx="1054516" cy="545880"/>
          </a:xfrm>
          <a:prstGeom prst="rect">
            <a:avLst/>
          </a:prstGeom>
          <a:noFill/>
          <a:ln>
            <a:noFill/>
          </a:ln>
          <a:effectLst>
            <a:outerShdw blurRad="50800" sx="102000" rotWithShape="0" algn="tl" dir="2700000" dist="38100" sy="102000">
              <a:srgbClr val="000000">
                <a:alpha val="53725"/>
              </a:srgbClr>
            </a:outerShdw>
          </a:effectLst>
        </p:spPr>
      </p:pic>
      <p:sp>
        <p:nvSpPr>
          <p:cNvPr id="51" name="Google Shape;51;p4"/>
          <p:cNvSpPr txBox="1"/>
          <p:nvPr>
            <p:ph idx="1" type="body"/>
          </p:nvPr>
        </p:nvSpPr>
        <p:spPr>
          <a:xfrm>
            <a:off x="134077" y="74808"/>
            <a:ext cx="3213787" cy="54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2" type="body"/>
          </p:nvPr>
        </p:nvSpPr>
        <p:spPr>
          <a:xfrm>
            <a:off x="3414108" y="68318"/>
            <a:ext cx="4470260" cy="54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Char char="-"/>
              <a:defRPr b="1" sz="1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3" type="body"/>
          </p:nvPr>
        </p:nvSpPr>
        <p:spPr>
          <a:xfrm>
            <a:off x="323528" y="980728"/>
            <a:ext cx="5976664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4" type="body"/>
          </p:nvPr>
        </p:nvSpPr>
        <p:spPr>
          <a:xfrm>
            <a:off x="967780" y="1484784"/>
            <a:ext cx="6124500" cy="21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5275" lvl="0" marL="457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✔"/>
              <a:defRPr sz="105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5" type="body"/>
          </p:nvPr>
        </p:nvSpPr>
        <p:spPr>
          <a:xfrm>
            <a:off x="395288" y="2060575"/>
            <a:ext cx="8424862" cy="410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8450" lvl="3" marL="18288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6686872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>
  <p:cSld name="콘텐츠 2개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81500"/>
            <a:ext cx="9144000" cy="2476500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</p:pic>
      <p:cxnSp>
        <p:nvCxnSpPr>
          <p:cNvPr id="59" name="Google Shape;59;p5"/>
          <p:cNvCxnSpPr/>
          <p:nvPr/>
        </p:nvCxnSpPr>
        <p:spPr>
          <a:xfrm>
            <a:off x="755576" y="4028509"/>
            <a:ext cx="0" cy="360040"/>
          </a:xfrm>
          <a:prstGeom prst="straightConnector1">
            <a:avLst/>
          </a:prstGeom>
          <a:noFill/>
          <a:ln cap="flat" cmpd="sng" w="349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</p:cxnSp>
      <p:cxnSp>
        <p:nvCxnSpPr>
          <p:cNvPr id="60" name="Google Shape;60;p5"/>
          <p:cNvCxnSpPr/>
          <p:nvPr/>
        </p:nvCxnSpPr>
        <p:spPr>
          <a:xfrm>
            <a:off x="755576" y="4405852"/>
            <a:ext cx="0" cy="679332"/>
          </a:xfrm>
          <a:prstGeom prst="straightConnector1">
            <a:avLst/>
          </a:prstGeom>
          <a:noFill/>
          <a:ln cap="flat" cmpd="sng" w="349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5"/>
          <p:cNvCxnSpPr/>
          <p:nvPr/>
        </p:nvCxnSpPr>
        <p:spPr>
          <a:xfrm>
            <a:off x="3851920" y="1968598"/>
            <a:ext cx="5400600" cy="0"/>
          </a:xfrm>
          <a:prstGeom prst="straightConnector1">
            <a:avLst/>
          </a:prstGeom>
          <a:noFill/>
          <a:ln cap="flat" cmpd="sng" w="25400">
            <a:solidFill>
              <a:srgbClr val="393B4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5"/>
          <p:cNvCxnSpPr/>
          <p:nvPr/>
        </p:nvCxnSpPr>
        <p:spPr>
          <a:xfrm>
            <a:off x="4709437" y="2786444"/>
            <a:ext cx="4542366" cy="0"/>
          </a:xfrm>
          <a:prstGeom prst="straightConnector1">
            <a:avLst/>
          </a:prstGeom>
          <a:noFill/>
          <a:ln cap="flat" cmpd="sng" w="9525">
            <a:solidFill>
              <a:srgbClr val="393B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5"/>
          <p:cNvSpPr txBox="1"/>
          <p:nvPr>
            <p:ph type="title"/>
          </p:nvPr>
        </p:nvSpPr>
        <p:spPr>
          <a:xfrm>
            <a:off x="878904" y="4476750"/>
            <a:ext cx="3405064" cy="53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  <a:defRPr b="1"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899592" y="5439730"/>
            <a:ext cx="2447925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0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2" type="body"/>
          </p:nvPr>
        </p:nvSpPr>
        <p:spPr>
          <a:xfrm>
            <a:off x="899592" y="6100678"/>
            <a:ext cx="2447925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0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3" type="body"/>
          </p:nvPr>
        </p:nvSpPr>
        <p:spPr>
          <a:xfrm>
            <a:off x="4355976" y="1340768"/>
            <a:ext cx="4437923" cy="54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4" type="body"/>
          </p:nvPr>
        </p:nvSpPr>
        <p:spPr>
          <a:xfrm>
            <a:off x="4932040" y="2426404"/>
            <a:ext cx="3855310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Malgun Gothic"/>
              <a:buNone/>
              <a:defRPr b="1" sz="1200"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5" type="body"/>
          </p:nvPr>
        </p:nvSpPr>
        <p:spPr>
          <a:xfrm>
            <a:off x="4932040" y="2780928"/>
            <a:ext cx="3855310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Malgun Gothic"/>
              <a:buNone/>
              <a:defRPr b="1" sz="1200"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그리기이(가) 표시된 사진&#10;&#10;자동 생성된 설명" id="69" name="Google Shape;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5994472"/>
            <a:ext cx="1796040" cy="929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4" name="Google Shape;7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6" name="Google Shape;7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9" name="Google Shape;9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/>
          <p:nvPr>
            <p:ph type="title"/>
          </p:nvPr>
        </p:nvSpPr>
        <p:spPr>
          <a:xfrm>
            <a:off x="2987825" y="908720"/>
            <a:ext cx="5717230" cy="1069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ko-KR"/>
              <a:t>임베디드 시스템 설계 및 실험</a:t>
            </a:r>
            <a:br>
              <a:rPr b="1" lang="ko-KR"/>
            </a:br>
            <a:r>
              <a:rPr b="1" lang="ko-KR" sz="2000"/>
              <a:t>수요일 분반</a:t>
            </a:r>
            <a:endParaRPr b="1"/>
          </a:p>
        </p:txBody>
      </p:sp>
      <p:sp>
        <p:nvSpPr>
          <p:cNvPr id="120" name="Google Shape;120;p13"/>
          <p:cNvSpPr txBox="1"/>
          <p:nvPr/>
        </p:nvSpPr>
        <p:spPr>
          <a:xfrm>
            <a:off x="2735796" y="2564904"/>
            <a:ext cx="622128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9주차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Bluetooth 동작과 납땜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1" name="Google Shape;1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622" y="2593487"/>
            <a:ext cx="1842290" cy="37152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3"/>
          <p:cNvSpPr txBox="1"/>
          <p:nvPr/>
        </p:nvSpPr>
        <p:spPr>
          <a:xfrm>
            <a:off x="271622" y="2593487"/>
            <a:ext cx="19793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Oct 2</a:t>
            </a:r>
            <a:r>
              <a:rPr b="1"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r>
              <a:rPr b="1" lang="ko-KR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202</a:t>
            </a:r>
            <a:r>
              <a:rPr b="1"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3"/>
          <p:cNvSpPr txBox="1"/>
          <p:nvPr>
            <p:ph idx="7" type="body"/>
          </p:nvPr>
        </p:nvSpPr>
        <p:spPr>
          <a:xfrm>
            <a:off x="134550" y="4140700"/>
            <a:ext cx="1842300" cy="12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ko-KR" sz="1400"/>
              <a:t>201624456 김진서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ko-KR" sz="1400"/>
              <a:t>201646104 기태욱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ko-KR" sz="1400"/>
              <a:t>201924553 이현진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ko-KR" sz="1400"/>
              <a:t>201824574 전은희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134077" y="74808"/>
            <a:ext cx="3213787" cy="54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ko-KR"/>
              <a:t>실험 과정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 txBox="1"/>
          <p:nvPr>
            <p:ph idx="2" type="body"/>
          </p:nvPr>
        </p:nvSpPr>
        <p:spPr>
          <a:xfrm>
            <a:off x="2391275" y="162152"/>
            <a:ext cx="44703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rPr lang="ko-KR" sz="2100"/>
              <a:t>&lt;Bluetooth</a:t>
            </a:r>
            <a:r>
              <a:rPr lang="ko-KR" sz="2100"/>
              <a:t>모듈-보드-pc회로도&gt;</a:t>
            </a:r>
            <a:endParaRPr sz="2100"/>
          </a:p>
        </p:txBody>
      </p:sp>
      <p:sp>
        <p:nvSpPr>
          <p:cNvPr id="210" name="Google Shape;210;p22"/>
          <p:cNvSpPr txBox="1"/>
          <p:nvPr>
            <p:ph idx="12" type="sldNum"/>
          </p:nvPr>
        </p:nvSpPr>
        <p:spPr>
          <a:xfrm>
            <a:off x="6686872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11" name="Google Shape;2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238" y="1259316"/>
            <a:ext cx="6302377" cy="4699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idx="1" type="body"/>
          </p:nvPr>
        </p:nvSpPr>
        <p:spPr>
          <a:xfrm>
            <a:off x="3563888" y="3140968"/>
            <a:ext cx="5040560" cy="324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ko-KR" sz="2800"/>
              <a:t>9주차 실험 내용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idx="1" type="body"/>
          </p:nvPr>
        </p:nvSpPr>
        <p:spPr>
          <a:xfrm>
            <a:off x="134077" y="74808"/>
            <a:ext cx="3213787" cy="54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ko-KR"/>
              <a:t>실험 목적</a:t>
            </a:r>
            <a:endParaRPr/>
          </a:p>
        </p:txBody>
      </p:sp>
      <p:sp>
        <p:nvSpPr>
          <p:cNvPr id="134" name="Google Shape;134;p15"/>
          <p:cNvSpPr txBox="1"/>
          <p:nvPr>
            <p:ph idx="2" type="body"/>
          </p:nvPr>
        </p:nvSpPr>
        <p:spPr>
          <a:xfrm>
            <a:off x="3414108" y="68318"/>
            <a:ext cx="4470260" cy="54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 txBox="1"/>
          <p:nvPr>
            <p:ph idx="5" type="body"/>
          </p:nvPr>
        </p:nvSpPr>
        <p:spPr>
          <a:xfrm>
            <a:off x="395288" y="1196752"/>
            <a:ext cx="8424862" cy="4897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Bluetooth 동작 및 납땜</a:t>
            </a:r>
            <a:endParaRPr sz="2000"/>
          </a:p>
          <a:p>
            <a:pPr indent="-342900" lvl="0" marL="3429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Bluetooth 모듈 (FB755AC) 를 이용한 스마트폰과의 통신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기판 납땜을 통해 보드와 모듈 연결</a:t>
            </a:r>
            <a:endParaRPr/>
          </a:p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6686872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134077" y="74808"/>
            <a:ext cx="3213787" cy="54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ko-KR"/>
              <a:t>실험 내용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 txBox="1"/>
          <p:nvPr>
            <p:ph idx="2" type="body"/>
          </p:nvPr>
        </p:nvSpPr>
        <p:spPr>
          <a:xfrm>
            <a:off x="3414108" y="68318"/>
            <a:ext cx="4470260" cy="54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 txBox="1"/>
          <p:nvPr>
            <p:ph idx="3" type="body"/>
          </p:nvPr>
        </p:nvSpPr>
        <p:spPr>
          <a:xfrm>
            <a:off x="323528" y="980728"/>
            <a:ext cx="5976664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/>
              <a:t>블루투스</a:t>
            </a:r>
            <a:endParaRPr/>
          </a:p>
        </p:txBody>
      </p:sp>
      <p:sp>
        <p:nvSpPr>
          <p:cNvPr id="144" name="Google Shape;144;p16"/>
          <p:cNvSpPr txBox="1"/>
          <p:nvPr>
            <p:ph idx="5" type="body"/>
          </p:nvPr>
        </p:nvSpPr>
        <p:spPr>
          <a:xfrm>
            <a:off x="395288" y="1916831"/>
            <a:ext cx="8424862" cy="4249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1" i="0" lang="ko-KR" sz="2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디지털 통신 기기를 위한</a:t>
            </a:r>
            <a:r>
              <a:rPr lang="ko-K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근거리 무선통신기술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1" i="0" lang="ko-KR" sz="2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스마트폰, 무선 이어폰, 스피커 등의 기기에서 문자 및 음성정보 같은 디지털 데이터를 주고 받는 기술</a:t>
            </a:r>
            <a:endParaRPr sz="2400"/>
          </a:p>
          <a:p>
            <a:pPr indent="-381000" lvl="0" marL="3429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ko-K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데이터를 여러 주파수로 나누어서 전송하기 때문에  보안성이 우수</a:t>
            </a:r>
            <a:endParaRPr sz="2400"/>
          </a:p>
        </p:txBody>
      </p:sp>
      <p:sp>
        <p:nvSpPr>
          <p:cNvPr id="145" name="Google Shape;145;p16"/>
          <p:cNvSpPr txBox="1"/>
          <p:nvPr>
            <p:ph idx="12" type="sldNum"/>
          </p:nvPr>
        </p:nvSpPr>
        <p:spPr>
          <a:xfrm>
            <a:off x="6686872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1907704" y="1412776"/>
            <a:ext cx="258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263" y="4816413"/>
            <a:ext cx="395287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134077" y="74808"/>
            <a:ext cx="3213787" cy="54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ko-KR"/>
              <a:t>실험 내용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idx="2" type="body"/>
          </p:nvPr>
        </p:nvSpPr>
        <p:spPr>
          <a:xfrm>
            <a:off x="3414108" y="68318"/>
            <a:ext cx="4470260" cy="54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>
            <p:ph idx="3" type="body"/>
          </p:nvPr>
        </p:nvSpPr>
        <p:spPr>
          <a:xfrm>
            <a:off x="323528" y="980728"/>
            <a:ext cx="5976664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None/>
            </a:pPr>
            <a:r>
              <a:rPr lang="ko-KR">
                <a:solidFill>
                  <a:srgbClr val="A5A5A5"/>
                </a:solidFill>
              </a:rPr>
              <a:t>블루투스</a:t>
            </a:r>
            <a:endParaRPr/>
          </a:p>
        </p:txBody>
      </p:sp>
      <p:sp>
        <p:nvSpPr>
          <p:cNvPr id="155" name="Google Shape;155;p17"/>
          <p:cNvSpPr txBox="1"/>
          <p:nvPr>
            <p:ph idx="5" type="body"/>
          </p:nvPr>
        </p:nvSpPr>
        <p:spPr>
          <a:xfrm>
            <a:off x="400875" y="1520075"/>
            <a:ext cx="5021400" cy="13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9725" lvl="0" marL="26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Master 와 Slave</a:t>
            </a:r>
            <a:endParaRPr/>
          </a:p>
          <a:p>
            <a:pPr indent="-327025" lvl="0" marL="26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lang="ko-KR" sz="1400">
                <a:latin typeface="Arial"/>
                <a:ea typeface="Arial"/>
                <a:cs typeface="Arial"/>
                <a:sym typeface="Arial"/>
              </a:rPr>
              <a:t>Master: 검색(Inquiry) 및 연결 요청(Page) 하는 쪽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-327025" lvl="0" marL="26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lang="ko-KR" sz="1400">
                <a:latin typeface="Arial"/>
                <a:ea typeface="Arial"/>
                <a:cs typeface="Arial"/>
                <a:sym typeface="Arial"/>
              </a:rPr>
              <a:t>Slave: 검색대기(Inquiry Scan) 및 연결 대기(Page Scan) 하는 쪽</a:t>
            </a:r>
            <a:endParaRPr/>
          </a:p>
        </p:txBody>
      </p:sp>
      <p:sp>
        <p:nvSpPr>
          <p:cNvPr id="156" name="Google Shape;156;p17"/>
          <p:cNvSpPr txBox="1"/>
          <p:nvPr>
            <p:ph idx="12" type="sldNum"/>
          </p:nvPr>
        </p:nvSpPr>
        <p:spPr>
          <a:xfrm>
            <a:off x="6686872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8571" y="1693590"/>
            <a:ext cx="3349642" cy="367803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/>
        </p:nvSpPr>
        <p:spPr>
          <a:xfrm>
            <a:off x="2909411" y="1150748"/>
            <a:ext cx="258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400875" y="3290025"/>
            <a:ext cx="47913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Master와 Slave 연결 과정</a:t>
            </a:r>
            <a:endParaRPr b="1" sz="1600"/>
          </a:p>
          <a:p>
            <a:pPr indent="-3175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ko-KR"/>
              <a:t>Master가 주변의 Slave를 </a:t>
            </a:r>
            <a:r>
              <a:rPr lang="ko-KR"/>
              <a:t>검색하</a:t>
            </a:r>
            <a:r>
              <a:rPr lang="ko-KR"/>
              <a:t>면(Inquiry),</a:t>
            </a:r>
            <a:endParaRPr/>
          </a:p>
          <a:p>
            <a:pPr indent="-3175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ko-KR"/>
              <a:t>Slave는 자신의 정보를 Master에게 송신(Inquiry Response)</a:t>
            </a:r>
            <a:endParaRPr/>
          </a:p>
          <a:p>
            <a:pPr indent="-3175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ko-KR"/>
              <a:t>Master가 Slave</a:t>
            </a:r>
            <a:r>
              <a:rPr lang="ko-KR"/>
              <a:t>에게 연결 요청(Page)을 하면, Slave는 연결 요청을 응답(Page Response)</a:t>
            </a:r>
            <a:endParaRPr/>
          </a:p>
          <a:p>
            <a:pPr indent="-3175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ko-KR"/>
              <a:t>Slave의 정보가 Master와 일치하면 상호 연결이 이루어지며, 데이터 전송이 가능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34077" y="74808"/>
            <a:ext cx="3213787" cy="54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ko-KR"/>
              <a:t>실험 내용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2" type="body"/>
          </p:nvPr>
        </p:nvSpPr>
        <p:spPr>
          <a:xfrm>
            <a:off x="3414108" y="68318"/>
            <a:ext cx="4470260" cy="54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>
            <p:ph idx="5" type="body"/>
          </p:nvPr>
        </p:nvSpPr>
        <p:spPr>
          <a:xfrm>
            <a:off x="395300" y="1137325"/>
            <a:ext cx="83172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528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888"/>
              <a:buChar char="•"/>
            </a:pPr>
            <a:r>
              <a:rPr lang="ko-KR"/>
              <a:t>블루투스 프로파일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082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lgun Gothic"/>
              <a:buChar char="–"/>
            </a:pPr>
            <a:r>
              <a:rPr b="0" i="0" lang="ko-KR" sz="140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어플리케이션 관점에서 블루투스 기기의 기능별 성능을 정하는 사양(Specification)</a:t>
            </a:r>
            <a:endParaRPr/>
          </a:p>
          <a:p>
            <a:pPr indent="-279082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–"/>
            </a:pPr>
            <a:r>
              <a:rPr lang="ko-KR">
                <a:solidFill>
                  <a:srgbClr val="000000"/>
                </a:solidFill>
              </a:rPr>
              <a:t>블루투스가 </a:t>
            </a:r>
            <a:r>
              <a:rPr b="0" lang="ko-KR" sz="1400">
                <a:solidFill>
                  <a:srgbClr val="000000"/>
                </a:solidFill>
              </a:rPr>
              <a:t>연결되었을 때 디바이스가 어떻게 동작해야 하는지 결정</a:t>
            </a:r>
            <a:endParaRPr b="0" i="0" sz="1400" u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9082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–"/>
            </a:pPr>
            <a:r>
              <a:rPr b="0" lang="ko-KR" sz="1400">
                <a:solidFill>
                  <a:srgbClr val="000000"/>
                </a:solidFill>
              </a:rPr>
              <a:t>블루투스의 기본 표준 위에 추가된 프로토콜</a:t>
            </a:r>
            <a:endParaRPr b="0" i="0" sz="1400" u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532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lgun Gothic"/>
              <a:buChar char="•"/>
            </a:pPr>
            <a:r>
              <a:rPr lang="ko-KR" sz="1400">
                <a:solidFill>
                  <a:srgbClr val="000000"/>
                </a:solidFill>
              </a:rPr>
              <a:t>     </a:t>
            </a:r>
            <a:r>
              <a:rPr b="1" i="0" lang="ko-KR" sz="140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SPP</a:t>
            </a:r>
            <a:r>
              <a:rPr b="0" i="0" lang="ko-KR" sz="140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(Serial Port Profile)</a:t>
            </a:r>
            <a:endParaRPr/>
          </a:p>
          <a:p>
            <a:pPr indent="0" lvl="0" marL="74295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0" lang="ko-KR" sz="1400">
                <a:solidFill>
                  <a:srgbClr val="000000"/>
                </a:solidFill>
              </a:rPr>
              <a:t>- </a:t>
            </a:r>
            <a:r>
              <a:rPr b="0" lang="ko-KR" sz="1400">
                <a:solidFill>
                  <a:srgbClr val="000000"/>
                </a:solidFill>
              </a:rPr>
              <a:t>가상 시리얼 포트를 설정하고 두 개의 디바이스를 블루투스로 연결</a:t>
            </a:r>
            <a:endParaRPr b="0" sz="1400">
              <a:solidFill>
                <a:srgbClr val="000000"/>
              </a:solidFill>
            </a:endParaRPr>
          </a:p>
          <a:p>
            <a:pPr indent="0" lvl="0" marL="74295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0" lang="ko-KR" sz="1400">
                <a:solidFill>
                  <a:srgbClr val="000000"/>
                </a:solidFill>
              </a:rPr>
              <a:t>- pc간 블루투스 연결에 주로 사용</a:t>
            </a:r>
            <a:endParaRPr b="0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t/>
            </a:r>
            <a:endParaRPr b="0" sz="1400">
              <a:solidFill>
                <a:srgbClr val="000000"/>
              </a:solidFill>
            </a:endParaRPr>
          </a:p>
          <a:p>
            <a:pPr indent="-335280" lvl="0" marL="3429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Identifier</a:t>
            </a:r>
            <a:endParaRPr/>
          </a:p>
          <a:p>
            <a:pPr indent="-279082" lvl="1" marL="74295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77777"/>
              <a:buChar char="–"/>
            </a:pPr>
            <a:r>
              <a:rPr lang="ko-KR"/>
              <a:t>SSID (Service Set Identifier)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232" lvl="0" marL="3429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ko-KR" sz="140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무선랜을 통해 클라이언트가 접속할 때 각 무선랜을 구별하기 위한</a:t>
            </a:r>
            <a:r>
              <a:rPr b="0" lang="ko-KR" sz="1400">
                <a:solidFill>
                  <a:srgbClr val="000000"/>
                </a:solidFill>
              </a:rPr>
              <a:t> 페킷의 헤더에 붙는 </a:t>
            </a:r>
            <a:r>
              <a:rPr b="0" i="0" lang="ko-KR" sz="140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고유식별자</a:t>
            </a:r>
            <a:endParaRPr b="0" i="0" sz="1400" u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232" lvl="0" marL="3429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ko-KR" sz="1400">
                <a:solidFill>
                  <a:srgbClr val="000000"/>
                </a:solidFill>
              </a:rPr>
              <a:t>무선랜을 다른 무선랜과 구별하는 역할</a:t>
            </a:r>
            <a:endParaRPr b="0" i="0" sz="1400" u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79082" lvl="1" marL="74295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77777"/>
              <a:buChar char="–"/>
            </a:pPr>
            <a:r>
              <a:rPr lang="ko-KR"/>
              <a:t>UUID (Universally Unique Identifier)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232" lvl="0" marL="3429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ko-KR" sz="140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네트워크상에서 서로 다른 개체들을 구별하기 위한 128비트 고유식별자</a:t>
            </a:r>
            <a:endParaRPr/>
          </a:p>
          <a:p>
            <a:pPr indent="-336232" lvl="0" marL="3429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ko-KR" sz="140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블루투스에서는 서비스의 종류를 구분하기 위해 사용됨</a:t>
            </a:r>
            <a:endParaRPr/>
          </a:p>
        </p:txBody>
      </p:sp>
      <p:sp>
        <p:nvSpPr>
          <p:cNvPr id="167" name="Google Shape;167;p18"/>
          <p:cNvSpPr txBox="1"/>
          <p:nvPr>
            <p:ph idx="12" type="sldNum"/>
          </p:nvPr>
        </p:nvSpPr>
        <p:spPr>
          <a:xfrm>
            <a:off x="6686872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6123060" y="963874"/>
            <a:ext cx="258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34077" y="74808"/>
            <a:ext cx="3213787" cy="54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ko-KR"/>
              <a:t>실험 과정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2" type="body"/>
          </p:nvPr>
        </p:nvSpPr>
        <p:spPr>
          <a:xfrm>
            <a:off x="3414108" y="68318"/>
            <a:ext cx="4470260" cy="54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>
            <p:ph idx="5" type="body"/>
          </p:nvPr>
        </p:nvSpPr>
        <p:spPr>
          <a:xfrm>
            <a:off x="395288" y="1124744"/>
            <a:ext cx="8425184" cy="5179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블루투스 모듈</a:t>
            </a:r>
            <a:endParaRPr/>
          </a:p>
          <a:p>
            <a:pPr indent="-288925" lvl="1" marL="630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ko-KR"/>
              <a:t>FB755AC 모듈</a:t>
            </a:r>
            <a:endParaRPr/>
          </a:p>
          <a:p>
            <a:pPr indent="-257174" lvl="2" marL="899999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/>
              <a:t>Bluetooth v2.1 지원</a:t>
            </a:r>
            <a:endParaRPr/>
          </a:p>
          <a:p>
            <a:pPr indent="-257174" lvl="2" marL="899999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/>
              <a:t>최대 1:7 연결</a:t>
            </a:r>
            <a:endParaRPr/>
          </a:p>
          <a:p>
            <a:pPr indent="-257174" lvl="2" marL="899999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/>
              <a:t>AT 명령어 지원</a:t>
            </a:r>
            <a:endParaRPr/>
          </a:p>
          <a:p>
            <a:pPr indent="-288925" lvl="1" marL="630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ko-KR"/>
              <a:t>각 핀 설명</a:t>
            </a:r>
            <a:endParaRPr/>
          </a:p>
          <a:p>
            <a:pPr indent="-257174" lvl="2" marL="899999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/>
              <a:t>STATUS</a:t>
            </a:r>
            <a:endParaRPr/>
          </a:p>
          <a:p>
            <a:pPr indent="-231775" lvl="3" marL="1260000" rtl="0" algn="l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</a:pPr>
            <a:r>
              <a:rPr lang="ko-KR"/>
              <a:t>연결 대기 및 시도, 검색할 때 Low, High 값을 반복</a:t>
            </a:r>
            <a:endParaRPr/>
          </a:p>
          <a:p>
            <a:pPr indent="-257174" lvl="2" marL="899999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/>
              <a:t>STREAM CONTROL, STREAM_STATUS, MESSAGE_CONTROL, MESSAGE_STATUS</a:t>
            </a:r>
            <a:endParaRPr/>
          </a:p>
          <a:p>
            <a:pPr indent="-231775" lvl="3" marL="1260000" rtl="0" algn="l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</a:pPr>
            <a:r>
              <a:rPr lang="ko-KR"/>
              <a:t>1:N 통신을 위한 연결</a:t>
            </a:r>
            <a:endParaRPr/>
          </a:p>
          <a:p>
            <a:pPr indent="-231775" lvl="3" marL="1260000" rtl="0" algn="l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</a:pPr>
            <a:r>
              <a:rPr lang="ko-KR"/>
              <a:t>1:1 통신 시 사용하지 않음</a:t>
            </a:r>
            <a:endParaRPr/>
          </a:p>
          <a:p>
            <a:pPr indent="-257174" lvl="2" marL="899999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/>
              <a:t>CONFIG SELECT</a:t>
            </a:r>
            <a:endParaRPr/>
          </a:p>
          <a:p>
            <a:pPr indent="-231775" lvl="3" marL="1260000" rtl="0" algn="l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</a:pPr>
            <a:r>
              <a:rPr lang="ko-KR"/>
              <a:t>블루투스 모듈 설정 시 사용, HIGH 를 입력한 채로 전원을 켜면 설정 모드</a:t>
            </a:r>
            <a:endParaRPr/>
          </a:p>
          <a:p>
            <a:pPr indent="-257174" lvl="2" marL="899999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/>
              <a:t>CONNECT CHECK/DCD</a:t>
            </a:r>
            <a:endParaRPr/>
          </a:p>
          <a:p>
            <a:pPr indent="-231775" lvl="3" marL="1260000" rtl="0" algn="l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</a:pPr>
            <a:r>
              <a:rPr lang="ko-KR"/>
              <a:t>설정된 연결 수 만큼 Master 연결 시 Low, 하나라도 해지되면 High</a:t>
            </a:r>
            <a:endParaRPr/>
          </a:p>
          <a:p>
            <a:pPr indent="-288925" lvl="1" marL="630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b="1" lang="ko-KR"/>
              <a:t>첨부된 FB755AC 매뉴얼 (FB755_UserGuide_Kor.pdf) 자료 참고</a:t>
            </a:r>
            <a:endParaRPr b="1"/>
          </a:p>
        </p:txBody>
      </p:sp>
      <p:sp>
        <p:nvSpPr>
          <p:cNvPr id="176" name="Google Shape;176;p19"/>
          <p:cNvSpPr txBox="1"/>
          <p:nvPr>
            <p:ph idx="12" type="sldNum"/>
          </p:nvPr>
        </p:nvSpPr>
        <p:spPr>
          <a:xfrm>
            <a:off x="6686872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5578" y="844166"/>
            <a:ext cx="5622956" cy="258483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2726710" y="4569293"/>
            <a:ext cx="639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34077" y="74808"/>
            <a:ext cx="3213900" cy="54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ko-KR"/>
              <a:t>실험 과정</a:t>
            </a:r>
            <a:endParaRPr/>
          </a:p>
        </p:txBody>
      </p:sp>
      <p:sp>
        <p:nvSpPr>
          <p:cNvPr id="185" name="Google Shape;185;p20"/>
          <p:cNvSpPr txBox="1"/>
          <p:nvPr>
            <p:ph idx="2" type="body"/>
          </p:nvPr>
        </p:nvSpPr>
        <p:spPr>
          <a:xfrm>
            <a:off x="3414108" y="68318"/>
            <a:ext cx="4470300" cy="54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 txBox="1"/>
          <p:nvPr>
            <p:ph idx="3" type="body"/>
          </p:nvPr>
        </p:nvSpPr>
        <p:spPr>
          <a:xfrm>
            <a:off x="323528" y="980728"/>
            <a:ext cx="5976600" cy="43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ko-KR"/>
              <a:t>모듈 설정모드 추가 설명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 txBox="1"/>
          <p:nvPr>
            <p:ph idx="5" type="body"/>
          </p:nvPr>
        </p:nvSpPr>
        <p:spPr>
          <a:xfrm>
            <a:off x="395300" y="1412725"/>
            <a:ext cx="8424900" cy="475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r>
              <a:rPr lang="ko-KR"/>
              <a:t>CONFIG SELECT를 연결했을 때 그림과 같은 화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ko-KR"/>
              <a:t>면이 PUTTY에 출력됨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ko-KR"/>
              <a:t> </a:t>
            </a:r>
            <a:endParaRPr/>
          </a:p>
        </p:txBody>
      </p:sp>
      <p:sp>
        <p:nvSpPr>
          <p:cNvPr id="188" name="Google Shape;188;p20"/>
          <p:cNvSpPr txBox="1"/>
          <p:nvPr>
            <p:ph idx="12" type="sldNum"/>
          </p:nvPr>
        </p:nvSpPr>
        <p:spPr>
          <a:xfrm>
            <a:off x="6686872" y="6448251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595" y="2023888"/>
            <a:ext cx="4217605" cy="337901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6963500" y="5205050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667300" y="2112925"/>
            <a:ext cx="38361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– </a:t>
            </a:r>
            <a:r>
              <a:rPr lang="ko-KR">
                <a:solidFill>
                  <a:schemeClr val="dk1"/>
                </a:solidFill>
              </a:rPr>
              <a:t>Device name 설정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– Pincode 블루투스 연결 비밀번호 설정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– Connection mode 4 slave 설정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– Uart config (9600, 8, n, 1) 설정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AppendixB_Kor.pdf 참고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134077" y="74808"/>
            <a:ext cx="3213787" cy="54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ko-KR"/>
              <a:t>실험 과정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 txBox="1"/>
          <p:nvPr>
            <p:ph idx="2" type="body"/>
          </p:nvPr>
        </p:nvSpPr>
        <p:spPr>
          <a:xfrm>
            <a:off x="3414108" y="68318"/>
            <a:ext cx="4470260" cy="54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 txBox="1"/>
          <p:nvPr>
            <p:ph idx="5" type="body"/>
          </p:nvPr>
        </p:nvSpPr>
        <p:spPr>
          <a:xfrm>
            <a:off x="359400" y="1221128"/>
            <a:ext cx="8425200" cy="43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AT 명령어</a:t>
            </a:r>
            <a:endParaRPr/>
          </a:p>
          <a:p>
            <a:pPr indent="-196850" lvl="1" marL="74295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 txBox="1"/>
          <p:nvPr>
            <p:ph idx="12" type="sldNum"/>
          </p:nvPr>
        </p:nvSpPr>
        <p:spPr>
          <a:xfrm>
            <a:off x="6686872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00" name="Google Shape;2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4208" y="2132011"/>
            <a:ext cx="1895740" cy="75258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/>
        </p:nvSpPr>
        <p:spPr>
          <a:xfrm>
            <a:off x="4976229" y="1296876"/>
            <a:ext cx="359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868850" y="1663925"/>
            <a:ext cx="46242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ko-KR" sz="140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모뎀 모듈을 제어하는데 쓰이는 명령어</a:t>
            </a:r>
            <a:endParaRPr b="0" i="0" sz="1400" u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ko-KR" sz="140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AT 명령어set을 통해 FB755AC 모듈을 제어가능</a:t>
            </a:r>
            <a:endParaRPr b="0" i="0" sz="1400" u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    </a:t>
            </a:r>
            <a:r>
              <a:rPr b="0" i="0" lang="ko-KR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ko-KR" sz="140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CONNECTION MODE4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           </a:t>
            </a:r>
            <a:r>
              <a:rPr b="0" i="0" lang="ko-KR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0" lang="ko-KR" sz="140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AT 명령어대기상태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    </a:t>
            </a:r>
            <a:r>
              <a:rPr b="0" i="0" lang="ko-KR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ko-KR" sz="140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AppendixA_Kor.pdf 및AppendixB_Kor.pdf 참고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350" y="3299049"/>
            <a:ext cx="6399403" cy="28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