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442" r:id="rId2"/>
    <p:sldId id="469" r:id="rId3"/>
    <p:sldId id="465" r:id="rId4"/>
    <p:sldId id="486" r:id="rId5"/>
    <p:sldId id="512" r:id="rId6"/>
    <p:sldId id="510" r:id="rId7"/>
    <p:sldId id="509" r:id="rId8"/>
    <p:sldId id="513" r:id="rId9"/>
    <p:sldId id="514" r:id="rId10"/>
    <p:sldId id="515" r:id="rId11"/>
    <p:sldId id="516" r:id="rId12"/>
    <p:sldId id="507" r:id="rId13"/>
    <p:sldId id="517" r:id="rId14"/>
    <p:sldId id="508" r:id="rId15"/>
    <p:sldId id="504" r:id="rId16"/>
    <p:sldId id="502" r:id="rId17"/>
    <p:sldId id="506" r:id="rId18"/>
  </p:sldIdLst>
  <p:sldSz cx="9144000" cy="6858000" type="screen4x3"/>
  <p:notesSz cx="6889750" cy="1002188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A1927352-1043-46F2-BCCE-C1249190067D}">
          <p14:sldIdLst>
            <p14:sldId id="442"/>
            <p14:sldId id="469"/>
            <p14:sldId id="465"/>
            <p14:sldId id="486"/>
            <p14:sldId id="512"/>
            <p14:sldId id="510"/>
            <p14:sldId id="509"/>
            <p14:sldId id="513"/>
            <p14:sldId id="514"/>
            <p14:sldId id="515"/>
            <p14:sldId id="516"/>
            <p14:sldId id="507"/>
            <p14:sldId id="517"/>
            <p14:sldId id="508"/>
            <p14:sldId id="504"/>
            <p14:sldId id="502"/>
            <p14:sldId id="5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7" userDrawn="1">
          <p15:clr>
            <a:srgbClr val="A4A3A4"/>
          </p15:clr>
        </p15:guide>
        <p15:guide id="2" pos="217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oobin" initials="Bin" lastIdx="1" clrIdx="0"/>
  <p:cmAuthor id="1" name="LeeHeejun" initials="L" lastIdx="1" clrIdx="1">
    <p:extLst>
      <p:ext uri="{19B8F6BF-5375-455C-9EA6-DF929625EA0E}">
        <p15:presenceInfo xmlns:p15="http://schemas.microsoft.com/office/powerpoint/2012/main" userId="S::heejun@pusan.ac.kr::f4146b6c-b8a2-4ff9-88b8-ec5eab333d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3B41"/>
    <a:srgbClr val="4D6949"/>
    <a:srgbClr val="654D4D"/>
    <a:srgbClr val="6C7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9" autoAdjust="0"/>
    <p:restoredTop sz="88561" autoAdjust="0"/>
  </p:normalViewPr>
  <p:slideViewPr>
    <p:cSldViewPr>
      <p:cViewPr varScale="1">
        <p:scale>
          <a:sx n="76" d="100"/>
          <a:sy n="76" d="100"/>
        </p:scale>
        <p:origin x="1781" y="48"/>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4014" y="102"/>
      </p:cViewPr>
      <p:guideLst>
        <p:guide orient="horz" pos="3157"/>
        <p:guide pos="217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86309" cy="501576"/>
          </a:xfrm>
          <a:prstGeom prst="rect">
            <a:avLst/>
          </a:prstGeom>
        </p:spPr>
        <p:txBody>
          <a:bodyPr vert="horz" lIns="92439" tIns="46219" rIns="92439" bIns="46219" rtlCol="0"/>
          <a:lstStyle>
            <a:lvl1pPr algn="l">
              <a:defRPr sz="1200"/>
            </a:lvl1pPr>
          </a:lstStyle>
          <a:p>
            <a:endParaRPr lang="ko-KR" altLang="en-US"/>
          </a:p>
        </p:txBody>
      </p:sp>
      <p:sp>
        <p:nvSpPr>
          <p:cNvPr id="3" name="날짜 개체 틀 2"/>
          <p:cNvSpPr>
            <a:spLocks noGrp="1"/>
          </p:cNvSpPr>
          <p:nvPr>
            <p:ph type="dt" sz="quarter" idx="1"/>
          </p:nvPr>
        </p:nvSpPr>
        <p:spPr>
          <a:xfrm>
            <a:off x="3901833" y="0"/>
            <a:ext cx="2986309" cy="501576"/>
          </a:xfrm>
          <a:prstGeom prst="rect">
            <a:avLst/>
          </a:prstGeom>
        </p:spPr>
        <p:txBody>
          <a:bodyPr vert="horz" lIns="92439" tIns="46219" rIns="92439" bIns="46219" rtlCol="0"/>
          <a:lstStyle>
            <a:lvl1pPr algn="r">
              <a:defRPr sz="1200"/>
            </a:lvl1pPr>
          </a:lstStyle>
          <a:p>
            <a:fld id="{4EB37C39-CD54-4508-B6FC-BB66DEF7D0C6}" type="datetimeFigureOut">
              <a:rPr lang="ko-KR" altLang="en-US" smtClean="0"/>
              <a:t>2021-11-02</a:t>
            </a:fld>
            <a:endParaRPr lang="ko-KR" altLang="en-US"/>
          </a:p>
        </p:txBody>
      </p:sp>
      <p:sp>
        <p:nvSpPr>
          <p:cNvPr id="4" name="바닥글 개체 틀 3"/>
          <p:cNvSpPr>
            <a:spLocks noGrp="1"/>
          </p:cNvSpPr>
          <p:nvPr>
            <p:ph type="ftr" sz="quarter" idx="2"/>
          </p:nvPr>
        </p:nvSpPr>
        <p:spPr>
          <a:xfrm>
            <a:off x="0" y="9518710"/>
            <a:ext cx="2986309" cy="501576"/>
          </a:xfrm>
          <a:prstGeom prst="rect">
            <a:avLst/>
          </a:prstGeom>
        </p:spPr>
        <p:txBody>
          <a:bodyPr vert="horz" lIns="92439" tIns="46219" rIns="92439" bIns="46219"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901833" y="9518710"/>
            <a:ext cx="2986309" cy="501576"/>
          </a:xfrm>
          <a:prstGeom prst="rect">
            <a:avLst/>
          </a:prstGeom>
        </p:spPr>
        <p:txBody>
          <a:bodyPr vert="horz" lIns="92439" tIns="46219" rIns="92439" bIns="46219" rtlCol="0" anchor="b"/>
          <a:lstStyle>
            <a:lvl1pPr algn="r">
              <a:defRPr sz="1200"/>
            </a:lvl1pPr>
          </a:lstStyle>
          <a:p>
            <a:fld id="{3EABA07C-8AAB-4483-824C-C5B8AAAECD72}" type="slidenum">
              <a:rPr lang="ko-KR" altLang="en-US" smtClean="0"/>
              <a:t>‹#›</a:t>
            </a:fld>
            <a:endParaRPr lang="ko-KR" altLang="en-US"/>
          </a:p>
        </p:txBody>
      </p:sp>
    </p:spTree>
    <p:extLst>
      <p:ext uri="{BB962C8B-B14F-4D97-AF65-F5344CB8AC3E}">
        <p14:creationId xmlns:p14="http://schemas.microsoft.com/office/powerpoint/2010/main" val="48633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85559" cy="501096"/>
          </a:xfrm>
          <a:prstGeom prst="rect">
            <a:avLst/>
          </a:prstGeom>
        </p:spPr>
        <p:txBody>
          <a:bodyPr vert="horz" lIns="92439" tIns="46219" rIns="92439" bIns="46219" rtlCol="0"/>
          <a:lstStyle>
            <a:lvl1pPr algn="l">
              <a:defRPr sz="1200"/>
            </a:lvl1pPr>
          </a:lstStyle>
          <a:p>
            <a:endParaRPr lang="ko-KR" altLang="en-US"/>
          </a:p>
        </p:txBody>
      </p:sp>
      <p:sp>
        <p:nvSpPr>
          <p:cNvPr id="3" name="날짜 개체 틀 2"/>
          <p:cNvSpPr>
            <a:spLocks noGrp="1"/>
          </p:cNvSpPr>
          <p:nvPr>
            <p:ph type="dt" idx="1"/>
          </p:nvPr>
        </p:nvSpPr>
        <p:spPr>
          <a:xfrm>
            <a:off x="3902599" y="0"/>
            <a:ext cx="2985559" cy="501096"/>
          </a:xfrm>
          <a:prstGeom prst="rect">
            <a:avLst/>
          </a:prstGeom>
        </p:spPr>
        <p:txBody>
          <a:bodyPr vert="horz" lIns="92439" tIns="46219" rIns="92439" bIns="46219" rtlCol="0"/>
          <a:lstStyle>
            <a:lvl1pPr algn="r">
              <a:defRPr sz="1200"/>
            </a:lvl1pPr>
          </a:lstStyle>
          <a:p>
            <a:fld id="{ED12B701-26E6-407A-B4C4-B57FDCB4C350}" type="datetimeFigureOut">
              <a:rPr lang="ko-KR" altLang="en-US" smtClean="0"/>
              <a:pPr/>
              <a:t>2021-11-02</a:t>
            </a:fld>
            <a:endParaRPr lang="ko-KR" altLang="en-US"/>
          </a:p>
        </p:txBody>
      </p:sp>
      <p:sp>
        <p:nvSpPr>
          <p:cNvPr id="4" name="슬라이드 이미지 개체 틀 3"/>
          <p:cNvSpPr>
            <a:spLocks noGrp="1" noRot="1" noChangeAspect="1"/>
          </p:cNvSpPr>
          <p:nvPr>
            <p:ph type="sldImg" idx="2"/>
          </p:nvPr>
        </p:nvSpPr>
        <p:spPr>
          <a:xfrm>
            <a:off x="938213" y="750888"/>
            <a:ext cx="5013325" cy="3759200"/>
          </a:xfrm>
          <a:prstGeom prst="rect">
            <a:avLst/>
          </a:prstGeom>
          <a:noFill/>
          <a:ln w="12700">
            <a:solidFill>
              <a:prstClr val="black"/>
            </a:solidFill>
          </a:ln>
        </p:spPr>
        <p:txBody>
          <a:bodyPr vert="horz" lIns="92439" tIns="46219" rIns="92439" bIns="46219" rtlCol="0" anchor="ctr"/>
          <a:lstStyle/>
          <a:p>
            <a:endParaRPr lang="ko-KR" altLang="en-US"/>
          </a:p>
        </p:txBody>
      </p:sp>
      <p:sp>
        <p:nvSpPr>
          <p:cNvPr id="5" name="슬라이드 노트 개체 틀 4"/>
          <p:cNvSpPr>
            <a:spLocks noGrp="1"/>
          </p:cNvSpPr>
          <p:nvPr>
            <p:ph type="body" sz="quarter" idx="3"/>
          </p:nvPr>
        </p:nvSpPr>
        <p:spPr>
          <a:xfrm>
            <a:off x="688977" y="4760399"/>
            <a:ext cx="5511800" cy="4509851"/>
          </a:xfrm>
          <a:prstGeom prst="rect">
            <a:avLst/>
          </a:prstGeom>
        </p:spPr>
        <p:txBody>
          <a:bodyPr vert="horz" lIns="92439" tIns="46219" rIns="92439" bIns="46219"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519055"/>
            <a:ext cx="2985559" cy="501096"/>
          </a:xfrm>
          <a:prstGeom prst="rect">
            <a:avLst/>
          </a:prstGeom>
        </p:spPr>
        <p:txBody>
          <a:bodyPr vert="horz" lIns="92439" tIns="46219" rIns="92439" bIns="46219"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902599" y="9519055"/>
            <a:ext cx="2985559" cy="501096"/>
          </a:xfrm>
          <a:prstGeom prst="rect">
            <a:avLst/>
          </a:prstGeom>
        </p:spPr>
        <p:txBody>
          <a:bodyPr vert="horz" lIns="92439" tIns="46219" rIns="92439" bIns="46219" rtlCol="0" anchor="b"/>
          <a:lstStyle>
            <a:lvl1pPr algn="r">
              <a:defRPr sz="1200"/>
            </a:lvl1pPr>
          </a:lstStyle>
          <a:p>
            <a:fld id="{0490435A-6D06-477E-8EB0-6DC33267CF58}" type="slidenum">
              <a:rPr lang="ko-KR" altLang="en-US" smtClean="0"/>
              <a:pPr/>
              <a:t>‹#›</a:t>
            </a:fld>
            <a:endParaRPr lang="ko-KR" altLang="en-US"/>
          </a:p>
        </p:txBody>
      </p:sp>
    </p:spTree>
    <p:extLst>
      <p:ext uri="{BB962C8B-B14F-4D97-AF65-F5344CB8AC3E}">
        <p14:creationId xmlns:p14="http://schemas.microsoft.com/office/powerpoint/2010/main" val="205665839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490435A-6D06-477E-8EB0-6DC33267CF58}" type="slidenum">
              <a:rPr lang="ko-KR" altLang="en-US" smtClean="0"/>
              <a:pPr/>
              <a:t>1</a:t>
            </a:fld>
            <a:endParaRPr lang="ko-KR" altLang="en-US"/>
          </a:p>
        </p:txBody>
      </p:sp>
    </p:spTree>
    <p:extLst>
      <p:ext uri="{BB962C8B-B14F-4D97-AF65-F5344CB8AC3E}">
        <p14:creationId xmlns:p14="http://schemas.microsoft.com/office/powerpoint/2010/main" val="411071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timing diagram defines the behavior of different objects within a time scale.</a:t>
            </a:r>
          </a:p>
        </p:txBody>
      </p:sp>
      <p:sp>
        <p:nvSpPr>
          <p:cNvPr id="4" name="Slide Number Placeholder 3"/>
          <p:cNvSpPr>
            <a:spLocks noGrp="1"/>
          </p:cNvSpPr>
          <p:nvPr>
            <p:ph type="sldNum" sz="quarter" idx="5"/>
          </p:nvPr>
        </p:nvSpPr>
        <p:spPr/>
        <p:txBody>
          <a:bodyPr/>
          <a:lstStyle/>
          <a:p>
            <a:fld id="{0490435A-6D06-477E-8EB0-6DC33267CF58}" type="slidenum">
              <a:rPr lang="ko-KR" altLang="en-US" smtClean="0"/>
              <a:pPr/>
              <a:t>8</a:t>
            </a:fld>
            <a:endParaRPr lang="ko-KR" altLang="en-US"/>
          </a:p>
        </p:txBody>
      </p:sp>
    </p:spTree>
    <p:extLst>
      <p:ext uri="{BB962C8B-B14F-4D97-AF65-F5344CB8AC3E}">
        <p14:creationId xmlns:p14="http://schemas.microsoft.com/office/powerpoint/2010/main" val="333689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CS: </a:t>
            </a:r>
            <a:r>
              <a:rPr lang="en-US" altLang="ko-KR" dirty="0"/>
              <a:t>The chip select signal from the master is used to select the slave. This is normally an active low signal and is pulled high to disconnect the slave from the SPI bus. When multiple slaves are used, an individual chip select signal for each slave is required from the master.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a:buFont typeface="Arial" panose="020B0604020202020204" pitchFamily="34" charset="0"/>
              <a:buNone/>
            </a:pPr>
            <a:r>
              <a:rPr lang="en-US" dirty="0"/>
              <a:t>Data command (D/C): As I mentioned if you cross the lines of D/C, you can have a value of either low and high. Those lines represent the taking the value of low or high.</a:t>
            </a:r>
          </a:p>
          <a:p>
            <a:pPr>
              <a:buFont typeface="Arial" panose="020B0604020202020204" pitchFamily="34" charset="0"/>
              <a:buNone/>
            </a:pPr>
            <a:endParaRPr lang="en-US" dirty="0"/>
          </a:p>
          <a:p>
            <a:pPr>
              <a:buFont typeface="Arial" panose="020B0604020202020204" pitchFamily="34" charset="0"/>
              <a:buNone/>
            </a:pPr>
            <a:r>
              <a:rPr lang="en-US" dirty="0"/>
              <a:t>Read/Write (RD/WR): when falling edge appears (from high to low), data can be written in display or read from display</a:t>
            </a:r>
          </a:p>
          <a:p>
            <a:endParaRPr lang="en-US" dirty="0"/>
          </a:p>
        </p:txBody>
      </p:sp>
      <p:sp>
        <p:nvSpPr>
          <p:cNvPr id="4" name="Slide Number Placeholder 3"/>
          <p:cNvSpPr>
            <a:spLocks noGrp="1"/>
          </p:cNvSpPr>
          <p:nvPr>
            <p:ph type="sldNum" sz="quarter" idx="5"/>
          </p:nvPr>
        </p:nvSpPr>
        <p:spPr/>
        <p:txBody>
          <a:bodyPr/>
          <a:lstStyle/>
          <a:p>
            <a:fld id="{0490435A-6D06-477E-8EB0-6DC33267CF58}" type="slidenum">
              <a:rPr lang="ko-KR" altLang="en-US" smtClean="0"/>
              <a:pPr/>
              <a:t>9</a:t>
            </a:fld>
            <a:endParaRPr lang="ko-KR" altLang="en-US"/>
          </a:p>
        </p:txBody>
      </p:sp>
    </p:spTree>
    <p:extLst>
      <p:ext uri="{BB962C8B-B14F-4D97-AF65-F5344CB8AC3E}">
        <p14:creationId xmlns:p14="http://schemas.microsoft.com/office/powerpoint/2010/main" val="176351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D/C as high, CS as low, W/R as low and send data to display.</a:t>
            </a:r>
          </a:p>
          <a:p>
            <a:r>
              <a:rPr lang="en-US" dirty="0"/>
              <a:t>Turn C/S back to High and W/R back to High.</a:t>
            </a:r>
          </a:p>
          <a:p>
            <a:endParaRPr lang="en-US" dirty="0"/>
          </a:p>
          <a:p>
            <a:r>
              <a:rPr lang="en-US" dirty="0"/>
              <a:t>Leave D/C as low, C/S as low, W/R as low and send command.</a:t>
            </a:r>
          </a:p>
          <a:p>
            <a:r>
              <a:rPr lang="en-US" dirty="0"/>
              <a:t>Turn C/S back to high and W/R back to high.</a:t>
            </a:r>
          </a:p>
        </p:txBody>
      </p:sp>
      <p:sp>
        <p:nvSpPr>
          <p:cNvPr id="4" name="Slide Number Placeholder 3"/>
          <p:cNvSpPr>
            <a:spLocks noGrp="1"/>
          </p:cNvSpPr>
          <p:nvPr>
            <p:ph type="sldNum" sz="quarter" idx="5"/>
          </p:nvPr>
        </p:nvSpPr>
        <p:spPr/>
        <p:txBody>
          <a:bodyPr/>
          <a:lstStyle/>
          <a:p>
            <a:fld id="{0490435A-6D06-477E-8EB0-6DC33267CF58}" type="slidenum">
              <a:rPr lang="ko-KR" altLang="en-US" smtClean="0"/>
              <a:pPr/>
              <a:t>11</a:t>
            </a:fld>
            <a:endParaRPr lang="ko-KR" altLang="en-US"/>
          </a:p>
        </p:txBody>
      </p:sp>
    </p:spTree>
    <p:extLst>
      <p:ext uri="{BB962C8B-B14F-4D97-AF65-F5344CB8AC3E}">
        <p14:creationId xmlns:p14="http://schemas.microsoft.com/office/powerpoint/2010/main" val="4080222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Noto Sans" panose="020B0502040504020204" pitchFamily="34" charset="0"/>
              </a:rPr>
              <a:t>While D/C is a high signal and CS is a low signal, the display of D0 to D17 is read when the RD signal is low.</a:t>
            </a:r>
            <a:endParaRPr lang="en-US" dirty="0"/>
          </a:p>
        </p:txBody>
      </p:sp>
      <p:sp>
        <p:nvSpPr>
          <p:cNvPr id="4" name="Slide Number Placeholder 3"/>
          <p:cNvSpPr>
            <a:spLocks noGrp="1"/>
          </p:cNvSpPr>
          <p:nvPr>
            <p:ph type="sldNum" sz="quarter" idx="5"/>
          </p:nvPr>
        </p:nvSpPr>
        <p:spPr/>
        <p:txBody>
          <a:bodyPr/>
          <a:lstStyle/>
          <a:p>
            <a:fld id="{0490435A-6D06-477E-8EB0-6DC33267CF58}" type="slidenum">
              <a:rPr lang="ko-KR" altLang="en-US" smtClean="0"/>
              <a:pPr/>
              <a:t>13</a:t>
            </a:fld>
            <a:endParaRPr lang="ko-KR" altLang="en-US"/>
          </a:p>
        </p:txBody>
      </p:sp>
    </p:spTree>
    <p:extLst>
      <p:ext uri="{BB962C8B-B14F-4D97-AF65-F5344CB8AC3E}">
        <p14:creationId xmlns:p14="http://schemas.microsoft.com/office/powerpoint/2010/main" val="1168111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http://itnovice1.blogspot.com/2019/09/blog-post_31.html</a:t>
            </a:r>
            <a:endParaRPr lang="ko-KR" altLang="en-US" dirty="0"/>
          </a:p>
        </p:txBody>
      </p:sp>
      <p:sp>
        <p:nvSpPr>
          <p:cNvPr id="4" name="슬라이드 번호 개체 틀 3"/>
          <p:cNvSpPr>
            <a:spLocks noGrp="1"/>
          </p:cNvSpPr>
          <p:nvPr>
            <p:ph type="sldNum" sz="quarter" idx="5"/>
          </p:nvPr>
        </p:nvSpPr>
        <p:spPr/>
        <p:txBody>
          <a:bodyPr/>
          <a:lstStyle/>
          <a:p>
            <a:fld id="{0490435A-6D06-477E-8EB0-6DC33267CF58}" type="slidenum">
              <a:rPr lang="ko-KR" altLang="en-US" smtClean="0"/>
              <a:pPr/>
              <a:t>15</a:t>
            </a:fld>
            <a:endParaRPr lang="ko-KR" altLang="en-US"/>
          </a:p>
        </p:txBody>
      </p:sp>
    </p:spTree>
    <p:extLst>
      <p:ext uri="{BB962C8B-B14F-4D97-AF65-F5344CB8AC3E}">
        <p14:creationId xmlns:p14="http://schemas.microsoft.com/office/powerpoint/2010/main" val="4231090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https://wikidocs.net/30790</a:t>
            </a:r>
          </a:p>
          <a:p>
            <a:r>
              <a:rPr lang="en-US" altLang="ko-KR" dirty="0"/>
              <a:t>https://m.blog.naver.com/PostView.naver?isHttpsRedirect=true&amp;blogId=darknisia&amp;logNo=220789745478</a:t>
            </a:r>
            <a:endParaRPr lang="ko-KR" altLang="en-US" dirty="0"/>
          </a:p>
        </p:txBody>
      </p:sp>
      <p:sp>
        <p:nvSpPr>
          <p:cNvPr id="4" name="슬라이드 번호 개체 틀 3"/>
          <p:cNvSpPr>
            <a:spLocks noGrp="1"/>
          </p:cNvSpPr>
          <p:nvPr>
            <p:ph type="sldNum" sz="quarter" idx="5"/>
          </p:nvPr>
        </p:nvSpPr>
        <p:spPr/>
        <p:txBody>
          <a:bodyPr/>
          <a:lstStyle/>
          <a:p>
            <a:fld id="{0490435A-6D06-477E-8EB0-6DC33267CF58}" type="slidenum">
              <a:rPr lang="ko-KR" altLang="en-US" smtClean="0"/>
              <a:pPr/>
              <a:t>17</a:t>
            </a:fld>
            <a:endParaRPr lang="ko-KR" altLang="en-US"/>
          </a:p>
        </p:txBody>
      </p:sp>
    </p:spTree>
    <p:extLst>
      <p:ext uri="{BB962C8B-B14F-4D97-AF65-F5344CB8AC3E}">
        <p14:creationId xmlns:p14="http://schemas.microsoft.com/office/powerpoint/2010/main" val="2949922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print">
            <a:lum bright="10000"/>
          </a:blip>
          <a:srcRect l="353" r="11504"/>
          <a:stretch>
            <a:fillRect/>
          </a:stretch>
        </p:blipFill>
        <p:spPr bwMode="auto">
          <a:xfrm>
            <a:off x="-23083" y="0"/>
            <a:ext cx="9107488" cy="6858000"/>
          </a:xfrm>
          <a:prstGeom prst="rect">
            <a:avLst/>
          </a:prstGeom>
          <a:noFill/>
          <a:ln w="9525">
            <a:noFill/>
            <a:miter lim="800000"/>
            <a:headEnd/>
            <a:tailEnd/>
          </a:ln>
        </p:spPr>
      </p:pic>
      <p:pic>
        <p:nvPicPr>
          <p:cNvPr id="12" name="Picture 6"/>
          <p:cNvPicPr>
            <a:picLocks noChangeAspect="1" noChangeArrowheads="1"/>
          </p:cNvPicPr>
          <p:nvPr userDrawn="1"/>
        </p:nvPicPr>
        <p:blipFill>
          <a:blip r:embed="rId3" cstate="print">
            <a:lum bright="30000"/>
          </a:blip>
          <a:srcRect/>
          <a:stretch>
            <a:fillRect/>
          </a:stretch>
        </p:blipFill>
        <p:spPr bwMode="auto">
          <a:xfrm rot="5400000">
            <a:off x="4357687" y="2071688"/>
            <a:ext cx="428625" cy="9143999"/>
          </a:xfrm>
          <a:prstGeom prst="rect">
            <a:avLst/>
          </a:prstGeom>
          <a:noFill/>
          <a:ln w="9525">
            <a:noFill/>
            <a:miter lim="800000"/>
            <a:headEnd/>
            <a:tailEnd/>
          </a:ln>
        </p:spPr>
      </p:pic>
      <p:sp>
        <p:nvSpPr>
          <p:cNvPr id="2" name="TextBox 1"/>
          <p:cNvSpPr txBox="1"/>
          <p:nvPr userDrawn="1"/>
        </p:nvSpPr>
        <p:spPr>
          <a:xfrm>
            <a:off x="971600" y="59680"/>
            <a:ext cx="1158330" cy="830997"/>
          </a:xfrm>
          <a:prstGeom prst="rect">
            <a:avLst/>
          </a:prstGeom>
          <a:noFill/>
        </p:spPr>
        <p:txBody>
          <a:bodyPr wrap="none" rtlCol="0">
            <a:spAutoFit/>
            <a:scene3d>
              <a:camera prst="orthographicFront">
                <a:rot lat="0" lon="300000" rev="0"/>
              </a:camera>
              <a:lightRig rig="threePt" dir="t"/>
            </a:scene3d>
            <a:sp3d extrusionH="127000">
              <a:extrusionClr>
                <a:schemeClr val="bg1"/>
              </a:extrusionClr>
            </a:sp3d>
          </a:bodyPr>
          <a:lstStyle/>
          <a:p>
            <a:r>
              <a:rPr lang="en-US" altLang="ko-KR" sz="1600" b="1" dirty="0">
                <a:solidFill>
                  <a:schemeClr val="bg1"/>
                </a:solidFill>
                <a:effectLst>
                  <a:outerShdw blurRad="50800" dist="50800" dir="2700000" sx="103000" sy="103000" algn="tl" rotWithShape="0">
                    <a:prstClr val="black">
                      <a:alpha val="41000"/>
                    </a:prstClr>
                  </a:outerShdw>
                </a:effectLst>
              </a:rPr>
              <a:t>Pusan</a:t>
            </a:r>
            <a:br>
              <a:rPr lang="en-US" altLang="ko-KR" sz="1600" b="1" dirty="0">
                <a:solidFill>
                  <a:schemeClr val="bg1"/>
                </a:solidFill>
                <a:effectLst>
                  <a:outerShdw blurRad="50800" dist="50800" dir="2700000" sx="103000" sy="103000" algn="tl" rotWithShape="0">
                    <a:prstClr val="black">
                      <a:alpha val="41000"/>
                    </a:prstClr>
                  </a:outerShdw>
                </a:effectLst>
              </a:rPr>
            </a:br>
            <a:r>
              <a:rPr lang="en-US" altLang="ko-KR" sz="1600" b="1" dirty="0">
                <a:solidFill>
                  <a:schemeClr val="bg1"/>
                </a:solidFill>
                <a:effectLst>
                  <a:outerShdw blurRad="50800" dist="50800" dir="2700000" sx="103000" sy="103000" algn="tl" rotWithShape="0">
                    <a:prstClr val="black">
                      <a:alpha val="41000"/>
                    </a:prstClr>
                  </a:outerShdw>
                </a:effectLst>
              </a:rPr>
              <a:t>National</a:t>
            </a:r>
          </a:p>
          <a:p>
            <a:r>
              <a:rPr lang="en-US" altLang="ko-KR" sz="1600" b="1" dirty="0">
                <a:solidFill>
                  <a:schemeClr val="bg1"/>
                </a:solidFill>
                <a:effectLst>
                  <a:outerShdw blurRad="50800" dist="50800" dir="2700000" sx="103000" sy="103000" algn="tl" rotWithShape="0">
                    <a:prstClr val="black">
                      <a:alpha val="41000"/>
                    </a:prstClr>
                  </a:outerShdw>
                </a:effectLst>
              </a:rPr>
              <a:t>University</a:t>
            </a:r>
            <a:endParaRPr lang="ko-KR" altLang="en-US" sz="1600" b="1" dirty="0">
              <a:solidFill>
                <a:schemeClr val="bg1"/>
              </a:solidFill>
              <a:effectLst>
                <a:outerShdw blurRad="50800" dist="50800" dir="2700000" sx="103000" sy="103000" algn="tl" rotWithShape="0">
                  <a:prstClr val="black">
                    <a:alpha val="41000"/>
                  </a:prstClr>
                </a:outerShdw>
              </a:effectLst>
            </a:endParaRPr>
          </a:p>
        </p:txBody>
      </p:sp>
      <p:pic>
        <p:nvPicPr>
          <p:cNvPr id="1026" name="Picture 2" descr="C:\Users\Benjamin\Pictures\부산대 로고.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68154" y="105410"/>
            <a:ext cx="732873" cy="739535"/>
          </a:xfrm>
          <a:prstGeom prst="rect">
            <a:avLst/>
          </a:prstGeom>
          <a:noFill/>
          <a:extLst>
            <a:ext uri="{909E8E84-426E-40DD-AFC4-6F175D3DCCD1}">
              <a14:hiddenFill xmlns:a14="http://schemas.microsoft.com/office/drawing/2010/main">
                <a:solidFill>
                  <a:srgbClr val="FFFFFF"/>
                </a:solidFill>
              </a14:hiddenFill>
            </a:ext>
          </a:extLst>
        </p:spPr>
      </p:pic>
      <p:sp>
        <p:nvSpPr>
          <p:cNvPr id="10" name="제목 9"/>
          <p:cNvSpPr>
            <a:spLocks noGrp="1"/>
          </p:cNvSpPr>
          <p:nvPr>
            <p:ph type="title" hasCustomPrompt="1"/>
          </p:nvPr>
        </p:nvSpPr>
        <p:spPr>
          <a:xfrm>
            <a:off x="4571999" y="908720"/>
            <a:ext cx="4133055" cy="1069498"/>
          </a:xfrm>
        </p:spPr>
        <p:txBody>
          <a:bodyPr>
            <a:normAutofit/>
          </a:bodyPr>
          <a:lstStyle>
            <a:lvl1pPr algn="r">
              <a:defRPr sz="2400"/>
            </a:lvl1pPr>
          </a:lstStyle>
          <a:p>
            <a:r>
              <a:rPr lang="ko-KR" altLang="en-US" dirty="0"/>
              <a:t>제목</a:t>
            </a:r>
          </a:p>
        </p:txBody>
      </p:sp>
      <p:cxnSp>
        <p:nvCxnSpPr>
          <p:cNvPr id="14" name="직선 연결선 13"/>
          <p:cNvCxnSpPr/>
          <p:nvPr userDrawn="1"/>
        </p:nvCxnSpPr>
        <p:spPr>
          <a:xfrm>
            <a:off x="3851920" y="1968598"/>
            <a:ext cx="5400600" cy="0"/>
          </a:xfrm>
          <a:prstGeom prst="line">
            <a:avLst/>
          </a:prstGeom>
          <a:ln w="25400">
            <a:solidFill>
              <a:srgbClr val="393B41"/>
            </a:solidFill>
          </a:ln>
        </p:spPr>
        <p:style>
          <a:lnRef idx="1">
            <a:schemeClr val="accent1"/>
          </a:lnRef>
          <a:fillRef idx="0">
            <a:schemeClr val="accent1"/>
          </a:fillRef>
          <a:effectRef idx="0">
            <a:schemeClr val="accent1"/>
          </a:effectRef>
          <a:fontRef idx="minor">
            <a:schemeClr val="tx1"/>
          </a:fontRef>
        </p:style>
      </p:cxnSp>
      <p:sp>
        <p:nvSpPr>
          <p:cNvPr id="17" name="텍스트 개체 틀 16"/>
          <p:cNvSpPr>
            <a:spLocks noGrp="1"/>
          </p:cNvSpPr>
          <p:nvPr>
            <p:ph type="body" sz="quarter" idx="13" hasCustomPrompt="1"/>
          </p:nvPr>
        </p:nvSpPr>
        <p:spPr>
          <a:xfrm>
            <a:off x="6227763" y="2133600"/>
            <a:ext cx="2447925" cy="215280"/>
          </a:xfrm>
        </p:spPr>
        <p:txBody>
          <a:bodyPr>
            <a:normAutofit/>
          </a:bodyPr>
          <a:lstStyle>
            <a:lvl1pPr marL="0" indent="0" algn="r">
              <a:buNone/>
              <a:defRPr sz="1050"/>
            </a:lvl1pPr>
          </a:lstStyle>
          <a:p>
            <a:pPr lvl="0"/>
            <a:r>
              <a:rPr lang="ko-KR" altLang="en-US" dirty="0"/>
              <a:t>이름</a:t>
            </a:r>
          </a:p>
        </p:txBody>
      </p:sp>
      <p:sp>
        <p:nvSpPr>
          <p:cNvPr id="20" name="텍스트 개체 틀 16"/>
          <p:cNvSpPr>
            <a:spLocks noGrp="1"/>
          </p:cNvSpPr>
          <p:nvPr>
            <p:ph type="body" sz="quarter" idx="14" hasCustomPrompt="1"/>
          </p:nvPr>
        </p:nvSpPr>
        <p:spPr>
          <a:xfrm>
            <a:off x="6228184" y="2348880"/>
            <a:ext cx="2447925" cy="215280"/>
          </a:xfrm>
        </p:spPr>
        <p:txBody>
          <a:bodyPr>
            <a:normAutofit/>
          </a:bodyPr>
          <a:lstStyle>
            <a:lvl1pPr marL="0" indent="0" algn="r">
              <a:buNone/>
              <a:defRPr sz="1050"/>
            </a:lvl1pPr>
          </a:lstStyle>
          <a:p>
            <a:pPr lvl="0"/>
            <a:r>
              <a:rPr lang="ko-KR" altLang="en-US" dirty="0"/>
              <a:t>부서</a:t>
            </a:r>
          </a:p>
        </p:txBody>
      </p:sp>
      <p:sp>
        <p:nvSpPr>
          <p:cNvPr id="21" name="텍스트 개체 틀 16"/>
          <p:cNvSpPr>
            <a:spLocks noGrp="1"/>
          </p:cNvSpPr>
          <p:nvPr>
            <p:ph type="body" sz="quarter" idx="15" hasCustomPrompt="1"/>
          </p:nvPr>
        </p:nvSpPr>
        <p:spPr>
          <a:xfrm>
            <a:off x="6228184" y="2565648"/>
            <a:ext cx="2447925" cy="215280"/>
          </a:xfrm>
        </p:spPr>
        <p:txBody>
          <a:bodyPr>
            <a:normAutofit/>
          </a:bodyPr>
          <a:lstStyle>
            <a:lvl1pPr marL="0" indent="0" algn="r">
              <a:buNone/>
              <a:defRPr sz="1050"/>
            </a:lvl1pPr>
          </a:lstStyle>
          <a:p>
            <a:pPr lvl="0"/>
            <a:r>
              <a:rPr lang="ko-KR" altLang="en-US" dirty="0"/>
              <a:t>직장</a:t>
            </a:r>
          </a:p>
        </p:txBody>
      </p:sp>
      <p:sp>
        <p:nvSpPr>
          <p:cNvPr id="22" name="텍스트 개체 틀 16"/>
          <p:cNvSpPr>
            <a:spLocks noGrp="1"/>
          </p:cNvSpPr>
          <p:nvPr>
            <p:ph type="body" sz="quarter" idx="16" hasCustomPrompt="1"/>
          </p:nvPr>
        </p:nvSpPr>
        <p:spPr>
          <a:xfrm>
            <a:off x="6228184" y="2781672"/>
            <a:ext cx="2447925" cy="215280"/>
          </a:xfrm>
        </p:spPr>
        <p:txBody>
          <a:bodyPr>
            <a:normAutofit/>
          </a:bodyPr>
          <a:lstStyle>
            <a:lvl1pPr marL="0" indent="0" algn="r">
              <a:buNone/>
              <a:defRPr sz="1050"/>
            </a:lvl1pPr>
          </a:lstStyle>
          <a:p>
            <a:pPr lvl="0"/>
            <a:r>
              <a:rPr lang="ko-KR" altLang="en-US" dirty="0"/>
              <a:t>기타</a:t>
            </a:r>
          </a:p>
        </p:txBody>
      </p:sp>
      <p:sp>
        <p:nvSpPr>
          <p:cNvPr id="26" name="날짜 개체 틀 10"/>
          <p:cNvSpPr txBox="1">
            <a:spLocks/>
          </p:cNvSpPr>
          <p:nvPr userDrawn="1"/>
        </p:nvSpPr>
        <p:spPr>
          <a:xfrm>
            <a:off x="0" y="2636912"/>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95E5233F-8CAE-4664-BE4D-2A37A073A3BB}" type="datetime4">
              <a:rPr lang="en-US" altLang="ko-KR" sz="1400" b="1" smtClean="0">
                <a:solidFill>
                  <a:schemeClr val="bg1"/>
                </a:solidFill>
              </a:rPr>
              <a:pPr algn="r"/>
              <a:t>November 2, 2021</a:t>
            </a:fld>
            <a:endParaRPr lang="ko-KR" altLang="en-US" sz="1400" b="1" dirty="0">
              <a:solidFill>
                <a:schemeClr val="bg1"/>
              </a:solidFill>
            </a:endParaRPr>
          </a:p>
        </p:txBody>
      </p:sp>
      <p:sp>
        <p:nvSpPr>
          <p:cNvPr id="27" name="텍스트 개체 틀 16"/>
          <p:cNvSpPr>
            <a:spLocks noGrp="1"/>
          </p:cNvSpPr>
          <p:nvPr>
            <p:ph type="body" sz="quarter" idx="17" hasCustomPrompt="1"/>
          </p:nvPr>
        </p:nvSpPr>
        <p:spPr>
          <a:xfrm>
            <a:off x="144363" y="3140968"/>
            <a:ext cx="1979365" cy="395672"/>
          </a:xfrm>
        </p:spPr>
        <p:txBody>
          <a:bodyPr vert="horz" lIns="91440" tIns="45720" rIns="91440" bIns="45720" rtlCol="0" anchor="ctr"/>
          <a:lstStyle>
            <a:lvl1pPr marL="0" indent="0">
              <a:buNone/>
              <a:defRPr lang="ko-KR" altLang="en-US" sz="1400" b="1" dirty="0">
                <a:solidFill>
                  <a:schemeClr val="bg1"/>
                </a:solidFill>
              </a:defRPr>
            </a:lvl1pPr>
          </a:lstStyle>
          <a:p>
            <a:pPr marL="0" lvl="0" algn="r"/>
            <a:r>
              <a:rPr lang="ko-KR" altLang="en-US" dirty="0"/>
              <a:t>직장</a:t>
            </a:r>
          </a:p>
        </p:txBody>
      </p:sp>
      <p:sp>
        <p:nvSpPr>
          <p:cNvPr id="28" name="텍스트 개체 틀 16"/>
          <p:cNvSpPr>
            <a:spLocks noGrp="1"/>
          </p:cNvSpPr>
          <p:nvPr>
            <p:ph type="body" sz="quarter" idx="18" hasCustomPrompt="1"/>
          </p:nvPr>
        </p:nvSpPr>
        <p:spPr>
          <a:xfrm>
            <a:off x="150178" y="3717032"/>
            <a:ext cx="1979365" cy="395672"/>
          </a:xfrm>
        </p:spPr>
        <p:txBody>
          <a:bodyPr vert="horz" lIns="91440" tIns="45720" rIns="91440" bIns="45720" rtlCol="0" anchor="ctr"/>
          <a:lstStyle>
            <a:lvl1pPr marL="0" indent="0">
              <a:buNone/>
              <a:defRPr lang="ko-KR" altLang="en-US" sz="1400" b="1" dirty="0">
                <a:solidFill>
                  <a:schemeClr val="bg1"/>
                </a:solidFill>
              </a:defRPr>
            </a:lvl1pPr>
          </a:lstStyle>
          <a:p>
            <a:pPr marL="0" lvl="0" algn="r"/>
            <a:r>
              <a:rPr lang="ko-KR" altLang="en-US" dirty="0" err="1"/>
              <a:t>홈피</a:t>
            </a:r>
            <a:endParaRPr lang="ko-KR" altLang="en-US" dirty="0"/>
          </a:p>
        </p:txBody>
      </p:sp>
      <p:sp>
        <p:nvSpPr>
          <p:cNvPr id="29" name="텍스트 개체 틀 16"/>
          <p:cNvSpPr>
            <a:spLocks noGrp="1"/>
          </p:cNvSpPr>
          <p:nvPr>
            <p:ph type="body" sz="quarter" idx="19" hasCustomPrompt="1"/>
          </p:nvPr>
        </p:nvSpPr>
        <p:spPr>
          <a:xfrm>
            <a:off x="134547" y="4293096"/>
            <a:ext cx="1979365" cy="395672"/>
          </a:xfrm>
        </p:spPr>
        <p:txBody>
          <a:bodyPr vert="horz" lIns="91440" tIns="45720" rIns="91440" bIns="45720" rtlCol="0" anchor="ctr">
            <a:normAutofit/>
          </a:bodyPr>
          <a:lstStyle>
            <a:lvl1pPr marL="0" indent="0">
              <a:buNone/>
              <a:defRPr lang="ko-KR" altLang="en-US" sz="1200" b="1" dirty="0">
                <a:solidFill>
                  <a:schemeClr val="bg1"/>
                </a:solidFill>
              </a:defRPr>
            </a:lvl1pPr>
          </a:lstStyle>
          <a:p>
            <a:pPr marL="0" lvl="0" algn="r"/>
            <a:r>
              <a:rPr lang="ko-KR" altLang="en-US" dirty="0"/>
              <a:t>이름</a:t>
            </a:r>
            <a:r>
              <a:rPr lang="en-US" altLang="ko-KR" dirty="0"/>
              <a:t>, </a:t>
            </a:r>
            <a:r>
              <a:rPr lang="ko-KR" altLang="en-US" dirty="0"/>
              <a:t>메일</a:t>
            </a:r>
          </a:p>
        </p:txBody>
      </p:sp>
      <p:sp>
        <p:nvSpPr>
          <p:cNvPr id="30" name="텍스트 개체 틀 16"/>
          <p:cNvSpPr>
            <a:spLocks noGrp="1"/>
          </p:cNvSpPr>
          <p:nvPr>
            <p:ph type="body" sz="quarter" idx="20" hasCustomPrompt="1"/>
          </p:nvPr>
        </p:nvSpPr>
        <p:spPr>
          <a:xfrm>
            <a:off x="6228184" y="5144316"/>
            <a:ext cx="2447925" cy="360040"/>
          </a:xfrm>
        </p:spPr>
        <p:txBody>
          <a:bodyPr>
            <a:normAutofit/>
          </a:bodyPr>
          <a:lstStyle>
            <a:lvl1pPr marL="0" indent="0" algn="r">
              <a:buNone/>
              <a:defRPr sz="1000" b="1"/>
            </a:lvl1pPr>
          </a:lstStyle>
          <a:p>
            <a:pPr lvl="0"/>
            <a:r>
              <a:rPr lang="ko-KR" altLang="en-US" dirty="0"/>
              <a:t>발표 세션 및 과목</a:t>
            </a:r>
          </a:p>
        </p:txBody>
      </p:sp>
      <p:sp>
        <p:nvSpPr>
          <p:cNvPr id="33" name="텍스트 개체 틀 16"/>
          <p:cNvSpPr>
            <a:spLocks noGrp="1"/>
          </p:cNvSpPr>
          <p:nvPr>
            <p:ph type="body" sz="quarter" idx="21" hasCustomPrompt="1"/>
          </p:nvPr>
        </p:nvSpPr>
        <p:spPr>
          <a:xfrm>
            <a:off x="6228184" y="5805264"/>
            <a:ext cx="2447925" cy="360040"/>
          </a:xfrm>
        </p:spPr>
        <p:txBody>
          <a:bodyPr>
            <a:normAutofit/>
          </a:bodyPr>
          <a:lstStyle>
            <a:lvl1pPr marL="0" indent="0" algn="r">
              <a:buNone/>
              <a:defRPr sz="1000" b="1"/>
            </a:lvl1pPr>
          </a:lstStyle>
          <a:p>
            <a:pPr lvl="0"/>
            <a:r>
              <a:rPr lang="ko-KR" altLang="en-US" dirty="0"/>
              <a:t>발표 명</a:t>
            </a:r>
          </a:p>
        </p:txBody>
      </p:sp>
      <p:pic>
        <p:nvPicPr>
          <p:cNvPr id="4" name="그림 3" descr="그리기이(가) 표시된 사진&#10;&#10;자동 생성된 설명">
            <a:extLst>
              <a:ext uri="{FF2B5EF4-FFF2-40B4-BE49-F238E27FC236}">
                <a16:creationId xmlns:a16="http://schemas.microsoft.com/office/drawing/2014/main" id="{B673FBB5-9882-4912-8909-D0E3682DB0F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6491" y="777531"/>
            <a:ext cx="2195735" cy="11366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74ED2B-C213-4060-8FC2-8CC1C6AD9DB8}" type="datetime4">
              <a:rPr lang="en-US" altLang="ko-KR" smtClean="0"/>
              <a:t>November 2, 2021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10BEF-9986-4ED6-8709-A699EEAB593B}"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0B93567-0DE6-4B80-9913-3464083148C3}" type="datetime4">
              <a:rPr lang="en-US" altLang="ko-KR" smtClean="0"/>
              <a:t>November 2, 2021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10BEF-9986-4ED6-8709-A699EEAB593B}"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cstate="print"/>
          <a:srcRect/>
          <a:stretch>
            <a:fillRect/>
          </a:stretch>
        </p:blipFill>
        <p:spPr bwMode="auto">
          <a:xfrm>
            <a:off x="0" y="4381500"/>
            <a:ext cx="9144000" cy="2476500"/>
          </a:xfrm>
          <a:prstGeom prst="rect">
            <a:avLst/>
          </a:prstGeom>
          <a:noFill/>
          <a:ln w="9525">
            <a:noFill/>
            <a:miter lim="800000"/>
            <a:headEnd/>
            <a:tailEnd/>
          </a:ln>
          <a:effectLst>
            <a:outerShdw blurRad="50800" dist="38100" dir="16200000" rotWithShape="0">
              <a:prstClr val="black">
                <a:alpha val="40000"/>
              </a:prstClr>
            </a:outerShdw>
          </a:effectLst>
        </p:spPr>
      </p:pic>
      <p:cxnSp>
        <p:nvCxnSpPr>
          <p:cNvPr id="13" name="직선 연결선 12"/>
          <p:cNvCxnSpPr/>
          <p:nvPr userDrawn="1"/>
        </p:nvCxnSpPr>
        <p:spPr>
          <a:xfrm>
            <a:off x="755576" y="4028509"/>
            <a:ext cx="0" cy="360040"/>
          </a:xfrm>
          <a:prstGeom prst="line">
            <a:avLst/>
          </a:prstGeom>
          <a:ln w="34925">
            <a:solidFill>
              <a:schemeClr val="tx1">
                <a:lumMod val="65000"/>
                <a:lumOff val="35000"/>
              </a:schemeClr>
            </a:solidFill>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userDrawn="1"/>
        </p:nvCxnSpPr>
        <p:spPr>
          <a:xfrm>
            <a:off x="755576" y="4405852"/>
            <a:ext cx="0" cy="679332"/>
          </a:xfrm>
          <a:prstGeom prst="line">
            <a:avLst/>
          </a:prstGeom>
          <a:ln w="34925">
            <a:solidFill>
              <a:schemeClr val="bg1"/>
            </a:solidFill>
          </a:ln>
          <a:effectLst>
            <a:innerShdw blurRad="63500" dist="50800" dir="108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3851920" y="1968598"/>
            <a:ext cx="5400600" cy="0"/>
          </a:xfrm>
          <a:prstGeom prst="line">
            <a:avLst/>
          </a:prstGeom>
          <a:ln w="25400">
            <a:solidFill>
              <a:srgbClr val="393B41"/>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4709437" y="2786444"/>
            <a:ext cx="4542366" cy="0"/>
          </a:xfrm>
          <a:prstGeom prst="line">
            <a:avLst/>
          </a:prstGeom>
          <a:ln>
            <a:solidFill>
              <a:srgbClr val="393B41"/>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hasCustomPrompt="1"/>
          </p:nvPr>
        </p:nvSpPr>
        <p:spPr>
          <a:xfrm>
            <a:off x="878904" y="4476750"/>
            <a:ext cx="3405064" cy="536426"/>
          </a:xfrm>
        </p:spPr>
        <p:txBody>
          <a:bodyPr>
            <a:normAutofit/>
          </a:bodyPr>
          <a:lstStyle>
            <a:lvl1pPr algn="l">
              <a:defRPr sz="1400" b="1">
                <a:solidFill>
                  <a:schemeClr val="bg1"/>
                </a:solidFill>
              </a:defRPr>
            </a:lvl1pPr>
          </a:lstStyle>
          <a:p>
            <a:r>
              <a:rPr lang="ko-KR" altLang="en-US"/>
              <a:t>제목</a:t>
            </a:r>
            <a:endParaRPr lang="ko-KR" altLang="en-US" dirty="0"/>
          </a:p>
        </p:txBody>
      </p:sp>
      <p:sp>
        <p:nvSpPr>
          <p:cNvPr id="9" name="텍스트 개체 틀 16"/>
          <p:cNvSpPr>
            <a:spLocks noGrp="1"/>
          </p:cNvSpPr>
          <p:nvPr>
            <p:ph type="body" sz="quarter" idx="20" hasCustomPrompt="1"/>
          </p:nvPr>
        </p:nvSpPr>
        <p:spPr>
          <a:xfrm>
            <a:off x="899592" y="5439730"/>
            <a:ext cx="2447925" cy="360040"/>
          </a:xfrm>
        </p:spPr>
        <p:txBody>
          <a:bodyPr>
            <a:normAutofit/>
          </a:bodyPr>
          <a:lstStyle>
            <a:lvl1pPr marL="0" indent="0" algn="l">
              <a:buNone/>
              <a:defRPr sz="1000" b="1">
                <a:solidFill>
                  <a:schemeClr val="bg1"/>
                </a:solidFill>
              </a:defRPr>
            </a:lvl1pPr>
          </a:lstStyle>
          <a:p>
            <a:pPr lvl="0"/>
            <a:r>
              <a:rPr lang="ko-KR" altLang="en-US" dirty="0"/>
              <a:t>발표 세션 및 과목</a:t>
            </a:r>
          </a:p>
        </p:txBody>
      </p:sp>
      <p:sp>
        <p:nvSpPr>
          <p:cNvPr id="10" name="텍스트 개체 틀 16"/>
          <p:cNvSpPr>
            <a:spLocks noGrp="1"/>
          </p:cNvSpPr>
          <p:nvPr>
            <p:ph type="body" sz="quarter" idx="21" hasCustomPrompt="1"/>
          </p:nvPr>
        </p:nvSpPr>
        <p:spPr>
          <a:xfrm>
            <a:off x="899592" y="6100678"/>
            <a:ext cx="2447925" cy="360040"/>
          </a:xfrm>
        </p:spPr>
        <p:txBody>
          <a:bodyPr>
            <a:normAutofit/>
          </a:bodyPr>
          <a:lstStyle>
            <a:lvl1pPr marL="0" indent="0" algn="l">
              <a:buNone/>
              <a:defRPr sz="1000" b="1">
                <a:solidFill>
                  <a:schemeClr val="bg1"/>
                </a:solidFill>
              </a:defRPr>
            </a:lvl1pPr>
          </a:lstStyle>
          <a:p>
            <a:pPr lvl="0"/>
            <a:r>
              <a:rPr lang="ko-KR" altLang="en-US" dirty="0"/>
              <a:t>발표 명</a:t>
            </a:r>
          </a:p>
        </p:txBody>
      </p:sp>
      <p:sp>
        <p:nvSpPr>
          <p:cNvPr id="11" name="텍스트 개체 틀 16"/>
          <p:cNvSpPr>
            <a:spLocks noGrp="1"/>
          </p:cNvSpPr>
          <p:nvPr>
            <p:ph type="body" sz="quarter" idx="13" hasCustomPrompt="1"/>
          </p:nvPr>
        </p:nvSpPr>
        <p:spPr>
          <a:xfrm>
            <a:off x="4355976" y="1340768"/>
            <a:ext cx="4437923" cy="545880"/>
          </a:xfrm>
        </p:spPr>
        <p:txBody>
          <a:bodyPr>
            <a:noAutofit/>
          </a:bodyPr>
          <a:lstStyle>
            <a:lvl1pPr marL="0" indent="0" algn="r">
              <a:buNone/>
              <a:defRPr sz="2400" b="1">
                <a:solidFill>
                  <a:schemeClr val="tx1">
                    <a:lumMod val="65000"/>
                    <a:lumOff val="35000"/>
                  </a:schemeClr>
                </a:solidFill>
              </a:defRPr>
            </a:lvl1pPr>
          </a:lstStyle>
          <a:p>
            <a:pPr lvl="0"/>
            <a:r>
              <a:rPr lang="ko-KR" altLang="en-US" dirty="0" err="1"/>
              <a:t>챕터</a:t>
            </a:r>
            <a:r>
              <a:rPr lang="ko-KR" altLang="en-US" dirty="0"/>
              <a:t> 제목</a:t>
            </a:r>
          </a:p>
        </p:txBody>
      </p:sp>
      <p:sp>
        <p:nvSpPr>
          <p:cNvPr id="12" name="텍스트 개체 틀 16"/>
          <p:cNvSpPr>
            <a:spLocks noGrp="1"/>
          </p:cNvSpPr>
          <p:nvPr>
            <p:ph type="body" sz="quarter" idx="14" hasCustomPrompt="1"/>
          </p:nvPr>
        </p:nvSpPr>
        <p:spPr>
          <a:xfrm>
            <a:off x="4932040" y="2426404"/>
            <a:ext cx="3855310" cy="360040"/>
          </a:xfrm>
        </p:spPr>
        <p:txBody>
          <a:bodyPr>
            <a:noAutofit/>
          </a:bodyPr>
          <a:lstStyle>
            <a:lvl1pPr marL="0" indent="0" algn="r">
              <a:buFontTx/>
              <a:buNone/>
              <a:defRPr sz="1200" b="1" baseline="0">
                <a:solidFill>
                  <a:schemeClr val="tx1">
                    <a:lumMod val="65000"/>
                    <a:lumOff val="35000"/>
                  </a:schemeClr>
                </a:solidFill>
              </a:defRPr>
            </a:lvl1pPr>
          </a:lstStyle>
          <a:p>
            <a:pPr lvl="0"/>
            <a:r>
              <a:rPr lang="ko-KR" altLang="en-US" dirty="0"/>
              <a:t>소제목 하위 제목</a:t>
            </a:r>
            <a:r>
              <a:rPr lang="en-US" altLang="ko-KR" dirty="0"/>
              <a:t>(</a:t>
            </a:r>
            <a:r>
              <a:rPr lang="ko-KR" altLang="en-US" dirty="0"/>
              <a:t>섹션</a:t>
            </a:r>
            <a:r>
              <a:rPr lang="en-US" altLang="ko-KR" dirty="0"/>
              <a:t>)</a:t>
            </a:r>
          </a:p>
        </p:txBody>
      </p:sp>
      <p:sp>
        <p:nvSpPr>
          <p:cNvPr id="14" name="텍스트 개체 틀 16"/>
          <p:cNvSpPr>
            <a:spLocks noGrp="1"/>
          </p:cNvSpPr>
          <p:nvPr>
            <p:ph type="body" sz="quarter" idx="22" hasCustomPrompt="1"/>
          </p:nvPr>
        </p:nvSpPr>
        <p:spPr>
          <a:xfrm>
            <a:off x="4932040" y="2780928"/>
            <a:ext cx="3855310" cy="360040"/>
          </a:xfrm>
        </p:spPr>
        <p:txBody>
          <a:bodyPr>
            <a:noAutofit/>
          </a:bodyPr>
          <a:lstStyle>
            <a:lvl1pPr marL="0" indent="0" algn="r">
              <a:buFontTx/>
              <a:buNone/>
              <a:defRPr sz="1200" b="1" baseline="0">
                <a:solidFill>
                  <a:schemeClr val="tx1">
                    <a:lumMod val="65000"/>
                    <a:lumOff val="35000"/>
                  </a:schemeClr>
                </a:solidFill>
              </a:defRPr>
            </a:lvl1pPr>
          </a:lstStyle>
          <a:p>
            <a:pPr lvl="0"/>
            <a:r>
              <a:rPr lang="ko-KR" altLang="en-US" dirty="0"/>
              <a:t>소제목 하위 제목</a:t>
            </a:r>
            <a:r>
              <a:rPr lang="en-US" altLang="ko-KR" dirty="0"/>
              <a:t>2 (</a:t>
            </a:r>
            <a:r>
              <a:rPr lang="ko-KR" altLang="en-US" dirty="0"/>
              <a:t>섹션</a:t>
            </a:r>
            <a:r>
              <a:rPr lang="en-US" altLang="ko-KR" dirty="0"/>
              <a:t>)</a:t>
            </a:r>
          </a:p>
        </p:txBody>
      </p:sp>
      <p:pic>
        <p:nvPicPr>
          <p:cNvPr id="3" name="그림 2" descr="그리기이(가) 표시된 사진&#10;&#10;자동 생성된 설명">
            <a:extLst>
              <a:ext uri="{FF2B5EF4-FFF2-40B4-BE49-F238E27FC236}">
                <a16:creationId xmlns:a16="http://schemas.microsoft.com/office/drawing/2014/main" id="{5195B488-8D2E-46FC-BD67-F111B179735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80312" y="5994472"/>
            <a:ext cx="1796040" cy="92973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pic>
        <p:nvPicPr>
          <p:cNvPr id="8" name="Picture 2" descr="http://pnucas.org/xe/files/attach/images/688/6debb41a26afda89c09c3af5318a977a.png"/>
          <p:cNvPicPr>
            <a:picLocks noChangeAspect="1" noChangeArrowheads="1"/>
          </p:cNvPicPr>
          <p:nvPr userDrawn="1"/>
        </p:nvPicPr>
        <p:blipFill>
          <a:blip r:embed="rId2" cstate="print"/>
          <a:srcRect/>
          <a:stretch>
            <a:fillRect/>
          </a:stretch>
        </p:blipFill>
        <p:spPr bwMode="auto">
          <a:xfrm>
            <a:off x="-2602571" y="-792088"/>
            <a:ext cx="2602571" cy="792088"/>
          </a:xfrm>
          <a:prstGeom prst="rect">
            <a:avLst/>
          </a:prstGeom>
          <a:noFill/>
        </p:spPr>
      </p:pic>
      <p:cxnSp>
        <p:nvCxnSpPr>
          <p:cNvPr id="11" name="직선 연결선 10"/>
          <p:cNvCxnSpPr/>
          <p:nvPr userDrawn="1"/>
        </p:nvCxnSpPr>
        <p:spPr>
          <a:xfrm>
            <a:off x="1619672" y="1700808"/>
            <a:ext cx="1368152" cy="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971600" y="1196752"/>
            <a:ext cx="1656184" cy="461665"/>
          </a:xfrm>
          <a:prstGeom prst="rect">
            <a:avLst/>
          </a:prstGeom>
          <a:noFill/>
        </p:spPr>
        <p:txBody>
          <a:bodyPr wrap="square" rtlCol="0">
            <a:spAutoFit/>
          </a:bodyPr>
          <a:lstStyle/>
          <a:p>
            <a:r>
              <a:rPr lang="en-US" altLang="ko-KR" sz="2400" b="1" dirty="0">
                <a:solidFill>
                  <a:schemeClr val="tx1">
                    <a:lumMod val="65000"/>
                    <a:lumOff val="35000"/>
                  </a:schemeClr>
                </a:solidFill>
              </a:rPr>
              <a:t>Contents</a:t>
            </a:r>
            <a:endParaRPr lang="ko-KR" altLang="en-US" sz="2400" b="1" dirty="0">
              <a:solidFill>
                <a:schemeClr val="tx1">
                  <a:lumMod val="65000"/>
                  <a:lumOff val="35000"/>
                </a:schemeClr>
              </a:solidFill>
            </a:endParaRPr>
          </a:p>
        </p:txBody>
      </p:sp>
      <p:pic>
        <p:nvPicPr>
          <p:cNvPr id="5123" name="Picture 3"/>
          <p:cNvPicPr>
            <a:picLocks noChangeAspect="1" noChangeArrowheads="1"/>
          </p:cNvPicPr>
          <p:nvPr userDrawn="1"/>
        </p:nvPicPr>
        <p:blipFill>
          <a:blip r:embed="rId3" cstate="print"/>
          <a:srcRect/>
          <a:stretch>
            <a:fillRect/>
          </a:stretch>
        </p:blipFill>
        <p:spPr bwMode="auto">
          <a:xfrm>
            <a:off x="2932112" y="0"/>
            <a:ext cx="6248400" cy="6877050"/>
          </a:xfrm>
          <a:prstGeom prst="rect">
            <a:avLst/>
          </a:prstGeom>
          <a:noFill/>
          <a:ln w="9525">
            <a:noFill/>
            <a:miter lim="800000"/>
            <a:headEnd/>
            <a:tailEnd/>
          </a:ln>
        </p:spPr>
      </p:pic>
      <p:cxnSp>
        <p:nvCxnSpPr>
          <p:cNvPr id="23" name="직선 연결선 22"/>
          <p:cNvCxnSpPr/>
          <p:nvPr userDrawn="1"/>
        </p:nvCxnSpPr>
        <p:spPr>
          <a:xfrm>
            <a:off x="2934866" y="1700808"/>
            <a:ext cx="2736304"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텍스트 개체 틀 2"/>
          <p:cNvSpPr>
            <a:spLocks noGrp="1"/>
          </p:cNvSpPr>
          <p:nvPr>
            <p:ph type="body" sz="quarter" idx="10" hasCustomPrompt="1"/>
          </p:nvPr>
        </p:nvSpPr>
        <p:spPr>
          <a:xfrm>
            <a:off x="3132138" y="1844674"/>
            <a:ext cx="5472310" cy="4536653"/>
          </a:xfrm>
        </p:spPr>
        <p:txBody>
          <a:bodyPr/>
          <a:lstStyle>
            <a:lvl1pPr marL="514350" indent="-514350">
              <a:buFont typeface="+mj-lt"/>
              <a:buAutoNum type="arabicPeriod"/>
              <a:defRPr sz="1600" b="1">
                <a:solidFill>
                  <a:schemeClr val="bg1"/>
                </a:solidFill>
              </a:defRPr>
            </a:lvl1pPr>
            <a:lvl2pPr>
              <a:defRPr sz="1200">
                <a:solidFill>
                  <a:schemeClr val="bg1"/>
                </a:solidFill>
              </a:defRPr>
            </a:lvl2pPr>
          </a:lstStyle>
          <a:p>
            <a:pPr lvl="0"/>
            <a:r>
              <a:rPr lang="ko-KR" altLang="en-US" dirty="0" err="1"/>
              <a:t>챕터</a:t>
            </a:r>
            <a:r>
              <a:rPr lang="ko-KR" altLang="en-US" dirty="0"/>
              <a:t> 제목</a:t>
            </a:r>
          </a:p>
          <a:p>
            <a:pPr lvl="1"/>
            <a:r>
              <a:rPr lang="ko-KR" altLang="en-US" dirty="0"/>
              <a:t>섹션 제목</a:t>
            </a:r>
          </a:p>
        </p:txBody>
      </p:sp>
      <p:pic>
        <p:nvPicPr>
          <p:cNvPr id="2" name="그림 1">
            <a:extLst>
              <a:ext uri="{FF2B5EF4-FFF2-40B4-BE49-F238E27FC236}">
                <a16:creationId xmlns:a16="http://schemas.microsoft.com/office/drawing/2014/main" id="{68986908-0BE2-4CAE-8827-583D8ED2A6DF}"/>
              </a:ext>
            </a:extLst>
          </p:cNvPr>
          <p:cNvPicPr>
            <a:picLocks noChangeAspect="1"/>
          </p:cNvPicPr>
          <p:nvPr userDrawn="1"/>
        </p:nvPicPr>
        <p:blipFill>
          <a:blip r:embed="rId4">
            <a:duotone>
              <a:prstClr val="black"/>
              <a:schemeClr val="bg1">
                <a:lumMod val="95000"/>
                <a:tint val="45000"/>
                <a:satMod val="400000"/>
              </a:schemeClr>
            </a:duotone>
          </a:blip>
          <a:stretch>
            <a:fillRect/>
          </a:stretch>
        </p:blipFill>
        <p:spPr>
          <a:xfrm>
            <a:off x="107504" y="-180771"/>
            <a:ext cx="2592288" cy="134249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4102" name="Picture 6"/>
          <p:cNvPicPr>
            <a:picLocks noChangeAspect="1" noChangeArrowheads="1"/>
          </p:cNvPicPr>
          <p:nvPr userDrawn="1"/>
        </p:nvPicPr>
        <p:blipFill>
          <a:blip r:embed="rId2" cstate="print">
            <a:lum bright="30000"/>
          </a:blip>
          <a:srcRect/>
          <a:stretch>
            <a:fillRect/>
          </a:stretch>
        </p:blipFill>
        <p:spPr bwMode="auto">
          <a:xfrm rot="5400000">
            <a:off x="4357687" y="2071689"/>
            <a:ext cx="428625" cy="9143999"/>
          </a:xfrm>
          <a:prstGeom prst="rect">
            <a:avLst/>
          </a:prstGeom>
          <a:noFill/>
          <a:ln w="9525">
            <a:noFill/>
            <a:miter lim="800000"/>
            <a:headEnd/>
            <a:tailEnd/>
          </a:ln>
        </p:spPr>
      </p:pic>
      <p:grpSp>
        <p:nvGrpSpPr>
          <p:cNvPr id="27" name="그룹 26"/>
          <p:cNvGrpSpPr/>
          <p:nvPr userDrawn="1"/>
        </p:nvGrpSpPr>
        <p:grpSpPr>
          <a:xfrm>
            <a:off x="0" y="0"/>
            <a:ext cx="9144001" cy="790575"/>
            <a:chOff x="0" y="0"/>
            <a:chExt cx="9144001" cy="790575"/>
          </a:xfrm>
        </p:grpSpPr>
        <p:pic>
          <p:nvPicPr>
            <p:cNvPr id="4098" name="Picture 2"/>
            <p:cNvPicPr>
              <a:picLocks noChangeAspect="1" noChangeArrowheads="1"/>
            </p:cNvPicPr>
            <p:nvPr userDrawn="1"/>
          </p:nvPicPr>
          <p:blipFill>
            <a:blip r:embed="rId3" cstate="print">
              <a:lum bright="30000"/>
            </a:blip>
            <a:srcRect/>
            <a:stretch>
              <a:fillRect/>
            </a:stretch>
          </p:blipFill>
          <p:spPr bwMode="auto">
            <a:xfrm>
              <a:off x="0" y="0"/>
              <a:ext cx="1724025" cy="790575"/>
            </a:xfrm>
            <a:prstGeom prst="rect">
              <a:avLst/>
            </a:prstGeom>
            <a:noFill/>
            <a:ln w="9525">
              <a:noFill/>
              <a:miter lim="800000"/>
              <a:headEnd/>
              <a:tailEnd/>
            </a:ln>
          </p:spPr>
        </p:pic>
        <p:pic>
          <p:nvPicPr>
            <p:cNvPr id="15" name="Picture 2"/>
            <p:cNvPicPr>
              <a:picLocks noChangeAspect="1" noChangeArrowheads="1"/>
            </p:cNvPicPr>
            <p:nvPr userDrawn="1"/>
          </p:nvPicPr>
          <p:blipFill>
            <a:blip r:embed="rId3" cstate="print">
              <a:lum bright="30000"/>
            </a:blip>
            <a:srcRect/>
            <a:stretch>
              <a:fillRect/>
            </a:stretch>
          </p:blipFill>
          <p:spPr bwMode="auto">
            <a:xfrm>
              <a:off x="1691680" y="0"/>
              <a:ext cx="1724025" cy="790575"/>
            </a:xfrm>
            <a:prstGeom prst="rect">
              <a:avLst/>
            </a:prstGeom>
            <a:noFill/>
            <a:ln w="9525">
              <a:noFill/>
              <a:miter lim="800000"/>
              <a:headEnd/>
              <a:tailEnd/>
            </a:ln>
          </p:spPr>
        </p:pic>
        <p:pic>
          <p:nvPicPr>
            <p:cNvPr id="16" name="Picture 2"/>
            <p:cNvPicPr>
              <a:picLocks noChangeAspect="1" noChangeArrowheads="1"/>
            </p:cNvPicPr>
            <p:nvPr userDrawn="1"/>
          </p:nvPicPr>
          <p:blipFill>
            <a:blip r:embed="rId3" cstate="print">
              <a:lum bright="30000"/>
            </a:blip>
            <a:srcRect/>
            <a:stretch>
              <a:fillRect/>
            </a:stretch>
          </p:blipFill>
          <p:spPr bwMode="auto">
            <a:xfrm>
              <a:off x="3347864" y="0"/>
              <a:ext cx="1724025" cy="790575"/>
            </a:xfrm>
            <a:prstGeom prst="rect">
              <a:avLst/>
            </a:prstGeom>
            <a:noFill/>
            <a:ln w="9525">
              <a:noFill/>
              <a:miter lim="800000"/>
              <a:headEnd/>
              <a:tailEnd/>
            </a:ln>
          </p:spPr>
        </p:pic>
        <p:pic>
          <p:nvPicPr>
            <p:cNvPr id="17" name="Picture 2"/>
            <p:cNvPicPr>
              <a:picLocks noChangeAspect="1" noChangeArrowheads="1"/>
            </p:cNvPicPr>
            <p:nvPr userDrawn="1"/>
          </p:nvPicPr>
          <p:blipFill>
            <a:blip r:embed="rId3" cstate="print">
              <a:lum bright="30000"/>
            </a:blip>
            <a:srcRect/>
            <a:stretch>
              <a:fillRect/>
            </a:stretch>
          </p:blipFill>
          <p:spPr bwMode="auto">
            <a:xfrm>
              <a:off x="4072111" y="0"/>
              <a:ext cx="1724025" cy="790575"/>
            </a:xfrm>
            <a:prstGeom prst="rect">
              <a:avLst/>
            </a:prstGeom>
            <a:noFill/>
            <a:ln w="9525">
              <a:noFill/>
              <a:miter lim="800000"/>
              <a:headEnd/>
              <a:tailEnd/>
            </a:ln>
          </p:spPr>
        </p:pic>
        <p:pic>
          <p:nvPicPr>
            <p:cNvPr id="18" name="Picture 2"/>
            <p:cNvPicPr>
              <a:picLocks noChangeAspect="1" noChangeArrowheads="1"/>
            </p:cNvPicPr>
            <p:nvPr userDrawn="1"/>
          </p:nvPicPr>
          <p:blipFill>
            <a:blip r:embed="rId3" cstate="print">
              <a:lum bright="30000"/>
            </a:blip>
            <a:srcRect/>
            <a:stretch>
              <a:fillRect/>
            </a:stretch>
          </p:blipFill>
          <p:spPr bwMode="auto">
            <a:xfrm>
              <a:off x="4644009" y="0"/>
              <a:ext cx="2771800" cy="790575"/>
            </a:xfrm>
            <a:prstGeom prst="rect">
              <a:avLst/>
            </a:prstGeom>
            <a:noFill/>
            <a:ln w="9525">
              <a:noFill/>
              <a:miter lim="800000"/>
              <a:headEnd/>
              <a:tailEnd/>
            </a:ln>
          </p:spPr>
        </p:pic>
        <p:pic>
          <p:nvPicPr>
            <p:cNvPr id="19" name="Picture 2"/>
            <p:cNvPicPr>
              <a:picLocks noChangeAspect="1" noChangeArrowheads="1"/>
            </p:cNvPicPr>
            <p:nvPr userDrawn="1"/>
          </p:nvPicPr>
          <p:blipFill>
            <a:blip r:embed="rId3" cstate="print">
              <a:lum bright="30000"/>
            </a:blip>
            <a:srcRect/>
            <a:stretch>
              <a:fillRect/>
            </a:stretch>
          </p:blipFill>
          <p:spPr bwMode="auto">
            <a:xfrm>
              <a:off x="6228185" y="0"/>
              <a:ext cx="2915816" cy="790575"/>
            </a:xfrm>
            <a:prstGeom prst="rect">
              <a:avLst/>
            </a:prstGeom>
            <a:noFill/>
            <a:ln w="9525">
              <a:noFill/>
              <a:miter lim="800000"/>
              <a:headEnd/>
              <a:tailEnd/>
            </a:ln>
          </p:spPr>
        </p:pic>
      </p:grpSp>
      <p:pic>
        <p:nvPicPr>
          <p:cNvPr id="7"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p:blipFill>
        <p:spPr bwMode="auto">
          <a:xfrm>
            <a:off x="8094938" y="68318"/>
            <a:ext cx="1054516" cy="545880"/>
          </a:xfrm>
          <a:prstGeom prst="rect">
            <a:avLst/>
          </a:prstGeom>
          <a:noFill/>
          <a:effectLst>
            <a:outerShdw blurRad="50800" dist="38100" dir="2700000" sx="102000" sy="102000" algn="tl" rotWithShape="0">
              <a:prstClr val="black">
                <a:alpha val="54000"/>
              </a:prstClr>
            </a:outerShdw>
          </a:effectLst>
        </p:spPr>
      </p:pic>
      <p:sp>
        <p:nvSpPr>
          <p:cNvPr id="20" name="텍스트 개체 틀 16"/>
          <p:cNvSpPr>
            <a:spLocks noGrp="1"/>
          </p:cNvSpPr>
          <p:nvPr>
            <p:ph type="body" sz="quarter" idx="13" hasCustomPrompt="1"/>
          </p:nvPr>
        </p:nvSpPr>
        <p:spPr>
          <a:xfrm>
            <a:off x="134077" y="74808"/>
            <a:ext cx="3213787" cy="545880"/>
          </a:xfrm>
        </p:spPr>
        <p:txBody>
          <a:bodyPr>
            <a:noAutofit/>
          </a:bodyPr>
          <a:lstStyle>
            <a:lvl1pPr marL="0" indent="0" algn="l">
              <a:buNone/>
              <a:defRPr sz="2400" b="1">
                <a:solidFill>
                  <a:schemeClr val="bg1"/>
                </a:solidFill>
              </a:defRPr>
            </a:lvl1pPr>
          </a:lstStyle>
          <a:p>
            <a:pPr lvl="0"/>
            <a:r>
              <a:rPr lang="ko-KR" altLang="en-US" dirty="0" err="1"/>
              <a:t>챕터</a:t>
            </a:r>
            <a:r>
              <a:rPr lang="ko-KR" altLang="en-US" dirty="0"/>
              <a:t> 제목</a:t>
            </a:r>
          </a:p>
        </p:txBody>
      </p:sp>
      <p:sp>
        <p:nvSpPr>
          <p:cNvPr id="21" name="텍스트 개체 틀 16"/>
          <p:cNvSpPr>
            <a:spLocks noGrp="1"/>
          </p:cNvSpPr>
          <p:nvPr>
            <p:ph type="body" sz="quarter" idx="14" hasCustomPrompt="1"/>
          </p:nvPr>
        </p:nvSpPr>
        <p:spPr>
          <a:xfrm>
            <a:off x="3414108" y="68318"/>
            <a:ext cx="4470260" cy="545880"/>
          </a:xfrm>
        </p:spPr>
        <p:txBody>
          <a:bodyPr>
            <a:noAutofit/>
          </a:bodyPr>
          <a:lstStyle>
            <a:lvl1pPr marL="342900" indent="-342900" algn="l">
              <a:buFontTx/>
              <a:buChar char="-"/>
              <a:defRPr sz="1800" b="1" baseline="0">
                <a:solidFill>
                  <a:schemeClr val="bg1"/>
                </a:solidFill>
              </a:defRPr>
            </a:lvl1pPr>
          </a:lstStyle>
          <a:p>
            <a:pPr lvl="0"/>
            <a:r>
              <a:rPr lang="ko-KR" altLang="en-US" dirty="0"/>
              <a:t>소제목 하위 제목</a:t>
            </a:r>
            <a:r>
              <a:rPr lang="en-US" altLang="ko-KR" dirty="0"/>
              <a:t>(</a:t>
            </a:r>
            <a:r>
              <a:rPr lang="ko-KR" altLang="en-US" dirty="0"/>
              <a:t>섹션</a:t>
            </a:r>
            <a:r>
              <a:rPr lang="en-US" altLang="ko-KR" dirty="0"/>
              <a:t>)</a:t>
            </a:r>
          </a:p>
        </p:txBody>
      </p:sp>
      <p:sp>
        <p:nvSpPr>
          <p:cNvPr id="22" name="텍스트 개체 틀 16"/>
          <p:cNvSpPr>
            <a:spLocks noGrp="1"/>
          </p:cNvSpPr>
          <p:nvPr>
            <p:ph type="body" sz="quarter" idx="15" hasCustomPrompt="1"/>
          </p:nvPr>
        </p:nvSpPr>
        <p:spPr>
          <a:xfrm>
            <a:off x="323528" y="980728"/>
            <a:ext cx="5976664" cy="432048"/>
          </a:xfrm>
        </p:spPr>
        <p:txBody>
          <a:bodyPr>
            <a:noAutofit/>
          </a:bodyPr>
          <a:lstStyle>
            <a:lvl1pPr marL="0" indent="0" algn="l">
              <a:buNone/>
              <a:defRPr sz="2000" b="1"/>
            </a:lvl1pPr>
          </a:lstStyle>
          <a:p>
            <a:pPr lvl="0"/>
            <a:r>
              <a:rPr lang="ko-KR" altLang="en-US" dirty="0"/>
              <a:t>페이지 제목</a:t>
            </a:r>
          </a:p>
        </p:txBody>
      </p:sp>
      <p:sp>
        <p:nvSpPr>
          <p:cNvPr id="23" name="텍스트 개체 틀 16"/>
          <p:cNvSpPr>
            <a:spLocks noGrp="1"/>
          </p:cNvSpPr>
          <p:nvPr>
            <p:ph type="body" sz="quarter" idx="16" hasCustomPrompt="1"/>
          </p:nvPr>
        </p:nvSpPr>
        <p:spPr>
          <a:xfrm>
            <a:off x="967780" y="1484784"/>
            <a:ext cx="6124500" cy="215280"/>
          </a:xfrm>
        </p:spPr>
        <p:txBody>
          <a:bodyPr>
            <a:normAutofit/>
          </a:bodyPr>
          <a:lstStyle>
            <a:lvl1pPr marL="171450" indent="-171450" algn="l">
              <a:buFont typeface="Wingdings" panose="05000000000000000000" pitchFamily="2" charset="2"/>
              <a:buChar char="ü"/>
              <a:defRPr sz="1050"/>
            </a:lvl1pPr>
          </a:lstStyle>
          <a:p>
            <a:pPr lvl="0"/>
            <a:r>
              <a:rPr lang="ko-KR" altLang="en-US" dirty="0"/>
              <a:t>페이지 부제목</a:t>
            </a:r>
          </a:p>
        </p:txBody>
      </p:sp>
      <p:sp>
        <p:nvSpPr>
          <p:cNvPr id="3" name="텍스트 개체 틀 2"/>
          <p:cNvSpPr>
            <a:spLocks noGrp="1"/>
          </p:cNvSpPr>
          <p:nvPr>
            <p:ph type="body" sz="quarter" idx="17"/>
          </p:nvPr>
        </p:nvSpPr>
        <p:spPr>
          <a:xfrm>
            <a:off x="395288" y="2060575"/>
            <a:ext cx="8424862" cy="4105275"/>
          </a:xfrm>
        </p:spPr>
        <p:txBody>
          <a:bodyPr/>
          <a:lstStyle>
            <a:lvl1pPr>
              <a:defRPr sz="1600" b="1"/>
            </a:lvl1pPr>
            <a:lvl2pPr>
              <a:defRPr sz="1400"/>
            </a:lvl2pPr>
            <a:lvl3pPr>
              <a:defRPr sz="1200"/>
            </a:lvl3pPr>
            <a:lvl4pPr>
              <a:defRPr sz="1100"/>
            </a:lvl4pPr>
            <a:lvl5pPr>
              <a:defRPr sz="11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8" name="슬라이드 번호 개체 틀 7"/>
          <p:cNvSpPr>
            <a:spLocks noGrp="1"/>
          </p:cNvSpPr>
          <p:nvPr>
            <p:ph type="sldNum" sz="quarter" idx="20"/>
          </p:nvPr>
        </p:nvSpPr>
        <p:spPr>
          <a:xfrm>
            <a:off x="6686872" y="6448251"/>
            <a:ext cx="2133600" cy="365125"/>
          </a:xfrm>
        </p:spPr>
        <p:txBody>
          <a:bodyPr/>
          <a:lstStyle>
            <a:lvl1pPr>
              <a:defRPr b="1">
                <a:solidFill>
                  <a:schemeClr val="bg1"/>
                </a:solidFill>
              </a:defRPr>
            </a:lvl1pPr>
          </a:lstStyle>
          <a:p>
            <a:fld id="{C3710BEF-9986-4ED6-8709-A699EEAB593B}" type="slidenum">
              <a:rPr lang="ko-KR" altLang="en-US" smtClean="0"/>
              <a:pPr/>
              <a:t>‹#›</a:t>
            </a:fld>
            <a:endParaRPr lang="ko-KR"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1C76F21E-3ABA-4601-9597-29AC5D70D467}" type="datetime4">
              <a:rPr lang="en-US" altLang="ko-KR" smtClean="0"/>
              <a:t>November 2, 2021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3710BEF-9986-4ED6-8709-A699EEAB593B}"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0613E9E-F455-4295-82EF-4C4ED31DBC04}" type="datetime4">
              <a:rPr lang="en-US" altLang="ko-KR" smtClean="0"/>
              <a:t>November 2, 2021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3710BEF-9986-4ED6-8709-A699EEAB593B}"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4B98F1E-B2F4-4210-B0C2-9E3DF513FAED}" type="datetime4">
              <a:rPr lang="en-US" altLang="ko-KR" smtClean="0"/>
              <a:t>November 2, 2021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3710BEF-9986-4ED6-8709-A699EEAB593B}"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04F13F4-26D2-464A-AC16-6E63B75D4434}" type="datetime4">
              <a:rPr lang="en-US" altLang="ko-KR" smtClean="0"/>
              <a:t>November 2, 2021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3710BEF-9986-4ED6-8709-A699EEAB593B}"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E64C0F36-AA7B-4C31-B4DF-F271F8161226}" type="datetime4">
              <a:rPr lang="en-US" altLang="ko-KR" smtClean="0"/>
              <a:t>November 2, 2021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3710BEF-9986-4ED6-8709-A699EEAB593B}"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AE407-4248-43AD-A914-E7E174B98A1E}" type="datetime4">
              <a:rPr lang="en-US" altLang="ko-KR" smtClean="0"/>
              <a:t>November 2, 2021</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10BEF-9986-4ED6-8709-A699EEAB593B}"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0"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5D9B05-A3C7-4838-BD9E-594CAE3982B7}"/>
              </a:ext>
            </a:extLst>
          </p:cNvPr>
          <p:cNvSpPr>
            <a:spLocks noGrp="1"/>
          </p:cNvSpPr>
          <p:nvPr>
            <p:ph type="title"/>
          </p:nvPr>
        </p:nvSpPr>
        <p:spPr>
          <a:xfrm>
            <a:off x="2987825" y="908720"/>
            <a:ext cx="5717230" cy="1069498"/>
          </a:xfrm>
        </p:spPr>
        <p:txBody>
          <a:bodyPr>
            <a:normAutofit/>
          </a:bodyPr>
          <a:lstStyle/>
          <a:p>
            <a:r>
              <a:rPr lang="ko-KR" altLang="en-US" b="1" dirty="0"/>
              <a:t>임베디드 시스템 설계 및 실험</a:t>
            </a:r>
            <a:br>
              <a:rPr lang="en-US" altLang="ko-KR" b="1" dirty="0"/>
            </a:br>
            <a:r>
              <a:rPr lang="ko-KR" altLang="en-US" sz="2000" b="1" dirty="0"/>
              <a:t>수요일 분반</a:t>
            </a:r>
            <a:endParaRPr lang="ko-KR" altLang="en-US" b="1" dirty="0"/>
          </a:p>
        </p:txBody>
      </p:sp>
      <p:sp>
        <p:nvSpPr>
          <p:cNvPr id="8" name="TextBox 7">
            <a:extLst>
              <a:ext uri="{FF2B5EF4-FFF2-40B4-BE49-F238E27FC236}">
                <a16:creationId xmlns:a16="http://schemas.microsoft.com/office/drawing/2014/main" id="{0E706B8F-B7EE-4FBC-BD06-D9CEB919E575}"/>
              </a:ext>
            </a:extLst>
          </p:cNvPr>
          <p:cNvSpPr txBox="1"/>
          <p:nvPr/>
        </p:nvSpPr>
        <p:spPr>
          <a:xfrm>
            <a:off x="2735796" y="2564904"/>
            <a:ext cx="6221287" cy="707886"/>
          </a:xfrm>
          <a:prstGeom prst="rect">
            <a:avLst/>
          </a:prstGeom>
          <a:noFill/>
        </p:spPr>
        <p:txBody>
          <a:bodyPr wrap="square" rtlCol="0">
            <a:spAutoFit/>
          </a:bodyPr>
          <a:lstStyle/>
          <a:p>
            <a:pPr algn="r"/>
            <a:r>
              <a:rPr lang="en-US" altLang="ko-KR" sz="2000" b="1" dirty="0"/>
              <a:t>10</a:t>
            </a:r>
            <a:r>
              <a:rPr lang="ko-KR" altLang="en-US" sz="2000" b="1" dirty="0"/>
              <a:t>주차</a:t>
            </a:r>
            <a:endParaRPr lang="en-US" altLang="ko-KR" sz="2000" b="1" dirty="0"/>
          </a:p>
          <a:p>
            <a:pPr algn="r"/>
            <a:r>
              <a:rPr lang="en-US" altLang="ko-KR" sz="2000" b="1" dirty="0"/>
              <a:t>LCD </a:t>
            </a:r>
            <a:r>
              <a:rPr lang="ko-KR" altLang="en-US" sz="2000" b="1" dirty="0"/>
              <a:t>및 </a:t>
            </a:r>
            <a:r>
              <a:rPr lang="en-US" altLang="ko-KR" sz="2000" b="1" dirty="0"/>
              <a:t>ADC</a:t>
            </a:r>
            <a:endParaRPr lang="ko-KR" altLang="en-US" sz="2000" b="1" dirty="0"/>
          </a:p>
        </p:txBody>
      </p:sp>
      <p:pic>
        <p:nvPicPr>
          <p:cNvPr id="4" name="그림 3">
            <a:extLst>
              <a:ext uri="{FF2B5EF4-FFF2-40B4-BE49-F238E27FC236}">
                <a16:creationId xmlns:a16="http://schemas.microsoft.com/office/drawing/2014/main" id="{E826F0F4-E50B-4647-AE13-AAF157704BA4}"/>
              </a:ext>
            </a:extLst>
          </p:cNvPr>
          <p:cNvPicPr>
            <a:picLocks noChangeAspect="1"/>
          </p:cNvPicPr>
          <p:nvPr/>
        </p:nvPicPr>
        <p:blipFill>
          <a:blip r:embed="rId3"/>
          <a:stretch>
            <a:fillRect/>
          </a:stretch>
        </p:blipFill>
        <p:spPr>
          <a:xfrm>
            <a:off x="271622" y="2593487"/>
            <a:ext cx="1842290" cy="371527"/>
          </a:xfrm>
          <a:prstGeom prst="rect">
            <a:avLst/>
          </a:prstGeom>
        </p:spPr>
      </p:pic>
      <p:sp>
        <p:nvSpPr>
          <p:cNvPr id="5" name="TextBox 4">
            <a:extLst>
              <a:ext uri="{FF2B5EF4-FFF2-40B4-BE49-F238E27FC236}">
                <a16:creationId xmlns:a16="http://schemas.microsoft.com/office/drawing/2014/main" id="{4F62C7B3-E7F0-4E76-B20F-F535DF8D63D9}"/>
              </a:ext>
            </a:extLst>
          </p:cNvPr>
          <p:cNvSpPr txBox="1"/>
          <p:nvPr/>
        </p:nvSpPr>
        <p:spPr>
          <a:xfrm>
            <a:off x="271622" y="2593487"/>
            <a:ext cx="1979365" cy="307777"/>
          </a:xfrm>
          <a:prstGeom prst="rect">
            <a:avLst/>
          </a:prstGeom>
          <a:noFill/>
        </p:spPr>
        <p:txBody>
          <a:bodyPr wrap="square" rtlCol="0">
            <a:spAutoFit/>
          </a:bodyPr>
          <a:lstStyle/>
          <a:p>
            <a:pPr algn="r"/>
            <a:r>
              <a:rPr lang="en-US" altLang="ko-KR" sz="1400" b="1" dirty="0">
                <a:solidFill>
                  <a:schemeClr val="bg1"/>
                </a:solidFill>
              </a:rPr>
              <a:t>Nov 2, 2020</a:t>
            </a:r>
            <a:endParaRPr lang="ko-KR" altLang="en-US" sz="1400" b="1" dirty="0">
              <a:solidFill>
                <a:schemeClr val="bg1"/>
              </a:solidFill>
            </a:endParaRPr>
          </a:p>
        </p:txBody>
      </p:sp>
      <p:sp>
        <p:nvSpPr>
          <p:cNvPr id="6" name="텍스트 개체 틀 5">
            <a:extLst>
              <a:ext uri="{FF2B5EF4-FFF2-40B4-BE49-F238E27FC236}">
                <a16:creationId xmlns:a16="http://schemas.microsoft.com/office/drawing/2014/main" id="{6B7D65A7-8E1E-43DA-96F6-C187374858E2}"/>
              </a:ext>
            </a:extLst>
          </p:cNvPr>
          <p:cNvSpPr>
            <a:spLocks noGrp="1"/>
          </p:cNvSpPr>
          <p:nvPr>
            <p:ph type="body" sz="quarter" idx="19"/>
          </p:nvPr>
        </p:nvSpPr>
        <p:spPr>
          <a:xfrm>
            <a:off x="134547" y="4293096"/>
            <a:ext cx="1979365" cy="1944216"/>
          </a:xfrm>
        </p:spPr>
        <p:txBody>
          <a:bodyPr>
            <a:normAutofit/>
          </a:bodyPr>
          <a:lstStyle/>
          <a:p>
            <a:r>
              <a:rPr lang="en-US" altLang="ko-KR" dirty="0"/>
              <a:t>5</a:t>
            </a:r>
            <a:r>
              <a:rPr lang="ko-KR" altLang="en-US" dirty="0"/>
              <a:t>조</a:t>
            </a:r>
            <a:endParaRPr lang="en-US" altLang="ko-KR" dirty="0"/>
          </a:p>
          <a:p>
            <a:endParaRPr lang="en-US" altLang="ko-KR" dirty="0"/>
          </a:p>
          <a:p>
            <a:r>
              <a:rPr lang="ko-KR" altLang="en-US" dirty="0"/>
              <a:t>오재석</a:t>
            </a:r>
            <a:endParaRPr lang="en-US" altLang="ko-KR" dirty="0"/>
          </a:p>
          <a:p>
            <a:r>
              <a:rPr lang="ko-KR" altLang="en-US" dirty="0"/>
              <a:t>이재석</a:t>
            </a:r>
            <a:endParaRPr lang="en-US" altLang="ko-KR" dirty="0"/>
          </a:p>
          <a:p>
            <a:r>
              <a:rPr lang="ko-KR" altLang="en-US" dirty="0"/>
              <a:t>최성찬</a:t>
            </a:r>
            <a:endParaRPr lang="en-US" altLang="ko-KR" dirty="0"/>
          </a:p>
          <a:p>
            <a:r>
              <a:rPr lang="ko-KR" altLang="en-US" dirty="0" err="1"/>
              <a:t>아리온볼드</a:t>
            </a:r>
            <a:r>
              <a:rPr lang="ko-KR" altLang="en-US" dirty="0"/>
              <a:t> </a:t>
            </a:r>
            <a:r>
              <a:rPr lang="ko-KR" altLang="en-US" dirty="0" err="1"/>
              <a:t>어드게렐</a:t>
            </a:r>
            <a:endParaRPr lang="ko-KR" altLang="en-US" dirty="0"/>
          </a:p>
        </p:txBody>
      </p:sp>
    </p:spTree>
    <p:extLst>
      <p:ext uri="{BB962C8B-B14F-4D97-AF65-F5344CB8AC3E}">
        <p14:creationId xmlns:p14="http://schemas.microsoft.com/office/powerpoint/2010/main" val="392235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3" name="텍스트 개체 틀 2"/>
          <p:cNvSpPr>
            <a:spLocks noGrp="1"/>
          </p:cNvSpPr>
          <p:nvPr>
            <p:ph type="body" sz="quarter" idx="14"/>
          </p:nvPr>
        </p:nvSpPr>
        <p:spPr/>
        <p:txBody>
          <a:bodyPr/>
          <a:lstStyle/>
          <a:p>
            <a:endParaRPr lang="ko-KR" altLang="en-US"/>
          </a:p>
        </p:txBody>
      </p:sp>
      <p:sp>
        <p:nvSpPr>
          <p:cNvPr id="4" name="텍스트 개체 틀 3"/>
          <p:cNvSpPr>
            <a:spLocks noGrp="1"/>
          </p:cNvSpPr>
          <p:nvPr>
            <p:ph type="body" sz="quarter" idx="15"/>
          </p:nvPr>
        </p:nvSpPr>
        <p:spPr/>
        <p:txBody>
          <a:bodyPr/>
          <a:lstStyle/>
          <a:p>
            <a:r>
              <a:rPr lang="en-US" altLang="ko-KR" dirty="0"/>
              <a:t>Timing Diagram</a:t>
            </a:r>
          </a:p>
          <a:p>
            <a:r>
              <a:rPr lang="en-US" altLang="ko-KR" dirty="0"/>
              <a:t>- Write / Read Cycle</a:t>
            </a:r>
            <a:endParaRPr lang="ko-KR" altLang="en-US" dirty="0"/>
          </a:p>
        </p:txBody>
      </p:sp>
      <p:sp>
        <p:nvSpPr>
          <p:cNvPr id="6" name="텍스트 개체 틀 5"/>
          <p:cNvSpPr>
            <a:spLocks noGrp="1"/>
          </p:cNvSpPr>
          <p:nvPr>
            <p:ph type="body" sz="quarter" idx="17"/>
          </p:nvPr>
        </p:nvSpPr>
        <p:spPr>
          <a:xfrm>
            <a:off x="395288" y="1916831"/>
            <a:ext cx="8424862" cy="4608513"/>
          </a:xfrm>
        </p:spPr>
        <p:txBody>
          <a:bodyPr>
            <a:normAutofit/>
          </a:bodyPr>
          <a:lstStyle/>
          <a:p>
            <a:pPr marL="0" indent="0">
              <a:lnSpc>
                <a:spcPct val="150000"/>
              </a:lnSpc>
              <a:buNone/>
            </a:pPr>
            <a:endParaRPr lang="en-US" altLang="ko-KR" dirty="0"/>
          </a:p>
          <a:p>
            <a:pPr>
              <a:lnSpc>
                <a:spcPct val="150000"/>
              </a:lnSpc>
            </a:pPr>
            <a:endParaRPr lang="en-US" altLang="ko-KR" i="1" dirty="0">
              <a:latin typeface="Cambria Math" panose="02040503050406030204" pitchFamily="18" charset="0"/>
            </a:endParaRPr>
          </a:p>
          <a:p>
            <a:pPr>
              <a:lnSpc>
                <a:spcPct val="150000"/>
              </a:lnSpc>
            </a:pPr>
            <a:endParaRPr lang="en-US" altLang="ko-KR" dirty="0"/>
          </a:p>
          <a:p>
            <a:pPr>
              <a:lnSpc>
                <a:spcPct val="150000"/>
              </a:lnSpc>
            </a:pPr>
            <a:r>
              <a:rPr lang="en-US" altLang="ko-KR" b="0" dirty="0"/>
              <a:t>The falling and the rising edges should be done within following symbols. We can specify the edges by using those symbols.</a:t>
            </a:r>
            <a:endParaRPr lang="en-US" altLang="ko-KR" dirty="0"/>
          </a:p>
          <a:p>
            <a:pPr>
              <a:lnSpc>
                <a:spcPct val="150000"/>
              </a:lnSpc>
            </a:pPr>
            <a:endParaRPr lang="ko-KR" altLang="en-US" dirty="0"/>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10</a:t>
            </a:fld>
            <a:endParaRPr lang="ko-KR" altLang="en-US"/>
          </a:p>
        </p:txBody>
      </p:sp>
      <p:pic>
        <p:nvPicPr>
          <p:cNvPr id="5" name="Picture 4">
            <a:extLst>
              <a:ext uri="{FF2B5EF4-FFF2-40B4-BE49-F238E27FC236}">
                <a16:creationId xmlns:a16="http://schemas.microsoft.com/office/drawing/2014/main" id="{3EBE2CF4-C8B0-0348-9019-C4884F28F0D3}"/>
              </a:ext>
            </a:extLst>
          </p:cNvPr>
          <p:cNvPicPr>
            <a:picLocks noChangeAspect="1"/>
          </p:cNvPicPr>
          <p:nvPr/>
        </p:nvPicPr>
        <p:blipFill>
          <a:blip r:embed="rId2"/>
          <a:stretch>
            <a:fillRect/>
          </a:stretch>
        </p:blipFill>
        <p:spPr>
          <a:xfrm>
            <a:off x="990377" y="4034790"/>
            <a:ext cx="7234684" cy="2596023"/>
          </a:xfrm>
          <a:prstGeom prst="rect">
            <a:avLst/>
          </a:prstGeom>
        </p:spPr>
      </p:pic>
      <p:pic>
        <p:nvPicPr>
          <p:cNvPr id="8" name="Picture 7">
            <a:extLst>
              <a:ext uri="{FF2B5EF4-FFF2-40B4-BE49-F238E27FC236}">
                <a16:creationId xmlns:a16="http://schemas.microsoft.com/office/drawing/2014/main" id="{83E19867-2B4F-AE4E-8D25-D8EE5C697204}"/>
              </a:ext>
            </a:extLst>
          </p:cNvPr>
          <p:cNvPicPr>
            <a:picLocks noChangeAspect="1"/>
          </p:cNvPicPr>
          <p:nvPr/>
        </p:nvPicPr>
        <p:blipFill>
          <a:blip r:embed="rId3"/>
          <a:stretch>
            <a:fillRect/>
          </a:stretch>
        </p:blipFill>
        <p:spPr>
          <a:xfrm>
            <a:off x="2863249" y="836712"/>
            <a:ext cx="6306193" cy="2455814"/>
          </a:xfrm>
          <a:prstGeom prst="rect">
            <a:avLst/>
          </a:prstGeom>
        </p:spPr>
      </p:pic>
    </p:spTree>
    <p:extLst>
      <p:ext uri="{BB962C8B-B14F-4D97-AF65-F5344CB8AC3E}">
        <p14:creationId xmlns:p14="http://schemas.microsoft.com/office/powerpoint/2010/main" val="66849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3" name="텍스트 개체 틀 2"/>
          <p:cNvSpPr>
            <a:spLocks noGrp="1"/>
          </p:cNvSpPr>
          <p:nvPr>
            <p:ph type="body" sz="quarter" idx="14"/>
          </p:nvPr>
        </p:nvSpPr>
        <p:spPr/>
        <p:txBody>
          <a:bodyPr/>
          <a:lstStyle/>
          <a:p>
            <a:endParaRPr lang="ko-KR" altLang="en-US"/>
          </a:p>
        </p:txBody>
      </p:sp>
      <p:sp>
        <p:nvSpPr>
          <p:cNvPr id="4" name="텍스트 개체 틀 3"/>
          <p:cNvSpPr>
            <a:spLocks noGrp="1"/>
          </p:cNvSpPr>
          <p:nvPr>
            <p:ph type="body" sz="quarter" idx="15"/>
          </p:nvPr>
        </p:nvSpPr>
        <p:spPr/>
        <p:txBody>
          <a:bodyPr/>
          <a:lstStyle/>
          <a:p>
            <a:r>
              <a:rPr lang="en-US" altLang="ko-KR" dirty="0"/>
              <a:t>Timing Diagram</a:t>
            </a:r>
          </a:p>
          <a:p>
            <a:r>
              <a:rPr lang="en-US" altLang="ko-KR" dirty="0"/>
              <a:t>- Write Cycle</a:t>
            </a:r>
            <a:endParaRPr lang="ko-KR" altLang="en-US" dirty="0"/>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11</a:t>
            </a:fld>
            <a:endParaRPr lang="ko-KR" altLang="en-US"/>
          </a:p>
        </p:txBody>
      </p:sp>
      <p:pic>
        <p:nvPicPr>
          <p:cNvPr id="8" name="Picture 7">
            <a:extLst>
              <a:ext uri="{FF2B5EF4-FFF2-40B4-BE49-F238E27FC236}">
                <a16:creationId xmlns:a16="http://schemas.microsoft.com/office/drawing/2014/main" id="{83E19867-2B4F-AE4E-8D25-D8EE5C697204}"/>
              </a:ext>
            </a:extLst>
          </p:cNvPr>
          <p:cNvPicPr>
            <a:picLocks noChangeAspect="1"/>
          </p:cNvPicPr>
          <p:nvPr/>
        </p:nvPicPr>
        <p:blipFill>
          <a:blip r:embed="rId3"/>
          <a:stretch>
            <a:fillRect/>
          </a:stretch>
        </p:blipFill>
        <p:spPr>
          <a:xfrm>
            <a:off x="0" y="2492896"/>
            <a:ext cx="9043761" cy="3521902"/>
          </a:xfrm>
          <a:prstGeom prst="rect">
            <a:avLst/>
          </a:prstGeom>
        </p:spPr>
      </p:pic>
      <p:sp>
        <p:nvSpPr>
          <p:cNvPr id="13" name="TextBox 12">
            <a:extLst>
              <a:ext uri="{FF2B5EF4-FFF2-40B4-BE49-F238E27FC236}">
                <a16:creationId xmlns:a16="http://schemas.microsoft.com/office/drawing/2014/main" id="{ACE13BC0-16BC-4AEA-8DD0-718CE5CD53C4}"/>
              </a:ext>
            </a:extLst>
          </p:cNvPr>
          <p:cNvSpPr txBox="1"/>
          <p:nvPr/>
        </p:nvSpPr>
        <p:spPr>
          <a:xfrm>
            <a:off x="4932040" y="2878993"/>
            <a:ext cx="2304256" cy="276999"/>
          </a:xfrm>
          <a:prstGeom prst="rect">
            <a:avLst/>
          </a:prstGeom>
          <a:noFill/>
        </p:spPr>
        <p:txBody>
          <a:bodyPr wrap="square" rtlCol="0">
            <a:spAutoFit/>
          </a:bodyPr>
          <a:lstStyle/>
          <a:p>
            <a:r>
              <a:rPr lang="en-US" sz="1200" b="1" dirty="0">
                <a:solidFill>
                  <a:srgbClr val="FF0000"/>
                </a:solidFill>
              </a:rPr>
              <a:t>Address hold time</a:t>
            </a:r>
          </a:p>
        </p:txBody>
      </p:sp>
      <p:sp>
        <p:nvSpPr>
          <p:cNvPr id="15" name="TextBox 14">
            <a:extLst>
              <a:ext uri="{FF2B5EF4-FFF2-40B4-BE49-F238E27FC236}">
                <a16:creationId xmlns:a16="http://schemas.microsoft.com/office/drawing/2014/main" id="{14E9B424-B687-4336-A30F-152428EC007F}"/>
              </a:ext>
            </a:extLst>
          </p:cNvPr>
          <p:cNvSpPr txBox="1"/>
          <p:nvPr/>
        </p:nvSpPr>
        <p:spPr>
          <a:xfrm>
            <a:off x="1574953" y="3844577"/>
            <a:ext cx="809517" cy="276999"/>
          </a:xfrm>
          <a:prstGeom prst="rect">
            <a:avLst/>
          </a:prstGeom>
          <a:noFill/>
        </p:spPr>
        <p:txBody>
          <a:bodyPr wrap="none" rtlCol="0">
            <a:spAutoFit/>
          </a:bodyPr>
          <a:lstStyle/>
          <a:p>
            <a:r>
              <a:rPr lang="en-US" sz="1200" b="1" dirty="0">
                <a:solidFill>
                  <a:srgbClr val="FF0000"/>
                </a:solidFill>
              </a:rPr>
              <a:t>Fall time</a:t>
            </a:r>
          </a:p>
        </p:txBody>
      </p:sp>
      <p:sp>
        <p:nvSpPr>
          <p:cNvPr id="16" name="TextBox 15">
            <a:extLst>
              <a:ext uri="{FF2B5EF4-FFF2-40B4-BE49-F238E27FC236}">
                <a16:creationId xmlns:a16="http://schemas.microsoft.com/office/drawing/2014/main" id="{206C422F-3D36-4FA5-A285-BF329B73B1AD}"/>
              </a:ext>
            </a:extLst>
          </p:cNvPr>
          <p:cNvSpPr txBox="1"/>
          <p:nvPr/>
        </p:nvSpPr>
        <p:spPr>
          <a:xfrm>
            <a:off x="2797791" y="4030363"/>
            <a:ext cx="1944216" cy="461665"/>
          </a:xfrm>
          <a:prstGeom prst="rect">
            <a:avLst/>
          </a:prstGeom>
          <a:noFill/>
        </p:spPr>
        <p:txBody>
          <a:bodyPr wrap="square" rtlCol="0">
            <a:spAutoFit/>
          </a:bodyPr>
          <a:lstStyle/>
          <a:p>
            <a:pPr algn="ctr"/>
            <a:r>
              <a:rPr lang="en-US" sz="1200" b="1" dirty="0">
                <a:solidFill>
                  <a:srgbClr val="FF0000"/>
                </a:solidFill>
              </a:rPr>
              <a:t>Pulse width/CS low</a:t>
            </a:r>
          </a:p>
          <a:p>
            <a:pPr algn="ctr"/>
            <a:r>
              <a:rPr lang="en-US" sz="1200" b="1" dirty="0">
                <a:solidFill>
                  <a:srgbClr val="FF0000"/>
                </a:solidFill>
              </a:rPr>
              <a:t>(write cycle)</a:t>
            </a:r>
          </a:p>
        </p:txBody>
      </p:sp>
      <p:sp>
        <p:nvSpPr>
          <p:cNvPr id="18" name="TextBox 17">
            <a:extLst>
              <a:ext uri="{FF2B5EF4-FFF2-40B4-BE49-F238E27FC236}">
                <a16:creationId xmlns:a16="http://schemas.microsoft.com/office/drawing/2014/main" id="{28B866F1-EFB7-45D6-B615-64E929F239BC}"/>
              </a:ext>
            </a:extLst>
          </p:cNvPr>
          <p:cNvSpPr txBox="1"/>
          <p:nvPr/>
        </p:nvSpPr>
        <p:spPr>
          <a:xfrm>
            <a:off x="2073608" y="2848215"/>
            <a:ext cx="2448272" cy="276999"/>
          </a:xfrm>
          <a:prstGeom prst="rect">
            <a:avLst/>
          </a:prstGeom>
          <a:noFill/>
        </p:spPr>
        <p:txBody>
          <a:bodyPr wrap="square">
            <a:spAutoFit/>
          </a:bodyPr>
          <a:lstStyle/>
          <a:p>
            <a:r>
              <a:rPr lang="en-US" sz="1200" b="1" dirty="0">
                <a:solidFill>
                  <a:srgbClr val="FF0000"/>
                </a:solidFill>
              </a:rPr>
              <a:t>Address setup time</a:t>
            </a:r>
          </a:p>
        </p:txBody>
      </p:sp>
      <p:sp>
        <p:nvSpPr>
          <p:cNvPr id="19" name="TextBox 18">
            <a:extLst>
              <a:ext uri="{FF2B5EF4-FFF2-40B4-BE49-F238E27FC236}">
                <a16:creationId xmlns:a16="http://schemas.microsoft.com/office/drawing/2014/main" id="{146DBB59-F16A-4F57-BEFE-6F179C37502E}"/>
              </a:ext>
            </a:extLst>
          </p:cNvPr>
          <p:cNvSpPr txBox="1"/>
          <p:nvPr/>
        </p:nvSpPr>
        <p:spPr>
          <a:xfrm>
            <a:off x="5292080" y="3566414"/>
            <a:ext cx="1116124" cy="279152"/>
          </a:xfrm>
          <a:prstGeom prst="rect">
            <a:avLst/>
          </a:prstGeom>
          <a:noFill/>
        </p:spPr>
        <p:txBody>
          <a:bodyPr wrap="square" rtlCol="0">
            <a:spAutoFit/>
          </a:bodyPr>
          <a:lstStyle/>
          <a:p>
            <a:pPr algn="ctr"/>
            <a:r>
              <a:rPr lang="en-US" sz="1200" b="1" dirty="0">
                <a:solidFill>
                  <a:srgbClr val="FF0000"/>
                </a:solidFill>
              </a:rPr>
              <a:t>Rise time</a:t>
            </a:r>
          </a:p>
        </p:txBody>
      </p:sp>
      <p:sp>
        <p:nvSpPr>
          <p:cNvPr id="21" name="TextBox 20">
            <a:extLst>
              <a:ext uri="{FF2B5EF4-FFF2-40B4-BE49-F238E27FC236}">
                <a16:creationId xmlns:a16="http://schemas.microsoft.com/office/drawing/2014/main" id="{D6443D5C-39FD-450D-BF22-BEC3D9ACD743}"/>
              </a:ext>
            </a:extLst>
          </p:cNvPr>
          <p:cNvSpPr txBox="1"/>
          <p:nvPr/>
        </p:nvSpPr>
        <p:spPr>
          <a:xfrm>
            <a:off x="5913472" y="3799530"/>
            <a:ext cx="2104700" cy="461665"/>
          </a:xfrm>
          <a:prstGeom prst="rect">
            <a:avLst/>
          </a:prstGeom>
          <a:noFill/>
        </p:spPr>
        <p:txBody>
          <a:bodyPr wrap="square">
            <a:spAutoFit/>
          </a:bodyPr>
          <a:lstStyle/>
          <a:p>
            <a:pPr algn="ctr"/>
            <a:r>
              <a:rPr lang="en-US" sz="1200" b="1" dirty="0">
                <a:solidFill>
                  <a:srgbClr val="FF0000"/>
                </a:solidFill>
              </a:rPr>
              <a:t>Pulse width/CS high</a:t>
            </a:r>
          </a:p>
          <a:p>
            <a:pPr algn="ctr"/>
            <a:r>
              <a:rPr lang="en-US" sz="1200" b="1" dirty="0">
                <a:solidFill>
                  <a:srgbClr val="FF0000"/>
                </a:solidFill>
              </a:rPr>
              <a:t>(write cycle)</a:t>
            </a:r>
          </a:p>
        </p:txBody>
      </p:sp>
      <p:sp>
        <p:nvSpPr>
          <p:cNvPr id="22" name="TextBox 21">
            <a:extLst>
              <a:ext uri="{FF2B5EF4-FFF2-40B4-BE49-F238E27FC236}">
                <a16:creationId xmlns:a16="http://schemas.microsoft.com/office/drawing/2014/main" id="{3F437684-98D4-42A2-BF0B-6ED1DDFD3A94}"/>
              </a:ext>
            </a:extLst>
          </p:cNvPr>
          <p:cNvSpPr txBox="1"/>
          <p:nvPr/>
        </p:nvSpPr>
        <p:spPr>
          <a:xfrm>
            <a:off x="3369752" y="4925686"/>
            <a:ext cx="2304256" cy="276999"/>
          </a:xfrm>
          <a:prstGeom prst="rect">
            <a:avLst/>
          </a:prstGeom>
          <a:noFill/>
        </p:spPr>
        <p:txBody>
          <a:bodyPr wrap="square" rtlCol="0">
            <a:spAutoFit/>
          </a:bodyPr>
          <a:lstStyle/>
          <a:p>
            <a:r>
              <a:rPr lang="en-US" sz="1200" b="1" dirty="0">
                <a:solidFill>
                  <a:srgbClr val="FF0000"/>
                </a:solidFill>
              </a:rPr>
              <a:t>Data hold time</a:t>
            </a:r>
          </a:p>
        </p:txBody>
      </p:sp>
      <p:sp>
        <p:nvSpPr>
          <p:cNvPr id="23" name="TextBox 22">
            <a:extLst>
              <a:ext uri="{FF2B5EF4-FFF2-40B4-BE49-F238E27FC236}">
                <a16:creationId xmlns:a16="http://schemas.microsoft.com/office/drawing/2014/main" id="{98BEAB3F-422A-4F2C-A899-96332171CE06}"/>
              </a:ext>
            </a:extLst>
          </p:cNvPr>
          <p:cNvSpPr txBox="1"/>
          <p:nvPr/>
        </p:nvSpPr>
        <p:spPr>
          <a:xfrm>
            <a:off x="5148064" y="4926132"/>
            <a:ext cx="1368152" cy="276553"/>
          </a:xfrm>
          <a:prstGeom prst="rect">
            <a:avLst/>
          </a:prstGeom>
          <a:noFill/>
        </p:spPr>
        <p:txBody>
          <a:bodyPr wrap="square" rtlCol="0">
            <a:spAutoFit/>
          </a:bodyPr>
          <a:lstStyle/>
          <a:p>
            <a:r>
              <a:rPr lang="en-US" sz="1200" b="1" dirty="0">
                <a:solidFill>
                  <a:srgbClr val="FF0000"/>
                </a:solidFill>
              </a:rPr>
              <a:t>Data hold time</a:t>
            </a:r>
          </a:p>
        </p:txBody>
      </p:sp>
    </p:spTree>
    <p:extLst>
      <p:ext uri="{BB962C8B-B14F-4D97-AF65-F5344CB8AC3E}">
        <p14:creationId xmlns:p14="http://schemas.microsoft.com/office/powerpoint/2010/main" val="74534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3" name="텍스트 개체 틀 2"/>
          <p:cNvSpPr>
            <a:spLocks noGrp="1"/>
          </p:cNvSpPr>
          <p:nvPr>
            <p:ph type="body" sz="quarter" idx="14"/>
          </p:nvPr>
        </p:nvSpPr>
        <p:spPr/>
        <p:txBody>
          <a:bodyPr/>
          <a:lstStyle/>
          <a:p>
            <a:endParaRPr lang="ko-KR" altLang="en-US"/>
          </a:p>
        </p:txBody>
      </p:sp>
      <p:sp>
        <p:nvSpPr>
          <p:cNvPr id="4" name="텍스트 개체 틀 3"/>
          <p:cNvSpPr>
            <a:spLocks noGrp="1"/>
          </p:cNvSpPr>
          <p:nvPr>
            <p:ph type="body" sz="quarter" idx="15"/>
          </p:nvPr>
        </p:nvSpPr>
        <p:spPr/>
        <p:txBody>
          <a:bodyPr/>
          <a:lstStyle/>
          <a:p>
            <a:r>
              <a:rPr lang="en-US" altLang="ko-KR" dirty="0"/>
              <a:t>Timing Diagram</a:t>
            </a:r>
          </a:p>
          <a:p>
            <a:r>
              <a:rPr lang="en-US" altLang="ko-KR" dirty="0"/>
              <a:t>- Write Cycle</a:t>
            </a:r>
            <a:endParaRPr lang="ko-KR" altLang="en-US" dirty="0"/>
          </a:p>
        </p:txBody>
      </p:sp>
      <mc:AlternateContent xmlns:mc="http://schemas.openxmlformats.org/markup-compatibility/2006" xmlns:a14="http://schemas.microsoft.com/office/drawing/2010/main">
        <mc:Choice Requires="a14">
          <p:sp>
            <p:nvSpPr>
              <p:cNvPr id="6" name="텍스트 개체 틀 5"/>
              <p:cNvSpPr>
                <a:spLocks noGrp="1"/>
              </p:cNvSpPr>
              <p:nvPr>
                <p:ph type="body" sz="quarter" idx="17"/>
              </p:nvPr>
            </p:nvSpPr>
            <p:spPr>
              <a:xfrm>
                <a:off x="395288" y="1916831"/>
                <a:ext cx="8424862" cy="4608513"/>
              </a:xfrm>
            </p:spPr>
            <p:txBody>
              <a:bodyPr>
                <a:normAutofit/>
              </a:bodyPr>
              <a:lstStyle/>
              <a:p>
                <a:pPr marL="0" indent="0">
                  <a:lnSpc>
                    <a:spcPct val="150000"/>
                  </a:lnSpc>
                  <a:buNone/>
                </a:pPr>
                <a:endParaRPr lang="en-US" altLang="ko-KR" dirty="0"/>
              </a:p>
              <a:p>
                <a:pPr>
                  <a:lnSpc>
                    <a:spcPct val="150000"/>
                  </a:lnSpc>
                </a:pPr>
                <a:endParaRPr lang="en-US" altLang="ko-KR" i="1" dirty="0">
                  <a:latin typeface="Cambria Math" panose="02040503050406030204" pitchFamily="18" charset="0"/>
                </a:endParaRPr>
              </a:p>
              <a:p>
                <a:pPr>
                  <a:lnSpc>
                    <a:spcPct val="150000"/>
                  </a:lnSpc>
                </a:pPr>
                <a:endParaRPr lang="en-US" altLang="ko-KR" dirty="0"/>
              </a:p>
              <a:p>
                <a:pPr>
                  <a:lnSpc>
                    <a:spcPct val="150000"/>
                  </a:lnSpc>
                </a:pPr>
                <a:r>
                  <a:rPr lang="en-US" altLang="ko-KR" i="1" dirty="0"/>
                  <a:t>COMMAND</a:t>
                </a:r>
              </a:p>
              <a:p>
                <a:pPr lvl="1">
                  <a:lnSpc>
                    <a:spcPct val="150000"/>
                  </a:lnSpc>
                </a:pPr>
                <a14:m>
                  <m:oMath xmlns:m="http://schemas.openxmlformats.org/officeDocument/2006/math">
                    <m:r>
                      <a:rPr lang="en-US" altLang="ko-KR" i="1">
                        <a:latin typeface="Cambria Math" panose="02040503050406030204" pitchFamily="18" charset="0"/>
                      </a:rPr>
                      <m:t>𝑫</m:t>
                    </m:r>
                    <m:r>
                      <a:rPr lang="en-US" altLang="ko-KR" i="1" smtClean="0">
                        <a:latin typeface="Cambria Math" panose="02040503050406030204" pitchFamily="18" charset="0"/>
                      </a:rPr>
                      <m:t>/</m:t>
                    </m:r>
                    <m:acc>
                      <m:accPr>
                        <m:chr m:val="̅"/>
                        <m:ctrlPr>
                          <a:rPr lang="en-US" altLang="ko-KR" i="1" smtClean="0">
                            <a:latin typeface="Cambria Math" panose="02040503050406030204" pitchFamily="18" charset="0"/>
                          </a:rPr>
                        </m:ctrlPr>
                      </m:accPr>
                      <m:e>
                        <m:r>
                          <a:rPr lang="en-US" altLang="ko-KR" i="1">
                            <a:latin typeface="Cambria Math" panose="02040503050406030204" pitchFamily="18" charset="0"/>
                          </a:rPr>
                          <m:t>𝑪</m:t>
                        </m:r>
                      </m:e>
                    </m:acc>
                  </m:oMath>
                </a14:m>
                <a:r>
                  <a:rPr lang="ko-KR" altLang="en-US" dirty="0"/>
                  <a:t>를 </a:t>
                </a:r>
                <a:r>
                  <a:rPr lang="en-US" altLang="ko-KR" dirty="0"/>
                  <a:t>Low,</a:t>
                </a:r>
                <a:r>
                  <a:rPr lang="ko-KR" altLang="en-US" dirty="0"/>
                  <a:t> </a:t>
                </a: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𝑪𝑺</m:t>
                        </m:r>
                      </m:e>
                    </m:acc>
                  </m:oMath>
                </a14:m>
                <a:r>
                  <a:rPr lang="ko-KR" altLang="en-US" dirty="0"/>
                  <a:t>를 </a:t>
                </a:r>
                <a:r>
                  <a:rPr lang="en-US" altLang="ko-KR" dirty="0"/>
                  <a:t>Low,</a:t>
                </a:r>
                <a:r>
                  <a:rPr lang="ko-KR" altLang="en-US" dirty="0"/>
                  <a:t> </a:t>
                </a: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𝑾𝑹</m:t>
                        </m:r>
                      </m:e>
                    </m:acc>
                  </m:oMath>
                </a14:m>
                <a:r>
                  <a:rPr lang="ko-KR" altLang="en-US" dirty="0"/>
                  <a:t>를 </a:t>
                </a:r>
                <a:r>
                  <a:rPr lang="en-US" altLang="ko-KR" dirty="0"/>
                  <a:t>Low</a:t>
                </a:r>
                <a:r>
                  <a:rPr lang="ko-KR" altLang="en-US" dirty="0"/>
                  <a:t>로 두고</a:t>
                </a:r>
                <a:r>
                  <a:rPr lang="en-US" altLang="ko-KR" dirty="0"/>
                  <a:t> Command</a:t>
                </a:r>
                <a:r>
                  <a:rPr lang="ko-KR" altLang="en-US" dirty="0"/>
                  <a:t>를 전송</a:t>
                </a:r>
                <a:endParaRPr lang="en-US" altLang="ko-KR" i="1" dirty="0">
                  <a:latin typeface="Cambria Math" panose="02040503050406030204" pitchFamily="18" charset="0"/>
                </a:endParaRPr>
              </a:p>
              <a:p>
                <a:pPr lvl="1">
                  <a:lnSpc>
                    <a:spcPct val="150000"/>
                  </a:lnSpc>
                </a:pP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𝑪𝑺</m:t>
                        </m:r>
                      </m:e>
                    </m:acc>
                  </m:oMath>
                </a14:m>
                <a:r>
                  <a:rPr lang="ko-KR" altLang="en-US" dirty="0"/>
                  <a:t>를 </a:t>
                </a:r>
                <a:r>
                  <a:rPr lang="en-US" altLang="ko-KR" dirty="0"/>
                  <a:t>High,</a:t>
                </a:r>
                <a:r>
                  <a:rPr lang="ko-KR" altLang="en-US" dirty="0"/>
                  <a:t> </a:t>
                </a: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𝑾𝑹</m:t>
                        </m:r>
                      </m:e>
                    </m:acc>
                  </m:oMath>
                </a14:m>
                <a:r>
                  <a:rPr lang="ko-KR" altLang="en-US" dirty="0"/>
                  <a:t>를 </a:t>
                </a:r>
                <a:r>
                  <a:rPr lang="en-US" altLang="ko-KR" dirty="0"/>
                  <a:t>High</a:t>
                </a:r>
                <a:r>
                  <a:rPr lang="ko-KR" altLang="en-US" dirty="0"/>
                  <a:t>로 다시 돌려놓기</a:t>
                </a:r>
                <a:endParaRPr lang="en-US" altLang="ko-KR" i="1" dirty="0">
                  <a:latin typeface="Cambria Math" panose="02040503050406030204" pitchFamily="18" charset="0"/>
                </a:endParaRPr>
              </a:p>
              <a:p>
                <a:pPr>
                  <a:lnSpc>
                    <a:spcPct val="150000"/>
                  </a:lnSpc>
                </a:pPr>
                <a:endParaRPr lang="en-US" altLang="ko-KR" i="1" dirty="0">
                  <a:latin typeface="Cambria Math" panose="02040503050406030204" pitchFamily="18" charset="0"/>
                </a:endParaRPr>
              </a:p>
              <a:p>
                <a:pPr>
                  <a:lnSpc>
                    <a:spcPct val="150000"/>
                  </a:lnSpc>
                </a:pPr>
                <a:r>
                  <a:rPr lang="en-US" altLang="ko-KR" i="1" dirty="0">
                    <a:latin typeface="Cambria Math" panose="02040503050406030204" pitchFamily="18" charset="0"/>
                  </a:rPr>
                  <a:t>DATA</a:t>
                </a:r>
              </a:p>
              <a:p>
                <a:pPr lvl="1">
                  <a:lnSpc>
                    <a:spcPct val="150000"/>
                  </a:lnSpc>
                </a:pPr>
                <a14:m>
                  <m:oMath xmlns:m="http://schemas.openxmlformats.org/officeDocument/2006/math">
                    <m:r>
                      <a:rPr lang="en-US" altLang="ko-KR" i="1">
                        <a:latin typeface="Cambria Math" panose="02040503050406030204" pitchFamily="18" charset="0"/>
                      </a:rPr>
                      <m:t>𝑫</m:t>
                    </m:r>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𝑪</m:t>
                        </m:r>
                      </m:e>
                    </m:acc>
                  </m:oMath>
                </a14:m>
                <a:r>
                  <a:rPr lang="ko-KR" altLang="en-US" dirty="0"/>
                  <a:t>를 </a:t>
                </a:r>
                <a:r>
                  <a:rPr lang="en-US" altLang="ko-KR" dirty="0"/>
                  <a:t>High,</a:t>
                </a:r>
                <a:r>
                  <a:rPr lang="ko-KR" altLang="en-US" dirty="0"/>
                  <a:t> </a:t>
                </a: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𝑪𝑺</m:t>
                        </m:r>
                      </m:e>
                    </m:acc>
                  </m:oMath>
                </a14:m>
                <a:r>
                  <a:rPr lang="ko-KR" altLang="en-US" dirty="0"/>
                  <a:t>를 </a:t>
                </a:r>
                <a:r>
                  <a:rPr lang="en-US" altLang="ko-KR" dirty="0"/>
                  <a:t>Low,</a:t>
                </a:r>
                <a:r>
                  <a:rPr lang="ko-KR" altLang="en-US" dirty="0"/>
                  <a:t> </a:t>
                </a: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𝑾𝑹</m:t>
                        </m:r>
                      </m:e>
                    </m:acc>
                  </m:oMath>
                </a14:m>
                <a:r>
                  <a:rPr lang="ko-KR" altLang="en-US" dirty="0"/>
                  <a:t>를 </a:t>
                </a:r>
                <a:r>
                  <a:rPr lang="en-US" altLang="ko-KR" dirty="0"/>
                  <a:t>Low</a:t>
                </a:r>
                <a:r>
                  <a:rPr lang="ko-KR" altLang="en-US" dirty="0"/>
                  <a:t>로 두고 </a:t>
                </a:r>
                <a:r>
                  <a:rPr lang="en-US" altLang="ko-KR" dirty="0"/>
                  <a:t>Data</a:t>
                </a:r>
                <a:r>
                  <a:rPr lang="ko-KR" altLang="en-US" dirty="0" err="1"/>
                  <a:t>를</a:t>
                </a:r>
                <a:r>
                  <a:rPr lang="ko-KR" altLang="en-US" dirty="0"/>
                  <a:t> </a:t>
                </a:r>
                <a:r>
                  <a:rPr lang="en-US" altLang="ko-KR" dirty="0"/>
                  <a:t>Display</a:t>
                </a:r>
                <a:r>
                  <a:rPr lang="ko-KR" altLang="en-US" dirty="0"/>
                  <a:t>에 전송</a:t>
                </a:r>
                <a:endParaRPr lang="en-US" altLang="ko-KR" dirty="0"/>
              </a:p>
              <a:p>
                <a:pPr lvl="1">
                  <a:lnSpc>
                    <a:spcPct val="150000"/>
                  </a:lnSpc>
                </a:pPr>
                <a14:m>
                  <m:oMath xmlns:m="http://schemas.openxmlformats.org/officeDocument/2006/math">
                    <m:acc>
                      <m:accPr>
                        <m:chr m:val="̅"/>
                        <m:ctrlPr>
                          <a:rPr lang="en-US" altLang="ko-KR" i="1" smtClean="0">
                            <a:latin typeface="Cambria Math" panose="02040503050406030204" pitchFamily="18" charset="0"/>
                          </a:rPr>
                        </m:ctrlPr>
                      </m:accPr>
                      <m:e>
                        <m:r>
                          <a:rPr lang="en-US" altLang="ko-KR" i="1">
                            <a:latin typeface="Cambria Math" panose="02040503050406030204" pitchFamily="18" charset="0"/>
                          </a:rPr>
                          <m:t>𝑪𝑺</m:t>
                        </m:r>
                      </m:e>
                    </m:acc>
                  </m:oMath>
                </a14:m>
                <a:r>
                  <a:rPr lang="ko-KR" altLang="en-US" dirty="0"/>
                  <a:t>를 </a:t>
                </a:r>
                <a:r>
                  <a:rPr lang="en-US" altLang="ko-KR" dirty="0"/>
                  <a:t>High,</a:t>
                </a:r>
                <a:r>
                  <a:rPr lang="ko-KR" altLang="en-US" dirty="0"/>
                  <a:t> </a:t>
                </a: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𝑾𝑹</m:t>
                        </m:r>
                      </m:e>
                    </m:acc>
                  </m:oMath>
                </a14:m>
                <a:r>
                  <a:rPr lang="ko-KR" altLang="en-US" dirty="0"/>
                  <a:t>를 </a:t>
                </a:r>
                <a:r>
                  <a:rPr lang="en-US" altLang="ko-KR" dirty="0"/>
                  <a:t>High</a:t>
                </a:r>
                <a:r>
                  <a:rPr lang="ko-KR" altLang="en-US" dirty="0"/>
                  <a:t>로 다시 돌려놓기</a:t>
                </a:r>
                <a:endParaRPr lang="en-US" altLang="ko-KR" i="1" dirty="0">
                  <a:latin typeface="Cambria Math" panose="02040503050406030204" pitchFamily="18" charset="0"/>
                </a:endParaRPr>
              </a:p>
            </p:txBody>
          </p:sp>
        </mc:Choice>
        <mc:Fallback xmlns="">
          <p:sp>
            <p:nvSpPr>
              <p:cNvPr id="6" name="텍스트 개체 틀 5"/>
              <p:cNvSpPr>
                <a:spLocks noGrp="1" noRot="1" noChangeAspect="1" noMove="1" noResize="1" noEditPoints="1" noAdjustHandles="1" noChangeArrowheads="1" noChangeShapeType="1" noTextEdit="1"/>
              </p:cNvSpPr>
              <p:nvPr>
                <p:ph type="body" sz="quarter" idx="17"/>
              </p:nvPr>
            </p:nvSpPr>
            <p:spPr>
              <a:xfrm>
                <a:off x="395288" y="1916831"/>
                <a:ext cx="8424862" cy="4608513"/>
              </a:xfrm>
              <a:blipFill>
                <a:blip r:embed="rId2"/>
                <a:stretch>
                  <a:fillRect l="-289"/>
                </a:stretch>
              </a:blipFill>
            </p:spPr>
            <p:txBody>
              <a:bodyPr/>
              <a:lstStyle/>
              <a:p>
                <a:r>
                  <a:rPr lang="ko-KR" altLang="en-US">
                    <a:noFill/>
                  </a:rPr>
                  <a:t> </a:t>
                </a:r>
              </a:p>
            </p:txBody>
          </p:sp>
        </mc:Fallback>
      </mc:AlternateContent>
      <p:sp>
        <p:nvSpPr>
          <p:cNvPr id="7" name="슬라이드 번호 개체 틀 6"/>
          <p:cNvSpPr>
            <a:spLocks noGrp="1"/>
          </p:cNvSpPr>
          <p:nvPr>
            <p:ph type="sldNum" sz="quarter" idx="20"/>
          </p:nvPr>
        </p:nvSpPr>
        <p:spPr/>
        <p:txBody>
          <a:bodyPr/>
          <a:lstStyle/>
          <a:p>
            <a:fld id="{C3710BEF-9986-4ED6-8709-A699EEAB593B}" type="slidenum">
              <a:rPr lang="ko-KR" altLang="en-US" smtClean="0"/>
              <a:pPr/>
              <a:t>12</a:t>
            </a:fld>
            <a:endParaRPr lang="ko-KR" altLang="en-US"/>
          </a:p>
        </p:txBody>
      </p:sp>
      <p:pic>
        <p:nvPicPr>
          <p:cNvPr id="8" name="Picture 7">
            <a:extLst>
              <a:ext uri="{FF2B5EF4-FFF2-40B4-BE49-F238E27FC236}">
                <a16:creationId xmlns:a16="http://schemas.microsoft.com/office/drawing/2014/main" id="{83E19867-2B4F-AE4E-8D25-D8EE5C697204}"/>
              </a:ext>
            </a:extLst>
          </p:cNvPr>
          <p:cNvPicPr>
            <a:picLocks noChangeAspect="1"/>
          </p:cNvPicPr>
          <p:nvPr/>
        </p:nvPicPr>
        <p:blipFill>
          <a:blip r:embed="rId3"/>
          <a:stretch>
            <a:fillRect/>
          </a:stretch>
        </p:blipFill>
        <p:spPr>
          <a:xfrm>
            <a:off x="2837807" y="836712"/>
            <a:ext cx="6306193" cy="2455814"/>
          </a:xfrm>
          <a:prstGeom prst="rect">
            <a:avLst/>
          </a:prstGeom>
        </p:spPr>
      </p:pic>
    </p:spTree>
    <p:extLst>
      <p:ext uri="{BB962C8B-B14F-4D97-AF65-F5344CB8AC3E}">
        <p14:creationId xmlns:p14="http://schemas.microsoft.com/office/powerpoint/2010/main" val="200912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3" name="텍스트 개체 틀 2"/>
          <p:cNvSpPr>
            <a:spLocks noGrp="1"/>
          </p:cNvSpPr>
          <p:nvPr>
            <p:ph type="body" sz="quarter" idx="14"/>
          </p:nvPr>
        </p:nvSpPr>
        <p:spPr/>
        <p:txBody>
          <a:bodyPr/>
          <a:lstStyle/>
          <a:p>
            <a:endParaRPr lang="ko-KR" altLang="en-US"/>
          </a:p>
        </p:txBody>
      </p:sp>
      <p:sp>
        <p:nvSpPr>
          <p:cNvPr id="4" name="텍스트 개체 틀 3"/>
          <p:cNvSpPr>
            <a:spLocks noGrp="1"/>
          </p:cNvSpPr>
          <p:nvPr>
            <p:ph type="body" sz="quarter" idx="15"/>
          </p:nvPr>
        </p:nvSpPr>
        <p:spPr/>
        <p:txBody>
          <a:bodyPr/>
          <a:lstStyle/>
          <a:p>
            <a:r>
              <a:rPr lang="en-US" altLang="ko-KR" dirty="0"/>
              <a:t>Timing Diagram</a:t>
            </a:r>
          </a:p>
          <a:p>
            <a:r>
              <a:rPr lang="en-US" altLang="ko-KR" dirty="0"/>
              <a:t>- Read Cycle</a:t>
            </a:r>
            <a:endParaRPr lang="ko-KR" altLang="en-US" dirty="0"/>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13</a:t>
            </a:fld>
            <a:endParaRPr lang="ko-KR" altLang="en-US"/>
          </a:p>
        </p:txBody>
      </p:sp>
      <p:pic>
        <p:nvPicPr>
          <p:cNvPr id="5" name="Picture 4">
            <a:extLst>
              <a:ext uri="{FF2B5EF4-FFF2-40B4-BE49-F238E27FC236}">
                <a16:creationId xmlns:a16="http://schemas.microsoft.com/office/drawing/2014/main" id="{297D91D4-5D74-D146-9639-766569B27CF3}"/>
              </a:ext>
            </a:extLst>
          </p:cNvPr>
          <p:cNvPicPr>
            <a:picLocks noChangeAspect="1"/>
          </p:cNvPicPr>
          <p:nvPr/>
        </p:nvPicPr>
        <p:blipFill>
          <a:blip r:embed="rId3"/>
          <a:stretch>
            <a:fillRect/>
          </a:stretch>
        </p:blipFill>
        <p:spPr>
          <a:xfrm>
            <a:off x="72908" y="2204864"/>
            <a:ext cx="8978821" cy="3672408"/>
          </a:xfrm>
          <a:prstGeom prst="rect">
            <a:avLst/>
          </a:prstGeom>
        </p:spPr>
      </p:pic>
      <p:sp>
        <p:nvSpPr>
          <p:cNvPr id="13" name="TextBox 12">
            <a:extLst>
              <a:ext uri="{FF2B5EF4-FFF2-40B4-BE49-F238E27FC236}">
                <a16:creationId xmlns:a16="http://schemas.microsoft.com/office/drawing/2014/main" id="{434143E8-64D7-4EAF-AAA3-5A7394A37A79}"/>
              </a:ext>
            </a:extLst>
          </p:cNvPr>
          <p:cNvSpPr txBox="1"/>
          <p:nvPr/>
        </p:nvSpPr>
        <p:spPr>
          <a:xfrm>
            <a:off x="6491510" y="4869160"/>
            <a:ext cx="1536873" cy="276999"/>
          </a:xfrm>
          <a:prstGeom prst="rect">
            <a:avLst/>
          </a:prstGeom>
          <a:noFill/>
        </p:spPr>
        <p:txBody>
          <a:bodyPr wrap="square" rtlCol="0">
            <a:spAutoFit/>
          </a:bodyPr>
          <a:lstStyle/>
          <a:p>
            <a:r>
              <a:rPr lang="en-US" sz="1200" b="1" dirty="0">
                <a:solidFill>
                  <a:srgbClr val="FF0000"/>
                </a:solidFill>
              </a:rPr>
              <a:t>Output hold time</a:t>
            </a:r>
          </a:p>
        </p:txBody>
      </p:sp>
      <p:sp>
        <p:nvSpPr>
          <p:cNvPr id="15" name="TextBox 14">
            <a:extLst>
              <a:ext uri="{FF2B5EF4-FFF2-40B4-BE49-F238E27FC236}">
                <a16:creationId xmlns:a16="http://schemas.microsoft.com/office/drawing/2014/main" id="{1021FB13-02FC-4B76-8A0A-F613124FD881}"/>
              </a:ext>
            </a:extLst>
          </p:cNvPr>
          <p:cNvSpPr txBox="1"/>
          <p:nvPr/>
        </p:nvSpPr>
        <p:spPr>
          <a:xfrm>
            <a:off x="5954071" y="3836516"/>
            <a:ext cx="2104700" cy="461665"/>
          </a:xfrm>
          <a:prstGeom prst="rect">
            <a:avLst/>
          </a:prstGeom>
          <a:noFill/>
        </p:spPr>
        <p:txBody>
          <a:bodyPr wrap="square">
            <a:spAutoFit/>
          </a:bodyPr>
          <a:lstStyle/>
          <a:p>
            <a:pPr algn="ctr"/>
            <a:r>
              <a:rPr lang="en-US" sz="1200" b="1" dirty="0">
                <a:solidFill>
                  <a:srgbClr val="FF0000"/>
                </a:solidFill>
              </a:rPr>
              <a:t>Pulse width/CS high</a:t>
            </a:r>
          </a:p>
          <a:p>
            <a:pPr algn="ctr"/>
            <a:r>
              <a:rPr lang="en-US" sz="1200" b="1" dirty="0">
                <a:solidFill>
                  <a:srgbClr val="FF0000"/>
                </a:solidFill>
              </a:rPr>
              <a:t>(write cycle)</a:t>
            </a:r>
          </a:p>
        </p:txBody>
      </p:sp>
      <p:sp>
        <p:nvSpPr>
          <p:cNvPr id="16" name="TextBox 15">
            <a:extLst>
              <a:ext uri="{FF2B5EF4-FFF2-40B4-BE49-F238E27FC236}">
                <a16:creationId xmlns:a16="http://schemas.microsoft.com/office/drawing/2014/main" id="{F38D3250-1BCE-48D2-A6A9-001892588AC1}"/>
              </a:ext>
            </a:extLst>
          </p:cNvPr>
          <p:cNvSpPr txBox="1"/>
          <p:nvPr/>
        </p:nvSpPr>
        <p:spPr>
          <a:xfrm>
            <a:off x="2915816" y="3810235"/>
            <a:ext cx="1944216" cy="461665"/>
          </a:xfrm>
          <a:prstGeom prst="rect">
            <a:avLst/>
          </a:prstGeom>
          <a:noFill/>
        </p:spPr>
        <p:txBody>
          <a:bodyPr wrap="square" rtlCol="0">
            <a:spAutoFit/>
          </a:bodyPr>
          <a:lstStyle/>
          <a:p>
            <a:pPr algn="ctr"/>
            <a:r>
              <a:rPr lang="en-US" sz="1200" b="1" dirty="0">
                <a:solidFill>
                  <a:srgbClr val="FF0000"/>
                </a:solidFill>
              </a:rPr>
              <a:t>Pulse width/CS low</a:t>
            </a:r>
          </a:p>
          <a:p>
            <a:pPr algn="ctr"/>
            <a:r>
              <a:rPr lang="en-US" sz="1200" b="1" dirty="0">
                <a:solidFill>
                  <a:srgbClr val="FF0000"/>
                </a:solidFill>
              </a:rPr>
              <a:t>(write cycle)</a:t>
            </a:r>
          </a:p>
        </p:txBody>
      </p:sp>
      <p:sp>
        <p:nvSpPr>
          <p:cNvPr id="17" name="TextBox 16">
            <a:extLst>
              <a:ext uri="{FF2B5EF4-FFF2-40B4-BE49-F238E27FC236}">
                <a16:creationId xmlns:a16="http://schemas.microsoft.com/office/drawing/2014/main" id="{A635230F-A47A-4E2A-ADD2-0FE595EDD5AB}"/>
              </a:ext>
            </a:extLst>
          </p:cNvPr>
          <p:cNvSpPr txBox="1"/>
          <p:nvPr/>
        </p:nvSpPr>
        <p:spPr>
          <a:xfrm>
            <a:off x="2771800" y="4786989"/>
            <a:ext cx="1536873" cy="276999"/>
          </a:xfrm>
          <a:prstGeom prst="rect">
            <a:avLst/>
          </a:prstGeom>
          <a:noFill/>
        </p:spPr>
        <p:txBody>
          <a:bodyPr wrap="square" rtlCol="0">
            <a:spAutoFit/>
          </a:bodyPr>
          <a:lstStyle/>
          <a:p>
            <a:r>
              <a:rPr lang="en-US" sz="1200" b="1" dirty="0">
                <a:solidFill>
                  <a:srgbClr val="FF0000"/>
                </a:solidFill>
              </a:rPr>
              <a:t>Data access time</a:t>
            </a:r>
          </a:p>
        </p:txBody>
      </p:sp>
    </p:spTree>
    <p:extLst>
      <p:ext uri="{BB962C8B-B14F-4D97-AF65-F5344CB8AC3E}">
        <p14:creationId xmlns:p14="http://schemas.microsoft.com/office/powerpoint/2010/main" val="387433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3" name="텍스트 개체 틀 2"/>
          <p:cNvSpPr>
            <a:spLocks noGrp="1"/>
          </p:cNvSpPr>
          <p:nvPr>
            <p:ph type="body" sz="quarter" idx="14"/>
          </p:nvPr>
        </p:nvSpPr>
        <p:spPr/>
        <p:txBody>
          <a:bodyPr/>
          <a:lstStyle/>
          <a:p>
            <a:endParaRPr lang="ko-KR" altLang="en-US"/>
          </a:p>
        </p:txBody>
      </p:sp>
      <p:sp>
        <p:nvSpPr>
          <p:cNvPr id="4" name="텍스트 개체 틀 3"/>
          <p:cNvSpPr>
            <a:spLocks noGrp="1"/>
          </p:cNvSpPr>
          <p:nvPr>
            <p:ph type="body" sz="quarter" idx="15"/>
          </p:nvPr>
        </p:nvSpPr>
        <p:spPr/>
        <p:txBody>
          <a:bodyPr/>
          <a:lstStyle/>
          <a:p>
            <a:r>
              <a:rPr lang="en-US" altLang="ko-KR" dirty="0"/>
              <a:t>Timing Diagram</a:t>
            </a:r>
          </a:p>
          <a:p>
            <a:r>
              <a:rPr lang="en-US" altLang="ko-KR" dirty="0"/>
              <a:t>- Read Cycle</a:t>
            </a:r>
            <a:endParaRPr lang="ko-KR" altLang="en-US" dirty="0"/>
          </a:p>
        </p:txBody>
      </p:sp>
      <mc:AlternateContent xmlns:mc="http://schemas.openxmlformats.org/markup-compatibility/2006" xmlns:a14="http://schemas.microsoft.com/office/drawing/2010/main">
        <mc:Choice Requires="a14">
          <p:sp>
            <p:nvSpPr>
              <p:cNvPr id="6" name="텍스트 개체 틀 5"/>
              <p:cNvSpPr>
                <a:spLocks noGrp="1"/>
              </p:cNvSpPr>
              <p:nvPr>
                <p:ph type="body" sz="quarter" idx="17"/>
              </p:nvPr>
            </p:nvSpPr>
            <p:spPr>
              <a:xfrm>
                <a:off x="395288" y="1916831"/>
                <a:ext cx="8424862" cy="4608513"/>
              </a:xfrm>
            </p:spPr>
            <p:txBody>
              <a:bodyPr>
                <a:normAutofit/>
              </a:bodyPr>
              <a:lstStyle/>
              <a:p>
                <a:pPr marL="0" indent="0">
                  <a:lnSpc>
                    <a:spcPct val="150000"/>
                  </a:lnSpc>
                  <a:buNone/>
                </a:pPr>
                <a:endParaRPr lang="en-US" altLang="ko-KR" dirty="0"/>
              </a:p>
              <a:p>
                <a:pPr>
                  <a:lnSpc>
                    <a:spcPct val="150000"/>
                  </a:lnSpc>
                </a:pPr>
                <a:endParaRPr lang="en-US" altLang="ko-KR" i="1" dirty="0">
                  <a:latin typeface="Cambria Math" panose="02040503050406030204" pitchFamily="18" charset="0"/>
                </a:endParaRPr>
              </a:p>
              <a:p>
                <a:pPr>
                  <a:lnSpc>
                    <a:spcPct val="150000"/>
                  </a:lnSpc>
                </a:pPr>
                <a:endParaRPr lang="en-US" altLang="ko-KR" dirty="0"/>
              </a:p>
              <a:p>
                <a:pPr marL="0" indent="0">
                  <a:lnSpc>
                    <a:spcPct val="150000"/>
                  </a:lnSpc>
                  <a:buNone/>
                </a:pPr>
                <a:endParaRPr lang="en-US" altLang="ko-KR" i="1" dirty="0">
                  <a:latin typeface="Cambria Math" panose="02040503050406030204" pitchFamily="18" charset="0"/>
                </a:endParaRPr>
              </a:p>
              <a:p>
                <a:pPr>
                  <a:lnSpc>
                    <a:spcPct val="150000"/>
                  </a:lnSpc>
                </a:pPr>
                <a14:m>
                  <m:oMath xmlns:m="http://schemas.openxmlformats.org/officeDocument/2006/math">
                    <m:r>
                      <a:rPr lang="en-US" altLang="ko-KR" i="1">
                        <a:latin typeface="Cambria Math" panose="02040503050406030204" pitchFamily="18" charset="0"/>
                      </a:rPr>
                      <m:t>𝑫</m:t>
                    </m:r>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𝑪</m:t>
                        </m:r>
                      </m:e>
                    </m:acc>
                  </m:oMath>
                </a14:m>
                <a:r>
                  <a:rPr lang="ko-KR" altLang="en-US" dirty="0"/>
                  <a:t>가 </a:t>
                </a:r>
                <a:r>
                  <a:rPr lang="en-US" altLang="ko-KR" dirty="0"/>
                  <a:t>high,</a:t>
                </a:r>
                <a:r>
                  <a:rPr lang="ko-KR" altLang="en-US" dirty="0"/>
                  <a:t> </a:t>
                </a: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𝑪𝑺</m:t>
                        </m:r>
                      </m:e>
                    </m:acc>
                  </m:oMath>
                </a14:m>
                <a:r>
                  <a:rPr lang="ko-KR" altLang="en-US" dirty="0"/>
                  <a:t>가 </a:t>
                </a:r>
                <a:r>
                  <a:rPr lang="en-US" altLang="ko-KR" dirty="0"/>
                  <a:t>Low,</a:t>
                </a:r>
                <a:r>
                  <a:rPr lang="ko-KR" altLang="en-US" dirty="0"/>
                  <a:t> </a:t>
                </a:r>
                <a14:m>
                  <m:oMath xmlns:m="http://schemas.openxmlformats.org/officeDocument/2006/math">
                    <m:acc>
                      <m:accPr>
                        <m:chr m:val="̅"/>
                        <m:ctrlPr>
                          <a:rPr lang="en-US" altLang="ko-KR" i="1">
                            <a:latin typeface="Cambria Math" panose="02040503050406030204" pitchFamily="18" charset="0"/>
                          </a:rPr>
                        </m:ctrlPr>
                      </m:accPr>
                      <m:e>
                        <m:r>
                          <a:rPr lang="en-US" altLang="ko-KR" b="1" i="1" smtClean="0">
                            <a:latin typeface="Cambria Math" panose="02040503050406030204" pitchFamily="18" charset="0"/>
                          </a:rPr>
                          <m:t>𝑹𝑫</m:t>
                        </m:r>
                      </m:e>
                    </m:acc>
                  </m:oMath>
                </a14:m>
                <a:r>
                  <a:rPr lang="ko-KR" altLang="en-US" dirty="0"/>
                  <a:t> 신호가 </a:t>
                </a:r>
                <a:r>
                  <a:rPr lang="en-US" altLang="ko-KR" dirty="0"/>
                  <a:t>Low</a:t>
                </a:r>
                <a:r>
                  <a:rPr lang="ko-KR" altLang="en-US" dirty="0"/>
                  <a:t> 일</a:t>
                </a:r>
                <a:r>
                  <a:rPr lang="en-US" altLang="ko-KR" dirty="0"/>
                  <a:t> </a:t>
                </a:r>
                <a:r>
                  <a:rPr lang="ko-KR" altLang="en-US" dirty="0"/>
                  <a:t>때</a:t>
                </a:r>
                <a:r>
                  <a:rPr lang="en-US" altLang="ko-KR" dirty="0"/>
                  <a:t> D0~D17</a:t>
                </a:r>
                <a:r>
                  <a:rPr lang="ko-KR" altLang="en-US" dirty="0"/>
                  <a:t>의 </a:t>
                </a:r>
                <a:r>
                  <a:rPr lang="en-US" altLang="ko-KR" dirty="0"/>
                  <a:t>Display</a:t>
                </a:r>
                <a:r>
                  <a:rPr lang="ko-KR" altLang="en-US" dirty="0" err="1"/>
                  <a:t>를</a:t>
                </a:r>
                <a:r>
                  <a:rPr lang="ko-KR" altLang="en-US" dirty="0"/>
                  <a:t> 읽는다</a:t>
                </a:r>
              </a:p>
            </p:txBody>
          </p:sp>
        </mc:Choice>
        <mc:Fallback xmlns="">
          <p:sp>
            <p:nvSpPr>
              <p:cNvPr id="6" name="텍스트 개체 틀 5"/>
              <p:cNvSpPr>
                <a:spLocks noGrp="1" noRot="1" noChangeAspect="1" noMove="1" noResize="1" noEditPoints="1" noAdjustHandles="1" noChangeArrowheads="1" noChangeShapeType="1" noTextEdit="1"/>
              </p:cNvSpPr>
              <p:nvPr>
                <p:ph type="body" sz="quarter" idx="17"/>
              </p:nvPr>
            </p:nvSpPr>
            <p:spPr>
              <a:xfrm>
                <a:off x="395288" y="1916831"/>
                <a:ext cx="8424862" cy="4608513"/>
              </a:xfrm>
              <a:blipFill>
                <a:blip r:embed="rId2"/>
                <a:stretch>
                  <a:fillRect l="-289"/>
                </a:stretch>
              </a:blipFill>
            </p:spPr>
            <p:txBody>
              <a:bodyPr/>
              <a:lstStyle/>
              <a:p>
                <a:r>
                  <a:rPr lang="ko-KR" altLang="en-US">
                    <a:noFill/>
                  </a:rPr>
                  <a:t> </a:t>
                </a:r>
              </a:p>
            </p:txBody>
          </p:sp>
        </mc:Fallback>
      </mc:AlternateContent>
      <p:sp>
        <p:nvSpPr>
          <p:cNvPr id="7" name="슬라이드 번호 개체 틀 6"/>
          <p:cNvSpPr>
            <a:spLocks noGrp="1"/>
          </p:cNvSpPr>
          <p:nvPr>
            <p:ph type="sldNum" sz="quarter" idx="20"/>
          </p:nvPr>
        </p:nvSpPr>
        <p:spPr/>
        <p:txBody>
          <a:bodyPr/>
          <a:lstStyle/>
          <a:p>
            <a:fld id="{C3710BEF-9986-4ED6-8709-A699EEAB593B}" type="slidenum">
              <a:rPr lang="ko-KR" altLang="en-US" smtClean="0"/>
              <a:pPr/>
              <a:t>14</a:t>
            </a:fld>
            <a:endParaRPr lang="ko-KR" altLang="en-US"/>
          </a:p>
        </p:txBody>
      </p:sp>
      <p:pic>
        <p:nvPicPr>
          <p:cNvPr id="5" name="Picture 4">
            <a:extLst>
              <a:ext uri="{FF2B5EF4-FFF2-40B4-BE49-F238E27FC236}">
                <a16:creationId xmlns:a16="http://schemas.microsoft.com/office/drawing/2014/main" id="{297D91D4-5D74-D146-9639-766569B27CF3}"/>
              </a:ext>
            </a:extLst>
          </p:cNvPr>
          <p:cNvPicPr>
            <a:picLocks noChangeAspect="1"/>
          </p:cNvPicPr>
          <p:nvPr/>
        </p:nvPicPr>
        <p:blipFill>
          <a:blip r:embed="rId2"/>
          <a:stretch>
            <a:fillRect/>
          </a:stretch>
        </p:blipFill>
        <p:spPr>
          <a:xfrm>
            <a:off x="2843808" y="821086"/>
            <a:ext cx="6300192" cy="2576828"/>
          </a:xfrm>
          <a:prstGeom prst="rect">
            <a:avLst/>
          </a:prstGeom>
        </p:spPr>
      </p:pic>
    </p:spTree>
    <p:extLst>
      <p:ext uri="{BB962C8B-B14F-4D97-AF65-F5344CB8AC3E}">
        <p14:creationId xmlns:p14="http://schemas.microsoft.com/office/powerpoint/2010/main" val="44376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3" name="텍스트 개체 틀 2"/>
          <p:cNvSpPr>
            <a:spLocks noGrp="1"/>
          </p:cNvSpPr>
          <p:nvPr>
            <p:ph type="body" sz="quarter" idx="14"/>
          </p:nvPr>
        </p:nvSpPr>
        <p:spPr/>
        <p:txBody>
          <a:bodyPr/>
          <a:lstStyle/>
          <a:p>
            <a:endParaRPr lang="ko-KR" altLang="en-US"/>
          </a:p>
        </p:txBody>
      </p:sp>
      <p:sp>
        <p:nvSpPr>
          <p:cNvPr id="4" name="텍스트 개체 틀 3"/>
          <p:cNvSpPr>
            <a:spLocks noGrp="1"/>
          </p:cNvSpPr>
          <p:nvPr>
            <p:ph type="body" sz="quarter" idx="15"/>
          </p:nvPr>
        </p:nvSpPr>
        <p:spPr/>
        <p:txBody>
          <a:bodyPr/>
          <a:lstStyle/>
          <a:p>
            <a:r>
              <a:rPr lang="en-US" altLang="ko-KR" dirty="0"/>
              <a:t>ADC(Analog to Digital Converter)</a:t>
            </a:r>
            <a:endParaRPr lang="ko-KR" altLang="en-US" dirty="0"/>
          </a:p>
          <a:p>
            <a:endParaRPr lang="ko-KR" altLang="en-US" dirty="0"/>
          </a:p>
        </p:txBody>
      </p:sp>
      <p:sp>
        <p:nvSpPr>
          <p:cNvPr id="6" name="텍스트 개체 틀 5"/>
          <p:cNvSpPr>
            <a:spLocks noGrp="1"/>
          </p:cNvSpPr>
          <p:nvPr>
            <p:ph type="body" sz="quarter" idx="17"/>
          </p:nvPr>
        </p:nvSpPr>
        <p:spPr>
          <a:xfrm>
            <a:off x="395288" y="1916831"/>
            <a:ext cx="8424862" cy="4249019"/>
          </a:xfrm>
        </p:spPr>
        <p:txBody>
          <a:bodyPr>
            <a:normAutofit/>
          </a:bodyPr>
          <a:lstStyle/>
          <a:p>
            <a:pPr>
              <a:lnSpc>
                <a:spcPct val="150000"/>
              </a:lnSpc>
            </a:pPr>
            <a:endParaRPr lang="en-US" altLang="ko-KR" dirty="0"/>
          </a:p>
          <a:p>
            <a:pPr>
              <a:lnSpc>
                <a:spcPct val="150000"/>
              </a:lnSpc>
            </a:pPr>
            <a:endParaRPr lang="en-US" altLang="ko-KR" dirty="0"/>
          </a:p>
          <a:p>
            <a:pPr>
              <a:lnSpc>
                <a:spcPct val="150000"/>
              </a:lnSpc>
            </a:pPr>
            <a:endParaRPr lang="en-US" altLang="ko-KR" dirty="0"/>
          </a:p>
          <a:p>
            <a:pPr>
              <a:lnSpc>
                <a:spcPct val="150000"/>
              </a:lnSpc>
            </a:pPr>
            <a:endParaRPr lang="en-US" altLang="ko-KR" dirty="0"/>
          </a:p>
          <a:p>
            <a:pPr>
              <a:lnSpc>
                <a:spcPct val="150000"/>
              </a:lnSpc>
            </a:pPr>
            <a:endParaRPr lang="en-US" altLang="ko-KR" dirty="0"/>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15</a:t>
            </a:fld>
            <a:endParaRPr lang="ko-KR" altLang="en-US"/>
          </a:p>
        </p:txBody>
      </p:sp>
      <p:pic>
        <p:nvPicPr>
          <p:cNvPr id="5" name="Picture 4">
            <a:extLst>
              <a:ext uri="{FF2B5EF4-FFF2-40B4-BE49-F238E27FC236}">
                <a16:creationId xmlns:a16="http://schemas.microsoft.com/office/drawing/2014/main" id="{833AEE33-5057-2E4A-8F7C-46833F7C5A25}"/>
              </a:ext>
            </a:extLst>
          </p:cNvPr>
          <p:cNvPicPr>
            <a:picLocks noChangeAspect="1"/>
          </p:cNvPicPr>
          <p:nvPr/>
        </p:nvPicPr>
        <p:blipFill>
          <a:blip r:embed="rId3"/>
          <a:stretch>
            <a:fillRect/>
          </a:stretch>
        </p:blipFill>
        <p:spPr>
          <a:xfrm>
            <a:off x="4572000" y="1412776"/>
            <a:ext cx="4490196" cy="2578477"/>
          </a:xfrm>
          <a:prstGeom prst="rect">
            <a:avLst/>
          </a:prstGeom>
        </p:spPr>
      </p:pic>
      <p:sp>
        <p:nvSpPr>
          <p:cNvPr id="12" name="object 4">
            <a:extLst>
              <a:ext uri="{FF2B5EF4-FFF2-40B4-BE49-F238E27FC236}">
                <a16:creationId xmlns:a16="http://schemas.microsoft.com/office/drawing/2014/main" id="{56C83B37-4C60-4E6C-B6ED-D5D8D9EA2811}"/>
              </a:ext>
            </a:extLst>
          </p:cNvPr>
          <p:cNvSpPr txBox="1"/>
          <p:nvPr/>
        </p:nvSpPr>
        <p:spPr>
          <a:xfrm>
            <a:off x="611560" y="3717032"/>
            <a:ext cx="6755130" cy="2387192"/>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1600" b="1" spc="-5" dirty="0">
                <a:latin typeface="맑은 고딕"/>
                <a:cs typeface="맑은 고딕"/>
              </a:rPr>
              <a:t>아날로그 신호를 디지털로 변환하는</a:t>
            </a:r>
            <a:r>
              <a:rPr sz="1600" b="1" spc="10" dirty="0">
                <a:latin typeface="맑은 고딕"/>
                <a:cs typeface="맑은 고딕"/>
              </a:rPr>
              <a:t> </a:t>
            </a:r>
            <a:r>
              <a:rPr sz="1600" b="1" spc="-5" dirty="0">
                <a:latin typeface="맑은 고딕"/>
                <a:cs typeface="맑은 고딕"/>
              </a:rPr>
              <a:t>것</a:t>
            </a:r>
            <a:endParaRPr sz="1600" dirty="0">
              <a:latin typeface="맑은 고딕"/>
              <a:cs typeface="맑은 고딕"/>
            </a:endParaRPr>
          </a:p>
          <a:p>
            <a:pPr marL="355600" indent="-342900">
              <a:lnSpc>
                <a:spcPct val="100000"/>
              </a:lnSpc>
              <a:spcBef>
                <a:spcPts val="1345"/>
              </a:spcBef>
              <a:buFont typeface="Arial"/>
              <a:buChar char="•"/>
              <a:tabLst>
                <a:tab pos="354965" algn="l"/>
                <a:tab pos="355600" algn="l"/>
              </a:tabLst>
            </a:pPr>
            <a:r>
              <a:rPr sz="1600" b="1" spc="-5" dirty="0">
                <a:latin typeface="맑은 고딕"/>
                <a:cs typeface="맑은 고딕"/>
              </a:rPr>
              <a:t>아날로그</a:t>
            </a:r>
            <a:r>
              <a:rPr sz="1600" b="1" spc="5" dirty="0">
                <a:latin typeface="맑은 고딕"/>
                <a:cs typeface="맑은 고딕"/>
              </a:rPr>
              <a:t> </a:t>
            </a:r>
            <a:r>
              <a:rPr sz="1600" b="1" spc="-5" dirty="0">
                <a:latin typeface="맑은 고딕"/>
                <a:cs typeface="맑은 고딕"/>
              </a:rPr>
              <a:t>신호가</a:t>
            </a:r>
            <a:r>
              <a:rPr sz="1600" b="1" spc="5" dirty="0">
                <a:latin typeface="맑은 고딕"/>
                <a:cs typeface="맑은 고딕"/>
              </a:rPr>
              <a:t> </a:t>
            </a:r>
            <a:r>
              <a:rPr sz="1600" b="1" spc="-5" dirty="0">
                <a:latin typeface="맑은 고딕"/>
                <a:cs typeface="맑은 고딕"/>
              </a:rPr>
              <a:t>들어오면</a:t>
            </a:r>
            <a:r>
              <a:rPr sz="1600" b="1" spc="5" dirty="0">
                <a:latin typeface="맑은 고딕"/>
                <a:cs typeface="맑은 고딕"/>
              </a:rPr>
              <a:t> </a:t>
            </a:r>
            <a:r>
              <a:rPr sz="1600" b="1" spc="-5" dirty="0">
                <a:latin typeface="맑은 고딕"/>
                <a:cs typeface="맑은 고딕"/>
              </a:rPr>
              <a:t>이를</a:t>
            </a:r>
            <a:r>
              <a:rPr sz="1600" b="1" spc="5" dirty="0">
                <a:latin typeface="맑은 고딕"/>
                <a:cs typeface="맑은 고딕"/>
              </a:rPr>
              <a:t> </a:t>
            </a:r>
            <a:r>
              <a:rPr sz="1600" b="1" spc="-5" dirty="0">
                <a:latin typeface="맑은 고딕"/>
                <a:cs typeface="맑은 고딕"/>
              </a:rPr>
              <a:t>표본화,</a:t>
            </a:r>
            <a:r>
              <a:rPr sz="1600" b="1" spc="5" dirty="0">
                <a:latin typeface="맑은 고딕"/>
                <a:cs typeface="맑은 고딕"/>
              </a:rPr>
              <a:t> </a:t>
            </a:r>
            <a:r>
              <a:rPr sz="1600" b="1" spc="-5" dirty="0" err="1">
                <a:latin typeface="맑은 고딕"/>
                <a:cs typeface="맑은 고딕"/>
              </a:rPr>
              <a:t>양자화</a:t>
            </a:r>
            <a:r>
              <a:rPr lang="en-US" sz="1600" b="1" spc="-5" dirty="0">
                <a:latin typeface="맑은 고딕"/>
                <a:cs typeface="맑은 고딕"/>
              </a:rPr>
              <a:t>, </a:t>
            </a:r>
            <a:r>
              <a:rPr sz="1600" b="1" spc="-5" dirty="0" err="1">
                <a:latin typeface="맑은 고딕"/>
                <a:cs typeface="맑은 고딕"/>
              </a:rPr>
              <a:t>부호화</a:t>
            </a:r>
            <a:r>
              <a:rPr lang="ko-KR" altLang="en-US" sz="1600" b="1" spc="-5" dirty="0" err="1">
                <a:latin typeface="맑은 고딕"/>
                <a:cs typeface="맑은 고딕"/>
              </a:rPr>
              <a:t>를</a:t>
            </a:r>
            <a:r>
              <a:rPr lang="ko-KR" altLang="en-US" sz="1600" b="1" spc="-5" dirty="0">
                <a:latin typeface="맑은 고딕"/>
                <a:cs typeface="맑은 고딕"/>
              </a:rPr>
              <a:t> 통해 디지털 신호로 변환</a:t>
            </a:r>
            <a:r>
              <a:rPr sz="1600" b="1" spc="-5" dirty="0" err="1">
                <a:latin typeface="맑은 고딕"/>
                <a:cs typeface="맑은 고딕"/>
              </a:rPr>
              <a:t>한다</a:t>
            </a:r>
            <a:r>
              <a:rPr sz="1600" b="1" spc="-5" dirty="0">
                <a:latin typeface="맑은 고딕"/>
                <a:cs typeface="맑은 고딕"/>
              </a:rPr>
              <a:t>.</a:t>
            </a:r>
            <a:endParaRPr sz="1600" dirty="0">
              <a:latin typeface="맑은 고딕"/>
              <a:cs typeface="맑은 고딕"/>
            </a:endParaRPr>
          </a:p>
          <a:p>
            <a:pPr>
              <a:lnSpc>
                <a:spcPct val="100000"/>
              </a:lnSpc>
              <a:spcBef>
                <a:spcPts val="75"/>
              </a:spcBef>
              <a:buFont typeface="Arial"/>
              <a:buChar char="•"/>
            </a:pPr>
            <a:endParaRPr sz="2500" dirty="0">
              <a:latin typeface="맑은 고딕"/>
              <a:cs typeface="맑은 고딕"/>
            </a:endParaRPr>
          </a:p>
          <a:p>
            <a:pPr marL="355600" indent="-342900">
              <a:lnSpc>
                <a:spcPct val="100000"/>
              </a:lnSpc>
              <a:buFont typeface="Arial"/>
              <a:buChar char="•"/>
              <a:tabLst>
                <a:tab pos="354965" algn="l"/>
                <a:tab pos="355600" algn="l"/>
              </a:tabLst>
            </a:pPr>
            <a:r>
              <a:rPr sz="1600" b="1" spc="-5" dirty="0">
                <a:latin typeface="맑은 고딕"/>
                <a:cs typeface="맑은 고딕"/>
              </a:rPr>
              <a:t>표본화:</a:t>
            </a:r>
            <a:r>
              <a:rPr sz="1600" b="1" dirty="0">
                <a:latin typeface="맑은 고딕"/>
                <a:cs typeface="맑은 고딕"/>
              </a:rPr>
              <a:t> </a:t>
            </a:r>
            <a:r>
              <a:rPr sz="1600" b="1" spc="-5" dirty="0">
                <a:latin typeface="맑은 고딕"/>
                <a:cs typeface="맑은 고딕"/>
              </a:rPr>
              <a:t>일정한</a:t>
            </a:r>
            <a:r>
              <a:rPr sz="1600" b="1" dirty="0">
                <a:latin typeface="맑은 고딕"/>
                <a:cs typeface="맑은 고딕"/>
              </a:rPr>
              <a:t> </a:t>
            </a:r>
            <a:r>
              <a:rPr sz="1600" b="1" spc="-5" dirty="0">
                <a:latin typeface="맑은 고딕"/>
                <a:cs typeface="맑은 고딕"/>
              </a:rPr>
              <a:t>간격으로</a:t>
            </a:r>
            <a:r>
              <a:rPr sz="1600" b="1" dirty="0">
                <a:latin typeface="맑은 고딕"/>
                <a:cs typeface="맑은 고딕"/>
              </a:rPr>
              <a:t> </a:t>
            </a:r>
            <a:r>
              <a:rPr sz="1600" b="1" spc="-5" dirty="0">
                <a:latin typeface="맑은 고딕"/>
                <a:cs typeface="맑은 고딕"/>
              </a:rPr>
              <a:t>아날로그</a:t>
            </a:r>
            <a:r>
              <a:rPr sz="1600" b="1" spc="10" dirty="0">
                <a:latin typeface="맑은 고딕"/>
                <a:cs typeface="맑은 고딕"/>
              </a:rPr>
              <a:t> </a:t>
            </a:r>
            <a:r>
              <a:rPr sz="1600" b="1" spc="-5" dirty="0">
                <a:latin typeface="맑은 고딕"/>
                <a:cs typeface="맑은 고딕"/>
              </a:rPr>
              <a:t>신호의</a:t>
            </a:r>
            <a:r>
              <a:rPr sz="1600" b="1" spc="-10" dirty="0">
                <a:latin typeface="맑은 고딕"/>
                <a:cs typeface="맑은 고딕"/>
              </a:rPr>
              <a:t> </a:t>
            </a:r>
            <a:r>
              <a:rPr sz="1600" b="1" spc="-5" dirty="0" err="1">
                <a:latin typeface="맑은 고딕"/>
                <a:cs typeface="맑은 고딕"/>
              </a:rPr>
              <a:t>값을</a:t>
            </a:r>
            <a:r>
              <a:rPr sz="1600" b="1" spc="5" dirty="0">
                <a:latin typeface="맑은 고딕"/>
                <a:cs typeface="맑은 고딕"/>
              </a:rPr>
              <a:t> </a:t>
            </a:r>
            <a:r>
              <a:rPr sz="1600" b="1" spc="-5" dirty="0" err="1">
                <a:latin typeface="맑은 고딕"/>
                <a:cs typeface="맑은 고딕"/>
              </a:rPr>
              <a:t>추출</a:t>
            </a:r>
            <a:r>
              <a:rPr lang="ko-KR" altLang="en-US" sz="1600" b="1" spc="-5" dirty="0">
                <a:latin typeface="맑은 고딕"/>
                <a:cs typeface="맑은 고딕"/>
              </a:rPr>
              <a:t>하는 과정</a:t>
            </a:r>
            <a:endParaRPr sz="1600" dirty="0">
              <a:latin typeface="맑은 고딕"/>
              <a:cs typeface="맑은 고딕"/>
            </a:endParaRPr>
          </a:p>
          <a:p>
            <a:pPr marL="355600" indent="-342900">
              <a:lnSpc>
                <a:spcPct val="100000"/>
              </a:lnSpc>
              <a:spcBef>
                <a:spcPts val="1345"/>
              </a:spcBef>
              <a:buFont typeface="Arial"/>
              <a:buChar char="•"/>
              <a:tabLst>
                <a:tab pos="354965" algn="l"/>
                <a:tab pos="355600" algn="l"/>
              </a:tabLst>
            </a:pPr>
            <a:r>
              <a:rPr sz="1600" b="1" spc="-5" dirty="0">
                <a:latin typeface="맑은 고딕"/>
                <a:cs typeface="맑은 고딕"/>
              </a:rPr>
              <a:t>양자화:</a:t>
            </a:r>
            <a:r>
              <a:rPr sz="1600" b="1" spc="5" dirty="0">
                <a:latin typeface="맑은 고딕"/>
                <a:cs typeface="맑은 고딕"/>
              </a:rPr>
              <a:t> </a:t>
            </a:r>
            <a:r>
              <a:rPr sz="1600" b="1" spc="-5" dirty="0">
                <a:latin typeface="맑은 고딕"/>
                <a:cs typeface="맑은 고딕"/>
              </a:rPr>
              <a:t>추출한</a:t>
            </a:r>
            <a:r>
              <a:rPr sz="1600" b="1" spc="5" dirty="0">
                <a:latin typeface="맑은 고딕"/>
                <a:cs typeface="맑은 고딕"/>
              </a:rPr>
              <a:t> </a:t>
            </a:r>
            <a:r>
              <a:rPr sz="1600" b="1" spc="-5" dirty="0">
                <a:latin typeface="맑은 고딕"/>
                <a:cs typeface="맑은 고딕"/>
              </a:rPr>
              <a:t>표본</a:t>
            </a:r>
            <a:r>
              <a:rPr sz="1600" b="1" dirty="0">
                <a:latin typeface="맑은 고딕"/>
                <a:cs typeface="맑은 고딕"/>
              </a:rPr>
              <a:t> </a:t>
            </a:r>
            <a:r>
              <a:rPr sz="1600" b="1" spc="-5" dirty="0">
                <a:latin typeface="맑은 고딕"/>
                <a:cs typeface="맑은 고딕"/>
              </a:rPr>
              <a:t>샘플 신호의</a:t>
            </a:r>
            <a:r>
              <a:rPr sz="1600" b="1" dirty="0">
                <a:latin typeface="맑은 고딕"/>
                <a:cs typeface="맑은 고딕"/>
              </a:rPr>
              <a:t> </a:t>
            </a:r>
            <a:r>
              <a:rPr sz="1600" b="1" spc="-5" dirty="0">
                <a:latin typeface="맑은 고딕"/>
                <a:cs typeface="맑은 고딕"/>
              </a:rPr>
              <a:t>레벨을</a:t>
            </a:r>
            <a:r>
              <a:rPr sz="1600" b="1" spc="5" dirty="0">
                <a:latin typeface="맑은 고딕"/>
                <a:cs typeface="맑은 고딕"/>
              </a:rPr>
              <a:t> </a:t>
            </a:r>
            <a:r>
              <a:rPr sz="1600" b="1" spc="-5" dirty="0">
                <a:latin typeface="맑은 고딕"/>
                <a:cs typeface="맑은 고딕"/>
              </a:rPr>
              <a:t>단계를</a:t>
            </a:r>
            <a:r>
              <a:rPr sz="1600" b="1" spc="5" dirty="0">
                <a:latin typeface="맑은 고딕"/>
                <a:cs typeface="맑은 고딕"/>
              </a:rPr>
              <a:t> </a:t>
            </a:r>
            <a:r>
              <a:rPr sz="1600" b="1" spc="-5" dirty="0">
                <a:latin typeface="맑은 고딕"/>
                <a:cs typeface="맑은 고딕"/>
              </a:rPr>
              <a:t>나누어</a:t>
            </a:r>
            <a:r>
              <a:rPr sz="1600" b="1" spc="5" dirty="0">
                <a:latin typeface="맑은 고딕"/>
                <a:cs typeface="맑은 고딕"/>
              </a:rPr>
              <a:t> </a:t>
            </a:r>
            <a:r>
              <a:rPr sz="1600" b="1" spc="-5" dirty="0">
                <a:latin typeface="맑은 고딕"/>
                <a:cs typeface="맑은 고딕"/>
              </a:rPr>
              <a:t>나타내는</a:t>
            </a:r>
            <a:r>
              <a:rPr sz="1600" b="1" dirty="0">
                <a:latin typeface="맑은 고딕"/>
                <a:cs typeface="맑은 고딕"/>
              </a:rPr>
              <a:t> </a:t>
            </a:r>
            <a:r>
              <a:rPr sz="1600" b="1" spc="-5" dirty="0">
                <a:latin typeface="맑은 고딕"/>
                <a:cs typeface="맑은 고딕"/>
              </a:rPr>
              <a:t>과정</a:t>
            </a:r>
            <a:endParaRPr sz="1600" dirty="0">
              <a:latin typeface="맑은 고딕"/>
              <a:cs typeface="맑은 고딕"/>
            </a:endParaRPr>
          </a:p>
          <a:p>
            <a:pPr marL="355600" indent="-342900">
              <a:lnSpc>
                <a:spcPct val="100000"/>
              </a:lnSpc>
              <a:spcBef>
                <a:spcPts val="1345"/>
              </a:spcBef>
              <a:buFont typeface="Arial"/>
              <a:buChar char="•"/>
              <a:tabLst>
                <a:tab pos="354965" algn="l"/>
                <a:tab pos="355600" algn="l"/>
              </a:tabLst>
            </a:pPr>
            <a:r>
              <a:rPr sz="1600" b="1" spc="-5" dirty="0">
                <a:latin typeface="맑은 고딕"/>
                <a:cs typeface="맑은 고딕"/>
              </a:rPr>
              <a:t>부호화:</a:t>
            </a:r>
            <a:r>
              <a:rPr sz="1600" b="1" spc="5" dirty="0">
                <a:latin typeface="맑은 고딕"/>
                <a:cs typeface="맑은 고딕"/>
              </a:rPr>
              <a:t> </a:t>
            </a:r>
            <a:r>
              <a:rPr sz="1600" b="1" spc="-5" dirty="0">
                <a:latin typeface="맑은 고딕"/>
                <a:cs typeface="맑은 고딕"/>
              </a:rPr>
              <a:t>양자화로</a:t>
            </a:r>
            <a:r>
              <a:rPr sz="1600" b="1" spc="15" dirty="0">
                <a:latin typeface="맑은 고딕"/>
                <a:cs typeface="맑은 고딕"/>
              </a:rPr>
              <a:t> </a:t>
            </a:r>
            <a:r>
              <a:rPr sz="1600" b="1" spc="-5" dirty="0">
                <a:latin typeface="맑은 고딕"/>
                <a:cs typeface="맑은 고딕"/>
              </a:rPr>
              <a:t>나눈</a:t>
            </a:r>
            <a:r>
              <a:rPr sz="1600" b="1" spc="-10" dirty="0">
                <a:latin typeface="맑은 고딕"/>
                <a:cs typeface="맑은 고딕"/>
              </a:rPr>
              <a:t> </a:t>
            </a:r>
            <a:r>
              <a:rPr sz="1600" b="1" spc="-5" dirty="0">
                <a:latin typeface="맑은 고딕"/>
                <a:cs typeface="맑은 고딕"/>
              </a:rPr>
              <a:t>레벨에</a:t>
            </a:r>
            <a:r>
              <a:rPr sz="1600" b="1" dirty="0">
                <a:latin typeface="맑은 고딕"/>
                <a:cs typeface="맑은 고딕"/>
              </a:rPr>
              <a:t> </a:t>
            </a:r>
            <a:r>
              <a:rPr sz="1600" b="1" spc="-5" dirty="0">
                <a:latin typeface="맑은 고딕"/>
                <a:cs typeface="맑은 고딕"/>
              </a:rPr>
              <a:t>속한</a:t>
            </a:r>
            <a:r>
              <a:rPr sz="1600" b="1" spc="-10" dirty="0">
                <a:latin typeface="맑은 고딕"/>
                <a:cs typeface="맑은 고딕"/>
              </a:rPr>
              <a:t> </a:t>
            </a:r>
            <a:r>
              <a:rPr sz="1600" b="1" spc="-5" dirty="0">
                <a:latin typeface="맑은 고딕"/>
                <a:cs typeface="맑은 고딕"/>
              </a:rPr>
              <a:t>값을</a:t>
            </a:r>
            <a:r>
              <a:rPr sz="1600" b="1" dirty="0">
                <a:latin typeface="맑은 고딕"/>
                <a:cs typeface="맑은 고딕"/>
              </a:rPr>
              <a:t> </a:t>
            </a:r>
            <a:r>
              <a:rPr sz="1600" b="1" spc="-5" dirty="0" err="1">
                <a:latin typeface="맑은 고딕"/>
                <a:cs typeface="맑은 고딕"/>
              </a:rPr>
              <a:t>이진수로</a:t>
            </a:r>
            <a:r>
              <a:rPr sz="1600" b="1" spc="5" dirty="0">
                <a:latin typeface="맑은 고딕"/>
                <a:cs typeface="맑은 고딕"/>
              </a:rPr>
              <a:t> </a:t>
            </a:r>
            <a:r>
              <a:rPr sz="1600" b="1" spc="-5" dirty="0" err="1">
                <a:latin typeface="맑은 고딕"/>
                <a:cs typeface="맑은 고딕"/>
              </a:rPr>
              <a:t>변환</a:t>
            </a:r>
            <a:r>
              <a:rPr lang="ko-KR" altLang="en-US" sz="1600" b="1" spc="-5" dirty="0">
                <a:latin typeface="맑은 고딕"/>
                <a:cs typeface="맑은 고딕"/>
              </a:rPr>
              <a:t>하는 과정</a:t>
            </a:r>
            <a:endParaRPr sz="1600" dirty="0">
              <a:latin typeface="맑은 고딕"/>
              <a:cs typeface="맑은 고딕"/>
            </a:endParaRPr>
          </a:p>
        </p:txBody>
      </p:sp>
    </p:spTree>
    <p:extLst>
      <p:ext uri="{BB962C8B-B14F-4D97-AF65-F5344CB8AC3E}">
        <p14:creationId xmlns:p14="http://schemas.microsoft.com/office/powerpoint/2010/main" val="890072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3" name="텍스트 개체 틀 2"/>
          <p:cNvSpPr>
            <a:spLocks noGrp="1"/>
          </p:cNvSpPr>
          <p:nvPr>
            <p:ph type="body" sz="quarter" idx="14"/>
          </p:nvPr>
        </p:nvSpPr>
        <p:spPr/>
        <p:txBody>
          <a:bodyPr/>
          <a:lstStyle/>
          <a:p>
            <a:endParaRPr lang="ko-KR" altLang="en-US"/>
          </a:p>
        </p:txBody>
      </p:sp>
      <p:sp>
        <p:nvSpPr>
          <p:cNvPr id="4" name="텍스트 개체 틀 3"/>
          <p:cNvSpPr>
            <a:spLocks noGrp="1"/>
          </p:cNvSpPr>
          <p:nvPr>
            <p:ph type="body" sz="quarter" idx="15"/>
          </p:nvPr>
        </p:nvSpPr>
        <p:spPr/>
        <p:txBody>
          <a:bodyPr/>
          <a:lstStyle/>
          <a:p>
            <a:r>
              <a:rPr lang="ko-KR" altLang="en-US" dirty="0" err="1"/>
              <a:t>조도센서</a:t>
            </a:r>
            <a:endParaRPr lang="ko-KR" altLang="en-US" dirty="0"/>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16</a:t>
            </a:fld>
            <a:endParaRPr lang="ko-KR" altLang="en-US"/>
          </a:p>
        </p:txBody>
      </p:sp>
      <p:sp>
        <p:nvSpPr>
          <p:cNvPr id="13" name="텍스트 개체 틀 5">
            <a:extLst>
              <a:ext uri="{FF2B5EF4-FFF2-40B4-BE49-F238E27FC236}">
                <a16:creationId xmlns:a16="http://schemas.microsoft.com/office/drawing/2014/main" id="{E8E38BB5-25C4-6F46-BF9F-BD265E3E5D21}"/>
              </a:ext>
            </a:extLst>
          </p:cNvPr>
          <p:cNvSpPr txBox="1">
            <a:spLocks/>
          </p:cNvSpPr>
          <p:nvPr/>
        </p:nvSpPr>
        <p:spPr>
          <a:xfrm>
            <a:off x="395288" y="1916831"/>
            <a:ext cx="8424862" cy="4249019"/>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1600" b="1"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ko-KR" altLang="en-US" dirty="0"/>
          </a:p>
        </p:txBody>
      </p:sp>
      <p:pic>
        <p:nvPicPr>
          <p:cNvPr id="14" name="Picture 13">
            <a:extLst>
              <a:ext uri="{FF2B5EF4-FFF2-40B4-BE49-F238E27FC236}">
                <a16:creationId xmlns:a16="http://schemas.microsoft.com/office/drawing/2014/main" id="{D10C7DC9-A715-9341-876B-5262AFA4CCB5}"/>
              </a:ext>
            </a:extLst>
          </p:cNvPr>
          <p:cNvPicPr>
            <a:picLocks noChangeAspect="1"/>
          </p:cNvPicPr>
          <p:nvPr/>
        </p:nvPicPr>
        <p:blipFill>
          <a:blip r:embed="rId2"/>
          <a:stretch>
            <a:fillRect/>
          </a:stretch>
        </p:blipFill>
        <p:spPr>
          <a:xfrm>
            <a:off x="3414108" y="4221088"/>
            <a:ext cx="2304256" cy="1507932"/>
          </a:xfrm>
          <a:prstGeom prst="rect">
            <a:avLst/>
          </a:prstGeom>
        </p:spPr>
      </p:pic>
      <p:sp>
        <p:nvSpPr>
          <p:cNvPr id="8" name="TextBox 7">
            <a:extLst>
              <a:ext uri="{FF2B5EF4-FFF2-40B4-BE49-F238E27FC236}">
                <a16:creationId xmlns:a16="http://schemas.microsoft.com/office/drawing/2014/main" id="{6734EED0-6725-4E30-B755-4F1B1A0E3714}"/>
              </a:ext>
            </a:extLst>
          </p:cNvPr>
          <p:cNvSpPr txBox="1"/>
          <p:nvPr/>
        </p:nvSpPr>
        <p:spPr>
          <a:xfrm>
            <a:off x="348396" y="1793922"/>
            <a:ext cx="8184044" cy="1410643"/>
          </a:xfrm>
          <a:prstGeom prst="rect">
            <a:avLst/>
          </a:prstGeom>
          <a:noFill/>
        </p:spPr>
        <p:txBody>
          <a:bodyPr wrap="square" rtlCol="0">
            <a:spAutoFit/>
          </a:bodyPr>
          <a:lstStyle/>
          <a:p>
            <a:pPr marL="377825" indent="-342900">
              <a:lnSpc>
                <a:spcPct val="100000"/>
              </a:lnSpc>
              <a:spcBef>
                <a:spcPts val="95"/>
              </a:spcBef>
              <a:buFont typeface="Arial"/>
              <a:buChar char="•"/>
              <a:tabLst>
                <a:tab pos="377190" algn="l"/>
                <a:tab pos="377825" algn="l"/>
              </a:tabLst>
            </a:pPr>
            <a:r>
              <a:rPr lang="ko-KR" altLang="en-US" sz="1600" b="1" spc="-5" dirty="0">
                <a:latin typeface="+mn-ea"/>
              </a:rPr>
              <a:t>주변의</a:t>
            </a:r>
            <a:r>
              <a:rPr lang="ko-KR" altLang="en-US" sz="1600" b="1" spc="-10" dirty="0">
                <a:latin typeface="+mn-ea"/>
              </a:rPr>
              <a:t> </a:t>
            </a:r>
            <a:r>
              <a:rPr lang="ko-KR" altLang="en-US" sz="1600" b="1" spc="-5" dirty="0">
                <a:latin typeface="+mn-ea"/>
              </a:rPr>
              <a:t>밝기를</a:t>
            </a:r>
            <a:r>
              <a:rPr lang="ko-KR" altLang="en-US" sz="1600" b="1" spc="-10" dirty="0">
                <a:latin typeface="+mn-ea"/>
              </a:rPr>
              <a:t> </a:t>
            </a:r>
            <a:r>
              <a:rPr lang="ko-KR" altLang="en-US" sz="1600" b="1" spc="-5" dirty="0">
                <a:latin typeface="+mn-ea"/>
              </a:rPr>
              <a:t>측정하는</a:t>
            </a:r>
            <a:r>
              <a:rPr lang="ko-KR" altLang="en-US" sz="1600" b="1" spc="-15" dirty="0">
                <a:latin typeface="+mn-ea"/>
              </a:rPr>
              <a:t> </a:t>
            </a:r>
            <a:r>
              <a:rPr lang="ko-KR" altLang="en-US" sz="1600" b="1" spc="-5" dirty="0">
                <a:latin typeface="+mn-ea"/>
              </a:rPr>
              <a:t>센서</a:t>
            </a:r>
          </a:p>
          <a:p>
            <a:pPr marL="377825" indent="-342900">
              <a:lnSpc>
                <a:spcPct val="100000"/>
              </a:lnSpc>
              <a:spcBef>
                <a:spcPts val="1345"/>
              </a:spcBef>
              <a:buFont typeface="Arial"/>
              <a:buChar char="•"/>
              <a:tabLst>
                <a:tab pos="377190" algn="l"/>
                <a:tab pos="377825" algn="l"/>
              </a:tabLst>
            </a:pPr>
            <a:r>
              <a:rPr lang="ko-KR" altLang="en-US" sz="1600" b="1" spc="-5" dirty="0">
                <a:latin typeface="+mn-ea"/>
              </a:rPr>
              <a:t>주변 빛의</a:t>
            </a:r>
            <a:r>
              <a:rPr lang="ko-KR" altLang="en-US" sz="1600" b="1" dirty="0">
                <a:latin typeface="+mn-ea"/>
              </a:rPr>
              <a:t> </a:t>
            </a:r>
            <a:r>
              <a:rPr lang="ko-KR" altLang="en-US" sz="1600" b="1" spc="-5" dirty="0">
                <a:latin typeface="+mn-ea"/>
              </a:rPr>
              <a:t>양이</a:t>
            </a:r>
            <a:r>
              <a:rPr lang="ko-KR" altLang="en-US" sz="1600" b="1" spc="-10" dirty="0">
                <a:latin typeface="+mn-ea"/>
              </a:rPr>
              <a:t> </a:t>
            </a:r>
            <a:r>
              <a:rPr lang="ko-KR" altLang="en-US" sz="1600" b="1" spc="-5" dirty="0">
                <a:latin typeface="+mn-ea"/>
              </a:rPr>
              <a:t>많아질수록</a:t>
            </a:r>
            <a:r>
              <a:rPr lang="ko-KR" altLang="en-US" sz="1600" b="1" spc="15" dirty="0">
                <a:latin typeface="+mn-ea"/>
              </a:rPr>
              <a:t> </a:t>
            </a:r>
            <a:r>
              <a:rPr lang="ko-KR" altLang="en-US" sz="1600" b="1" spc="-5" dirty="0">
                <a:latin typeface="+mn-ea"/>
              </a:rPr>
              <a:t>저항 값이 감소하고 빛의 양이 적을수록 저항 값이 증가</a:t>
            </a:r>
            <a:endParaRPr lang="en-US" altLang="ko-KR" sz="1600" b="1" spc="-5" dirty="0">
              <a:latin typeface="+mn-ea"/>
            </a:endParaRPr>
          </a:p>
          <a:p>
            <a:pPr marL="377825" indent="-342900">
              <a:lnSpc>
                <a:spcPct val="100000"/>
              </a:lnSpc>
              <a:spcBef>
                <a:spcPts val="1345"/>
              </a:spcBef>
              <a:buFont typeface="Arial"/>
              <a:buChar char="•"/>
              <a:tabLst>
                <a:tab pos="377190" algn="l"/>
                <a:tab pos="377825" algn="l"/>
              </a:tabLst>
            </a:pPr>
            <a:r>
              <a:rPr lang="ko-KR" altLang="en-US" sz="1600" b="1" i="0" dirty="0">
                <a:effectLst/>
                <a:latin typeface="+mn-ea"/>
              </a:rPr>
              <a:t>빛의 양이 너무 많이 흐르게 되면 저항이 작아져 과전류가 흐르게 되므로 주의해야 한다</a:t>
            </a:r>
            <a:r>
              <a:rPr lang="en-US" altLang="ko-KR" sz="1600" b="1" i="0" dirty="0">
                <a:effectLst/>
                <a:latin typeface="+mn-ea"/>
              </a:rPr>
              <a:t>.</a:t>
            </a:r>
            <a:endParaRPr lang="ko-KR" altLang="en-US" sz="1600" b="1" spc="-5" dirty="0">
              <a:latin typeface="+mn-ea"/>
            </a:endParaRPr>
          </a:p>
        </p:txBody>
      </p:sp>
      <p:sp>
        <p:nvSpPr>
          <p:cNvPr id="10" name="사각형: 둥근 모서리 9">
            <a:extLst>
              <a:ext uri="{FF2B5EF4-FFF2-40B4-BE49-F238E27FC236}">
                <a16:creationId xmlns:a16="http://schemas.microsoft.com/office/drawing/2014/main" id="{21CAF711-EB54-423A-A376-16F97D520C0D}"/>
              </a:ext>
            </a:extLst>
          </p:cNvPr>
          <p:cNvSpPr/>
          <p:nvPr/>
        </p:nvSpPr>
        <p:spPr>
          <a:xfrm>
            <a:off x="323528" y="1719115"/>
            <a:ext cx="8184044" cy="148544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48175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3" name="텍스트 개체 틀 2"/>
          <p:cNvSpPr>
            <a:spLocks noGrp="1"/>
          </p:cNvSpPr>
          <p:nvPr>
            <p:ph type="body" sz="quarter" idx="14"/>
          </p:nvPr>
        </p:nvSpPr>
        <p:spPr/>
        <p:txBody>
          <a:bodyPr/>
          <a:lstStyle/>
          <a:p>
            <a:endParaRPr lang="ko-KR" altLang="en-US"/>
          </a:p>
        </p:txBody>
      </p:sp>
      <p:sp>
        <p:nvSpPr>
          <p:cNvPr id="4" name="텍스트 개체 틀 3"/>
          <p:cNvSpPr>
            <a:spLocks noGrp="1"/>
          </p:cNvSpPr>
          <p:nvPr>
            <p:ph type="body" sz="quarter" idx="15"/>
          </p:nvPr>
        </p:nvSpPr>
        <p:spPr/>
        <p:txBody>
          <a:bodyPr/>
          <a:lstStyle/>
          <a:p>
            <a:r>
              <a:rPr lang="ko-KR" altLang="en-US" dirty="0" err="1"/>
              <a:t>조도센서</a:t>
            </a:r>
            <a:r>
              <a:rPr lang="ko-KR" altLang="en-US" dirty="0"/>
              <a:t> 회로구성</a:t>
            </a:r>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17</a:t>
            </a:fld>
            <a:endParaRPr lang="ko-KR" altLang="en-US"/>
          </a:p>
        </p:txBody>
      </p:sp>
      <p:sp>
        <p:nvSpPr>
          <p:cNvPr id="13" name="텍스트 개체 틀 5">
            <a:extLst>
              <a:ext uri="{FF2B5EF4-FFF2-40B4-BE49-F238E27FC236}">
                <a16:creationId xmlns:a16="http://schemas.microsoft.com/office/drawing/2014/main" id="{E8E38BB5-25C4-6F46-BF9F-BD265E3E5D21}"/>
              </a:ext>
            </a:extLst>
          </p:cNvPr>
          <p:cNvSpPr txBox="1">
            <a:spLocks/>
          </p:cNvSpPr>
          <p:nvPr/>
        </p:nvSpPr>
        <p:spPr>
          <a:xfrm>
            <a:off x="395288" y="1916831"/>
            <a:ext cx="8424862" cy="4249019"/>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1600" b="1"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ko-KR" altLang="en-US" dirty="0"/>
              <a:t>조도 센서를 </a:t>
            </a:r>
            <a:r>
              <a:rPr lang="ko-KR" altLang="en-US" dirty="0" err="1"/>
              <a:t>풀업</a:t>
            </a:r>
            <a:r>
              <a:rPr lang="ko-KR" altLang="en-US" dirty="0"/>
              <a:t> 저항을 사용하여 연결</a:t>
            </a:r>
            <a:endParaRPr lang="en-US" altLang="ko-KR" dirty="0"/>
          </a:p>
          <a:p>
            <a:pPr>
              <a:lnSpc>
                <a:spcPct val="150000"/>
              </a:lnSpc>
            </a:pPr>
            <a:r>
              <a:rPr lang="ko-KR" altLang="en-US" dirty="0"/>
              <a:t>전압 분배가 일어나 조도 센서에 걸리는 전압을</a:t>
            </a:r>
            <a:br>
              <a:rPr lang="en-US" altLang="ko-KR" dirty="0"/>
            </a:br>
            <a:r>
              <a:rPr lang="ko-KR" altLang="en-US" dirty="0"/>
              <a:t>신호로 전달받아 측정 </a:t>
            </a:r>
          </a:p>
        </p:txBody>
      </p:sp>
      <p:sp>
        <p:nvSpPr>
          <p:cNvPr id="8" name="Rectangle 7">
            <a:extLst>
              <a:ext uri="{FF2B5EF4-FFF2-40B4-BE49-F238E27FC236}">
                <a16:creationId xmlns:a16="http://schemas.microsoft.com/office/drawing/2014/main" id="{827A4282-46BA-4D42-A4E8-E79C2EBA96CD}"/>
              </a:ext>
            </a:extLst>
          </p:cNvPr>
          <p:cNvSpPr/>
          <p:nvPr/>
        </p:nvSpPr>
        <p:spPr>
          <a:xfrm>
            <a:off x="8532440" y="1702215"/>
            <a:ext cx="360040" cy="14401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KR"/>
          </a:p>
        </p:txBody>
      </p:sp>
      <p:sp>
        <p:nvSpPr>
          <p:cNvPr id="10" name="TextBox 9">
            <a:extLst>
              <a:ext uri="{FF2B5EF4-FFF2-40B4-BE49-F238E27FC236}">
                <a16:creationId xmlns:a16="http://schemas.microsoft.com/office/drawing/2014/main" id="{FBC5EA2F-308F-4515-BD34-23D90BC98290}"/>
              </a:ext>
            </a:extLst>
          </p:cNvPr>
          <p:cNvSpPr txBox="1"/>
          <p:nvPr/>
        </p:nvSpPr>
        <p:spPr>
          <a:xfrm>
            <a:off x="4333213" y="1224548"/>
            <a:ext cx="4599336" cy="646331"/>
          </a:xfrm>
          <a:prstGeom prst="rect">
            <a:avLst/>
          </a:prstGeom>
          <a:noFill/>
        </p:spPr>
        <p:txBody>
          <a:bodyPr wrap="none" rtlCol="0">
            <a:spAutoFit/>
          </a:bodyPr>
          <a:lstStyle/>
          <a:p>
            <a:r>
              <a:rPr lang="ko-KR" altLang="en-US" b="1" dirty="0">
                <a:solidFill>
                  <a:srgbClr val="FF0000"/>
                </a:solidFill>
              </a:rPr>
              <a:t>설명에 따라 조도 </a:t>
            </a:r>
            <a:r>
              <a:rPr lang="ko-KR" altLang="en-US" b="1" dirty="0" err="1">
                <a:solidFill>
                  <a:srgbClr val="FF0000"/>
                </a:solidFill>
              </a:rPr>
              <a:t>센서용</a:t>
            </a:r>
            <a:r>
              <a:rPr lang="ko-KR" altLang="en-US" b="1" dirty="0">
                <a:solidFill>
                  <a:srgbClr val="FF0000"/>
                </a:solidFill>
              </a:rPr>
              <a:t> 회로도 예시 추가</a:t>
            </a:r>
            <a:endParaRPr lang="en-US" altLang="ko-KR" b="1" dirty="0">
              <a:solidFill>
                <a:srgbClr val="FF0000"/>
              </a:solidFill>
            </a:endParaRPr>
          </a:p>
          <a:p>
            <a:r>
              <a:rPr lang="ko-KR" altLang="en-US" b="1" dirty="0">
                <a:solidFill>
                  <a:srgbClr val="FF0000"/>
                </a:solidFill>
              </a:rPr>
              <a:t>필요시 설명 추가가능</a:t>
            </a:r>
          </a:p>
        </p:txBody>
      </p:sp>
      <p:pic>
        <p:nvPicPr>
          <p:cNvPr id="9" name="object 5">
            <a:extLst>
              <a:ext uri="{FF2B5EF4-FFF2-40B4-BE49-F238E27FC236}">
                <a16:creationId xmlns:a16="http://schemas.microsoft.com/office/drawing/2014/main" id="{72C8D542-EC99-47BA-94A0-FF3E03DE3A26}"/>
              </a:ext>
            </a:extLst>
          </p:cNvPr>
          <p:cNvPicPr/>
          <p:nvPr/>
        </p:nvPicPr>
        <p:blipFill>
          <a:blip r:embed="rId3" cstate="print"/>
          <a:stretch>
            <a:fillRect/>
          </a:stretch>
        </p:blipFill>
        <p:spPr>
          <a:xfrm>
            <a:off x="6320081" y="2634905"/>
            <a:ext cx="2309441" cy="3051026"/>
          </a:xfrm>
          <a:prstGeom prst="rect">
            <a:avLst/>
          </a:prstGeom>
        </p:spPr>
      </p:pic>
      <p:pic>
        <p:nvPicPr>
          <p:cNvPr id="5" name="그림 4">
            <a:extLst>
              <a:ext uri="{FF2B5EF4-FFF2-40B4-BE49-F238E27FC236}">
                <a16:creationId xmlns:a16="http://schemas.microsoft.com/office/drawing/2014/main" id="{2B04998E-8E65-4C83-9732-9B03D96A6F5F}"/>
              </a:ext>
            </a:extLst>
          </p:cNvPr>
          <p:cNvPicPr>
            <a:picLocks noChangeAspect="1"/>
          </p:cNvPicPr>
          <p:nvPr/>
        </p:nvPicPr>
        <p:blipFill>
          <a:blip r:embed="rId4"/>
          <a:stretch>
            <a:fillRect/>
          </a:stretch>
        </p:blipFill>
        <p:spPr>
          <a:xfrm>
            <a:off x="1331640" y="3138488"/>
            <a:ext cx="3721596" cy="2766386"/>
          </a:xfrm>
          <a:prstGeom prst="rect">
            <a:avLst/>
          </a:prstGeom>
        </p:spPr>
      </p:pic>
    </p:spTree>
    <p:extLst>
      <p:ext uri="{BB962C8B-B14F-4D97-AF65-F5344CB8AC3E}">
        <p14:creationId xmlns:p14="http://schemas.microsoft.com/office/powerpoint/2010/main" val="40252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D9F381-945D-4B07-B8DF-2E6E439CBF93}"/>
              </a:ext>
            </a:extLst>
          </p:cNvPr>
          <p:cNvSpPr>
            <a:spLocks noGrp="1"/>
          </p:cNvSpPr>
          <p:nvPr>
            <p:ph type="body" sz="quarter" idx="10"/>
          </p:nvPr>
        </p:nvSpPr>
        <p:spPr>
          <a:xfrm>
            <a:off x="3563888" y="3140968"/>
            <a:ext cx="5040560" cy="3240359"/>
          </a:xfrm>
        </p:spPr>
        <p:txBody>
          <a:bodyPr>
            <a:normAutofit/>
          </a:bodyPr>
          <a:lstStyle/>
          <a:p>
            <a:pPr marL="0" indent="0">
              <a:buNone/>
            </a:pPr>
            <a:r>
              <a:rPr lang="en-US" altLang="ko-KR" sz="2800" dirty="0"/>
              <a:t>10</a:t>
            </a:r>
            <a:r>
              <a:rPr lang="ko-KR" altLang="en-US" sz="2800" dirty="0"/>
              <a:t>주차 실험 내용</a:t>
            </a:r>
          </a:p>
        </p:txBody>
      </p:sp>
    </p:spTree>
    <p:extLst>
      <p:ext uri="{BB962C8B-B14F-4D97-AF65-F5344CB8AC3E}">
        <p14:creationId xmlns:p14="http://schemas.microsoft.com/office/powerpoint/2010/main" val="170732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788C4EF-2951-4958-8B02-7FCF5148E5E4}"/>
              </a:ext>
            </a:extLst>
          </p:cNvPr>
          <p:cNvSpPr>
            <a:spLocks noGrp="1"/>
          </p:cNvSpPr>
          <p:nvPr>
            <p:ph type="body" sz="quarter" idx="13"/>
          </p:nvPr>
        </p:nvSpPr>
        <p:spPr/>
        <p:txBody>
          <a:bodyPr/>
          <a:lstStyle/>
          <a:p>
            <a:r>
              <a:rPr lang="ko-KR" altLang="en-US" dirty="0"/>
              <a:t>실험 목적</a:t>
            </a:r>
          </a:p>
        </p:txBody>
      </p:sp>
      <p:sp>
        <p:nvSpPr>
          <p:cNvPr id="6" name="텍스트 개체 틀 5">
            <a:extLst>
              <a:ext uri="{FF2B5EF4-FFF2-40B4-BE49-F238E27FC236}">
                <a16:creationId xmlns:a16="http://schemas.microsoft.com/office/drawing/2014/main" id="{A961F641-61AD-4368-9624-9DCC45F4B129}"/>
              </a:ext>
            </a:extLst>
          </p:cNvPr>
          <p:cNvSpPr>
            <a:spLocks noGrp="1"/>
          </p:cNvSpPr>
          <p:nvPr>
            <p:ph type="body" sz="quarter" idx="17"/>
          </p:nvPr>
        </p:nvSpPr>
        <p:spPr>
          <a:xfrm>
            <a:off x="395288" y="1196752"/>
            <a:ext cx="8424862" cy="4897091"/>
          </a:xfrm>
        </p:spPr>
        <p:txBody>
          <a:bodyPr/>
          <a:lstStyle/>
          <a:p>
            <a:pPr marL="0" indent="0">
              <a:lnSpc>
                <a:spcPct val="150000"/>
              </a:lnSpc>
              <a:buNone/>
            </a:pPr>
            <a:r>
              <a:rPr lang="en-US" altLang="ko-KR" sz="2000" dirty="0"/>
              <a:t>LCD </a:t>
            </a:r>
            <a:r>
              <a:rPr lang="ko-KR" altLang="en-US" sz="2000" dirty="0"/>
              <a:t>및 </a:t>
            </a:r>
            <a:r>
              <a:rPr lang="en-US" altLang="ko-KR" sz="2000" dirty="0"/>
              <a:t>ADC</a:t>
            </a:r>
          </a:p>
          <a:p>
            <a:pPr lvl="0">
              <a:lnSpc>
                <a:spcPct val="150000"/>
              </a:lnSpc>
            </a:pPr>
            <a:r>
              <a:rPr lang="en-US" altLang="ko-KR" dirty="0"/>
              <a:t>TFT-LCD</a:t>
            </a:r>
            <a:r>
              <a:rPr lang="ko-KR" altLang="en-US" dirty="0"/>
              <a:t>의 원리와 동작 방법에 대한 이해</a:t>
            </a:r>
            <a:endParaRPr lang="en-US" altLang="ko-KR" dirty="0"/>
          </a:p>
          <a:p>
            <a:pPr lvl="0">
              <a:lnSpc>
                <a:spcPct val="150000"/>
              </a:lnSpc>
            </a:pPr>
            <a:r>
              <a:rPr lang="en-US" altLang="ko-KR" dirty="0"/>
              <a:t>TFT-LCD</a:t>
            </a:r>
            <a:r>
              <a:rPr lang="ko-KR" altLang="en-US" dirty="0"/>
              <a:t> 라이브러리 작성과 이해</a:t>
            </a:r>
            <a:endParaRPr lang="en-US" altLang="ko-KR" dirty="0"/>
          </a:p>
          <a:p>
            <a:pPr lvl="0">
              <a:lnSpc>
                <a:spcPct val="150000"/>
              </a:lnSpc>
            </a:pPr>
            <a:r>
              <a:rPr lang="en-US" altLang="ko-KR" dirty="0"/>
              <a:t>TFT-LCD</a:t>
            </a:r>
            <a:r>
              <a:rPr lang="ko-KR" altLang="en-US" dirty="0"/>
              <a:t> </a:t>
            </a:r>
            <a:r>
              <a:rPr lang="en-US" altLang="ko-KR" dirty="0"/>
              <a:t>Touch </a:t>
            </a:r>
            <a:r>
              <a:rPr lang="ko-KR" altLang="en-US" dirty="0"/>
              <a:t>동작 제어</a:t>
            </a:r>
            <a:endParaRPr lang="en-US" altLang="ko-KR" dirty="0"/>
          </a:p>
          <a:p>
            <a:pPr lvl="0">
              <a:lnSpc>
                <a:spcPct val="150000"/>
              </a:lnSpc>
            </a:pPr>
            <a:endParaRPr lang="en-US" altLang="ko-KR" dirty="0"/>
          </a:p>
          <a:p>
            <a:pPr lvl="0">
              <a:lnSpc>
                <a:spcPct val="150000"/>
              </a:lnSpc>
            </a:pPr>
            <a:r>
              <a:rPr lang="en-US" altLang="ko-KR" dirty="0"/>
              <a:t>ADC</a:t>
            </a:r>
            <a:r>
              <a:rPr lang="ko-KR" altLang="en-US" dirty="0"/>
              <a:t> 개념 이해</a:t>
            </a:r>
            <a:endParaRPr lang="en-US" altLang="ko-KR" dirty="0"/>
          </a:p>
          <a:p>
            <a:pPr lvl="0">
              <a:lnSpc>
                <a:spcPct val="150000"/>
              </a:lnSpc>
            </a:pPr>
            <a:r>
              <a:rPr lang="ko-KR" altLang="en-US" dirty="0"/>
              <a:t>조도 센서 사용 방법 학습</a:t>
            </a:r>
            <a:endParaRPr lang="en-US" altLang="ko-KR" dirty="0"/>
          </a:p>
        </p:txBody>
      </p:sp>
      <p:sp>
        <p:nvSpPr>
          <p:cNvPr id="7" name="슬라이드 번호 개체 틀 6">
            <a:extLst>
              <a:ext uri="{FF2B5EF4-FFF2-40B4-BE49-F238E27FC236}">
                <a16:creationId xmlns:a16="http://schemas.microsoft.com/office/drawing/2014/main" id="{55EC7E8B-7327-4B5F-BD86-65134D71254E}"/>
              </a:ext>
            </a:extLst>
          </p:cNvPr>
          <p:cNvSpPr>
            <a:spLocks noGrp="1"/>
          </p:cNvSpPr>
          <p:nvPr>
            <p:ph type="sldNum" sz="quarter" idx="20"/>
          </p:nvPr>
        </p:nvSpPr>
        <p:spPr/>
        <p:txBody>
          <a:bodyPr/>
          <a:lstStyle/>
          <a:p>
            <a:fld id="{C3710BEF-9986-4ED6-8709-A699EEAB593B}" type="slidenum">
              <a:rPr lang="ko-KR" altLang="en-US" smtClean="0"/>
              <a:pPr/>
              <a:t>3</a:t>
            </a:fld>
            <a:endParaRPr lang="ko-KR" altLang="en-US"/>
          </a:p>
        </p:txBody>
      </p:sp>
    </p:spTree>
    <p:extLst>
      <p:ext uri="{BB962C8B-B14F-4D97-AF65-F5344CB8AC3E}">
        <p14:creationId xmlns:p14="http://schemas.microsoft.com/office/powerpoint/2010/main" val="404263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4" name="텍스트 개체 틀 3"/>
          <p:cNvSpPr>
            <a:spLocks noGrp="1"/>
          </p:cNvSpPr>
          <p:nvPr>
            <p:ph type="body" sz="quarter" idx="15"/>
          </p:nvPr>
        </p:nvSpPr>
        <p:spPr>
          <a:xfrm>
            <a:off x="323528" y="980728"/>
            <a:ext cx="7056784" cy="432048"/>
          </a:xfrm>
        </p:spPr>
        <p:txBody>
          <a:bodyPr/>
          <a:lstStyle/>
          <a:p>
            <a:r>
              <a:rPr lang="en-US" altLang="ko-KR" dirty="0"/>
              <a:t>TFT-LCD </a:t>
            </a:r>
            <a:r>
              <a:rPr lang="en-US" altLang="ko-KR" sz="1600" dirty="0"/>
              <a:t>(</a:t>
            </a:r>
            <a:r>
              <a:rPr lang="en-US" altLang="ko-KR" sz="1600" i="0" dirty="0">
                <a:solidFill>
                  <a:srgbClr val="333333"/>
                </a:solidFill>
                <a:effectLst/>
                <a:ea typeface="나눔고딕" pitchFamily="2" charset="-127"/>
              </a:rPr>
              <a:t>Thin film Transistor Liquid Crystal Display</a:t>
            </a:r>
            <a:r>
              <a:rPr lang="en-US" altLang="ko-KR" dirty="0"/>
              <a:t>)</a:t>
            </a:r>
            <a:endParaRPr lang="ko-KR" altLang="en-US" dirty="0"/>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4</a:t>
            </a:fld>
            <a:endParaRPr lang="ko-KR" altLang="en-US"/>
          </a:p>
        </p:txBody>
      </p:sp>
      <p:pic>
        <p:nvPicPr>
          <p:cNvPr id="8" name="Picture 7">
            <a:extLst>
              <a:ext uri="{FF2B5EF4-FFF2-40B4-BE49-F238E27FC236}">
                <a16:creationId xmlns:a16="http://schemas.microsoft.com/office/drawing/2014/main" id="{0A3E168F-3253-AB42-A914-3761471B321B}"/>
              </a:ext>
            </a:extLst>
          </p:cNvPr>
          <p:cNvPicPr>
            <a:picLocks noChangeAspect="1"/>
          </p:cNvPicPr>
          <p:nvPr/>
        </p:nvPicPr>
        <p:blipFill rotWithShape="1">
          <a:blip r:embed="rId2">
            <a:extLst>
              <a:ext uri="{28A0092B-C50C-407E-A947-70E740481C1C}">
                <a14:useLocalDpi xmlns:a14="http://schemas.microsoft.com/office/drawing/2010/main" val="0"/>
              </a:ext>
            </a:extLst>
          </a:blip>
          <a:srcRect t="20190" b="19330"/>
          <a:stretch/>
        </p:blipFill>
        <p:spPr>
          <a:xfrm>
            <a:off x="6241504" y="4604731"/>
            <a:ext cx="2902496" cy="1829093"/>
          </a:xfrm>
          <a:prstGeom prst="rect">
            <a:avLst/>
          </a:prstGeom>
        </p:spPr>
      </p:pic>
      <p:sp>
        <p:nvSpPr>
          <p:cNvPr id="9" name="텍스트 개체 틀 8">
            <a:extLst>
              <a:ext uri="{FF2B5EF4-FFF2-40B4-BE49-F238E27FC236}">
                <a16:creationId xmlns:a16="http://schemas.microsoft.com/office/drawing/2014/main" id="{C8CCB1B8-6C27-4E4F-B430-919BDA9229C2}"/>
              </a:ext>
            </a:extLst>
          </p:cNvPr>
          <p:cNvSpPr>
            <a:spLocks noGrp="1"/>
          </p:cNvSpPr>
          <p:nvPr>
            <p:ph type="body" sz="quarter" idx="17"/>
          </p:nvPr>
        </p:nvSpPr>
        <p:spPr>
          <a:xfrm>
            <a:off x="395610" y="1779306"/>
            <a:ext cx="8424862" cy="4105275"/>
          </a:xfrm>
        </p:spPr>
        <p:txBody>
          <a:bodyPr/>
          <a:lstStyle/>
          <a:p>
            <a:pPr marL="355600" indent="-342900">
              <a:lnSpc>
                <a:spcPct val="100000"/>
              </a:lnSpc>
              <a:spcBef>
                <a:spcPts val="95"/>
              </a:spcBef>
              <a:buFont typeface="Arial"/>
              <a:buChar char="•"/>
              <a:tabLst>
                <a:tab pos="354965" algn="l"/>
                <a:tab pos="355600" algn="l"/>
              </a:tabLst>
            </a:pPr>
            <a:r>
              <a:rPr lang="ko-KR" altLang="en-US" sz="1600" b="1" spc="-5" dirty="0">
                <a:latin typeface="맑은 고딕"/>
                <a:cs typeface="맑은 고딕"/>
              </a:rPr>
              <a:t>초</a:t>
            </a:r>
            <a:r>
              <a:rPr lang="ko-KR" altLang="en-US" sz="1600" b="1" spc="-35" dirty="0">
                <a:latin typeface="맑은 고딕"/>
                <a:cs typeface="맑은 고딕"/>
              </a:rPr>
              <a:t> </a:t>
            </a:r>
            <a:r>
              <a:rPr lang="ko-KR" altLang="en-US" sz="1600" b="1" spc="-5" dirty="0">
                <a:latin typeface="맑은 고딕"/>
                <a:cs typeface="맑은 고딕"/>
              </a:rPr>
              <a:t>박막</a:t>
            </a:r>
            <a:r>
              <a:rPr lang="ko-KR" altLang="en-US" sz="1600" b="1" spc="-20" dirty="0">
                <a:latin typeface="맑은 고딕"/>
                <a:cs typeface="맑은 고딕"/>
              </a:rPr>
              <a:t> </a:t>
            </a:r>
            <a:r>
              <a:rPr lang="ko-KR" altLang="en-US" sz="1600" b="1" spc="-5" dirty="0">
                <a:latin typeface="맑은 고딕"/>
                <a:cs typeface="맑은 고딕"/>
              </a:rPr>
              <a:t>액정표시장치</a:t>
            </a:r>
            <a:endParaRPr lang="en-US" altLang="ko-KR" sz="1600" b="1" spc="-5" dirty="0">
              <a:latin typeface="맑은 고딕"/>
              <a:cs typeface="맑은 고딕"/>
            </a:endParaRPr>
          </a:p>
          <a:p>
            <a:pPr marL="355600" indent="-342900">
              <a:lnSpc>
                <a:spcPct val="100000"/>
              </a:lnSpc>
              <a:spcBef>
                <a:spcPts val="95"/>
              </a:spcBef>
              <a:buFont typeface="Arial"/>
              <a:buChar char="•"/>
              <a:tabLst>
                <a:tab pos="354965" algn="l"/>
                <a:tab pos="355600" algn="l"/>
              </a:tabLst>
            </a:pPr>
            <a:endParaRPr lang="ko-KR" altLang="en-US" sz="1600" dirty="0">
              <a:latin typeface="맑은 고딕"/>
              <a:cs typeface="맑은 고딕"/>
            </a:endParaRPr>
          </a:p>
          <a:p>
            <a:pPr marL="355600" marR="5080" indent="-342900">
              <a:lnSpc>
                <a:spcPct val="150200"/>
              </a:lnSpc>
              <a:spcBef>
                <a:spcPts val="380"/>
              </a:spcBef>
              <a:buFont typeface="Arial"/>
              <a:buChar char="•"/>
              <a:tabLst>
                <a:tab pos="354965" algn="l"/>
                <a:tab pos="355600" algn="l"/>
              </a:tabLst>
            </a:pPr>
            <a:r>
              <a:rPr lang="ko-KR" altLang="en-US" i="0" dirty="0">
                <a:solidFill>
                  <a:srgbClr val="000000"/>
                </a:solidFill>
                <a:effectLst/>
                <a:latin typeface="+mn-ea"/>
              </a:rPr>
              <a:t>두 개의 유리판 사이에 고체와 액체의 중간 성질을 지닌 액정을 넣어 전기자극을 줄 때마다 액정안에 생기는 빛을 굴절시켜 문자를 표시함</a:t>
            </a:r>
            <a:endParaRPr lang="en-US" altLang="ko-KR" i="0" dirty="0">
              <a:solidFill>
                <a:srgbClr val="000000"/>
              </a:solidFill>
              <a:effectLst/>
              <a:latin typeface="+mn-ea"/>
            </a:endParaRPr>
          </a:p>
          <a:p>
            <a:pPr marL="355600" marR="5080" indent="-342900">
              <a:lnSpc>
                <a:spcPct val="150200"/>
              </a:lnSpc>
              <a:spcBef>
                <a:spcPts val="380"/>
              </a:spcBef>
              <a:buFont typeface="Arial"/>
              <a:buChar char="•"/>
              <a:tabLst>
                <a:tab pos="354965" algn="l"/>
                <a:tab pos="355600" algn="l"/>
              </a:tabLst>
            </a:pPr>
            <a:endParaRPr lang="en-US" altLang="ko-KR" i="0" dirty="0">
              <a:solidFill>
                <a:srgbClr val="000000"/>
              </a:solidFill>
              <a:effectLst/>
              <a:latin typeface="+mn-ea"/>
            </a:endParaRPr>
          </a:p>
          <a:p>
            <a:pPr marL="355600" marR="5080">
              <a:lnSpc>
                <a:spcPct val="150200"/>
              </a:lnSpc>
              <a:spcBef>
                <a:spcPts val="380"/>
              </a:spcBef>
              <a:buFont typeface="Arial"/>
              <a:buChar char="•"/>
              <a:tabLst>
                <a:tab pos="354965" algn="l"/>
                <a:tab pos="355600" algn="l"/>
              </a:tabLst>
            </a:pPr>
            <a:r>
              <a:rPr lang="ko-KR" altLang="en-US" dirty="0">
                <a:latin typeface="+mn-ea"/>
                <a:cs typeface="맑은 고딕"/>
              </a:rPr>
              <a:t>컬러 필터</a:t>
            </a:r>
            <a:r>
              <a:rPr lang="en-US" altLang="ko-KR" dirty="0">
                <a:latin typeface="+mn-ea"/>
                <a:cs typeface="맑은 고딕"/>
              </a:rPr>
              <a:t>, 2</a:t>
            </a:r>
            <a:r>
              <a:rPr lang="ko-KR" altLang="en-US" dirty="0">
                <a:latin typeface="+mn-ea"/>
                <a:cs typeface="맑은 고딕"/>
              </a:rPr>
              <a:t>장의 유리기판</a:t>
            </a:r>
            <a:r>
              <a:rPr lang="en-US" altLang="ko-KR" dirty="0">
                <a:latin typeface="+mn-ea"/>
                <a:cs typeface="맑은 고딕"/>
              </a:rPr>
              <a:t>, </a:t>
            </a:r>
            <a:r>
              <a:rPr lang="en-US" altLang="ko-KR" sz="1600" b="1" dirty="0">
                <a:latin typeface="맑은 고딕"/>
                <a:cs typeface="맑은 고딕"/>
              </a:rPr>
              <a:t>TFT</a:t>
            </a:r>
            <a:r>
              <a:rPr lang="ko-KR" altLang="en-US" sz="1600" b="1" spc="15" dirty="0">
                <a:latin typeface="맑은 고딕"/>
                <a:cs typeface="맑은 고딕"/>
              </a:rPr>
              <a:t> </a:t>
            </a:r>
            <a:r>
              <a:rPr lang="en-US" altLang="ko-KR" b="1" spc="-10" dirty="0">
                <a:latin typeface="맑은 고딕"/>
                <a:cs typeface="맑은 고딕"/>
              </a:rPr>
              <a:t>,</a:t>
            </a:r>
            <a:r>
              <a:rPr lang="ko-KR" altLang="en-US" b="1" spc="-10" dirty="0">
                <a:latin typeface="맑은 고딕"/>
                <a:cs typeface="맑은 고딕"/>
              </a:rPr>
              <a:t> </a:t>
            </a:r>
            <a:r>
              <a:rPr lang="ko-KR" altLang="en-US" dirty="0">
                <a:latin typeface="+mn-ea"/>
                <a:cs typeface="맑은 고딕"/>
              </a:rPr>
              <a:t>광원인 </a:t>
            </a:r>
            <a:r>
              <a:rPr lang="en-US" altLang="ko-KR" dirty="0">
                <a:latin typeface="+mn-ea"/>
                <a:cs typeface="맑은 고딕"/>
              </a:rPr>
              <a:t>BLU</a:t>
            </a:r>
            <a:r>
              <a:rPr lang="ko-KR" altLang="en-US" dirty="0">
                <a:latin typeface="+mn-ea"/>
                <a:cs typeface="맑은 고딕"/>
              </a:rPr>
              <a:t>로 이루어져 있음</a:t>
            </a:r>
            <a:r>
              <a:rPr lang="en-US" altLang="ko-KR" dirty="0">
                <a:latin typeface="+mn-ea"/>
                <a:cs typeface="맑은 고딕"/>
              </a:rPr>
              <a:t>.</a:t>
            </a:r>
          </a:p>
          <a:p>
            <a:pPr marL="355600" marR="5080">
              <a:lnSpc>
                <a:spcPct val="150200"/>
              </a:lnSpc>
              <a:spcBef>
                <a:spcPts val="380"/>
              </a:spcBef>
              <a:buFont typeface="Arial"/>
              <a:buChar char="•"/>
              <a:tabLst>
                <a:tab pos="354965" algn="l"/>
                <a:tab pos="355600" algn="l"/>
              </a:tabLst>
            </a:pPr>
            <a:endParaRPr lang="ko-KR" altLang="en-US" dirty="0">
              <a:latin typeface="+mn-ea"/>
              <a:cs typeface="맑은 고딕"/>
            </a:endParaRPr>
          </a:p>
          <a:p>
            <a:pPr marL="355600" indent="-342900">
              <a:lnSpc>
                <a:spcPct val="100000"/>
              </a:lnSpc>
              <a:buFont typeface="Arial"/>
              <a:buChar char="•"/>
              <a:tabLst>
                <a:tab pos="354965" algn="l"/>
                <a:tab pos="355600" algn="l"/>
              </a:tabLst>
            </a:pPr>
            <a:r>
              <a:rPr lang="en-US" altLang="ko-KR" sz="1600" b="1" spc="-10" dirty="0">
                <a:latin typeface="맑은 고딕"/>
                <a:cs typeface="맑은 고딕"/>
              </a:rPr>
              <a:t>Color</a:t>
            </a:r>
            <a:r>
              <a:rPr lang="ko-KR" altLang="en-US" sz="1600" b="1" spc="5" dirty="0">
                <a:latin typeface="맑은 고딕"/>
                <a:cs typeface="맑은 고딕"/>
              </a:rPr>
              <a:t> </a:t>
            </a:r>
            <a:r>
              <a:rPr lang="en-US" altLang="ko-KR" sz="1600" b="1" spc="-10" dirty="0">
                <a:latin typeface="맑은 고딕"/>
                <a:cs typeface="맑은 고딕"/>
              </a:rPr>
              <a:t>Filter : </a:t>
            </a:r>
            <a:r>
              <a:rPr lang="en-US" altLang="ko-KR" sz="1600" b="1" spc="-15" dirty="0">
                <a:latin typeface="맑은 고딕"/>
                <a:cs typeface="맑은 고딕"/>
              </a:rPr>
              <a:t>RGB</a:t>
            </a:r>
            <a:r>
              <a:rPr lang="ko-KR" altLang="en-US" sz="1600" b="1" spc="10" dirty="0">
                <a:latin typeface="맑은 고딕"/>
                <a:cs typeface="맑은 고딕"/>
              </a:rPr>
              <a:t> </a:t>
            </a:r>
            <a:r>
              <a:rPr lang="ko-KR" altLang="en-US" sz="1600" b="1" spc="-5" dirty="0">
                <a:latin typeface="맑은 고딕"/>
                <a:cs typeface="맑은 고딕"/>
              </a:rPr>
              <a:t>픽셀을 통해 색상을 만드는 역할</a:t>
            </a:r>
            <a:endParaRPr lang="en-US" altLang="ko-KR" sz="1600" b="1" spc="-5" dirty="0">
              <a:latin typeface="맑은 고딕"/>
              <a:cs typeface="맑은 고딕"/>
            </a:endParaRPr>
          </a:p>
          <a:p>
            <a:pPr marL="355600" indent="-342900">
              <a:lnSpc>
                <a:spcPct val="100000"/>
              </a:lnSpc>
              <a:buFont typeface="Arial"/>
              <a:buChar char="•"/>
              <a:tabLst>
                <a:tab pos="354965" algn="l"/>
                <a:tab pos="355600" algn="l"/>
              </a:tabLst>
            </a:pPr>
            <a:r>
              <a:rPr lang="en-US" altLang="ko-KR" sz="1600" b="1" dirty="0">
                <a:latin typeface="맑은 고딕"/>
                <a:cs typeface="맑은 고딕"/>
              </a:rPr>
              <a:t>TFT</a:t>
            </a:r>
            <a:r>
              <a:rPr lang="ko-KR" altLang="en-US" sz="1600" b="1" spc="-10" dirty="0">
                <a:latin typeface="맑은 고딕"/>
                <a:cs typeface="맑은 고딕"/>
              </a:rPr>
              <a:t> </a:t>
            </a:r>
            <a:r>
              <a:rPr lang="en-US" altLang="ko-KR" sz="1600" b="1" spc="-10" dirty="0">
                <a:latin typeface="맑은 고딕"/>
                <a:cs typeface="맑은 고딕"/>
              </a:rPr>
              <a:t>: </a:t>
            </a:r>
            <a:r>
              <a:rPr lang="en-US" altLang="ko-KR" dirty="0">
                <a:latin typeface="+mn-ea"/>
                <a:cs typeface="맑은 고딕"/>
              </a:rPr>
              <a:t>2</a:t>
            </a:r>
            <a:r>
              <a:rPr lang="ko-KR" altLang="en-US" dirty="0">
                <a:latin typeface="+mn-ea"/>
                <a:cs typeface="맑은 고딕"/>
              </a:rPr>
              <a:t>장의 유리기판</a:t>
            </a:r>
            <a:r>
              <a:rPr lang="en-US" altLang="ko-KR" dirty="0">
                <a:latin typeface="+mn-ea"/>
                <a:cs typeface="맑은 고딕"/>
              </a:rPr>
              <a:t> </a:t>
            </a:r>
            <a:r>
              <a:rPr lang="ko-KR" altLang="en-US" dirty="0">
                <a:latin typeface="+mn-ea"/>
                <a:cs typeface="맑은 고딕"/>
              </a:rPr>
              <a:t>사이의 박막 트랜지스터로 액정을 제어</a:t>
            </a:r>
            <a:endParaRPr lang="en-US" altLang="ko-KR" dirty="0">
              <a:latin typeface="+mn-ea"/>
              <a:cs typeface="맑은 고딕"/>
            </a:endParaRPr>
          </a:p>
          <a:p>
            <a:pPr marL="355600" indent="-342900">
              <a:lnSpc>
                <a:spcPct val="100000"/>
              </a:lnSpc>
              <a:buFont typeface="Arial"/>
              <a:buChar char="•"/>
              <a:tabLst>
                <a:tab pos="354965" algn="l"/>
                <a:tab pos="355600" algn="l"/>
              </a:tabLst>
            </a:pPr>
            <a:endParaRPr lang="en-US" altLang="ko-KR" dirty="0">
              <a:latin typeface="+mn-ea"/>
              <a:cs typeface="맑은 고딕"/>
            </a:endParaRPr>
          </a:p>
          <a:p>
            <a:pPr marL="355600" indent="-342900">
              <a:lnSpc>
                <a:spcPct val="100000"/>
              </a:lnSpc>
              <a:buFont typeface="Arial"/>
              <a:buChar char="•"/>
              <a:tabLst>
                <a:tab pos="354965" algn="l"/>
                <a:tab pos="355600" algn="l"/>
              </a:tabLst>
            </a:pPr>
            <a:r>
              <a:rPr lang="en-US" altLang="ko-KR" dirty="0">
                <a:latin typeface="+mn-ea"/>
                <a:cs typeface="맑은 고딕"/>
              </a:rPr>
              <a:t>BLU(</a:t>
            </a:r>
            <a:r>
              <a:rPr lang="en-US" altLang="ko-KR" sz="1600" b="1" spc="-10" dirty="0">
                <a:latin typeface="맑은 고딕"/>
                <a:cs typeface="맑은 고딕"/>
              </a:rPr>
              <a:t>Black</a:t>
            </a:r>
            <a:r>
              <a:rPr lang="ko-KR" altLang="en-US" sz="1600" b="1" spc="20" dirty="0">
                <a:latin typeface="맑은 고딕"/>
                <a:cs typeface="맑은 고딕"/>
              </a:rPr>
              <a:t> </a:t>
            </a:r>
            <a:r>
              <a:rPr lang="en-US" altLang="ko-KR" sz="1600" b="1" spc="-10" dirty="0">
                <a:latin typeface="맑은 고딕"/>
                <a:cs typeface="맑은 고딕"/>
              </a:rPr>
              <a:t>light</a:t>
            </a:r>
            <a:r>
              <a:rPr lang="ko-KR" altLang="en-US" sz="1600" b="1" spc="10" dirty="0">
                <a:latin typeface="맑은 고딕"/>
                <a:cs typeface="맑은 고딕"/>
              </a:rPr>
              <a:t> </a:t>
            </a:r>
            <a:r>
              <a:rPr lang="en-US" altLang="ko-KR" sz="1600" b="1" spc="-10" dirty="0">
                <a:latin typeface="맑은 고딕"/>
                <a:cs typeface="맑은 고딕"/>
              </a:rPr>
              <a:t>unit) : </a:t>
            </a:r>
            <a:r>
              <a:rPr lang="ko-KR" altLang="en-US" sz="1600" b="1" spc="-10" dirty="0">
                <a:latin typeface="맑은 고딕"/>
                <a:cs typeface="맑은 고딕"/>
              </a:rPr>
              <a:t>광원으로 빛을 발생시킴</a:t>
            </a:r>
            <a:endParaRPr lang="ko-KR" altLang="en-US" sz="1600" dirty="0">
              <a:latin typeface="맑은 고딕"/>
              <a:cs typeface="맑은 고딕"/>
            </a:endParaRPr>
          </a:p>
        </p:txBody>
      </p:sp>
    </p:spTree>
    <p:extLst>
      <p:ext uri="{BB962C8B-B14F-4D97-AF65-F5344CB8AC3E}">
        <p14:creationId xmlns:p14="http://schemas.microsoft.com/office/powerpoint/2010/main" val="154721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4" name="텍스트 개체 틀 3"/>
          <p:cNvSpPr>
            <a:spLocks noGrp="1"/>
          </p:cNvSpPr>
          <p:nvPr>
            <p:ph type="body" sz="quarter" idx="15"/>
          </p:nvPr>
        </p:nvSpPr>
        <p:spPr>
          <a:xfrm>
            <a:off x="323528" y="980728"/>
            <a:ext cx="7056784" cy="432048"/>
          </a:xfrm>
        </p:spPr>
        <p:txBody>
          <a:bodyPr/>
          <a:lstStyle/>
          <a:p>
            <a:r>
              <a:rPr lang="en-US" altLang="ko-KR" dirty="0"/>
              <a:t>TFT-LCD </a:t>
            </a:r>
            <a:r>
              <a:rPr lang="en-US" altLang="ko-KR" sz="1600" dirty="0"/>
              <a:t>(</a:t>
            </a:r>
            <a:r>
              <a:rPr lang="en-US" altLang="ko-KR" sz="1600" i="0" dirty="0">
                <a:solidFill>
                  <a:srgbClr val="333333"/>
                </a:solidFill>
                <a:effectLst/>
                <a:ea typeface="나눔고딕" pitchFamily="2" charset="-127"/>
              </a:rPr>
              <a:t>Thin film Transistor Liquid Crystal Display</a:t>
            </a:r>
            <a:r>
              <a:rPr lang="en-US" altLang="ko-KR" dirty="0"/>
              <a:t>)</a:t>
            </a:r>
            <a:endParaRPr lang="ko-KR" altLang="en-US" dirty="0"/>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5</a:t>
            </a:fld>
            <a:endParaRPr lang="ko-KR" altLang="en-US"/>
          </a:p>
        </p:txBody>
      </p:sp>
      <p:pic>
        <p:nvPicPr>
          <p:cNvPr id="6" name="그림 5">
            <a:extLst>
              <a:ext uri="{FF2B5EF4-FFF2-40B4-BE49-F238E27FC236}">
                <a16:creationId xmlns:a16="http://schemas.microsoft.com/office/drawing/2014/main" id="{D9639B5B-D6CF-4BF2-A631-ED005F331DAA}"/>
              </a:ext>
            </a:extLst>
          </p:cNvPr>
          <p:cNvPicPr>
            <a:picLocks noChangeAspect="1"/>
          </p:cNvPicPr>
          <p:nvPr/>
        </p:nvPicPr>
        <p:blipFill>
          <a:blip r:embed="rId2"/>
          <a:stretch>
            <a:fillRect/>
          </a:stretch>
        </p:blipFill>
        <p:spPr>
          <a:xfrm>
            <a:off x="1756705" y="1470075"/>
            <a:ext cx="5630590" cy="4410105"/>
          </a:xfrm>
          <a:prstGeom prst="rect">
            <a:avLst/>
          </a:prstGeom>
        </p:spPr>
      </p:pic>
    </p:spTree>
    <p:extLst>
      <p:ext uri="{BB962C8B-B14F-4D97-AF65-F5344CB8AC3E}">
        <p14:creationId xmlns:p14="http://schemas.microsoft.com/office/powerpoint/2010/main" val="176210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4" name="텍스트 개체 틀 3"/>
          <p:cNvSpPr>
            <a:spLocks noGrp="1"/>
          </p:cNvSpPr>
          <p:nvPr>
            <p:ph type="body" sz="quarter" idx="15"/>
          </p:nvPr>
        </p:nvSpPr>
        <p:spPr/>
        <p:txBody>
          <a:bodyPr/>
          <a:lstStyle/>
          <a:p>
            <a:r>
              <a:rPr lang="en-US" altLang="ko-KR" dirty="0"/>
              <a:t>TFT-LCD </a:t>
            </a:r>
            <a:r>
              <a:rPr lang="ko-KR" altLang="en-US" dirty="0"/>
              <a:t>연결</a:t>
            </a:r>
          </a:p>
        </p:txBody>
      </p:sp>
      <p:sp>
        <p:nvSpPr>
          <p:cNvPr id="6" name="텍스트 개체 틀 5"/>
          <p:cNvSpPr>
            <a:spLocks noGrp="1"/>
          </p:cNvSpPr>
          <p:nvPr>
            <p:ph type="body" sz="quarter" idx="17"/>
          </p:nvPr>
        </p:nvSpPr>
        <p:spPr>
          <a:xfrm>
            <a:off x="395288" y="1916831"/>
            <a:ext cx="8424862" cy="4249019"/>
          </a:xfrm>
        </p:spPr>
        <p:txBody>
          <a:bodyPr/>
          <a:lstStyle/>
          <a:p>
            <a:pPr>
              <a:lnSpc>
                <a:spcPct val="150000"/>
              </a:lnSpc>
            </a:pPr>
            <a:r>
              <a:rPr lang="ko-KR" altLang="en-US" dirty="0"/>
              <a:t>오른쪽 한 칸을 비우고 보드와 </a:t>
            </a:r>
            <a:r>
              <a:rPr lang="en-US" altLang="ko-KR" dirty="0"/>
              <a:t>LCD</a:t>
            </a:r>
            <a:r>
              <a:rPr lang="ko-KR" altLang="en-US" dirty="0" err="1"/>
              <a:t>를</a:t>
            </a:r>
            <a:r>
              <a:rPr lang="ko-KR" altLang="en-US" dirty="0"/>
              <a:t> 연결</a:t>
            </a:r>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6</a:t>
            </a:fld>
            <a:endParaRPr lang="ko-KR" altLang="en-US"/>
          </a:p>
        </p:txBody>
      </p:sp>
      <p:pic>
        <p:nvPicPr>
          <p:cNvPr id="13" name="Picture 12">
            <a:extLst>
              <a:ext uri="{FF2B5EF4-FFF2-40B4-BE49-F238E27FC236}">
                <a16:creationId xmlns:a16="http://schemas.microsoft.com/office/drawing/2014/main" id="{BC6773B6-9607-A54E-A7D2-29459BEB366C}"/>
              </a:ext>
            </a:extLst>
          </p:cNvPr>
          <p:cNvPicPr>
            <a:picLocks noChangeAspect="1"/>
          </p:cNvPicPr>
          <p:nvPr/>
        </p:nvPicPr>
        <p:blipFill>
          <a:blip r:embed="rId2"/>
          <a:stretch>
            <a:fillRect/>
          </a:stretch>
        </p:blipFill>
        <p:spPr>
          <a:xfrm rot="16200000">
            <a:off x="1546615" y="1611846"/>
            <a:ext cx="4235815" cy="6044703"/>
          </a:xfrm>
          <a:prstGeom prst="rect">
            <a:avLst/>
          </a:prstGeom>
        </p:spPr>
      </p:pic>
      <p:pic>
        <p:nvPicPr>
          <p:cNvPr id="12" name="Picture 11">
            <a:extLst>
              <a:ext uri="{FF2B5EF4-FFF2-40B4-BE49-F238E27FC236}">
                <a16:creationId xmlns:a16="http://schemas.microsoft.com/office/drawing/2014/main" id="{03A55778-03AB-F845-A96C-BE51B7DB2A00}"/>
              </a:ext>
            </a:extLst>
          </p:cNvPr>
          <p:cNvPicPr>
            <a:picLocks noChangeAspect="1"/>
          </p:cNvPicPr>
          <p:nvPr/>
        </p:nvPicPr>
        <p:blipFill>
          <a:blip r:embed="rId3"/>
          <a:stretch>
            <a:fillRect/>
          </a:stretch>
        </p:blipFill>
        <p:spPr>
          <a:xfrm rot="16200000">
            <a:off x="6102572" y="-18587"/>
            <a:ext cx="1762034" cy="3673122"/>
          </a:xfrm>
          <a:prstGeom prst="rect">
            <a:avLst/>
          </a:prstGeom>
        </p:spPr>
      </p:pic>
      <p:sp>
        <p:nvSpPr>
          <p:cNvPr id="14" name="Rectangle 13">
            <a:extLst>
              <a:ext uri="{FF2B5EF4-FFF2-40B4-BE49-F238E27FC236}">
                <a16:creationId xmlns:a16="http://schemas.microsoft.com/office/drawing/2014/main" id="{2F6C5986-3878-3A43-901F-1443C9131691}"/>
              </a:ext>
            </a:extLst>
          </p:cNvPr>
          <p:cNvSpPr/>
          <p:nvPr/>
        </p:nvSpPr>
        <p:spPr>
          <a:xfrm>
            <a:off x="3059832" y="6093295"/>
            <a:ext cx="1512168" cy="288033"/>
          </a:xfrm>
          <a:prstGeom prst="rect">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KR"/>
          </a:p>
        </p:txBody>
      </p:sp>
      <p:sp>
        <p:nvSpPr>
          <p:cNvPr id="15" name="Rectangle 14">
            <a:extLst>
              <a:ext uri="{FF2B5EF4-FFF2-40B4-BE49-F238E27FC236}">
                <a16:creationId xmlns:a16="http://schemas.microsoft.com/office/drawing/2014/main" id="{2D0DD653-B318-2E41-BB76-028F1FE25F18}"/>
              </a:ext>
            </a:extLst>
          </p:cNvPr>
          <p:cNvSpPr/>
          <p:nvPr/>
        </p:nvSpPr>
        <p:spPr>
          <a:xfrm>
            <a:off x="6156176" y="1724201"/>
            <a:ext cx="1800200" cy="336647"/>
          </a:xfrm>
          <a:prstGeom prst="rect">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KR"/>
          </a:p>
        </p:txBody>
      </p:sp>
      <p:sp>
        <p:nvSpPr>
          <p:cNvPr id="11" name="사각형: 둥근 모서리 10">
            <a:extLst>
              <a:ext uri="{FF2B5EF4-FFF2-40B4-BE49-F238E27FC236}">
                <a16:creationId xmlns:a16="http://schemas.microsoft.com/office/drawing/2014/main" id="{B91E9C02-F3D6-4550-A1D3-E8A1B89881FC}"/>
              </a:ext>
            </a:extLst>
          </p:cNvPr>
          <p:cNvSpPr/>
          <p:nvPr/>
        </p:nvSpPr>
        <p:spPr>
          <a:xfrm>
            <a:off x="3059832" y="6088211"/>
            <a:ext cx="1512168" cy="29311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D88804BD-24AF-4BF5-A72E-300F84FF7D6A}"/>
              </a:ext>
            </a:extLst>
          </p:cNvPr>
          <p:cNvSpPr/>
          <p:nvPr/>
        </p:nvSpPr>
        <p:spPr>
          <a:xfrm>
            <a:off x="6156176" y="1719116"/>
            <a:ext cx="1800200" cy="33664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6070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4" name="텍스트 개체 틀 3"/>
          <p:cNvSpPr>
            <a:spLocks noGrp="1"/>
          </p:cNvSpPr>
          <p:nvPr>
            <p:ph type="body" sz="quarter" idx="15"/>
          </p:nvPr>
        </p:nvSpPr>
        <p:spPr/>
        <p:txBody>
          <a:bodyPr/>
          <a:lstStyle/>
          <a:p>
            <a:r>
              <a:rPr lang="en-US" altLang="ko-KR" dirty="0"/>
              <a:t>TFT-LCD Pin</a:t>
            </a:r>
            <a:r>
              <a:rPr lang="ko-KR" altLang="en-US" dirty="0"/>
              <a:t>맵</a:t>
            </a:r>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7</a:t>
            </a:fld>
            <a:endParaRPr lang="ko-KR" altLang="en-US"/>
          </a:p>
        </p:txBody>
      </p:sp>
      <p:pic>
        <p:nvPicPr>
          <p:cNvPr id="6" name="그림 5">
            <a:extLst>
              <a:ext uri="{FF2B5EF4-FFF2-40B4-BE49-F238E27FC236}">
                <a16:creationId xmlns:a16="http://schemas.microsoft.com/office/drawing/2014/main" id="{F992F19C-7D27-424A-9C66-505AC50EBDB6}"/>
              </a:ext>
            </a:extLst>
          </p:cNvPr>
          <p:cNvPicPr>
            <a:picLocks noChangeAspect="1"/>
          </p:cNvPicPr>
          <p:nvPr/>
        </p:nvPicPr>
        <p:blipFill>
          <a:blip r:embed="rId2"/>
          <a:stretch>
            <a:fillRect/>
          </a:stretch>
        </p:blipFill>
        <p:spPr>
          <a:xfrm>
            <a:off x="1475656" y="1383505"/>
            <a:ext cx="6192688" cy="4948363"/>
          </a:xfrm>
          <a:prstGeom prst="rect">
            <a:avLst/>
          </a:prstGeom>
        </p:spPr>
      </p:pic>
    </p:spTree>
    <p:extLst>
      <p:ext uri="{BB962C8B-B14F-4D97-AF65-F5344CB8AC3E}">
        <p14:creationId xmlns:p14="http://schemas.microsoft.com/office/powerpoint/2010/main" val="429091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4" name="텍스트 개체 틀 3"/>
          <p:cNvSpPr>
            <a:spLocks noGrp="1"/>
          </p:cNvSpPr>
          <p:nvPr>
            <p:ph type="body" sz="quarter" idx="15"/>
          </p:nvPr>
        </p:nvSpPr>
        <p:spPr/>
        <p:txBody>
          <a:bodyPr/>
          <a:lstStyle/>
          <a:p>
            <a:r>
              <a:rPr lang="en-US" altLang="ko-KR" dirty="0"/>
              <a:t>Timing Diagram</a:t>
            </a:r>
            <a:endParaRPr lang="ko-KR" altLang="en-US" dirty="0"/>
          </a:p>
        </p:txBody>
      </p:sp>
      <p:sp>
        <p:nvSpPr>
          <p:cNvPr id="6" name="텍스트 개체 틀 5"/>
          <p:cNvSpPr>
            <a:spLocks noGrp="1"/>
          </p:cNvSpPr>
          <p:nvPr>
            <p:ph type="body" sz="quarter" idx="17"/>
          </p:nvPr>
        </p:nvSpPr>
        <p:spPr>
          <a:xfrm>
            <a:off x="134077" y="1689818"/>
            <a:ext cx="3240360" cy="860667"/>
          </a:xfrm>
        </p:spPr>
        <p:txBody>
          <a:bodyPr>
            <a:normAutofit fontScale="92500"/>
          </a:bodyPr>
          <a:lstStyle/>
          <a:p>
            <a:pPr>
              <a:lnSpc>
                <a:spcPct val="150000"/>
              </a:lnSpc>
            </a:pPr>
            <a:r>
              <a:rPr lang="en-US" altLang="ko-KR" dirty="0"/>
              <a:t>Figure shows how each signal is processed over time</a:t>
            </a:r>
          </a:p>
        </p:txBody>
      </p:sp>
      <p:sp>
        <p:nvSpPr>
          <p:cNvPr id="7" name="슬라이드 번호 개체 틀 6"/>
          <p:cNvSpPr>
            <a:spLocks noGrp="1"/>
          </p:cNvSpPr>
          <p:nvPr>
            <p:ph type="sldNum" sz="quarter" idx="20"/>
          </p:nvPr>
        </p:nvSpPr>
        <p:spPr/>
        <p:txBody>
          <a:bodyPr/>
          <a:lstStyle/>
          <a:p>
            <a:fld id="{C3710BEF-9986-4ED6-8709-A699EEAB593B}" type="slidenum">
              <a:rPr lang="ko-KR" altLang="en-US" smtClean="0"/>
              <a:pPr/>
              <a:t>8</a:t>
            </a:fld>
            <a:endParaRPr lang="ko-KR" altLang="en-US"/>
          </a:p>
        </p:txBody>
      </p:sp>
      <p:sp>
        <p:nvSpPr>
          <p:cNvPr id="10" name="텍스트 개체 틀 5">
            <a:extLst>
              <a:ext uri="{FF2B5EF4-FFF2-40B4-BE49-F238E27FC236}">
                <a16:creationId xmlns:a16="http://schemas.microsoft.com/office/drawing/2014/main" id="{08C904EF-216F-4C6A-AED1-BC891F493514}"/>
              </a:ext>
            </a:extLst>
          </p:cNvPr>
          <p:cNvSpPr txBox="1">
            <a:spLocks/>
          </p:cNvSpPr>
          <p:nvPr/>
        </p:nvSpPr>
        <p:spPr>
          <a:xfrm>
            <a:off x="415004" y="4659864"/>
            <a:ext cx="4896544" cy="860668"/>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1600" b="1"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ko-KR" dirty="0"/>
              <a:t>Rising edge goes up from low to high</a:t>
            </a:r>
          </a:p>
          <a:p>
            <a:pPr>
              <a:lnSpc>
                <a:spcPct val="150000"/>
              </a:lnSpc>
            </a:pPr>
            <a:r>
              <a:rPr lang="en-US" altLang="ko-KR" dirty="0"/>
              <a:t>Falling edge goes down from high to low</a:t>
            </a:r>
          </a:p>
        </p:txBody>
      </p:sp>
      <p:pic>
        <p:nvPicPr>
          <p:cNvPr id="11" name="Picture 10">
            <a:extLst>
              <a:ext uri="{FF2B5EF4-FFF2-40B4-BE49-F238E27FC236}">
                <a16:creationId xmlns:a16="http://schemas.microsoft.com/office/drawing/2014/main" id="{38B938E2-DCAF-41BB-BB44-D1A096D01C86}"/>
              </a:ext>
            </a:extLst>
          </p:cNvPr>
          <p:cNvPicPr>
            <a:picLocks noChangeAspect="1"/>
          </p:cNvPicPr>
          <p:nvPr/>
        </p:nvPicPr>
        <p:blipFill>
          <a:blip r:embed="rId3"/>
          <a:stretch>
            <a:fillRect/>
          </a:stretch>
        </p:blipFill>
        <p:spPr>
          <a:xfrm>
            <a:off x="5437905" y="4697759"/>
            <a:ext cx="3291091" cy="822773"/>
          </a:xfrm>
          <a:prstGeom prst="rect">
            <a:avLst/>
          </a:prstGeom>
        </p:spPr>
      </p:pic>
      <p:sp>
        <p:nvSpPr>
          <p:cNvPr id="12" name="텍스트 개체 틀 5">
            <a:extLst>
              <a:ext uri="{FF2B5EF4-FFF2-40B4-BE49-F238E27FC236}">
                <a16:creationId xmlns:a16="http://schemas.microsoft.com/office/drawing/2014/main" id="{FFB55522-E0CC-40B3-ACF7-5B575C88A878}"/>
              </a:ext>
            </a:extLst>
          </p:cNvPr>
          <p:cNvSpPr txBox="1">
            <a:spLocks/>
          </p:cNvSpPr>
          <p:nvPr/>
        </p:nvSpPr>
        <p:spPr>
          <a:xfrm>
            <a:off x="134077" y="3048689"/>
            <a:ext cx="3240360" cy="860667"/>
          </a:xfrm>
          <a:prstGeom prst="rect">
            <a:avLst/>
          </a:prstGeom>
        </p:spPr>
        <p:txBody>
          <a:bodyPr vert="horz" lIns="91440" tIns="45720" rIns="91440" bIns="45720" rtlCol="0">
            <a:normAutofit fontScale="77500" lnSpcReduction="20000"/>
          </a:bodyPr>
          <a:lstStyle>
            <a:lvl1pPr marL="342900" indent="-342900" algn="l" defTabSz="914400" rtl="0" eaLnBrk="1" latinLnBrk="1" hangingPunct="1">
              <a:spcBef>
                <a:spcPct val="20000"/>
              </a:spcBef>
              <a:buFont typeface="Arial" pitchFamily="34" charset="0"/>
              <a:buChar char="•"/>
              <a:defRPr sz="1600" b="1"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ko-KR" dirty="0"/>
              <a:t>If you take a cross form like D/C, you can have a value of either low and high.</a:t>
            </a:r>
          </a:p>
        </p:txBody>
      </p:sp>
      <p:pic>
        <p:nvPicPr>
          <p:cNvPr id="18" name="Picture 17" descr="Diagram, engineering drawing&#10;&#10;Description automatically generated">
            <a:extLst>
              <a:ext uri="{FF2B5EF4-FFF2-40B4-BE49-F238E27FC236}">
                <a16:creationId xmlns:a16="http://schemas.microsoft.com/office/drawing/2014/main" id="{C7A7CAC3-5BAE-4135-B7B8-0776987CA62E}"/>
              </a:ext>
            </a:extLst>
          </p:cNvPr>
          <p:cNvPicPr>
            <a:picLocks noChangeAspect="1"/>
          </p:cNvPicPr>
          <p:nvPr/>
        </p:nvPicPr>
        <p:blipFill rotWithShape="1">
          <a:blip r:embed="rId4">
            <a:extLst>
              <a:ext uri="{28A0092B-C50C-407E-A947-70E740481C1C}">
                <a14:useLocalDpi xmlns:a14="http://schemas.microsoft.com/office/drawing/2010/main" val="0"/>
              </a:ext>
            </a:extLst>
          </a:blip>
          <a:srcRect l="6765" t="4658" r="1000" b="51546"/>
          <a:stretch/>
        </p:blipFill>
        <p:spPr>
          <a:xfrm>
            <a:off x="3415026" y="1689818"/>
            <a:ext cx="5728974" cy="2237880"/>
          </a:xfrm>
          <a:prstGeom prst="rect">
            <a:avLst/>
          </a:prstGeom>
        </p:spPr>
      </p:pic>
      <p:cxnSp>
        <p:nvCxnSpPr>
          <p:cNvPr id="22" name="Straight Arrow Connector 21">
            <a:extLst>
              <a:ext uri="{FF2B5EF4-FFF2-40B4-BE49-F238E27FC236}">
                <a16:creationId xmlns:a16="http://schemas.microsoft.com/office/drawing/2014/main" id="{EF34CBE3-43C4-44F1-886C-A13D83BBCD75}"/>
              </a:ext>
            </a:extLst>
          </p:cNvPr>
          <p:cNvCxnSpPr>
            <a:cxnSpLocks/>
          </p:cNvCxnSpPr>
          <p:nvPr/>
        </p:nvCxnSpPr>
        <p:spPr>
          <a:xfrm flipV="1">
            <a:off x="2771800" y="1905742"/>
            <a:ext cx="1368152" cy="1142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86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1A4935-C565-F04A-AA51-F65D373B49E3}"/>
              </a:ext>
            </a:extLst>
          </p:cNvPr>
          <p:cNvPicPr>
            <a:picLocks noChangeAspect="1"/>
          </p:cNvPicPr>
          <p:nvPr/>
        </p:nvPicPr>
        <p:blipFill>
          <a:blip r:embed="rId3"/>
          <a:stretch>
            <a:fillRect/>
          </a:stretch>
        </p:blipFill>
        <p:spPr>
          <a:xfrm>
            <a:off x="3514843" y="622577"/>
            <a:ext cx="5652966" cy="2197289"/>
          </a:xfrm>
          <a:prstGeom prst="rect">
            <a:avLst/>
          </a:prstGeom>
        </p:spPr>
      </p:pic>
      <p:sp>
        <p:nvSpPr>
          <p:cNvPr id="2" name="텍스트 개체 틀 1"/>
          <p:cNvSpPr>
            <a:spLocks noGrp="1"/>
          </p:cNvSpPr>
          <p:nvPr>
            <p:ph type="body" sz="quarter" idx="13"/>
          </p:nvPr>
        </p:nvSpPr>
        <p:spPr/>
        <p:txBody>
          <a:bodyPr/>
          <a:lstStyle/>
          <a:p>
            <a:r>
              <a:rPr lang="ko-KR" altLang="en-US" dirty="0"/>
              <a:t>실험 내용</a:t>
            </a:r>
          </a:p>
          <a:p>
            <a:endParaRPr lang="ko-KR" altLang="en-US" dirty="0"/>
          </a:p>
        </p:txBody>
      </p:sp>
      <p:sp>
        <p:nvSpPr>
          <p:cNvPr id="4" name="텍스트 개체 틀 3"/>
          <p:cNvSpPr>
            <a:spLocks noGrp="1"/>
          </p:cNvSpPr>
          <p:nvPr>
            <p:ph type="body" sz="quarter" idx="15"/>
          </p:nvPr>
        </p:nvSpPr>
        <p:spPr/>
        <p:txBody>
          <a:bodyPr/>
          <a:lstStyle/>
          <a:p>
            <a:r>
              <a:rPr lang="en-US" altLang="ko-KR" dirty="0"/>
              <a:t>Timing Diagram</a:t>
            </a:r>
          </a:p>
          <a:p>
            <a:r>
              <a:rPr lang="en-US" altLang="ko-KR" dirty="0"/>
              <a:t>- Write / Read Cycle</a:t>
            </a:r>
            <a:endParaRPr lang="ko-KR" altLang="en-US" dirty="0"/>
          </a:p>
        </p:txBody>
      </p:sp>
      <mc:AlternateContent xmlns:mc="http://schemas.openxmlformats.org/markup-compatibility/2006" xmlns:a14="http://schemas.microsoft.com/office/drawing/2010/main">
        <mc:Choice Requires="a14">
          <p:sp>
            <p:nvSpPr>
              <p:cNvPr id="6" name="텍스트 개체 틀 5"/>
              <p:cNvSpPr>
                <a:spLocks noGrp="1"/>
              </p:cNvSpPr>
              <p:nvPr>
                <p:ph type="body" sz="quarter" idx="17"/>
              </p:nvPr>
            </p:nvSpPr>
            <p:spPr>
              <a:xfrm>
                <a:off x="134077" y="2502968"/>
                <a:ext cx="5652966" cy="2736303"/>
              </a:xfrm>
            </p:spPr>
            <p:txBody>
              <a:bodyPr>
                <a:normAutofit fontScale="92500" lnSpcReduction="10000"/>
              </a:bodyPr>
              <a:lstStyle/>
              <a:p>
                <a:pPr>
                  <a:lnSpc>
                    <a:spcPct val="150000"/>
                  </a:lnSpc>
                </a:pPr>
                <a14:m>
                  <m:oMath xmlns:m="http://schemas.openxmlformats.org/officeDocument/2006/math">
                    <m:acc>
                      <m:accPr>
                        <m:chr m:val="̅"/>
                        <m:ctrlPr>
                          <a:rPr lang="en-US" altLang="ko-KR" i="1" smtClean="0">
                            <a:latin typeface="Cambria Math" panose="02040503050406030204" pitchFamily="18" charset="0"/>
                          </a:rPr>
                        </m:ctrlPr>
                      </m:accPr>
                      <m:e>
                        <m:r>
                          <a:rPr lang="en-US" altLang="ko-KR" b="1" i="1" smtClean="0">
                            <a:latin typeface="Cambria Math" panose="02040503050406030204" pitchFamily="18" charset="0"/>
                          </a:rPr>
                          <m:t>𝑪𝑺</m:t>
                        </m:r>
                      </m:e>
                    </m:acc>
                  </m:oMath>
                </a14:m>
                <a:r>
                  <a:rPr lang="en-US" altLang="ko-KR" dirty="0"/>
                  <a:t>: Chip Select (Chip Enable)</a:t>
                </a:r>
              </a:p>
              <a:p>
                <a:pPr marL="0" indent="0">
                  <a:lnSpc>
                    <a:spcPct val="150000"/>
                  </a:lnSpc>
                  <a:buNone/>
                </a:pPr>
                <a:r>
                  <a:rPr lang="en-US" altLang="ko-KR" dirty="0"/>
                  <a:t>- </a:t>
                </a:r>
                <a:r>
                  <a:rPr lang="en-US" altLang="ko-KR" b="0" dirty="0"/>
                  <a:t>When falling edge appears we can use LCD chip.</a:t>
                </a:r>
                <a:endParaRPr lang="en-US" altLang="ko-KR" dirty="0"/>
              </a:p>
              <a:p>
                <a:pPr>
                  <a:lnSpc>
                    <a:spcPct val="150000"/>
                  </a:lnSpc>
                </a:pPr>
                <a14:m>
                  <m:oMath xmlns:m="http://schemas.openxmlformats.org/officeDocument/2006/math">
                    <m:r>
                      <a:rPr lang="en-US" altLang="ko-KR" b="1" i="1" smtClean="0">
                        <a:latin typeface="Cambria Math" panose="02040503050406030204" pitchFamily="18" charset="0"/>
                      </a:rPr>
                      <m:t>𝑫</m:t>
                    </m:r>
                    <m:r>
                      <a:rPr lang="en-US" altLang="ko-KR" b="1" i="1" smtClean="0">
                        <a:latin typeface="Cambria Math" panose="02040503050406030204" pitchFamily="18" charset="0"/>
                      </a:rPr>
                      <m:t>/</m:t>
                    </m:r>
                    <m:acc>
                      <m:accPr>
                        <m:chr m:val="̅"/>
                        <m:ctrlPr>
                          <a:rPr lang="en-US" altLang="ko-KR" b="1" i="1" smtClean="0">
                            <a:latin typeface="Cambria Math" panose="02040503050406030204" pitchFamily="18" charset="0"/>
                          </a:rPr>
                        </m:ctrlPr>
                      </m:accPr>
                      <m:e>
                        <m:r>
                          <a:rPr lang="en-US" altLang="ko-KR" b="1" i="1" smtClean="0">
                            <a:latin typeface="Cambria Math" panose="02040503050406030204" pitchFamily="18" charset="0"/>
                          </a:rPr>
                          <m:t>𝑪</m:t>
                        </m:r>
                      </m:e>
                    </m:acc>
                  </m:oMath>
                </a14:m>
                <a:r>
                  <a:rPr lang="en-US" altLang="ko-KR" dirty="0"/>
                  <a:t>: Data / Command (</a:t>
                </a:r>
                <a:r>
                  <a:rPr lang="ko-KR" altLang="en-US" dirty="0" err="1"/>
                  <a:t>핀맵에서</a:t>
                </a:r>
                <a:r>
                  <a:rPr lang="ko-KR" altLang="en-US" dirty="0"/>
                  <a:t> </a:t>
                </a:r>
                <a:r>
                  <a:rPr lang="en-US" altLang="ko-KR" dirty="0"/>
                  <a:t>RS)</a:t>
                </a:r>
              </a:p>
              <a:p>
                <a:pPr marL="0" indent="0">
                  <a:lnSpc>
                    <a:spcPct val="150000"/>
                  </a:lnSpc>
                  <a:buNone/>
                </a:pPr>
                <a:r>
                  <a:rPr lang="en-US" altLang="ko-KR" dirty="0"/>
                  <a:t>- </a:t>
                </a:r>
                <a:r>
                  <a:rPr lang="en-US" altLang="ko-KR" b="0" dirty="0"/>
                  <a:t>LCD uses data and command.</a:t>
                </a:r>
                <a:endParaRPr lang="en-US" altLang="ko-KR" dirty="0"/>
              </a:p>
              <a:p>
                <a:pPr>
                  <a:lnSpc>
                    <a:spcPct val="150000"/>
                  </a:lnSpc>
                </a:pPr>
                <a14:m>
                  <m:oMath xmlns:m="http://schemas.openxmlformats.org/officeDocument/2006/math">
                    <m:acc>
                      <m:accPr>
                        <m:chr m:val="̅"/>
                        <m:ctrlPr>
                          <a:rPr lang="en-US" altLang="ko-KR" i="1">
                            <a:latin typeface="Cambria Math" panose="02040503050406030204" pitchFamily="18" charset="0"/>
                          </a:rPr>
                        </m:ctrlPr>
                      </m:accPr>
                      <m:e>
                        <m:r>
                          <a:rPr lang="en-US" altLang="ko-KR" b="1" i="1" smtClean="0">
                            <a:latin typeface="Cambria Math" panose="02040503050406030204" pitchFamily="18" charset="0"/>
                          </a:rPr>
                          <m:t>𝑾𝑹</m:t>
                        </m:r>
                      </m:e>
                    </m:acc>
                  </m:oMath>
                </a14:m>
                <a:r>
                  <a:rPr lang="en-US" altLang="ko-KR" dirty="0"/>
                  <a:t>, </a:t>
                </a:r>
                <a14:m>
                  <m:oMath xmlns:m="http://schemas.openxmlformats.org/officeDocument/2006/math">
                    <m:acc>
                      <m:accPr>
                        <m:chr m:val="̅"/>
                        <m:ctrlPr>
                          <a:rPr lang="en-US" altLang="ko-KR" i="1">
                            <a:latin typeface="Cambria Math" panose="02040503050406030204" pitchFamily="18" charset="0"/>
                          </a:rPr>
                        </m:ctrlPr>
                      </m:accPr>
                      <m:e>
                        <m:r>
                          <a:rPr lang="en-US" altLang="ko-KR" b="1" i="1" smtClean="0">
                            <a:latin typeface="Cambria Math" panose="02040503050406030204" pitchFamily="18" charset="0"/>
                          </a:rPr>
                          <m:t>𝑹𝑫</m:t>
                        </m:r>
                      </m:e>
                    </m:acc>
                  </m:oMath>
                </a14:m>
                <a:r>
                  <a:rPr lang="en-US" altLang="ko-KR" dirty="0"/>
                  <a:t> : Write / Read</a:t>
                </a:r>
              </a:p>
              <a:p>
                <a:pPr>
                  <a:lnSpc>
                    <a:spcPct val="150000"/>
                  </a:lnSpc>
                  <a:buFontTx/>
                  <a:buChar char="-"/>
                </a:pPr>
                <a:r>
                  <a:rPr lang="en-US" altLang="ko-KR" b="0" dirty="0"/>
                  <a:t>When falling edge appears, </a:t>
                </a:r>
              </a:p>
              <a:p>
                <a:pPr marL="0" indent="0">
                  <a:lnSpc>
                    <a:spcPct val="150000"/>
                  </a:lnSpc>
                  <a:buNone/>
                </a:pPr>
                <a:r>
                  <a:rPr lang="en-US" altLang="ko-KR" b="0" dirty="0"/>
                  <a:t>data can be written or read.</a:t>
                </a:r>
                <a:r>
                  <a:rPr lang="en-US" altLang="ko-KR" dirty="0"/>
                  <a:t> </a:t>
                </a:r>
              </a:p>
              <a:p>
                <a:pPr>
                  <a:lnSpc>
                    <a:spcPct val="150000"/>
                  </a:lnSpc>
                </a:pPr>
                <a:endParaRPr lang="en-US" altLang="ko-KR" dirty="0"/>
              </a:p>
              <a:p>
                <a:pPr>
                  <a:lnSpc>
                    <a:spcPct val="150000"/>
                  </a:lnSpc>
                </a:pPr>
                <a:endParaRPr lang="ko-KR" altLang="en-US" dirty="0"/>
              </a:p>
            </p:txBody>
          </p:sp>
        </mc:Choice>
        <mc:Fallback xmlns="">
          <p:sp>
            <p:nvSpPr>
              <p:cNvPr id="6" name="텍스트 개체 틀 5"/>
              <p:cNvSpPr>
                <a:spLocks noGrp="1" noRot="1" noChangeAspect="1" noMove="1" noResize="1" noEditPoints="1" noAdjustHandles="1" noChangeArrowheads="1" noChangeShapeType="1" noTextEdit="1"/>
              </p:cNvSpPr>
              <p:nvPr>
                <p:ph type="body" sz="quarter" idx="17"/>
              </p:nvPr>
            </p:nvSpPr>
            <p:spPr>
              <a:xfrm>
                <a:off x="134077" y="2502968"/>
                <a:ext cx="5652966" cy="2736303"/>
              </a:xfrm>
              <a:blipFill>
                <a:blip r:embed="rId4"/>
                <a:stretch>
                  <a:fillRect l="-647"/>
                </a:stretch>
              </a:blipFill>
            </p:spPr>
            <p:txBody>
              <a:bodyPr/>
              <a:lstStyle/>
              <a:p>
                <a:r>
                  <a:rPr lang="en-US">
                    <a:noFill/>
                  </a:rPr>
                  <a:t> </a:t>
                </a:r>
              </a:p>
            </p:txBody>
          </p:sp>
        </mc:Fallback>
      </mc:AlternateContent>
      <p:sp>
        <p:nvSpPr>
          <p:cNvPr id="7" name="슬라이드 번호 개체 틀 6"/>
          <p:cNvSpPr>
            <a:spLocks noGrp="1"/>
          </p:cNvSpPr>
          <p:nvPr>
            <p:ph type="sldNum" sz="quarter" idx="20"/>
          </p:nvPr>
        </p:nvSpPr>
        <p:spPr/>
        <p:txBody>
          <a:bodyPr/>
          <a:lstStyle/>
          <a:p>
            <a:fld id="{C3710BEF-9986-4ED6-8709-A699EEAB593B}" type="slidenum">
              <a:rPr lang="ko-KR" altLang="en-US" smtClean="0"/>
              <a:pPr/>
              <a:t>9</a:t>
            </a:fld>
            <a:endParaRPr lang="ko-KR" altLang="en-US"/>
          </a:p>
        </p:txBody>
      </p:sp>
      <p:pic>
        <p:nvPicPr>
          <p:cNvPr id="9" name="Picture 8">
            <a:extLst>
              <a:ext uri="{FF2B5EF4-FFF2-40B4-BE49-F238E27FC236}">
                <a16:creationId xmlns:a16="http://schemas.microsoft.com/office/drawing/2014/main" id="{5F57E7D9-ACE9-4A15-840E-28D86ABD1CC5}"/>
              </a:ext>
            </a:extLst>
          </p:cNvPr>
          <p:cNvPicPr>
            <a:picLocks noChangeAspect="1"/>
          </p:cNvPicPr>
          <p:nvPr/>
        </p:nvPicPr>
        <p:blipFill>
          <a:blip r:embed="rId5"/>
          <a:stretch>
            <a:fillRect/>
          </a:stretch>
        </p:blipFill>
        <p:spPr>
          <a:xfrm>
            <a:off x="3827897" y="3871119"/>
            <a:ext cx="5026858" cy="2114471"/>
          </a:xfrm>
          <a:prstGeom prst="rect">
            <a:avLst/>
          </a:prstGeom>
        </p:spPr>
      </p:pic>
    </p:spTree>
    <p:extLst>
      <p:ext uri="{BB962C8B-B14F-4D97-AF65-F5344CB8AC3E}">
        <p14:creationId xmlns:p14="http://schemas.microsoft.com/office/powerpoint/2010/main" val="1363196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21091</TotalTime>
  <Words>919</Words>
  <Application>Microsoft Office PowerPoint</Application>
  <PresentationFormat>화면 슬라이드 쇼(4:3)</PresentationFormat>
  <Paragraphs>163</Paragraphs>
  <Slides>17</Slides>
  <Notes>7</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17</vt:i4>
      </vt:variant>
    </vt:vector>
  </HeadingPairs>
  <TitlesOfParts>
    <vt:vector size="23" baseType="lpstr">
      <vt:lpstr>맑은 고딕</vt:lpstr>
      <vt:lpstr>Arial</vt:lpstr>
      <vt:lpstr>Cambria Math</vt:lpstr>
      <vt:lpstr>Noto Sans</vt:lpstr>
      <vt:lpstr>Wingdings</vt:lpstr>
      <vt:lpstr>Office 테마</vt:lpstr>
      <vt:lpstr>임베디드 시스템 설계 및 실험 수요일 분반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Benjamin</dc:creator>
  <cp:lastModifiedBy>오 재석</cp:lastModifiedBy>
  <cp:revision>909</cp:revision>
  <cp:lastPrinted>2020-06-10T01:30:43Z</cp:lastPrinted>
  <dcterms:created xsi:type="dcterms:W3CDTF">2013-02-28T11:21:25Z</dcterms:created>
  <dcterms:modified xsi:type="dcterms:W3CDTF">2021-11-02T08:22:37Z</dcterms:modified>
</cp:coreProperties>
</file>