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35" r:id="rId3"/>
    <p:sldId id="268" r:id="rId4"/>
    <p:sldId id="266" r:id="rId5"/>
    <p:sldId id="274" r:id="rId6"/>
    <p:sldId id="336" r:id="rId7"/>
    <p:sldId id="337" r:id="rId9"/>
    <p:sldId id="276" r:id="rId10"/>
    <p:sldId id="260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F08"/>
    <a:srgbClr val="693808"/>
    <a:srgbClr val="0E753B"/>
    <a:srgbClr val="E74E3E"/>
    <a:srgbClr val="1CBB9F"/>
    <a:srgbClr val="FBA41F"/>
    <a:srgbClr val="3CBDDC"/>
    <a:srgbClr val="254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78E2B-AE05-44E3-BEB0-3A7056A39D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78E2B-AE05-44E3-BEB0-3A7056A39D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78E2B-AE05-44E3-BEB0-3A7056A39D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78E2B-AE05-44E3-BEB0-3A7056A39D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78E2B-AE05-44E3-BEB0-3A7056A39D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78E2B-AE05-44E3-BEB0-3A7056A39D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78E2B-AE05-44E3-BEB0-3A7056A39D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78E2B-AE05-44E3-BEB0-3A7056A39D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78E2B-AE05-44E3-BEB0-3A7056A39D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78E2B-AE05-44E3-BEB0-3A7056A39D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78E2B-AE05-44E3-BEB0-3A7056A39D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78E2B-AE05-44E3-BEB0-3A7056A39D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2.jpeg"/><Relationship Id="rId21" Type="http://schemas.openxmlformats.org/officeDocument/2006/relationships/image" Target="../media/image21.jpeg"/><Relationship Id="rId20" Type="http://schemas.openxmlformats.org/officeDocument/2006/relationships/image" Target="../media/image20.emf"/><Relationship Id="rId2" Type="http://schemas.openxmlformats.org/officeDocument/2006/relationships/image" Target="../media/image2.emf"/><Relationship Id="rId19" Type="http://schemas.openxmlformats.org/officeDocument/2006/relationships/image" Target="../media/image19.emf"/><Relationship Id="rId18" Type="http://schemas.openxmlformats.org/officeDocument/2006/relationships/image" Target="../media/image18.emf"/><Relationship Id="rId17" Type="http://schemas.openxmlformats.org/officeDocument/2006/relationships/image" Target="../media/image17.emf"/><Relationship Id="rId16" Type="http://schemas.openxmlformats.org/officeDocument/2006/relationships/image" Target="../media/image16.emf"/><Relationship Id="rId15" Type="http://schemas.openxmlformats.org/officeDocument/2006/relationships/image" Target="../media/image15.emf"/><Relationship Id="rId14" Type="http://schemas.openxmlformats.org/officeDocument/2006/relationships/image" Target="../media/image14.emf"/><Relationship Id="rId13" Type="http://schemas.openxmlformats.org/officeDocument/2006/relationships/image" Target="../media/image13.emf"/><Relationship Id="rId12" Type="http://schemas.openxmlformats.org/officeDocument/2006/relationships/image" Target="../media/image12.emf"/><Relationship Id="rId11" Type="http://schemas.openxmlformats.org/officeDocument/2006/relationships/image" Target="../media/image11.emf"/><Relationship Id="rId10" Type="http://schemas.openxmlformats.org/officeDocument/2006/relationships/image" Target="../media/image10.emf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图片 3"/>
          <p:cNvPicPr>
            <a:picLocks noChangeAspect="1"/>
          </p:cNvPicPr>
          <p:nvPr/>
        </p:nvPicPr>
        <p:blipFill>
          <a:blip r:embed="rId1"/>
          <a:srcRect l="9201" r="746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200025"/>
            <a:ext cx="1225550" cy="16017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40" name="组合 49"/>
          <p:cNvGrpSpPr/>
          <p:nvPr/>
        </p:nvGrpSpPr>
        <p:grpSpPr>
          <a:xfrm>
            <a:off x="7988300" y="5580063"/>
            <a:ext cx="952500" cy="968375"/>
            <a:chOff x="7323646" y="5172647"/>
            <a:chExt cx="1367661" cy="1388830"/>
          </a:xfrm>
        </p:grpSpPr>
        <p:pic>
          <p:nvPicPr>
            <p:cNvPr id="14371" name="图片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1307" y="5360646"/>
              <a:ext cx="1350000" cy="1147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2" name="图片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3646" y="5856593"/>
              <a:ext cx="326250" cy="292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3" name="图片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2006" y="5230205"/>
              <a:ext cx="326250" cy="292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4" name="图片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6656" y="5172647"/>
              <a:ext cx="326250" cy="292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5" name="图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3104" y="6160499"/>
              <a:ext cx="326250" cy="292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6" name="图片 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4432" y="5699093"/>
              <a:ext cx="303750" cy="303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7" name="图片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7869" y="5653146"/>
              <a:ext cx="303750" cy="303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8" name="图片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4056" y="5328978"/>
              <a:ext cx="303750" cy="303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9" name="图片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4432" y="6185035"/>
              <a:ext cx="303750" cy="303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0" name="图片 5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15760" y="6257727"/>
              <a:ext cx="303750" cy="3037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4341" name="组合 60"/>
          <p:cNvGrpSpPr/>
          <p:nvPr/>
        </p:nvGrpSpPr>
        <p:grpSpPr>
          <a:xfrm rot="-2076686">
            <a:off x="301625" y="5092700"/>
            <a:ext cx="895350" cy="1865313"/>
            <a:chOff x="319996" y="3166040"/>
            <a:chExt cx="663750" cy="1383750"/>
          </a:xfrm>
        </p:grpSpPr>
        <p:pic>
          <p:nvPicPr>
            <p:cNvPr id="14369" name="图片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996" y="3166040"/>
              <a:ext cx="663750" cy="1383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0" name="图片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857" y="3430222"/>
              <a:ext cx="281250" cy="7087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4342" name="组合 63"/>
          <p:cNvGrpSpPr/>
          <p:nvPr/>
        </p:nvGrpSpPr>
        <p:grpSpPr>
          <a:xfrm>
            <a:off x="8145463" y="487363"/>
            <a:ext cx="582612" cy="996950"/>
            <a:chOff x="3546" y="591"/>
            <a:chExt cx="506250" cy="866250"/>
          </a:xfrm>
        </p:grpSpPr>
        <p:pic>
          <p:nvPicPr>
            <p:cNvPr id="14367" name="图片 6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46" y="591"/>
              <a:ext cx="506250" cy="697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68" name="图片 6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486" y="698091"/>
              <a:ext cx="191250" cy="16875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4343" name="图片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0150" y="573088"/>
            <a:ext cx="923925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4" name="图片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4538" y="2705100"/>
            <a:ext cx="650875" cy="901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5" name="图片 6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24350" y="193675"/>
            <a:ext cx="635000" cy="67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6" name="图片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775" y="3251200"/>
            <a:ext cx="546100" cy="522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7" name="图片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3613" y="5813425"/>
            <a:ext cx="442912" cy="603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8" name="图片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87825" y="5822950"/>
            <a:ext cx="574675" cy="8175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49" name="组合 72"/>
          <p:cNvGrpSpPr/>
          <p:nvPr/>
        </p:nvGrpSpPr>
        <p:grpSpPr>
          <a:xfrm>
            <a:off x="6102350" y="285750"/>
            <a:ext cx="752475" cy="604838"/>
            <a:chOff x="5214689" y="700744"/>
            <a:chExt cx="753756" cy="605350"/>
          </a:xfrm>
        </p:grpSpPr>
        <p:pic>
          <p:nvPicPr>
            <p:cNvPr id="14364" name="图片 7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214689" y="754844"/>
              <a:ext cx="270000" cy="5512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65" name="图片 7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560812" y="1103594"/>
              <a:ext cx="180000" cy="202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66" name="图片 75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709695" y="700744"/>
              <a:ext cx="258750" cy="48375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4350" name="图片 7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87800" y="558800"/>
            <a:ext cx="415925" cy="427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1" name="图片 7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51588" y="5580063"/>
            <a:ext cx="381000" cy="901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" name="矩形 79"/>
          <p:cNvSpPr/>
          <p:nvPr/>
        </p:nvSpPr>
        <p:spPr>
          <a:xfrm>
            <a:off x="19050" y="0"/>
            <a:ext cx="9144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353" name="组合 7"/>
          <p:cNvGrpSpPr/>
          <p:nvPr/>
        </p:nvGrpSpPr>
        <p:grpSpPr>
          <a:xfrm>
            <a:off x="1401763" y="1644650"/>
            <a:ext cx="6340475" cy="3763963"/>
            <a:chOff x="224353" y="885899"/>
            <a:chExt cx="8681833" cy="5644342"/>
          </a:xfrm>
        </p:grpSpPr>
        <p:sp>
          <p:nvSpPr>
            <p:cNvPr id="9" name="矩形 8"/>
            <p:cNvSpPr/>
            <p:nvPr/>
          </p:nvSpPr>
          <p:spPr>
            <a:xfrm>
              <a:off x="493894" y="1159666"/>
              <a:ext cx="8127534" cy="5182509"/>
            </a:xfrm>
            <a:prstGeom prst="rect">
              <a:avLst/>
            </a:prstGeom>
            <a:solidFill>
              <a:srgbClr val="0E7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" name="Picture 2" descr="E:\ppt模板\个人作品\毕业\7397268_165311702131_2.jpg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 rot="5400000">
              <a:off x="6185964" y="3485310"/>
              <a:ext cx="5036247" cy="40419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pic>
          <p:nvPicPr>
            <p:cNvPr id="11" name="Picture 2" descr="E:\ppt模板\个人作品\毕业\7397268_165311702131_2.jpg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 rot="5400000">
              <a:off x="-2129061" y="3534599"/>
              <a:ext cx="5024343" cy="31751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pic>
          <p:nvPicPr>
            <p:cNvPr id="12" name="Picture 2" descr="E:\ppt模板\个人作品\毕业\7397268_165311702131_2.jpg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224353" y="885899"/>
              <a:ext cx="8681833" cy="325859"/>
            </a:xfrm>
            <a:prstGeom prst="rect">
              <a:avLst/>
            </a:prstGeom>
            <a:blipFill>
              <a:blip r:embed="rId22"/>
              <a:tile tx="0" ty="0" sx="100000" sy="100000" flip="none" algn="tl"/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pic>
          <p:nvPicPr>
            <p:cNvPr id="13" name="Picture 2" descr="E:\ppt模板\个人作品\毕业\7397268_165311702131_2.jpg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224353" y="6205529"/>
              <a:ext cx="8681833" cy="324712"/>
            </a:xfrm>
            <a:prstGeom prst="rect">
              <a:avLst/>
            </a:prstGeom>
            <a:blipFill>
              <a:blip r:embed="rId22"/>
              <a:tile tx="0" ty="0" sx="100000" sy="100000" flip="none" algn="tl"/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  <p:sp>
        <p:nvSpPr>
          <p:cNvPr id="14354" name="文本框 16"/>
          <p:cNvSpPr txBox="1"/>
          <p:nvPr/>
        </p:nvSpPr>
        <p:spPr>
          <a:xfrm>
            <a:off x="2365375" y="3429000"/>
            <a:ext cx="448945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中文文本分析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5" name="TextBox 13"/>
          <p:cNvSpPr txBox="1"/>
          <p:nvPr/>
        </p:nvSpPr>
        <p:spPr>
          <a:xfrm>
            <a:off x="2550478" y="4274503"/>
            <a:ext cx="4027487" cy="29337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1216025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赖春伶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201621013381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356" name="组合 37"/>
          <p:cNvGrpSpPr/>
          <p:nvPr/>
        </p:nvGrpSpPr>
        <p:grpSpPr>
          <a:xfrm>
            <a:off x="4078288" y="2193925"/>
            <a:ext cx="971550" cy="971550"/>
            <a:chOff x="4576741" y="3402931"/>
            <a:chExt cx="624974" cy="624974"/>
          </a:xfrm>
        </p:grpSpPr>
        <p:grpSp>
          <p:nvGrpSpPr>
            <p:cNvPr id="42" name="组合 41"/>
            <p:cNvGrpSpPr/>
            <p:nvPr/>
          </p:nvGrpSpPr>
          <p:grpSpPr>
            <a:xfrm>
              <a:off x="4703358" y="3541102"/>
              <a:ext cx="380528" cy="380528"/>
              <a:chOff x="5707063" y="5959475"/>
              <a:chExt cx="203200" cy="203200"/>
            </a:xfrm>
            <a:solidFill>
              <a:schemeClr val="bg1"/>
            </a:solidFill>
          </p:grpSpPr>
          <p:sp>
            <p:nvSpPr>
              <p:cNvPr id="44" name="Freeform 70"/>
              <p:cNvSpPr>
                <a:spLocks noEditPoints="1"/>
              </p:cNvSpPr>
              <p:nvPr/>
            </p:nvSpPr>
            <p:spPr bwMode="auto">
              <a:xfrm>
                <a:off x="5707063" y="6010275"/>
                <a:ext cx="152400" cy="152400"/>
              </a:xfrm>
              <a:custGeom>
                <a:avLst/>
                <a:gdLst>
                  <a:gd name="T0" fmla="*/ 215 w 216"/>
                  <a:gd name="T1" fmla="*/ 83 h 216"/>
                  <a:gd name="T2" fmla="*/ 190 w 216"/>
                  <a:gd name="T3" fmla="*/ 83 h 216"/>
                  <a:gd name="T4" fmla="*/ 183 w 216"/>
                  <a:gd name="T5" fmla="*/ 66 h 216"/>
                  <a:gd name="T6" fmla="*/ 201 w 216"/>
                  <a:gd name="T7" fmla="*/ 49 h 216"/>
                  <a:gd name="T8" fmla="*/ 201 w 216"/>
                  <a:gd name="T9" fmla="*/ 48 h 216"/>
                  <a:gd name="T10" fmla="*/ 184 w 216"/>
                  <a:gd name="T11" fmla="*/ 31 h 216"/>
                  <a:gd name="T12" fmla="*/ 167 w 216"/>
                  <a:gd name="T13" fmla="*/ 15 h 216"/>
                  <a:gd name="T14" fmla="*/ 166 w 216"/>
                  <a:gd name="T15" fmla="*/ 15 h 216"/>
                  <a:gd name="T16" fmla="*/ 149 w 216"/>
                  <a:gd name="T17" fmla="*/ 32 h 216"/>
                  <a:gd name="T18" fmla="*/ 132 w 216"/>
                  <a:gd name="T19" fmla="*/ 25 h 216"/>
                  <a:gd name="T20" fmla="*/ 132 w 216"/>
                  <a:gd name="T21" fmla="*/ 0 h 216"/>
                  <a:gd name="T22" fmla="*/ 131 w 216"/>
                  <a:gd name="T23" fmla="*/ 0 h 216"/>
                  <a:gd name="T24" fmla="*/ 108 w 216"/>
                  <a:gd name="T25" fmla="*/ 0 h 216"/>
                  <a:gd name="T26" fmla="*/ 84 w 216"/>
                  <a:gd name="T27" fmla="*/ 0 h 216"/>
                  <a:gd name="T28" fmla="*/ 83 w 216"/>
                  <a:gd name="T29" fmla="*/ 0 h 216"/>
                  <a:gd name="T30" fmla="*/ 83 w 216"/>
                  <a:gd name="T31" fmla="*/ 25 h 216"/>
                  <a:gd name="T32" fmla="*/ 67 w 216"/>
                  <a:gd name="T33" fmla="*/ 32 h 216"/>
                  <a:gd name="T34" fmla="*/ 49 w 216"/>
                  <a:gd name="T35" fmla="*/ 15 h 216"/>
                  <a:gd name="T36" fmla="*/ 48 w 216"/>
                  <a:gd name="T37" fmla="*/ 15 h 216"/>
                  <a:gd name="T38" fmla="*/ 31 w 216"/>
                  <a:gd name="T39" fmla="*/ 31 h 216"/>
                  <a:gd name="T40" fmla="*/ 15 w 216"/>
                  <a:gd name="T41" fmla="*/ 48 h 216"/>
                  <a:gd name="T42" fmla="*/ 15 w 216"/>
                  <a:gd name="T43" fmla="*/ 49 h 216"/>
                  <a:gd name="T44" fmla="*/ 32 w 216"/>
                  <a:gd name="T45" fmla="*/ 66 h 216"/>
                  <a:gd name="T46" fmla="*/ 25 w 216"/>
                  <a:gd name="T47" fmla="*/ 83 h 216"/>
                  <a:gd name="T48" fmla="*/ 1 w 216"/>
                  <a:gd name="T49" fmla="*/ 83 h 216"/>
                  <a:gd name="T50" fmla="*/ 0 w 216"/>
                  <a:gd name="T51" fmla="*/ 84 h 216"/>
                  <a:gd name="T52" fmla="*/ 0 w 216"/>
                  <a:gd name="T53" fmla="*/ 108 h 216"/>
                  <a:gd name="T54" fmla="*/ 0 w 216"/>
                  <a:gd name="T55" fmla="*/ 131 h 216"/>
                  <a:gd name="T56" fmla="*/ 1 w 216"/>
                  <a:gd name="T57" fmla="*/ 132 h 216"/>
                  <a:gd name="T58" fmla="*/ 25 w 216"/>
                  <a:gd name="T59" fmla="*/ 132 h 216"/>
                  <a:gd name="T60" fmla="*/ 32 w 216"/>
                  <a:gd name="T61" fmla="*/ 149 h 216"/>
                  <a:gd name="T62" fmla="*/ 15 w 216"/>
                  <a:gd name="T63" fmla="*/ 166 h 216"/>
                  <a:gd name="T64" fmla="*/ 15 w 216"/>
                  <a:gd name="T65" fmla="*/ 167 h 216"/>
                  <a:gd name="T66" fmla="*/ 31 w 216"/>
                  <a:gd name="T67" fmla="*/ 184 h 216"/>
                  <a:gd name="T68" fmla="*/ 48 w 216"/>
                  <a:gd name="T69" fmla="*/ 201 h 216"/>
                  <a:gd name="T70" fmla="*/ 49 w 216"/>
                  <a:gd name="T71" fmla="*/ 201 h 216"/>
                  <a:gd name="T72" fmla="*/ 67 w 216"/>
                  <a:gd name="T73" fmla="*/ 183 h 216"/>
                  <a:gd name="T74" fmla="*/ 83 w 216"/>
                  <a:gd name="T75" fmla="*/ 190 h 216"/>
                  <a:gd name="T76" fmla="*/ 83 w 216"/>
                  <a:gd name="T77" fmla="*/ 215 h 216"/>
                  <a:gd name="T78" fmla="*/ 84 w 216"/>
                  <a:gd name="T79" fmla="*/ 216 h 216"/>
                  <a:gd name="T80" fmla="*/ 108 w 216"/>
                  <a:gd name="T81" fmla="*/ 216 h 216"/>
                  <a:gd name="T82" fmla="*/ 131 w 216"/>
                  <a:gd name="T83" fmla="*/ 216 h 216"/>
                  <a:gd name="T84" fmla="*/ 132 w 216"/>
                  <a:gd name="T85" fmla="*/ 215 h 216"/>
                  <a:gd name="T86" fmla="*/ 132 w 216"/>
                  <a:gd name="T87" fmla="*/ 190 h 216"/>
                  <a:gd name="T88" fmla="*/ 149 w 216"/>
                  <a:gd name="T89" fmla="*/ 183 h 216"/>
                  <a:gd name="T90" fmla="*/ 166 w 216"/>
                  <a:gd name="T91" fmla="*/ 201 h 216"/>
                  <a:gd name="T92" fmla="*/ 167 w 216"/>
                  <a:gd name="T93" fmla="*/ 201 h 216"/>
                  <a:gd name="T94" fmla="*/ 184 w 216"/>
                  <a:gd name="T95" fmla="*/ 184 h 216"/>
                  <a:gd name="T96" fmla="*/ 201 w 216"/>
                  <a:gd name="T97" fmla="*/ 167 h 216"/>
                  <a:gd name="T98" fmla="*/ 201 w 216"/>
                  <a:gd name="T99" fmla="*/ 166 h 216"/>
                  <a:gd name="T100" fmla="*/ 183 w 216"/>
                  <a:gd name="T101" fmla="*/ 149 h 216"/>
                  <a:gd name="T102" fmla="*/ 190 w 216"/>
                  <a:gd name="T103" fmla="*/ 132 h 216"/>
                  <a:gd name="T104" fmla="*/ 215 w 216"/>
                  <a:gd name="T105" fmla="*/ 132 h 216"/>
                  <a:gd name="T106" fmla="*/ 216 w 216"/>
                  <a:gd name="T107" fmla="*/ 131 h 216"/>
                  <a:gd name="T108" fmla="*/ 216 w 216"/>
                  <a:gd name="T109" fmla="*/ 108 h 216"/>
                  <a:gd name="T110" fmla="*/ 216 w 216"/>
                  <a:gd name="T111" fmla="*/ 84 h 216"/>
                  <a:gd name="T112" fmla="*/ 215 w 216"/>
                  <a:gd name="T113" fmla="*/ 83 h 216"/>
                  <a:gd name="T114" fmla="*/ 109 w 216"/>
                  <a:gd name="T115" fmla="*/ 143 h 216"/>
                  <a:gd name="T116" fmla="*/ 73 w 216"/>
                  <a:gd name="T117" fmla="*/ 107 h 216"/>
                  <a:gd name="T118" fmla="*/ 109 w 216"/>
                  <a:gd name="T119" fmla="*/ 71 h 216"/>
                  <a:gd name="T120" fmla="*/ 146 w 216"/>
                  <a:gd name="T121" fmla="*/ 107 h 216"/>
                  <a:gd name="T122" fmla="*/ 109 w 216"/>
                  <a:gd name="T123" fmla="*/ 14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6" h="216">
                    <a:moveTo>
                      <a:pt x="215" y="83"/>
                    </a:moveTo>
                    <a:cubicBezTo>
                      <a:pt x="215" y="83"/>
                      <a:pt x="203" y="83"/>
                      <a:pt x="190" y="83"/>
                    </a:cubicBezTo>
                    <a:cubicBezTo>
                      <a:pt x="177" y="83"/>
                      <a:pt x="174" y="76"/>
                      <a:pt x="183" y="66"/>
                    </a:cubicBezTo>
                    <a:cubicBezTo>
                      <a:pt x="193" y="57"/>
                      <a:pt x="200" y="49"/>
                      <a:pt x="201" y="49"/>
                    </a:cubicBezTo>
                    <a:cubicBezTo>
                      <a:pt x="201" y="49"/>
                      <a:pt x="201" y="48"/>
                      <a:pt x="201" y="48"/>
                    </a:cubicBezTo>
                    <a:cubicBezTo>
                      <a:pt x="200" y="48"/>
                      <a:pt x="193" y="40"/>
                      <a:pt x="184" y="31"/>
                    </a:cubicBezTo>
                    <a:cubicBezTo>
                      <a:pt x="175" y="22"/>
                      <a:pt x="168" y="15"/>
                      <a:pt x="167" y="15"/>
                    </a:cubicBezTo>
                    <a:cubicBezTo>
                      <a:pt x="167" y="14"/>
                      <a:pt x="167" y="14"/>
                      <a:pt x="166" y="15"/>
                    </a:cubicBezTo>
                    <a:cubicBezTo>
                      <a:pt x="166" y="15"/>
                      <a:pt x="158" y="23"/>
                      <a:pt x="149" y="32"/>
                    </a:cubicBezTo>
                    <a:cubicBezTo>
                      <a:pt x="140" y="41"/>
                      <a:pt x="132" y="38"/>
                      <a:pt x="132" y="25"/>
                    </a:cubicBezTo>
                    <a:cubicBezTo>
                      <a:pt x="132" y="12"/>
                      <a:pt x="132" y="1"/>
                      <a:pt x="132" y="0"/>
                    </a:cubicBezTo>
                    <a:cubicBezTo>
                      <a:pt x="132" y="0"/>
                      <a:pt x="132" y="0"/>
                      <a:pt x="131" y="0"/>
                    </a:cubicBezTo>
                    <a:cubicBezTo>
                      <a:pt x="131" y="0"/>
                      <a:pt x="120" y="0"/>
                      <a:pt x="108" y="0"/>
                    </a:cubicBezTo>
                    <a:cubicBezTo>
                      <a:pt x="95" y="0"/>
                      <a:pt x="85" y="0"/>
                      <a:pt x="84" y="0"/>
                    </a:cubicBezTo>
                    <a:cubicBezTo>
                      <a:pt x="84" y="0"/>
                      <a:pt x="83" y="0"/>
                      <a:pt x="83" y="0"/>
                    </a:cubicBezTo>
                    <a:cubicBezTo>
                      <a:pt x="83" y="1"/>
                      <a:pt x="83" y="12"/>
                      <a:pt x="83" y="25"/>
                    </a:cubicBezTo>
                    <a:cubicBezTo>
                      <a:pt x="83" y="38"/>
                      <a:pt x="76" y="41"/>
                      <a:pt x="67" y="32"/>
                    </a:cubicBezTo>
                    <a:cubicBezTo>
                      <a:pt x="57" y="23"/>
                      <a:pt x="49" y="15"/>
                      <a:pt x="49" y="15"/>
                    </a:cubicBezTo>
                    <a:cubicBezTo>
                      <a:pt x="49" y="14"/>
                      <a:pt x="48" y="14"/>
                      <a:pt x="48" y="15"/>
                    </a:cubicBezTo>
                    <a:cubicBezTo>
                      <a:pt x="48" y="15"/>
                      <a:pt x="40" y="22"/>
                      <a:pt x="31" y="31"/>
                    </a:cubicBezTo>
                    <a:cubicBezTo>
                      <a:pt x="23" y="40"/>
                      <a:pt x="15" y="48"/>
                      <a:pt x="15" y="48"/>
                    </a:cubicBezTo>
                    <a:cubicBezTo>
                      <a:pt x="14" y="48"/>
                      <a:pt x="14" y="49"/>
                      <a:pt x="15" y="49"/>
                    </a:cubicBezTo>
                    <a:cubicBezTo>
                      <a:pt x="15" y="49"/>
                      <a:pt x="23" y="57"/>
                      <a:pt x="32" y="66"/>
                    </a:cubicBezTo>
                    <a:cubicBezTo>
                      <a:pt x="42" y="76"/>
                      <a:pt x="38" y="83"/>
                      <a:pt x="25" y="83"/>
                    </a:cubicBezTo>
                    <a:cubicBezTo>
                      <a:pt x="12" y="83"/>
                      <a:pt x="1" y="83"/>
                      <a:pt x="1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5"/>
                      <a:pt x="0" y="95"/>
                      <a:pt x="0" y="108"/>
                    </a:cubicBezTo>
                    <a:cubicBezTo>
                      <a:pt x="0" y="120"/>
                      <a:pt x="0" y="131"/>
                      <a:pt x="0" y="131"/>
                    </a:cubicBezTo>
                    <a:cubicBezTo>
                      <a:pt x="0" y="132"/>
                      <a:pt x="0" y="132"/>
                      <a:pt x="1" y="132"/>
                    </a:cubicBezTo>
                    <a:cubicBezTo>
                      <a:pt x="1" y="132"/>
                      <a:pt x="12" y="132"/>
                      <a:pt x="25" y="132"/>
                    </a:cubicBezTo>
                    <a:cubicBezTo>
                      <a:pt x="38" y="132"/>
                      <a:pt x="42" y="140"/>
                      <a:pt x="32" y="149"/>
                    </a:cubicBezTo>
                    <a:cubicBezTo>
                      <a:pt x="23" y="158"/>
                      <a:pt x="15" y="166"/>
                      <a:pt x="15" y="166"/>
                    </a:cubicBezTo>
                    <a:cubicBezTo>
                      <a:pt x="14" y="167"/>
                      <a:pt x="14" y="167"/>
                      <a:pt x="15" y="167"/>
                    </a:cubicBezTo>
                    <a:cubicBezTo>
                      <a:pt x="15" y="168"/>
                      <a:pt x="23" y="175"/>
                      <a:pt x="31" y="184"/>
                    </a:cubicBezTo>
                    <a:cubicBezTo>
                      <a:pt x="40" y="193"/>
                      <a:pt x="48" y="200"/>
                      <a:pt x="48" y="201"/>
                    </a:cubicBezTo>
                    <a:cubicBezTo>
                      <a:pt x="48" y="201"/>
                      <a:pt x="49" y="201"/>
                      <a:pt x="49" y="201"/>
                    </a:cubicBezTo>
                    <a:cubicBezTo>
                      <a:pt x="49" y="200"/>
                      <a:pt x="57" y="192"/>
                      <a:pt x="67" y="183"/>
                    </a:cubicBezTo>
                    <a:cubicBezTo>
                      <a:pt x="76" y="174"/>
                      <a:pt x="83" y="177"/>
                      <a:pt x="83" y="190"/>
                    </a:cubicBezTo>
                    <a:cubicBezTo>
                      <a:pt x="83" y="203"/>
                      <a:pt x="83" y="214"/>
                      <a:pt x="83" y="215"/>
                    </a:cubicBezTo>
                    <a:cubicBezTo>
                      <a:pt x="83" y="215"/>
                      <a:pt x="84" y="216"/>
                      <a:pt x="84" y="216"/>
                    </a:cubicBezTo>
                    <a:cubicBezTo>
                      <a:pt x="85" y="216"/>
                      <a:pt x="95" y="216"/>
                      <a:pt x="108" y="216"/>
                    </a:cubicBezTo>
                    <a:cubicBezTo>
                      <a:pt x="120" y="216"/>
                      <a:pt x="131" y="216"/>
                      <a:pt x="131" y="216"/>
                    </a:cubicBezTo>
                    <a:cubicBezTo>
                      <a:pt x="132" y="216"/>
                      <a:pt x="132" y="215"/>
                      <a:pt x="132" y="215"/>
                    </a:cubicBezTo>
                    <a:cubicBezTo>
                      <a:pt x="132" y="214"/>
                      <a:pt x="132" y="203"/>
                      <a:pt x="132" y="190"/>
                    </a:cubicBezTo>
                    <a:cubicBezTo>
                      <a:pt x="132" y="177"/>
                      <a:pt x="140" y="174"/>
                      <a:pt x="149" y="183"/>
                    </a:cubicBezTo>
                    <a:cubicBezTo>
                      <a:pt x="158" y="192"/>
                      <a:pt x="166" y="200"/>
                      <a:pt x="166" y="201"/>
                    </a:cubicBezTo>
                    <a:cubicBezTo>
                      <a:pt x="167" y="201"/>
                      <a:pt x="167" y="201"/>
                      <a:pt x="167" y="201"/>
                    </a:cubicBezTo>
                    <a:cubicBezTo>
                      <a:pt x="168" y="200"/>
                      <a:pt x="175" y="193"/>
                      <a:pt x="184" y="184"/>
                    </a:cubicBezTo>
                    <a:cubicBezTo>
                      <a:pt x="193" y="175"/>
                      <a:pt x="200" y="168"/>
                      <a:pt x="201" y="167"/>
                    </a:cubicBezTo>
                    <a:cubicBezTo>
                      <a:pt x="201" y="167"/>
                      <a:pt x="201" y="167"/>
                      <a:pt x="201" y="166"/>
                    </a:cubicBezTo>
                    <a:cubicBezTo>
                      <a:pt x="200" y="166"/>
                      <a:pt x="193" y="158"/>
                      <a:pt x="183" y="149"/>
                    </a:cubicBezTo>
                    <a:cubicBezTo>
                      <a:pt x="174" y="140"/>
                      <a:pt x="177" y="132"/>
                      <a:pt x="190" y="132"/>
                    </a:cubicBezTo>
                    <a:cubicBezTo>
                      <a:pt x="203" y="132"/>
                      <a:pt x="215" y="132"/>
                      <a:pt x="215" y="132"/>
                    </a:cubicBezTo>
                    <a:cubicBezTo>
                      <a:pt x="215" y="132"/>
                      <a:pt x="216" y="132"/>
                      <a:pt x="216" y="131"/>
                    </a:cubicBezTo>
                    <a:cubicBezTo>
                      <a:pt x="216" y="131"/>
                      <a:pt x="216" y="120"/>
                      <a:pt x="216" y="108"/>
                    </a:cubicBezTo>
                    <a:cubicBezTo>
                      <a:pt x="216" y="95"/>
                      <a:pt x="216" y="85"/>
                      <a:pt x="216" y="84"/>
                    </a:cubicBezTo>
                    <a:cubicBezTo>
                      <a:pt x="216" y="84"/>
                      <a:pt x="215" y="83"/>
                      <a:pt x="215" y="83"/>
                    </a:cubicBezTo>
                    <a:close/>
                    <a:moveTo>
                      <a:pt x="109" y="143"/>
                    </a:moveTo>
                    <a:cubicBezTo>
                      <a:pt x="89" y="143"/>
                      <a:pt x="73" y="127"/>
                      <a:pt x="73" y="107"/>
                    </a:cubicBezTo>
                    <a:cubicBezTo>
                      <a:pt x="73" y="87"/>
                      <a:pt x="89" y="71"/>
                      <a:pt x="109" y="71"/>
                    </a:cubicBezTo>
                    <a:cubicBezTo>
                      <a:pt x="129" y="71"/>
                      <a:pt x="146" y="87"/>
                      <a:pt x="146" y="107"/>
                    </a:cubicBezTo>
                    <a:cubicBezTo>
                      <a:pt x="146" y="127"/>
                      <a:pt x="129" y="143"/>
                      <a:pt x="109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8" name="Freeform 71"/>
              <p:cNvSpPr>
                <a:spLocks noEditPoints="1"/>
              </p:cNvSpPr>
              <p:nvPr/>
            </p:nvSpPr>
            <p:spPr bwMode="auto">
              <a:xfrm>
                <a:off x="5834063" y="5959475"/>
                <a:ext cx="76200" cy="74612"/>
              </a:xfrm>
              <a:custGeom>
                <a:avLst/>
                <a:gdLst>
                  <a:gd name="T0" fmla="*/ 107 w 108"/>
                  <a:gd name="T1" fmla="*/ 41 h 107"/>
                  <a:gd name="T2" fmla="*/ 95 w 108"/>
                  <a:gd name="T3" fmla="*/ 41 h 107"/>
                  <a:gd name="T4" fmla="*/ 92 w 108"/>
                  <a:gd name="T5" fmla="*/ 33 h 107"/>
                  <a:gd name="T6" fmla="*/ 100 w 108"/>
                  <a:gd name="T7" fmla="*/ 24 h 107"/>
                  <a:gd name="T8" fmla="*/ 100 w 108"/>
                  <a:gd name="T9" fmla="*/ 24 h 107"/>
                  <a:gd name="T10" fmla="*/ 92 w 108"/>
                  <a:gd name="T11" fmla="*/ 15 h 107"/>
                  <a:gd name="T12" fmla="*/ 84 w 108"/>
                  <a:gd name="T13" fmla="*/ 7 h 107"/>
                  <a:gd name="T14" fmla="*/ 83 w 108"/>
                  <a:gd name="T15" fmla="*/ 7 h 107"/>
                  <a:gd name="T16" fmla="*/ 74 w 108"/>
                  <a:gd name="T17" fmla="*/ 16 h 107"/>
                  <a:gd name="T18" fmla="*/ 66 w 108"/>
                  <a:gd name="T19" fmla="*/ 12 h 107"/>
                  <a:gd name="T20" fmla="*/ 66 w 108"/>
                  <a:gd name="T21" fmla="*/ 0 h 107"/>
                  <a:gd name="T22" fmla="*/ 66 w 108"/>
                  <a:gd name="T23" fmla="*/ 0 h 107"/>
                  <a:gd name="T24" fmla="*/ 54 w 108"/>
                  <a:gd name="T25" fmla="*/ 0 h 107"/>
                  <a:gd name="T26" fmla="*/ 42 w 108"/>
                  <a:gd name="T27" fmla="*/ 0 h 107"/>
                  <a:gd name="T28" fmla="*/ 42 w 108"/>
                  <a:gd name="T29" fmla="*/ 0 h 107"/>
                  <a:gd name="T30" fmla="*/ 42 w 108"/>
                  <a:gd name="T31" fmla="*/ 12 h 107"/>
                  <a:gd name="T32" fmla="*/ 33 w 108"/>
                  <a:gd name="T33" fmla="*/ 16 h 107"/>
                  <a:gd name="T34" fmla="*/ 25 w 108"/>
                  <a:gd name="T35" fmla="*/ 7 h 107"/>
                  <a:gd name="T36" fmla="*/ 24 w 108"/>
                  <a:gd name="T37" fmla="*/ 7 h 107"/>
                  <a:gd name="T38" fmla="*/ 16 w 108"/>
                  <a:gd name="T39" fmla="*/ 15 h 107"/>
                  <a:gd name="T40" fmla="*/ 7 w 108"/>
                  <a:gd name="T41" fmla="*/ 24 h 107"/>
                  <a:gd name="T42" fmla="*/ 7 w 108"/>
                  <a:gd name="T43" fmla="*/ 24 h 107"/>
                  <a:gd name="T44" fmla="*/ 16 w 108"/>
                  <a:gd name="T45" fmla="*/ 33 h 107"/>
                  <a:gd name="T46" fmla="*/ 13 w 108"/>
                  <a:gd name="T47" fmla="*/ 41 h 107"/>
                  <a:gd name="T48" fmla="*/ 0 w 108"/>
                  <a:gd name="T49" fmla="*/ 41 h 107"/>
                  <a:gd name="T50" fmla="*/ 0 w 108"/>
                  <a:gd name="T51" fmla="*/ 42 h 107"/>
                  <a:gd name="T52" fmla="*/ 0 w 108"/>
                  <a:gd name="T53" fmla="*/ 54 h 107"/>
                  <a:gd name="T54" fmla="*/ 0 w 108"/>
                  <a:gd name="T55" fmla="*/ 65 h 107"/>
                  <a:gd name="T56" fmla="*/ 0 w 108"/>
                  <a:gd name="T57" fmla="*/ 66 h 107"/>
                  <a:gd name="T58" fmla="*/ 13 w 108"/>
                  <a:gd name="T59" fmla="*/ 66 h 107"/>
                  <a:gd name="T60" fmla="*/ 16 w 108"/>
                  <a:gd name="T61" fmla="*/ 74 h 107"/>
                  <a:gd name="T62" fmla="*/ 7 w 108"/>
                  <a:gd name="T63" fmla="*/ 83 h 107"/>
                  <a:gd name="T64" fmla="*/ 7 w 108"/>
                  <a:gd name="T65" fmla="*/ 83 h 107"/>
                  <a:gd name="T66" fmla="*/ 16 w 108"/>
                  <a:gd name="T67" fmla="*/ 92 h 107"/>
                  <a:gd name="T68" fmla="*/ 24 w 108"/>
                  <a:gd name="T69" fmla="*/ 100 h 107"/>
                  <a:gd name="T70" fmla="*/ 25 w 108"/>
                  <a:gd name="T71" fmla="*/ 100 h 107"/>
                  <a:gd name="T72" fmla="*/ 33 w 108"/>
                  <a:gd name="T73" fmla="*/ 91 h 107"/>
                  <a:gd name="T74" fmla="*/ 42 w 108"/>
                  <a:gd name="T75" fmla="*/ 95 h 107"/>
                  <a:gd name="T76" fmla="*/ 42 w 108"/>
                  <a:gd name="T77" fmla="*/ 107 h 107"/>
                  <a:gd name="T78" fmla="*/ 42 w 108"/>
                  <a:gd name="T79" fmla="*/ 107 h 107"/>
                  <a:gd name="T80" fmla="*/ 54 w 108"/>
                  <a:gd name="T81" fmla="*/ 107 h 107"/>
                  <a:gd name="T82" fmla="*/ 66 w 108"/>
                  <a:gd name="T83" fmla="*/ 107 h 107"/>
                  <a:gd name="T84" fmla="*/ 66 w 108"/>
                  <a:gd name="T85" fmla="*/ 107 h 107"/>
                  <a:gd name="T86" fmla="*/ 66 w 108"/>
                  <a:gd name="T87" fmla="*/ 95 h 107"/>
                  <a:gd name="T88" fmla="*/ 74 w 108"/>
                  <a:gd name="T89" fmla="*/ 91 h 107"/>
                  <a:gd name="T90" fmla="*/ 83 w 108"/>
                  <a:gd name="T91" fmla="*/ 100 h 107"/>
                  <a:gd name="T92" fmla="*/ 84 w 108"/>
                  <a:gd name="T93" fmla="*/ 100 h 107"/>
                  <a:gd name="T94" fmla="*/ 92 w 108"/>
                  <a:gd name="T95" fmla="*/ 92 h 107"/>
                  <a:gd name="T96" fmla="*/ 100 w 108"/>
                  <a:gd name="T97" fmla="*/ 83 h 107"/>
                  <a:gd name="T98" fmla="*/ 100 w 108"/>
                  <a:gd name="T99" fmla="*/ 83 h 107"/>
                  <a:gd name="T100" fmla="*/ 92 w 108"/>
                  <a:gd name="T101" fmla="*/ 74 h 107"/>
                  <a:gd name="T102" fmla="*/ 95 w 108"/>
                  <a:gd name="T103" fmla="*/ 66 h 107"/>
                  <a:gd name="T104" fmla="*/ 107 w 108"/>
                  <a:gd name="T105" fmla="*/ 66 h 107"/>
                  <a:gd name="T106" fmla="*/ 108 w 108"/>
                  <a:gd name="T107" fmla="*/ 65 h 107"/>
                  <a:gd name="T108" fmla="*/ 108 w 108"/>
                  <a:gd name="T109" fmla="*/ 54 h 107"/>
                  <a:gd name="T110" fmla="*/ 108 w 108"/>
                  <a:gd name="T111" fmla="*/ 42 h 107"/>
                  <a:gd name="T112" fmla="*/ 107 w 108"/>
                  <a:gd name="T113" fmla="*/ 41 h 107"/>
                  <a:gd name="T114" fmla="*/ 67 w 108"/>
                  <a:gd name="T115" fmla="*/ 67 h 107"/>
                  <a:gd name="T116" fmla="*/ 42 w 108"/>
                  <a:gd name="T117" fmla="*/ 67 h 107"/>
                  <a:gd name="T118" fmla="*/ 42 w 108"/>
                  <a:gd name="T119" fmla="*/ 41 h 107"/>
                  <a:gd name="T120" fmla="*/ 67 w 108"/>
                  <a:gd name="T121" fmla="*/ 41 h 107"/>
                  <a:gd name="T122" fmla="*/ 67 w 108"/>
                  <a:gd name="T123" fmla="*/ 6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8" h="107">
                    <a:moveTo>
                      <a:pt x="107" y="41"/>
                    </a:moveTo>
                    <a:cubicBezTo>
                      <a:pt x="107" y="41"/>
                      <a:pt x="102" y="41"/>
                      <a:pt x="95" y="41"/>
                    </a:cubicBezTo>
                    <a:cubicBezTo>
                      <a:pt x="88" y="41"/>
                      <a:pt x="87" y="38"/>
                      <a:pt x="92" y="33"/>
                    </a:cubicBezTo>
                    <a:cubicBezTo>
                      <a:pt x="96" y="28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96" y="20"/>
                      <a:pt x="92" y="15"/>
                    </a:cubicBezTo>
                    <a:cubicBezTo>
                      <a:pt x="88" y="11"/>
                      <a:pt x="84" y="7"/>
                      <a:pt x="84" y="7"/>
                    </a:cubicBezTo>
                    <a:cubicBezTo>
                      <a:pt x="84" y="7"/>
                      <a:pt x="83" y="7"/>
                      <a:pt x="83" y="7"/>
                    </a:cubicBezTo>
                    <a:cubicBezTo>
                      <a:pt x="83" y="7"/>
                      <a:pt x="79" y="11"/>
                      <a:pt x="74" y="16"/>
                    </a:cubicBezTo>
                    <a:cubicBezTo>
                      <a:pt x="70" y="20"/>
                      <a:pt x="66" y="19"/>
                      <a:pt x="66" y="12"/>
                    </a:cubicBezTo>
                    <a:cubicBezTo>
                      <a:pt x="66" y="6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0" y="0"/>
                      <a:pt x="54" y="0"/>
                    </a:cubicBezTo>
                    <a:cubicBezTo>
                      <a:pt x="48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6"/>
                      <a:pt x="42" y="12"/>
                    </a:cubicBezTo>
                    <a:cubicBezTo>
                      <a:pt x="42" y="19"/>
                      <a:pt x="38" y="20"/>
                      <a:pt x="33" y="16"/>
                    </a:cubicBezTo>
                    <a:cubicBezTo>
                      <a:pt x="29" y="11"/>
                      <a:pt x="25" y="7"/>
                      <a:pt x="25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0" y="11"/>
                      <a:pt x="16" y="15"/>
                    </a:cubicBezTo>
                    <a:cubicBezTo>
                      <a:pt x="11" y="20"/>
                      <a:pt x="8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11" y="28"/>
                      <a:pt x="16" y="33"/>
                    </a:cubicBezTo>
                    <a:cubicBezTo>
                      <a:pt x="21" y="38"/>
                      <a:pt x="19" y="41"/>
                      <a:pt x="13" y="41"/>
                    </a:cubicBezTo>
                    <a:cubicBezTo>
                      <a:pt x="6" y="41"/>
                      <a:pt x="1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7"/>
                      <a:pt x="0" y="54"/>
                    </a:cubicBezTo>
                    <a:cubicBezTo>
                      <a:pt x="0" y="60"/>
                      <a:pt x="0" y="65"/>
                      <a:pt x="0" y="65"/>
                    </a:cubicBezTo>
                    <a:cubicBezTo>
                      <a:pt x="0" y="65"/>
                      <a:pt x="0" y="66"/>
                      <a:pt x="0" y="66"/>
                    </a:cubicBezTo>
                    <a:cubicBezTo>
                      <a:pt x="0" y="66"/>
                      <a:pt x="6" y="66"/>
                      <a:pt x="13" y="66"/>
                    </a:cubicBezTo>
                    <a:cubicBezTo>
                      <a:pt x="19" y="66"/>
                      <a:pt x="21" y="69"/>
                      <a:pt x="16" y="74"/>
                    </a:cubicBezTo>
                    <a:cubicBezTo>
                      <a:pt x="11" y="79"/>
                      <a:pt x="8" y="83"/>
                      <a:pt x="7" y="83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8" y="83"/>
                      <a:pt x="11" y="87"/>
                      <a:pt x="16" y="92"/>
                    </a:cubicBezTo>
                    <a:cubicBezTo>
                      <a:pt x="20" y="96"/>
                      <a:pt x="24" y="100"/>
                      <a:pt x="24" y="100"/>
                    </a:cubicBezTo>
                    <a:cubicBezTo>
                      <a:pt x="24" y="100"/>
                      <a:pt x="24" y="100"/>
                      <a:pt x="25" y="100"/>
                    </a:cubicBezTo>
                    <a:cubicBezTo>
                      <a:pt x="25" y="100"/>
                      <a:pt x="29" y="96"/>
                      <a:pt x="33" y="91"/>
                    </a:cubicBezTo>
                    <a:cubicBezTo>
                      <a:pt x="38" y="87"/>
                      <a:pt x="42" y="88"/>
                      <a:pt x="42" y="95"/>
                    </a:cubicBezTo>
                    <a:cubicBezTo>
                      <a:pt x="42" y="101"/>
                      <a:pt x="42" y="107"/>
                      <a:pt x="42" y="107"/>
                    </a:cubicBezTo>
                    <a:cubicBezTo>
                      <a:pt x="42" y="107"/>
                      <a:pt x="42" y="107"/>
                      <a:pt x="42" y="107"/>
                    </a:cubicBezTo>
                    <a:cubicBezTo>
                      <a:pt x="42" y="107"/>
                      <a:pt x="48" y="107"/>
                      <a:pt x="54" y="107"/>
                    </a:cubicBezTo>
                    <a:cubicBezTo>
                      <a:pt x="60" y="107"/>
                      <a:pt x="65" y="107"/>
                      <a:pt x="66" y="107"/>
                    </a:cubicBezTo>
                    <a:cubicBezTo>
                      <a:pt x="66" y="107"/>
                      <a:pt x="66" y="107"/>
                      <a:pt x="66" y="107"/>
                    </a:cubicBezTo>
                    <a:cubicBezTo>
                      <a:pt x="66" y="107"/>
                      <a:pt x="66" y="101"/>
                      <a:pt x="66" y="95"/>
                    </a:cubicBezTo>
                    <a:cubicBezTo>
                      <a:pt x="66" y="88"/>
                      <a:pt x="70" y="87"/>
                      <a:pt x="74" y="91"/>
                    </a:cubicBezTo>
                    <a:cubicBezTo>
                      <a:pt x="79" y="96"/>
                      <a:pt x="83" y="100"/>
                      <a:pt x="83" y="100"/>
                    </a:cubicBezTo>
                    <a:cubicBezTo>
                      <a:pt x="83" y="100"/>
                      <a:pt x="84" y="100"/>
                      <a:pt x="84" y="100"/>
                    </a:cubicBezTo>
                    <a:cubicBezTo>
                      <a:pt x="84" y="100"/>
                      <a:pt x="88" y="96"/>
                      <a:pt x="92" y="92"/>
                    </a:cubicBezTo>
                    <a:cubicBezTo>
                      <a:pt x="96" y="87"/>
                      <a:pt x="100" y="83"/>
                      <a:pt x="100" y="83"/>
                    </a:cubicBezTo>
                    <a:cubicBezTo>
                      <a:pt x="100" y="83"/>
                      <a:pt x="100" y="83"/>
                      <a:pt x="100" y="83"/>
                    </a:cubicBezTo>
                    <a:cubicBezTo>
                      <a:pt x="100" y="83"/>
                      <a:pt x="96" y="79"/>
                      <a:pt x="92" y="74"/>
                    </a:cubicBezTo>
                    <a:cubicBezTo>
                      <a:pt x="87" y="69"/>
                      <a:pt x="88" y="66"/>
                      <a:pt x="95" y="66"/>
                    </a:cubicBezTo>
                    <a:cubicBezTo>
                      <a:pt x="102" y="66"/>
                      <a:pt x="107" y="66"/>
                      <a:pt x="107" y="66"/>
                    </a:cubicBezTo>
                    <a:cubicBezTo>
                      <a:pt x="108" y="66"/>
                      <a:pt x="108" y="65"/>
                      <a:pt x="108" y="65"/>
                    </a:cubicBezTo>
                    <a:cubicBezTo>
                      <a:pt x="108" y="65"/>
                      <a:pt x="108" y="60"/>
                      <a:pt x="108" y="54"/>
                    </a:cubicBezTo>
                    <a:cubicBezTo>
                      <a:pt x="108" y="47"/>
                      <a:pt x="108" y="42"/>
                      <a:pt x="108" y="42"/>
                    </a:cubicBezTo>
                    <a:cubicBezTo>
                      <a:pt x="108" y="42"/>
                      <a:pt x="108" y="41"/>
                      <a:pt x="107" y="41"/>
                    </a:cubicBezTo>
                    <a:close/>
                    <a:moveTo>
                      <a:pt x="67" y="67"/>
                    </a:moveTo>
                    <a:cubicBezTo>
                      <a:pt x="60" y="74"/>
                      <a:pt x="49" y="74"/>
                      <a:pt x="42" y="67"/>
                    </a:cubicBezTo>
                    <a:cubicBezTo>
                      <a:pt x="35" y="60"/>
                      <a:pt x="35" y="48"/>
                      <a:pt x="42" y="41"/>
                    </a:cubicBezTo>
                    <a:cubicBezTo>
                      <a:pt x="49" y="34"/>
                      <a:pt x="60" y="34"/>
                      <a:pt x="67" y="41"/>
                    </a:cubicBezTo>
                    <a:cubicBezTo>
                      <a:pt x="75" y="48"/>
                      <a:pt x="75" y="60"/>
                      <a:pt x="67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3" name="椭圆 42"/>
            <p:cNvSpPr/>
            <p:nvPr/>
          </p:nvSpPr>
          <p:spPr>
            <a:xfrm>
              <a:off x="4576741" y="3402931"/>
              <a:ext cx="624974" cy="624974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图片 3"/>
          <p:cNvPicPr>
            <a:picLocks noChangeAspect="1"/>
          </p:cNvPicPr>
          <p:nvPr/>
        </p:nvPicPr>
        <p:blipFill>
          <a:blip r:embed="rId1"/>
          <a:srcRect l="9201" r="746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1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106363"/>
            <a:ext cx="479425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文本框 10"/>
          <p:cNvSpPr txBox="1"/>
          <p:nvPr/>
        </p:nvSpPr>
        <p:spPr>
          <a:xfrm>
            <a:off x="612775" y="295275"/>
            <a:ext cx="29352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HERE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4725" y="1864995"/>
            <a:ext cx="1440815" cy="650875"/>
          </a:xfrm>
          <a:prstGeom prst="rect">
            <a:avLst/>
          </a:prstGeom>
          <a:solidFill>
            <a:srgbClr val="3CB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6" name="文本框 11"/>
          <p:cNvSpPr txBox="1"/>
          <p:nvPr/>
        </p:nvSpPr>
        <p:spPr>
          <a:xfrm>
            <a:off x="954405" y="1948815"/>
            <a:ext cx="143891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7" name="Content Placeholder 2"/>
          <p:cNvSpPr txBox="1"/>
          <p:nvPr/>
        </p:nvSpPr>
        <p:spPr>
          <a:xfrm>
            <a:off x="3079750" y="1948815"/>
            <a:ext cx="5584825" cy="598170"/>
          </a:xfrm>
          <a:prstGeom prst="rect">
            <a:avLst/>
          </a:prstGeom>
          <a:noFill/>
          <a:ln w="9525">
            <a:noFill/>
          </a:ln>
        </p:spPr>
        <p:txBody>
          <a:bodyPr lIns="91262" tIns="45631" rIns="91262" bIns="4563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通过一系列步骤，得到一组关键特征来表示</a:t>
            </a:r>
            <a:r>
              <a:rPr 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</a:t>
            </a:r>
            <a:r>
              <a:rPr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2500" y="3403600"/>
            <a:ext cx="1440815" cy="546100"/>
          </a:xfrm>
          <a:prstGeom prst="rect">
            <a:avLst/>
          </a:prstGeom>
          <a:solidFill>
            <a:srgbClr val="FBA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00" name="文本框 15"/>
          <p:cNvSpPr txBox="1"/>
          <p:nvPr/>
        </p:nvSpPr>
        <p:spPr>
          <a:xfrm>
            <a:off x="974725" y="3434715"/>
            <a:ext cx="1419225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1" name="Content Placeholder 2"/>
          <p:cNvSpPr txBox="1"/>
          <p:nvPr/>
        </p:nvSpPr>
        <p:spPr>
          <a:xfrm>
            <a:off x="3079750" y="3455035"/>
            <a:ext cx="4958715" cy="443230"/>
          </a:xfrm>
          <a:prstGeom prst="rect">
            <a:avLst/>
          </a:prstGeom>
          <a:noFill/>
          <a:ln w="9525">
            <a:noFill/>
          </a:ln>
        </p:spPr>
        <p:txBody>
          <a:bodyPr lIns="91262" tIns="45631" rIns="91262" bIns="4563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文本分类、聚类、用户兴趣挖掘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2500" y="4904105"/>
            <a:ext cx="1440815" cy="5461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08" name="文本框 23"/>
          <p:cNvSpPr txBox="1"/>
          <p:nvPr/>
        </p:nvSpPr>
        <p:spPr>
          <a:xfrm>
            <a:off x="952500" y="4935855"/>
            <a:ext cx="141986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9" name="Content Placeholder 2"/>
          <p:cNvSpPr txBox="1"/>
          <p:nvPr/>
        </p:nvSpPr>
        <p:spPr>
          <a:xfrm>
            <a:off x="3079750" y="4935855"/>
            <a:ext cx="5932805" cy="441325"/>
          </a:xfrm>
          <a:prstGeom prst="rect">
            <a:avLst/>
          </a:prstGeom>
          <a:noFill/>
          <a:ln w="9525">
            <a:noFill/>
          </a:ln>
        </p:spPr>
        <p:txBody>
          <a:bodyPr lIns="91262" tIns="45631" rIns="91262" bIns="4563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表示该文本的含义、文本作者的兴趣</a:t>
            </a:r>
            <a:r>
              <a:rPr 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的一组关键特征</a:t>
            </a:r>
            <a:endParaRPr 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3"/>
          <p:cNvPicPr>
            <a:picLocks noChangeAspect="1"/>
          </p:cNvPicPr>
          <p:nvPr/>
        </p:nvPicPr>
        <p:blipFill>
          <a:blip r:embed="rId1"/>
          <a:srcRect l="9201" r="746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3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106363"/>
            <a:ext cx="479425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10"/>
          <p:cNvSpPr txBox="1"/>
          <p:nvPr/>
        </p:nvSpPr>
        <p:spPr>
          <a:xfrm>
            <a:off x="612775" y="295275"/>
            <a:ext cx="2935288" cy="3848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文本分析的步骤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L-Shape 2"/>
          <p:cNvSpPr/>
          <p:nvPr/>
        </p:nvSpPr>
        <p:spPr>
          <a:xfrm rot="5400000">
            <a:off x="1262063" y="3359150"/>
            <a:ext cx="992188" cy="1652588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3CBDDC"/>
          </a:solidFill>
          <a:ln w="25400" cap="flat" cmpd="sng" algn="ctr">
            <a:solidFill>
              <a:srgbClr val="84CBC5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sp>
        <p:nvSpPr>
          <p:cNvPr id="6" name="Freeform 3"/>
          <p:cNvSpPr/>
          <p:nvPr/>
        </p:nvSpPr>
        <p:spPr>
          <a:xfrm>
            <a:off x="922338" y="3689033"/>
            <a:ext cx="1490663" cy="1306513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45631" tIns="45631" rIns="45631" bIns="45631" spcCol="1270"/>
          <a:lstStyle/>
          <a:p>
            <a:pPr marL="0" marR="0" lvl="0" indent="0" algn="ctr" defTabSz="53213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0" marR="0" lvl="0" indent="0" algn="ctr" defTabSz="53213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0247" name="Isosceles Triangle 5"/>
          <p:cNvSpPr/>
          <p:nvPr/>
        </p:nvSpPr>
        <p:spPr>
          <a:xfrm>
            <a:off x="2305050" y="3238500"/>
            <a:ext cx="282575" cy="280988"/>
          </a:xfrm>
          <a:prstGeom prst="triangle">
            <a:avLst>
              <a:gd name="adj" fmla="val 100000"/>
            </a:avLst>
          </a:prstGeom>
          <a:solidFill>
            <a:srgbClr val="3CBDDC"/>
          </a:solidFill>
          <a:ln w="25400">
            <a:noFill/>
          </a:ln>
        </p:spPr>
        <p:txBody>
          <a:bodyPr/>
          <a:p>
            <a:pPr lvl="0"/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L-Shape 6"/>
          <p:cNvSpPr/>
          <p:nvPr/>
        </p:nvSpPr>
        <p:spPr>
          <a:xfrm rot="5400000">
            <a:off x="3086894" y="2907506"/>
            <a:ext cx="992188" cy="1651000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BA41F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9" name="Freeform 7"/>
          <p:cNvSpPr/>
          <p:nvPr/>
        </p:nvSpPr>
        <p:spPr>
          <a:xfrm>
            <a:off x="2921000" y="3402013"/>
            <a:ext cx="1490663" cy="1306513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45631" tIns="45631" rIns="45631" bIns="45631" spcCol="1270"/>
          <a:lstStyle/>
          <a:p>
            <a:pPr marL="0" marR="0" lvl="0" indent="0" algn="ctr" defTabSz="53213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0" marR="0" lvl="0" indent="0" algn="ctr" defTabSz="53213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0250" name="Isosceles Triangle 10"/>
          <p:cNvSpPr/>
          <p:nvPr/>
        </p:nvSpPr>
        <p:spPr>
          <a:xfrm>
            <a:off x="4130675" y="2786063"/>
            <a:ext cx="280988" cy="280987"/>
          </a:xfrm>
          <a:prstGeom prst="triangle">
            <a:avLst>
              <a:gd name="adj" fmla="val 100000"/>
            </a:avLst>
          </a:prstGeom>
          <a:solidFill>
            <a:srgbClr val="FBA41F"/>
          </a:solidFill>
          <a:ln w="25400">
            <a:noFill/>
          </a:ln>
        </p:spPr>
        <p:txBody>
          <a:bodyPr/>
          <a:p>
            <a:pPr lvl="0"/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L-Shape 11"/>
          <p:cNvSpPr/>
          <p:nvPr/>
        </p:nvSpPr>
        <p:spPr>
          <a:xfrm rot="5400000">
            <a:off x="4912519" y="2456656"/>
            <a:ext cx="992188" cy="1651000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1CBB9F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14" name="Freeform 14"/>
          <p:cNvSpPr/>
          <p:nvPr/>
        </p:nvSpPr>
        <p:spPr>
          <a:xfrm>
            <a:off x="4746625" y="2949575"/>
            <a:ext cx="1490663" cy="1306513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45631" tIns="45631" rIns="45631" bIns="45631" spcCol="1270"/>
          <a:lstStyle/>
          <a:p>
            <a:pPr marL="0" marR="0" lvl="0" indent="0" algn="ctr" defTabSz="53213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0" marR="0" lvl="0" indent="0" algn="ctr" defTabSz="53213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0253" name="Isosceles Triangle 15"/>
          <p:cNvSpPr/>
          <p:nvPr/>
        </p:nvSpPr>
        <p:spPr>
          <a:xfrm>
            <a:off x="5956300" y="2335213"/>
            <a:ext cx="280988" cy="280987"/>
          </a:xfrm>
          <a:prstGeom prst="triangle">
            <a:avLst>
              <a:gd name="adj" fmla="val 100000"/>
            </a:avLst>
          </a:prstGeom>
          <a:solidFill>
            <a:srgbClr val="1CBB9F"/>
          </a:solidFill>
          <a:ln w="25400">
            <a:noFill/>
          </a:ln>
        </p:spPr>
        <p:txBody>
          <a:bodyPr/>
          <a:p>
            <a:pPr lvl="0"/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-Shape 16"/>
          <p:cNvSpPr/>
          <p:nvPr/>
        </p:nvSpPr>
        <p:spPr>
          <a:xfrm rot="5400000">
            <a:off x="6737350" y="2003425"/>
            <a:ext cx="992188" cy="1652588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E74E3E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17" name="Freeform 18"/>
          <p:cNvSpPr/>
          <p:nvPr/>
        </p:nvSpPr>
        <p:spPr>
          <a:xfrm>
            <a:off x="6572250" y="2498725"/>
            <a:ext cx="1490663" cy="1306513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45631" tIns="45631" rIns="45631" bIns="45631" spcCol="1270"/>
          <a:lstStyle/>
          <a:p>
            <a:pPr marL="0" marR="0" lvl="0" indent="0" algn="ctr" defTabSz="53213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0" marR="0" lvl="0" indent="0" algn="ctr" defTabSz="53213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1709738" y="4011613"/>
            <a:ext cx="263525" cy="282575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rgbClr val="3CBDDC"/>
          </a:solidFill>
          <a:ln>
            <a:noFill/>
          </a:ln>
        </p:spPr>
        <p:txBody>
          <a:bodyPr lIns="91262" tIns="45631" rIns="91262" bIns="45631"/>
          <a:lstStyle/>
          <a:p>
            <a:pPr marL="0" marR="0" lvl="0" indent="0" algn="l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95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9" name="Freeform 11"/>
          <p:cNvSpPr>
            <a:spLocks noEditPoints="1"/>
          </p:cNvSpPr>
          <p:nvPr/>
        </p:nvSpPr>
        <p:spPr bwMode="auto">
          <a:xfrm>
            <a:off x="3455988" y="3533775"/>
            <a:ext cx="341313" cy="341313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rgbClr val="FBA41F"/>
          </a:solidFill>
          <a:ln>
            <a:noFill/>
          </a:ln>
        </p:spPr>
        <p:txBody>
          <a:bodyPr lIns="91262" tIns="45631" rIns="91262" bIns="45631"/>
          <a:lstStyle/>
          <a:p>
            <a:pPr marL="0" marR="0" lvl="0" indent="0" algn="l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95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20" name="Freeform 21"/>
          <p:cNvSpPr>
            <a:spLocks noEditPoints="1"/>
          </p:cNvSpPr>
          <p:nvPr/>
        </p:nvSpPr>
        <p:spPr bwMode="auto">
          <a:xfrm>
            <a:off x="5292725" y="3087688"/>
            <a:ext cx="290513" cy="290513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rgbClr val="1CBB9F"/>
          </a:solidFill>
          <a:ln>
            <a:noFill/>
          </a:ln>
        </p:spPr>
        <p:txBody>
          <a:bodyPr lIns="91262" tIns="45631" rIns="91262" bIns="45631"/>
          <a:lstStyle/>
          <a:p>
            <a:pPr marL="0" marR="0" lvl="0" indent="0" algn="l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95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21" name="Freeform 26"/>
          <p:cNvSpPr/>
          <p:nvPr/>
        </p:nvSpPr>
        <p:spPr bwMode="auto">
          <a:xfrm>
            <a:off x="7172325" y="2679700"/>
            <a:ext cx="239713" cy="247650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E74E3E"/>
          </a:solidFill>
          <a:ln>
            <a:noFill/>
          </a:ln>
        </p:spPr>
        <p:txBody>
          <a:bodyPr lIns="91262" tIns="45631" rIns="91262" bIns="45631"/>
          <a:lstStyle/>
          <a:p>
            <a:pPr marL="0" marR="0" lvl="0" indent="0" algn="l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95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70000" y="4398010"/>
            <a:ext cx="1143635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文本</a:t>
            </a:r>
            <a:r>
              <a:rPr lang="zh-CN" altLang="en-US" sz="135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预处理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1670" y="4011930"/>
            <a:ext cx="1114425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文本</a:t>
            </a:r>
            <a:r>
              <a:rPr lang="zh-CN" altLang="en-US" sz="135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表示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72050" y="3570288"/>
            <a:ext cx="930275" cy="3117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特征提取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83400" y="3097213"/>
            <a:ext cx="928688" cy="3117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3"/>
          <p:cNvPicPr>
            <a:picLocks noChangeAspect="1"/>
          </p:cNvPicPr>
          <p:nvPr/>
        </p:nvPicPr>
        <p:blipFill>
          <a:blip r:embed="rId1"/>
          <a:srcRect l="9201" r="746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106363"/>
            <a:ext cx="479425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文本框 10"/>
          <p:cNvSpPr txBox="1"/>
          <p:nvPr/>
        </p:nvSpPr>
        <p:spPr>
          <a:xfrm>
            <a:off x="612775" y="295275"/>
            <a:ext cx="2935288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文本预处理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4" name="组合 22"/>
          <p:cNvGrpSpPr/>
          <p:nvPr/>
        </p:nvGrpSpPr>
        <p:grpSpPr>
          <a:xfrm>
            <a:off x="876935" y="4111625"/>
            <a:ext cx="7181215" cy="1687831"/>
            <a:chOff x="7028224" y="1921088"/>
            <a:chExt cx="9576879" cy="2250630"/>
          </a:xfrm>
        </p:grpSpPr>
        <p:sp>
          <p:nvSpPr>
            <p:cNvPr id="24" name="椭圆 23"/>
            <p:cNvSpPr/>
            <p:nvPr/>
          </p:nvSpPr>
          <p:spPr>
            <a:xfrm>
              <a:off x="7028224" y="1921088"/>
              <a:ext cx="816351" cy="758677"/>
            </a:xfrm>
            <a:prstGeom prst="ellipse">
              <a:avLst/>
            </a:prstGeom>
            <a:solidFill>
              <a:srgbClr val="3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424" name="矩形 24"/>
            <p:cNvSpPr/>
            <p:nvPr/>
          </p:nvSpPr>
          <p:spPr>
            <a:xfrm>
              <a:off x="8153587" y="2003222"/>
              <a:ext cx="2436914" cy="5571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中文分词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5" name="矩形 25"/>
            <p:cNvSpPr/>
            <p:nvPr/>
          </p:nvSpPr>
          <p:spPr>
            <a:xfrm>
              <a:off x="7028224" y="2801696"/>
              <a:ext cx="9576879" cy="13700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利用一定的算法对一短话进行词切分，使得切分后的词表达的是原话的意思。</a:t>
              </a:r>
              <a:r>
                <a:rPr 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目前中科院研制的</a:t>
              </a:r>
              <a:r>
                <a:rPr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汉语词法分析系统 ICTCLAS 分词系统</a:t>
              </a:r>
              <a:r>
                <a:rPr 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的分词效果较理想。</a:t>
              </a:r>
              <a:endPara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5" name="组合 26"/>
          <p:cNvGrpSpPr/>
          <p:nvPr/>
        </p:nvGrpSpPr>
        <p:grpSpPr>
          <a:xfrm>
            <a:off x="876935" y="1407160"/>
            <a:ext cx="7391400" cy="2511425"/>
            <a:chOff x="1576288" y="1899920"/>
            <a:chExt cx="9857182" cy="3348848"/>
          </a:xfrm>
        </p:grpSpPr>
        <p:sp>
          <p:nvSpPr>
            <p:cNvPr id="28" name="椭圆 27"/>
            <p:cNvSpPr/>
            <p:nvPr/>
          </p:nvSpPr>
          <p:spPr>
            <a:xfrm>
              <a:off x="1576288" y="1899920"/>
              <a:ext cx="815504" cy="762064"/>
            </a:xfrm>
            <a:prstGeom prst="ellipse">
              <a:avLst/>
            </a:prstGeom>
            <a:solidFill>
              <a:srgbClr val="FBA4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421" name="矩形 28"/>
            <p:cNvSpPr/>
            <p:nvPr/>
          </p:nvSpPr>
          <p:spPr>
            <a:xfrm>
              <a:off x="2701651" y="2057413"/>
              <a:ext cx="2436914" cy="5571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去噪声词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2" name="矩形 29"/>
            <p:cNvSpPr/>
            <p:nvPr/>
          </p:nvSpPr>
          <p:spPr>
            <a:xfrm>
              <a:off x="1576288" y="3065878"/>
              <a:ext cx="9857182" cy="21828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文本中会经常出现一些无用的词语</a:t>
              </a:r>
              <a:r>
                <a:rPr 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，如</a:t>
              </a:r>
              <a:endPara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charset="0"/>
                <a:buChar char="l"/>
              </a:pPr>
              <a:r>
                <a:rPr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使用频率非常高的词语。例如“我”、“是”等。</a:t>
              </a:r>
              <a:endPara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charset="0"/>
                <a:buChar char="l"/>
              </a:pPr>
              <a:r>
                <a:rPr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一些语气助词、介词、连词等，在文章中没有太大意义的词。例如“和”、“与”等</a:t>
              </a:r>
              <a:r>
                <a:rPr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3"/>
          <p:cNvPicPr>
            <a:picLocks noChangeAspect="1"/>
          </p:cNvPicPr>
          <p:nvPr/>
        </p:nvPicPr>
        <p:blipFill>
          <a:blip r:embed="rId1"/>
          <a:srcRect l="9201" r="746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106363"/>
            <a:ext cx="479425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文本框 10"/>
          <p:cNvSpPr txBox="1"/>
          <p:nvPr/>
        </p:nvSpPr>
        <p:spPr>
          <a:xfrm>
            <a:off x="612775" y="295275"/>
            <a:ext cx="2935288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文本表示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2" name="矩形 29"/>
          <p:cNvSpPr/>
          <p:nvPr/>
        </p:nvSpPr>
        <p:spPr>
          <a:xfrm>
            <a:off x="1720850" y="1407795"/>
            <a:ext cx="6547485" cy="19462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设定一种模型，将文本表示成为一个简洁的、统一的、</a:t>
            </a: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能够被学习算法和分类器所识别的结构化形式</a:t>
            </a: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。文本表示模型中比较普遍使用的模型是向量空间模型。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0"/>
          <p:cNvSpPr txBox="1"/>
          <p:nvPr/>
        </p:nvSpPr>
        <p:spPr>
          <a:xfrm>
            <a:off x="711200" y="3463290"/>
            <a:ext cx="2935288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3331528"/>
            <a:ext cx="479425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29"/>
          <p:cNvSpPr/>
          <p:nvPr/>
        </p:nvSpPr>
        <p:spPr>
          <a:xfrm>
            <a:off x="1488440" y="4180205"/>
            <a:ext cx="6779895" cy="26777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建立特征向量空间来表示文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抽取出具有代表性的词条作为文本的特征，并为每个特</a:t>
            </a: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征赋予一定的权值，将所有特征项构成的向量表示此文本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charset="0"/>
              <a:buChar char="l"/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文本空间实际上是由一组由数字描述的词项所构建的向量空间。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3"/>
          <p:cNvPicPr>
            <a:picLocks noChangeAspect="1"/>
          </p:cNvPicPr>
          <p:nvPr/>
        </p:nvPicPr>
        <p:blipFill>
          <a:blip r:embed="rId1"/>
          <a:srcRect l="9201" r="7466"/>
          <a:stretch>
            <a:fillRect/>
          </a:stretch>
        </p:blipFill>
        <p:spPr>
          <a:xfrm>
            <a:off x="635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106363"/>
            <a:ext cx="479425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文本框 10"/>
          <p:cNvSpPr txBox="1"/>
          <p:nvPr/>
        </p:nvSpPr>
        <p:spPr>
          <a:xfrm>
            <a:off x="612775" y="295275"/>
            <a:ext cx="2935288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文本特征选择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4" name="组合 22"/>
          <p:cNvGrpSpPr/>
          <p:nvPr/>
        </p:nvGrpSpPr>
        <p:grpSpPr>
          <a:xfrm>
            <a:off x="876935" y="4173220"/>
            <a:ext cx="7181215" cy="1016635"/>
            <a:chOff x="7028224" y="2003222"/>
            <a:chExt cx="9576879" cy="1355627"/>
          </a:xfrm>
        </p:grpSpPr>
        <p:sp>
          <p:nvSpPr>
            <p:cNvPr id="17424" name="矩形 24"/>
            <p:cNvSpPr/>
            <p:nvPr/>
          </p:nvSpPr>
          <p:spPr>
            <a:xfrm>
              <a:off x="8153587" y="2003222"/>
              <a:ext cx="2436914" cy="5571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5" name="矩形 25"/>
            <p:cNvSpPr/>
            <p:nvPr/>
          </p:nvSpPr>
          <p:spPr>
            <a:xfrm>
              <a:off x="7028224" y="2801696"/>
              <a:ext cx="9576879" cy="557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5" name="组合 26"/>
          <p:cNvGrpSpPr/>
          <p:nvPr/>
        </p:nvGrpSpPr>
        <p:grpSpPr>
          <a:xfrm>
            <a:off x="876935" y="1407160"/>
            <a:ext cx="7391400" cy="2206625"/>
            <a:chOff x="1576288" y="1899920"/>
            <a:chExt cx="9857182" cy="2942414"/>
          </a:xfrm>
        </p:grpSpPr>
        <p:sp>
          <p:nvSpPr>
            <p:cNvPr id="28" name="椭圆 27"/>
            <p:cNvSpPr/>
            <p:nvPr/>
          </p:nvSpPr>
          <p:spPr>
            <a:xfrm>
              <a:off x="1576288" y="1899920"/>
              <a:ext cx="815504" cy="762064"/>
            </a:xfrm>
            <a:prstGeom prst="ellipse">
              <a:avLst/>
            </a:prstGeom>
            <a:solidFill>
              <a:srgbClr val="FBA4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421" name="矩形 28"/>
            <p:cNvSpPr/>
            <p:nvPr/>
          </p:nvSpPr>
          <p:spPr>
            <a:xfrm>
              <a:off x="2701734" y="2057413"/>
              <a:ext cx="7949258" cy="9635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TF-IDF（Term Frequency and Inverse Document Frequency） 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2" name="矩形 29"/>
            <p:cNvSpPr/>
            <p:nvPr/>
          </p:nvSpPr>
          <p:spPr>
            <a:xfrm>
              <a:off x="1576288" y="3065878"/>
              <a:ext cx="9857182" cy="17764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在一篇文档中，出现词 </a:t>
              </a:r>
              <a:r>
                <a:rPr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的次数越多，说明A 对于该文档区分于其它的文档的重要性越大另外，若 A 在文档集中大部分文档中都出现过，即范围广，则表明 A 对于区分这些文档的类别的重要性越小</a:t>
              </a:r>
              <a:r>
                <a:rPr 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U(`W5$YR1}BI4CW90V1QY7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290" y="3905885"/>
            <a:ext cx="3533140" cy="95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0290" y="5186045"/>
            <a:ext cx="721360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其中，tf</a:t>
            </a:r>
            <a:r>
              <a:rPr lang="zh-CN" altLang="en-US" baseline="-25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表示词j在文档i中出现的频数，idf</a:t>
            </a:r>
            <a:r>
              <a:rPr lang="zh-CN" altLang="en-US" baseline="-25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表示在文档集中有n</a:t>
            </a:r>
            <a:r>
              <a:rPr lang="zh-CN" altLang="en-US" baseline="-25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篇文档中出现了词j的倒数，总文档数为N。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图片 3"/>
          <p:cNvPicPr>
            <a:picLocks noChangeAspect="1"/>
          </p:cNvPicPr>
          <p:nvPr/>
        </p:nvPicPr>
        <p:blipFill>
          <a:blip r:embed="rId1"/>
          <a:srcRect l="9201" r="746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106363"/>
            <a:ext cx="479425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文本框 10"/>
          <p:cNvSpPr txBox="1"/>
          <p:nvPr/>
        </p:nvSpPr>
        <p:spPr>
          <a:xfrm>
            <a:off x="612775" y="295275"/>
            <a:ext cx="2935288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211563" y="4127500"/>
            <a:ext cx="1211734" cy="0"/>
          </a:xfrm>
          <a:prstGeom prst="line">
            <a:avLst/>
          </a:prstGeom>
          <a:ln w="19050">
            <a:solidFill>
              <a:srgbClr val="E74E3E"/>
            </a:solidFill>
            <a:prstDash val="sysDot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12" idx="6"/>
          </p:cNvCxnSpPr>
          <p:nvPr/>
        </p:nvCxnSpPr>
        <p:spPr>
          <a:xfrm flipH="1">
            <a:off x="3211563" y="2492230"/>
            <a:ext cx="1211734" cy="24847"/>
          </a:xfrm>
          <a:prstGeom prst="line">
            <a:avLst/>
          </a:prstGeom>
          <a:ln w="19050">
            <a:solidFill>
              <a:srgbClr val="3CBDDC"/>
            </a:solidFill>
            <a:prstDash val="sysDot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393565" y="1964690"/>
            <a:ext cx="19685" cy="2931160"/>
          </a:xfrm>
          <a:prstGeom prst="line">
            <a:avLst/>
          </a:prstGeom>
          <a:ln w="19050">
            <a:prstDash val="sysDot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472068" y="3181350"/>
            <a:ext cx="1330495" cy="0"/>
          </a:xfrm>
          <a:prstGeom prst="line">
            <a:avLst/>
          </a:prstGeom>
          <a:ln w="19050">
            <a:solidFill>
              <a:srgbClr val="FBA41F"/>
            </a:solidFill>
            <a:prstDash val="sysDot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45766" y="1964819"/>
            <a:ext cx="1065797" cy="1104516"/>
          </a:xfrm>
          <a:prstGeom prst="ellipse">
            <a:avLst/>
          </a:prstGeom>
          <a:ln w="19050">
            <a:solidFill>
              <a:srgbClr val="3CBDDC"/>
            </a:solidFill>
            <a:prstDash val="sysDot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1713" y="2095500"/>
            <a:ext cx="814388" cy="844550"/>
          </a:xfrm>
          <a:prstGeom prst="ellipse">
            <a:avLst/>
          </a:prstGeom>
          <a:solidFill>
            <a:srgbClr val="3CB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105806" y="3586222"/>
            <a:ext cx="1065797" cy="1104516"/>
          </a:xfrm>
          <a:prstGeom prst="ellipse">
            <a:avLst/>
          </a:prstGeom>
          <a:ln w="19050">
            <a:solidFill>
              <a:srgbClr val="E74E3E"/>
            </a:solidFill>
            <a:prstDash val="sysDot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30438" y="3716338"/>
            <a:ext cx="815975" cy="844550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65256" y="2654660"/>
            <a:ext cx="1065797" cy="1104516"/>
          </a:xfrm>
          <a:prstGeom prst="ellipse">
            <a:avLst/>
          </a:prstGeom>
          <a:ln w="19050">
            <a:solidFill>
              <a:srgbClr val="FBA41F"/>
            </a:solidFill>
            <a:prstDash val="sysDot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991225" y="2784475"/>
            <a:ext cx="814388" cy="844550"/>
          </a:xfrm>
          <a:prstGeom prst="ellipse">
            <a:avLst/>
          </a:prstGeom>
          <a:solidFill>
            <a:srgbClr val="FBA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427990" y="2271395"/>
            <a:ext cx="1597660" cy="383540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微博新词识别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6931025" y="2907030"/>
            <a:ext cx="2134870" cy="548640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25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125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微博用户兴趣挖掘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422275" y="3970655"/>
            <a:ext cx="1603375" cy="383540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微博情感分析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86" name="Freeform 9"/>
          <p:cNvSpPr/>
          <p:nvPr/>
        </p:nvSpPr>
        <p:spPr>
          <a:xfrm flipH="1">
            <a:off x="2411413" y="2344738"/>
            <a:ext cx="533400" cy="346075"/>
          </a:xfrm>
          <a:custGeom>
            <a:avLst/>
            <a:gdLst/>
            <a:ahLst/>
            <a:cxnLst>
              <a:cxn ang="0">
                <a:pos x="727897643" y="209700686"/>
              </a:cxn>
              <a:cxn ang="0">
                <a:pos x="452853266" y="0"/>
              </a:cxn>
              <a:cxn ang="0">
                <a:pos x="175028543" y="281597767"/>
              </a:cxn>
              <a:cxn ang="0">
                <a:pos x="150025418" y="278602488"/>
              </a:cxn>
              <a:cxn ang="0">
                <a:pos x="0" y="437376507"/>
              </a:cxn>
              <a:cxn ang="0">
                <a:pos x="119464931" y="599145805"/>
              </a:cxn>
              <a:cxn ang="0">
                <a:pos x="697337156" y="599145805"/>
              </a:cxn>
              <a:cxn ang="0">
                <a:pos x="889036116" y="401427966"/>
              </a:cxn>
              <a:cxn ang="0">
                <a:pos x="727897643" y="209700686"/>
              </a:cxn>
            </a:cxnLst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88" name="Freeform 177"/>
          <p:cNvSpPr>
            <a:spLocks noEditPoints="1"/>
          </p:cNvSpPr>
          <p:nvPr/>
        </p:nvSpPr>
        <p:spPr>
          <a:xfrm>
            <a:off x="2492375" y="3970338"/>
            <a:ext cx="338138" cy="336550"/>
          </a:xfrm>
          <a:custGeom>
            <a:avLst/>
            <a:gdLst/>
            <a:ahLst/>
            <a:cxnLst>
              <a:cxn ang="0">
                <a:pos x="1101506587" y="368978996"/>
              </a:cxn>
              <a:cxn ang="0">
                <a:pos x="1101506587" y="784079766"/>
              </a:cxn>
              <a:cxn ang="0">
                <a:pos x="1317018107" y="576529381"/>
              </a:cxn>
              <a:cxn ang="0">
                <a:pos x="1101506587" y="368978996"/>
              </a:cxn>
              <a:cxn ang="0">
                <a:pos x="1460692453" y="207550385"/>
              </a:cxn>
              <a:cxn ang="0">
                <a:pos x="694427640" y="207550385"/>
              </a:cxn>
              <a:cxn ang="0">
                <a:pos x="622590467" y="853264831"/>
              </a:cxn>
              <a:cxn ang="0">
                <a:pos x="478916121" y="991630151"/>
              </a:cxn>
              <a:cxn ang="0">
                <a:pos x="646534558" y="1153058763"/>
              </a:cxn>
              <a:cxn ang="0">
                <a:pos x="790208904" y="1014693442"/>
              </a:cxn>
              <a:cxn ang="0">
                <a:pos x="1460692453" y="945508378"/>
              </a:cxn>
              <a:cxn ang="0">
                <a:pos x="1460692453" y="207550385"/>
              </a:cxn>
              <a:cxn ang="0">
                <a:pos x="814157895" y="830201540"/>
              </a:cxn>
              <a:cxn ang="0">
                <a:pos x="814157895" y="322857223"/>
              </a:cxn>
              <a:cxn ang="0">
                <a:pos x="1340962198" y="322857223"/>
              </a:cxn>
              <a:cxn ang="0">
                <a:pos x="1340962198" y="830201540"/>
              </a:cxn>
              <a:cxn ang="0">
                <a:pos x="814157895" y="830201540"/>
              </a:cxn>
              <a:cxn ang="0">
                <a:pos x="407078948" y="991630151"/>
              </a:cxn>
              <a:cxn ang="0">
                <a:pos x="0" y="1337545857"/>
              </a:cxn>
              <a:cxn ang="0">
                <a:pos x="263404601" y="1614281306"/>
              </a:cxn>
              <a:cxn ang="0">
                <a:pos x="646534558" y="1199180536"/>
              </a:cxn>
              <a:cxn ang="0">
                <a:pos x="407078948" y="991630151"/>
              </a:cxn>
            </a:cxnLst>
            <a:pathLst>
              <a:path w="69" h="70">
                <a:moveTo>
                  <a:pt x="46" y="16"/>
                </a:moveTo>
                <a:cubicBezTo>
                  <a:pt x="50" y="21"/>
                  <a:pt x="52" y="26"/>
                  <a:pt x="46" y="34"/>
                </a:cubicBezTo>
                <a:cubicBezTo>
                  <a:pt x="51" y="34"/>
                  <a:pt x="55" y="30"/>
                  <a:pt x="55" y="25"/>
                </a:cubicBezTo>
                <a:cubicBezTo>
                  <a:pt x="55" y="20"/>
                  <a:pt x="51" y="16"/>
                  <a:pt x="46" y="16"/>
                </a:cubicBezTo>
                <a:close/>
                <a:moveTo>
                  <a:pt x="61" y="9"/>
                </a:moveTo>
                <a:cubicBezTo>
                  <a:pt x="52" y="0"/>
                  <a:pt x="38" y="0"/>
                  <a:pt x="29" y="9"/>
                </a:cubicBezTo>
                <a:cubicBezTo>
                  <a:pt x="22" y="16"/>
                  <a:pt x="21" y="28"/>
                  <a:pt x="26" y="37"/>
                </a:cubicBezTo>
                <a:cubicBezTo>
                  <a:pt x="20" y="43"/>
                  <a:pt x="20" y="43"/>
                  <a:pt x="20" y="43"/>
                </a:cubicBezTo>
                <a:cubicBezTo>
                  <a:pt x="27" y="50"/>
                  <a:pt x="27" y="50"/>
                  <a:pt x="27" y="50"/>
                </a:cubicBezTo>
                <a:cubicBezTo>
                  <a:pt x="33" y="44"/>
                  <a:pt x="33" y="44"/>
                  <a:pt x="33" y="44"/>
                </a:cubicBezTo>
                <a:cubicBezTo>
                  <a:pt x="42" y="49"/>
                  <a:pt x="53" y="48"/>
                  <a:pt x="61" y="41"/>
                </a:cubicBezTo>
                <a:cubicBezTo>
                  <a:pt x="69" y="32"/>
                  <a:pt x="69" y="18"/>
                  <a:pt x="61" y="9"/>
                </a:cubicBezTo>
                <a:close/>
                <a:moveTo>
                  <a:pt x="34" y="36"/>
                </a:moveTo>
                <a:cubicBezTo>
                  <a:pt x="28" y="30"/>
                  <a:pt x="28" y="20"/>
                  <a:pt x="34" y="14"/>
                </a:cubicBezTo>
                <a:cubicBezTo>
                  <a:pt x="40" y="8"/>
                  <a:pt x="50" y="8"/>
                  <a:pt x="56" y="14"/>
                </a:cubicBezTo>
                <a:cubicBezTo>
                  <a:pt x="62" y="20"/>
                  <a:pt x="62" y="30"/>
                  <a:pt x="56" y="36"/>
                </a:cubicBezTo>
                <a:cubicBezTo>
                  <a:pt x="50" y="42"/>
                  <a:pt x="40" y="42"/>
                  <a:pt x="34" y="36"/>
                </a:cubicBezTo>
                <a:close/>
                <a:moveTo>
                  <a:pt x="17" y="43"/>
                </a:moveTo>
                <a:cubicBezTo>
                  <a:pt x="0" y="58"/>
                  <a:pt x="0" y="58"/>
                  <a:pt x="0" y="58"/>
                </a:cubicBezTo>
                <a:cubicBezTo>
                  <a:pt x="11" y="70"/>
                  <a:pt x="11" y="70"/>
                  <a:pt x="11" y="70"/>
                </a:cubicBezTo>
                <a:cubicBezTo>
                  <a:pt x="27" y="52"/>
                  <a:pt x="27" y="52"/>
                  <a:pt x="27" y="52"/>
                </a:cubicBezTo>
                <a:lnTo>
                  <a:pt x="17" y="43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" name="Freeform 42"/>
          <p:cNvSpPr>
            <a:spLocks noEditPoints="1"/>
          </p:cNvSpPr>
          <p:nvPr/>
        </p:nvSpPr>
        <p:spPr bwMode="auto">
          <a:xfrm>
            <a:off x="6221413" y="3054350"/>
            <a:ext cx="352425" cy="304800"/>
          </a:xfrm>
          <a:custGeom>
            <a:avLst/>
            <a:gdLst>
              <a:gd name="T0" fmla="*/ 695 w 1004"/>
              <a:gd name="T1" fmla="*/ 166 h 841"/>
              <a:gd name="T2" fmla="*/ 662 w 1004"/>
              <a:gd name="T3" fmla="*/ 152 h 841"/>
              <a:gd name="T4" fmla="*/ 630 w 1004"/>
              <a:gd name="T5" fmla="*/ 166 h 841"/>
              <a:gd name="T6" fmla="*/ 616 w 1004"/>
              <a:gd name="T7" fmla="*/ 199 h 841"/>
              <a:gd name="T8" fmla="*/ 630 w 1004"/>
              <a:gd name="T9" fmla="*/ 231 h 841"/>
              <a:gd name="T10" fmla="*/ 708 w 1004"/>
              <a:gd name="T11" fmla="*/ 420 h 841"/>
              <a:gd name="T12" fmla="*/ 630 w 1004"/>
              <a:gd name="T13" fmla="*/ 609 h 841"/>
              <a:gd name="T14" fmla="*/ 616 w 1004"/>
              <a:gd name="T15" fmla="*/ 642 h 841"/>
              <a:gd name="T16" fmla="*/ 630 w 1004"/>
              <a:gd name="T17" fmla="*/ 675 h 841"/>
              <a:gd name="T18" fmla="*/ 662 w 1004"/>
              <a:gd name="T19" fmla="*/ 688 h 841"/>
              <a:gd name="T20" fmla="*/ 695 w 1004"/>
              <a:gd name="T21" fmla="*/ 675 h 841"/>
              <a:gd name="T22" fmla="*/ 800 w 1004"/>
              <a:gd name="T23" fmla="*/ 420 h 841"/>
              <a:gd name="T24" fmla="*/ 695 w 1004"/>
              <a:gd name="T25" fmla="*/ 166 h 841"/>
              <a:gd name="T26" fmla="*/ 857 w 1004"/>
              <a:gd name="T27" fmla="*/ 63 h 841"/>
              <a:gd name="T28" fmla="*/ 792 w 1004"/>
              <a:gd name="T29" fmla="*/ 63 h 841"/>
              <a:gd name="T30" fmla="*/ 778 w 1004"/>
              <a:gd name="T31" fmla="*/ 96 h 841"/>
              <a:gd name="T32" fmla="*/ 792 w 1004"/>
              <a:gd name="T33" fmla="*/ 129 h 841"/>
              <a:gd name="T34" fmla="*/ 912 w 1004"/>
              <a:gd name="T35" fmla="*/ 420 h 841"/>
              <a:gd name="T36" fmla="*/ 792 w 1004"/>
              <a:gd name="T37" fmla="*/ 712 h 841"/>
              <a:gd name="T38" fmla="*/ 778 w 1004"/>
              <a:gd name="T39" fmla="*/ 745 h 841"/>
              <a:gd name="T40" fmla="*/ 792 w 1004"/>
              <a:gd name="T41" fmla="*/ 777 h 841"/>
              <a:gd name="T42" fmla="*/ 824 w 1004"/>
              <a:gd name="T43" fmla="*/ 791 h 841"/>
              <a:gd name="T44" fmla="*/ 857 w 1004"/>
              <a:gd name="T45" fmla="*/ 777 h 841"/>
              <a:gd name="T46" fmla="*/ 1004 w 1004"/>
              <a:gd name="T47" fmla="*/ 420 h 841"/>
              <a:gd name="T48" fmla="*/ 857 w 1004"/>
              <a:gd name="T49" fmla="*/ 63 h 841"/>
              <a:gd name="T50" fmla="*/ 451 w 1004"/>
              <a:gd name="T51" fmla="*/ 5 h 841"/>
              <a:gd name="T52" fmla="*/ 426 w 1004"/>
              <a:gd name="T53" fmla="*/ 0 h 841"/>
              <a:gd name="T54" fmla="*/ 381 w 1004"/>
              <a:gd name="T55" fmla="*/ 19 h 841"/>
              <a:gd name="T56" fmla="*/ 161 w 1004"/>
              <a:gd name="T57" fmla="*/ 244 h 841"/>
              <a:gd name="T58" fmla="*/ 64 w 1004"/>
              <a:gd name="T59" fmla="*/ 244 h 841"/>
              <a:gd name="T60" fmla="*/ 0 w 1004"/>
              <a:gd name="T61" fmla="*/ 308 h 841"/>
              <a:gd name="T62" fmla="*/ 0 w 1004"/>
              <a:gd name="T63" fmla="*/ 533 h 841"/>
              <a:gd name="T64" fmla="*/ 64 w 1004"/>
              <a:gd name="T65" fmla="*/ 597 h 841"/>
              <a:gd name="T66" fmla="*/ 161 w 1004"/>
              <a:gd name="T67" fmla="*/ 597 h 841"/>
              <a:gd name="T68" fmla="*/ 381 w 1004"/>
              <a:gd name="T69" fmla="*/ 821 h 841"/>
              <a:gd name="T70" fmla="*/ 426 w 1004"/>
              <a:gd name="T71" fmla="*/ 841 h 841"/>
              <a:gd name="T72" fmla="*/ 451 w 1004"/>
              <a:gd name="T73" fmla="*/ 836 h 841"/>
              <a:gd name="T74" fmla="*/ 490 w 1004"/>
              <a:gd name="T75" fmla="*/ 776 h 841"/>
              <a:gd name="T76" fmla="*/ 490 w 1004"/>
              <a:gd name="T77" fmla="*/ 64 h 841"/>
              <a:gd name="T78" fmla="*/ 451 w 1004"/>
              <a:gd name="T79" fmla="*/ 5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04" h="841">
                <a:moveTo>
                  <a:pt x="695" y="166"/>
                </a:moveTo>
                <a:cubicBezTo>
                  <a:pt x="686" y="157"/>
                  <a:pt x="675" y="152"/>
                  <a:pt x="662" y="152"/>
                </a:cubicBezTo>
                <a:cubicBezTo>
                  <a:pt x="650" y="152"/>
                  <a:pt x="639" y="157"/>
                  <a:pt x="630" y="166"/>
                </a:cubicBezTo>
                <a:cubicBezTo>
                  <a:pt x="621" y="175"/>
                  <a:pt x="616" y="186"/>
                  <a:pt x="616" y="199"/>
                </a:cubicBezTo>
                <a:cubicBezTo>
                  <a:pt x="616" y="211"/>
                  <a:pt x="621" y="223"/>
                  <a:pt x="630" y="231"/>
                </a:cubicBezTo>
                <a:cubicBezTo>
                  <a:pt x="680" y="282"/>
                  <a:pt x="708" y="349"/>
                  <a:pt x="708" y="420"/>
                </a:cubicBezTo>
                <a:cubicBezTo>
                  <a:pt x="708" y="492"/>
                  <a:pt x="680" y="559"/>
                  <a:pt x="630" y="609"/>
                </a:cubicBezTo>
                <a:cubicBezTo>
                  <a:pt x="621" y="618"/>
                  <a:pt x="616" y="630"/>
                  <a:pt x="616" y="642"/>
                </a:cubicBezTo>
                <a:cubicBezTo>
                  <a:pt x="616" y="654"/>
                  <a:pt x="621" y="666"/>
                  <a:pt x="630" y="675"/>
                </a:cubicBezTo>
                <a:cubicBezTo>
                  <a:pt x="639" y="684"/>
                  <a:pt x="650" y="688"/>
                  <a:pt x="662" y="688"/>
                </a:cubicBezTo>
                <a:cubicBezTo>
                  <a:pt x="675" y="688"/>
                  <a:pt x="686" y="684"/>
                  <a:pt x="695" y="675"/>
                </a:cubicBezTo>
                <a:cubicBezTo>
                  <a:pt x="763" y="607"/>
                  <a:pt x="800" y="517"/>
                  <a:pt x="800" y="420"/>
                </a:cubicBezTo>
                <a:cubicBezTo>
                  <a:pt x="800" y="324"/>
                  <a:pt x="763" y="234"/>
                  <a:pt x="695" y="166"/>
                </a:cubicBezTo>
                <a:close/>
                <a:moveTo>
                  <a:pt x="857" y="63"/>
                </a:moveTo>
                <a:cubicBezTo>
                  <a:pt x="839" y="45"/>
                  <a:pt x="810" y="45"/>
                  <a:pt x="792" y="63"/>
                </a:cubicBezTo>
                <a:cubicBezTo>
                  <a:pt x="783" y="72"/>
                  <a:pt x="778" y="84"/>
                  <a:pt x="778" y="96"/>
                </a:cubicBezTo>
                <a:cubicBezTo>
                  <a:pt x="778" y="108"/>
                  <a:pt x="783" y="120"/>
                  <a:pt x="792" y="129"/>
                </a:cubicBezTo>
                <a:cubicBezTo>
                  <a:pt x="869" y="207"/>
                  <a:pt x="912" y="310"/>
                  <a:pt x="912" y="420"/>
                </a:cubicBezTo>
                <a:cubicBezTo>
                  <a:pt x="912" y="531"/>
                  <a:pt x="869" y="634"/>
                  <a:pt x="792" y="712"/>
                </a:cubicBezTo>
                <a:cubicBezTo>
                  <a:pt x="783" y="721"/>
                  <a:pt x="778" y="732"/>
                  <a:pt x="778" y="745"/>
                </a:cubicBezTo>
                <a:cubicBezTo>
                  <a:pt x="778" y="757"/>
                  <a:pt x="783" y="769"/>
                  <a:pt x="792" y="777"/>
                </a:cubicBezTo>
                <a:cubicBezTo>
                  <a:pt x="800" y="786"/>
                  <a:pt x="812" y="791"/>
                  <a:pt x="824" y="791"/>
                </a:cubicBezTo>
                <a:cubicBezTo>
                  <a:pt x="837" y="791"/>
                  <a:pt x="848" y="786"/>
                  <a:pt x="857" y="777"/>
                </a:cubicBezTo>
                <a:cubicBezTo>
                  <a:pt x="952" y="682"/>
                  <a:pt x="1004" y="555"/>
                  <a:pt x="1004" y="420"/>
                </a:cubicBezTo>
                <a:cubicBezTo>
                  <a:pt x="1004" y="285"/>
                  <a:pt x="952" y="158"/>
                  <a:pt x="857" y="63"/>
                </a:cubicBezTo>
                <a:close/>
                <a:moveTo>
                  <a:pt x="451" y="5"/>
                </a:moveTo>
                <a:cubicBezTo>
                  <a:pt x="443" y="2"/>
                  <a:pt x="435" y="0"/>
                  <a:pt x="426" y="0"/>
                </a:cubicBezTo>
                <a:cubicBezTo>
                  <a:pt x="409" y="0"/>
                  <a:pt x="393" y="7"/>
                  <a:pt x="381" y="19"/>
                </a:cubicBezTo>
                <a:lnTo>
                  <a:pt x="161" y="244"/>
                </a:lnTo>
                <a:lnTo>
                  <a:pt x="64" y="244"/>
                </a:lnTo>
                <a:cubicBezTo>
                  <a:pt x="29" y="244"/>
                  <a:pt x="0" y="273"/>
                  <a:pt x="0" y="308"/>
                </a:cubicBezTo>
                <a:lnTo>
                  <a:pt x="0" y="533"/>
                </a:lnTo>
                <a:cubicBezTo>
                  <a:pt x="0" y="568"/>
                  <a:pt x="29" y="597"/>
                  <a:pt x="64" y="597"/>
                </a:cubicBezTo>
                <a:lnTo>
                  <a:pt x="161" y="597"/>
                </a:lnTo>
                <a:lnTo>
                  <a:pt x="381" y="821"/>
                </a:lnTo>
                <a:cubicBezTo>
                  <a:pt x="393" y="834"/>
                  <a:pt x="409" y="841"/>
                  <a:pt x="426" y="841"/>
                </a:cubicBezTo>
                <a:cubicBezTo>
                  <a:pt x="435" y="841"/>
                  <a:pt x="443" y="839"/>
                  <a:pt x="451" y="836"/>
                </a:cubicBezTo>
                <a:cubicBezTo>
                  <a:pt x="475" y="826"/>
                  <a:pt x="490" y="803"/>
                  <a:pt x="490" y="776"/>
                </a:cubicBezTo>
                <a:lnTo>
                  <a:pt x="490" y="64"/>
                </a:lnTo>
                <a:cubicBezTo>
                  <a:pt x="490" y="38"/>
                  <a:pt x="475" y="15"/>
                  <a:pt x="451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38" tIns="45719" rIns="91438" bIns="4571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7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6" name="图片 6"/>
          <p:cNvPicPr>
            <a:picLocks noChangeAspect="1"/>
          </p:cNvPicPr>
          <p:nvPr/>
        </p:nvPicPr>
        <p:blipFill>
          <a:blip r:embed="rId1"/>
          <a:srcRect l="9201" r="746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97975" cy="628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文本框 7"/>
          <p:cNvSpPr txBox="1"/>
          <p:nvPr/>
        </p:nvSpPr>
        <p:spPr>
          <a:xfrm rot="-596047">
            <a:off x="2312988" y="2324100"/>
            <a:ext cx="4784725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69" name="组合 10"/>
          <p:cNvGrpSpPr/>
          <p:nvPr/>
        </p:nvGrpSpPr>
        <p:grpSpPr>
          <a:xfrm rot="-595742">
            <a:off x="3417888" y="3382963"/>
            <a:ext cx="2822575" cy="495300"/>
            <a:chOff x="1285588" y="3219444"/>
            <a:chExt cx="2823281" cy="495597"/>
          </a:xfrm>
        </p:grpSpPr>
        <p:sp>
          <p:nvSpPr>
            <p:cNvPr id="36870" name="文本框 8"/>
            <p:cNvSpPr txBox="1"/>
            <p:nvPr/>
          </p:nvSpPr>
          <p:spPr>
            <a:xfrm>
              <a:off x="1311983" y="3438042"/>
              <a:ext cx="279688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dist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四比三演示，普屏设计，贴合实际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1" name="文本框 9"/>
            <p:cNvSpPr txBox="1"/>
            <p:nvPr/>
          </p:nvSpPr>
          <p:spPr>
            <a:xfrm>
              <a:off x="1285588" y="3219444"/>
              <a:ext cx="2810162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dist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POWERPOINT TEMPALTE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776</Words>
  <Application>WPS 演示</Application>
  <PresentationFormat>全屏显示(4:3)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89</cp:revision>
  <dcterms:created xsi:type="dcterms:W3CDTF">2015-09-09T23:25:00Z</dcterms:created>
  <dcterms:modified xsi:type="dcterms:W3CDTF">2016-11-21T01:36:21Z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