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79" r:id="rId6"/>
    <p:sldId id="281" r:id="rId7"/>
    <p:sldId id="288" r:id="rId8"/>
    <p:sldId id="280" r:id="rId9"/>
    <p:sldId id="282" r:id="rId10"/>
    <p:sldId id="286" r:id="rId11"/>
    <p:sldId id="283" r:id="rId12"/>
    <p:sldId id="285" r:id="rId13"/>
    <p:sldId id="284" r:id="rId14"/>
    <p:sldId id="289" r:id="rId15"/>
    <p:sldId id="290" r:id="rId16"/>
    <p:sldId id="28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29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63">
          <p15:clr>
            <a:srgbClr val="A4A3A4"/>
          </p15:clr>
        </p15:guide>
        <p15:guide id="4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202"/>
    <a:srgbClr val="153FC4"/>
    <a:srgbClr val="084BA1"/>
    <a:srgbClr val="818386"/>
    <a:srgbClr val="0C519E"/>
    <a:srgbClr val="062560"/>
    <a:srgbClr val="2E5CBA"/>
    <a:srgbClr val="3DA1D6"/>
    <a:srgbClr val="0C4D9A"/>
    <a:srgbClr val="093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83990" autoAdjust="0"/>
  </p:normalViewPr>
  <p:slideViewPr>
    <p:cSldViewPr>
      <p:cViewPr>
        <p:scale>
          <a:sx n="100" d="100"/>
          <a:sy n="100" d="100"/>
        </p:scale>
        <p:origin x="1818" y="780"/>
      </p:cViewPr>
      <p:guideLst>
        <p:guide orient="horz" pos="1029"/>
        <p:guide pos="2880"/>
        <p:guide orient="horz" pos="36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7D7D58DE-48DA-4723-8B5F-6522460E2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9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0703A226-F438-4C73-8E2D-45AD24BE5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4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7E97E-5D9B-4F2E-B388-307913A86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8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A917-9731-44D2-9368-766B41FCB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3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54705-248D-4231-9218-720C8F1ED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207963"/>
            <a:ext cx="124301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dirty="0" smtClean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S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fld id="{8FF02C3D-17EE-43C0-B143-E7BC70C204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A5294-B691-490D-B20A-0A2357853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444BC-C672-4F03-BBB5-6B73DBDEF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62A38-5753-44CD-BFEF-18B4E4E3B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73250-5902-4F65-BA17-8A5D45B72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3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7A1F3-655E-4DF6-B427-FD5D46741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35588-58A2-456D-B2E9-555DCDA53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53A85-6743-47E8-A074-3F508EC3D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aseline="0">
                <a:latin typeface="+mn-lt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Shivam BHASIN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aseline="0" dirty="0" smtClean="0">
                <a:latin typeface="+mn-lt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r>
              <a:rPr lang="en-SG" smtClean="0"/>
              <a:t>Introduction to PACE</a:t>
            </a:r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aseline="0">
                <a:latin typeface="+mn-lt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37FC6ABB-078C-4B00-93D7-B4CF0303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NTU Logo_25mm_scree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6248400"/>
            <a:ext cx="1447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" descr="NTU PPT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72427" y="2737229"/>
            <a:ext cx="7772400" cy="1750442"/>
          </a:xfrm>
        </p:spPr>
        <p:txBody>
          <a:bodyPr/>
          <a:lstStyle/>
          <a:p>
            <a:pPr algn="ctr" eaLnBrk="1" hangingPunct="1"/>
            <a:r>
              <a:rPr lang="en-US" sz="6600" baseline="30000" dirty="0" smtClean="0">
                <a:solidFill>
                  <a:schemeClr val="accent1"/>
                </a:solidFill>
              </a:rPr>
              <a:t>CE4055</a:t>
            </a:r>
            <a:br>
              <a:rPr lang="en-US" sz="6600" baseline="30000" dirty="0" smtClean="0">
                <a:solidFill>
                  <a:schemeClr val="accent1"/>
                </a:solidFill>
              </a:rPr>
            </a:br>
            <a:r>
              <a:rPr lang="en-US" sz="6600" baseline="30000" dirty="0" smtClean="0">
                <a:solidFill>
                  <a:schemeClr val="accent1"/>
                </a:solidFill>
              </a:rPr>
              <a:t>LAB:3</a:t>
            </a:r>
            <a:r>
              <a:rPr lang="en-US" sz="6600" dirty="0" smtClean="0">
                <a:solidFill>
                  <a:schemeClr val="accent1"/>
                </a:solidFill>
              </a:rPr>
              <a:t> </a:t>
            </a:r>
            <a:endParaRPr lang="en-US" sz="6600" baseline="30000" dirty="0" smtClean="0">
              <a:solidFill>
                <a:schemeClr val="accent1"/>
              </a:solidFill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467544" y="3774976"/>
            <a:ext cx="7391400" cy="131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defRPr/>
            </a:pPr>
            <a:endParaRPr lang="en-US" sz="1800" b="1" kern="0" baseline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pic>
        <p:nvPicPr>
          <p:cNvPr id="13317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2819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29866" y="4009511"/>
            <a:ext cx="777240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9pPr>
          </a:lstStyle>
          <a:p>
            <a:pPr algn="ctr"/>
            <a:r>
              <a:rPr lang="en-IN" sz="4000" kern="0" baseline="0" dirty="0" smtClean="0"/>
              <a:t>CODE Analysis of Firmware and PAT</a:t>
            </a:r>
            <a:endParaRPr lang="en-US" sz="4000" kern="0" baseline="30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Copy (Assignment)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02624" cy="355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+mn-lt"/>
              </a:rPr>
              <a:t>To be submitted individually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+mn-lt"/>
              </a:rPr>
              <a:t>Should have both lab details in the same report copy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+mn-lt"/>
              </a:rPr>
              <a:t>It should contain the following parts for each lab: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aseline="0" dirty="0" smtClean="0">
                <a:latin typeface="+mn-lt"/>
              </a:rPr>
              <a:t>Introduction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aseline="0" dirty="0" smtClean="0">
                <a:latin typeface="+mn-lt"/>
              </a:rPr>
              <a:t>Proceedings of lab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aseline="0" dirty="0" smtClean="0">
                <a:latin typeface="+mn-lt"/>
              </a:rPr>
              <a:t>Inference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aseline="0" dirty="0" smtClean="0">
                <a:latin typeface="+mn-lt"/>
              </a:rPr>
              <a:t>Conclusion</a:t>
            </a:r>
            <a:endParaRPr lang="en-US" baseline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3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75184"/>
          </a:xfrm>
        </p:spPr>
        <p:txBody>
          <a:bodyPr/>
          <a:lstStyle/>
          <a:p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688" y="1988840"/>
            <a:ext cx="77026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latin typeface="+mn-lt"/>
              </a:rPr>
              <a:t>To be submitted in a group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latin typeface="+mn-lt"/>
              </a:rPr>
              <a:t>Problem statement</a:t>
            </a:r>
            <a:r>
              <a:rPr lang="en-US" sz="1600" baseline="0" dirty="0" smtClean="0">
                <a:latin typeface="+mn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aseline="0" dirty="0" smtClean="0">
                <a:latin typeface="+mn-lt"/>
              </a:rPr>
              <a:t>Write Correlation Power Analysis code in any language of your choice and use the collected traces to retrieve the key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aseline="0" dirty="0" smtClean="0">
                <a:latin typeface="+mn-lt"/>
              </a:rPr>
              <a:t>The code should be able to generate a graph of “</a:t>
            </a:r>
            <a:r>
              <a:rPr lang="en-US" sz="1600" i="1" baseline="0" dirty="0" smtClean="0">
                <a:latin typeface="+mn-lt"/>
              </a:rPr>
              <a:t>no. of traces</a:t>
            </a:r>
            <a:r>
              <a:rPr lang="en-US" sz="1600" baseline="0" dirty="0" smtClean="0">
                <a:latin typeface="+mn-lt"/>
              </a:rPr>
              <a:t> vs </a:t>
            </a:r>
            <a:r>
              <a:rPr lang="en-US" sz="1600" i="1" baseline="0" dirty="0" smtClean="0">
                <a:latin typeface="+mn-lt"/>
              </a:rPr>
              <a:t>bits recovered”  </a:t>
            </a:r>
            <a:r>
              <a:rPr lang="en-US" sz="1600" baseline="0" dirty="0" smtClean="0">
                <a:latin typeface="+mn-lt"/>
              </a:rPr>
              <a:t>and </a:t>
            </a:r>
            <a:r>
              <a:rPr lang="en-US" sz="1600" i="1" baseline="0" dirty="0" smtClean="0">
                <a:latin typeface="+mn-lt"/>
              </a:rPr>
              <a:t>“correlation coefficient vs no of traces” </a:t>
            </a:r>
            <a:r>
              <a:rPr lang="en-US" sz="1600" baseline="0" dirty="0" smtClean="0">
                <a:latin typeface="+mn-lt"/>
              </a:rPr>
              <a:t>as shown in the graph above</a:t>
            </a:r>
            <a:endParaRPr lang="en-US" sz="1600" i="1" baseline="0" dirty="0">
              <a:latin typeface="+mn-lt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SG" sz="1600" baseline="0" dirty="0">
                <a:latin typeface="+mn-lt"/>
              </a:rPr>
              <a:t>Write a brief literature survey of existing countermeasures against power analysis attacks</a:t>
            </a:r>
            <a:endParaRPr lang="en-US" sz="1600" baseline="0" dirty="0" smtClean="0">
              <a:latin typeface="+mn-lt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aseline="0" dirty="0" smtClean="0">
                <a:latin typeface="+mn-lt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latin typeface="+mn-lt"/>
              </a:rPr>
              <a:t>Each code will be checked for similarities with codes of other students and copying may result to redo the project with different topic</a:t>
            </a:r>
            <a:endParaRPr lang="en-US" sz="1800" baseline="0" dirty="0" smtClean="0">
              <a:latin typeface="+mn-lt"/>
            </a:endParaRPr>
          </a:p>
        </p:txBody>
      </p:sp>
      <p:pic>
        <p:nvPicPr>
          <p:cNvPr id="2052" name="Picture 4" descr="Image result for correlation power analy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41"/>
          <a:stretch/>
        </p:blipFill>
        <p:spPr bwMode="auto">
          <a:xfrm>
            <a:off x="5182952" y="35682"/>
            <a:ext cx="3240360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learn: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firmware </a:t>
            </a:r>
            <a:r>
              <a:rPr lang="en-US" dirty="0" smtClean="0"/>
              <a:t>for AVR MCUs</a:t>
            </a:r>
          </a:p>
          <a:p>
            <a:r>
              <a:rPr lang="en-US" dirty="0" smtClean="0"/>
              <a:t>UART Communication</a:t>
            </a:r>
          </a:p>
          <a:p>
            <a:r>
              <a:rPr lang="en-US" dirty="0" smtClean="0"/>
              <a:t>Code analysis of SCA Firmware code</a:t>
            </a:r>
          </a:p>
          <a:p>
            <a:r>
              <a:rPr lang="en-US" dirty="0" smtClean="0"/>
              <a:t>Code analysis of PAT </a:t>
            </a:r>
            <a:r>
              <a:rPr lang="en-US" dirty="0" smtClean="0"/>
              <a:t>tool (CPA)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24328" y="0"/>
            <a:ext cx="1512168" cy="692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8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80005"/>
          <a:stretch/>
        </p:blipFill>
        <p:spPr>
          <a:xfrm>
            <a:off x="5921531" y="3167842"/>
            <a:ext cx="2102529" cy="41012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Software/Firmware used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t="10256"/>
          <a:stretch/>
        </p:blipFill>
        <p:spPr bwMode="auto">
          <a:xfrm>
            <a:off x="797904" y="1944963"/>
            <a:ext cx="2056431" cy="1532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135896" y="4236033"/>
            <a:ext cx="2510944" cy="1623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8181"/>
          <a:stretch/>
        </p:blipFill>
        <p:spPr>
          <a:xfrm>
            <a:off x="5920504" y="1944963"/>
            <a:ext cx="2102529" cy="1268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7904" y="3477404"/>
            <a:ext cx="2056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Firmware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Written in Embedded C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AES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UART controller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AES 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Communicates with 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Sends binary signal to oscilloscope</a:t>
            </a:r>
            <a:endParaRPr lang="en-US" sz="1000" baseline="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5895" y="2924944"/>
            <a:ext cx="2510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Written in C#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Serial Communication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Oscilloscope settings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Saving waveforms to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Communicates with both Oscilloscope and AVR board</a:t>
            </a:r>
            <a:endParaRPr lang="en-US" sz="1000" baseline="0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5423" y="3728201"/>
            <a:ext cx="2102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Written in JAVA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Reads trace files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Performs CPA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+mn-lt"/>
              </a:rPr>
              <a:t>No communication with other tools or devices</a:t>
            </a:r>
            <a:endParaRPr lang="en-US" sz="1000" baseline="0" dirty="0" smtClean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97904" y="1944964"/>
            <a:ext cx="2056431" cy="28558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31840" y="2924944"/>
            <a:ext cx="2516025" cy="29350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16450" y="1944963"/>
            <a:ext cx="2107610" cy="28558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9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 coding into AVR Microcontroller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Download ATMEL Studio – the perfect IDE for AVR coding</a:t>
            </a:r>
          </a:p>
          <a:p>
            <a:endParaRPr lang="en-US" sz="2000" dirty="0" smtClean="0"/>
          </a:p>
          <a:p>
            <a:r>
              <a:rPr lang="en-US" sz="2000" dirty="0" smtClean="0"/>
              <a:t>Write code in Embedded C</a:t>
            </a:r>
          </a:p>
          <a:p>
            <a:endParaRPr lang="en-US" sz="2000" dirty="0" smtClean="0"/>
          </a:p>
          <a:p>
            <a:r>
              <a:rPr lang="en-US" sz="2000" dirty="0" smtClean="0"/>
              <a:t>Burn code into MCU using AVR ISP or other programmer or simply use Arduino programmer if bootloader already present on chip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93920"/>
            <a:ext cx="3810000" cy="40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US" dirty="0" smtClean="0"/>
              <a:t>Understanding the SCA Firmware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85800" y="1124744"/>
            <a:ext cx="3810000" cy="5400600"/>
          </a:xfrm>
        </p:spPr>
        <p:txBody>
          <a:bodyPr/>
          <a:lstStyle/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#</a:t>
            </a:r>
            <a:r>
              <a:rPr lang="en-US" sz="650" dirty="0">
                <a:latin typeface="Consolas" panose="020B0609020204030204" pitchFamily="49" charset="0"/>
              </a:rPr>
              <a:t>define BAUD 38400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#define MYUBRR </a:t>
            </a:r>
            <a:r>
              <a:rPr lang="en-US" sz="650" i="1" dirty="0">
                <a:latin typeface="Consolas" panose="020B0609020204030204" pitchFamily="49" charset="0"/>
              </a:rPr>
              <a:t>F_CPU</a:t>
            </a:r>
            <a:r>
              <a:rPr lang="en-US" sz="650" dirty="0">
                <a:latin typeface="Consolas" panose="020B0609020204030204" pitchFamily="49" charset="0"/>
              </a:rPr>
              <a:t>/16/BAUD-1</a:t>
            </a:r>
          </a:p>
          <a:p>
            <a:pPr marL="0" indent="0">
              <a:buNone/>
            </a:pP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/* SETUP UART */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void </a:t>
            </a:r>
            <a:r>
              <a:rPr lang="en-US" sz="650" dirty="0" err="1">
                <a:latin typeface="Consolas" panose="020B0609020204030204" pitchFamily="49" charset="0"/>
              </a:rPr>
              <a:t>USART_Init</a:t>
            </a:r>
            <a:r>
              <a:rPr lang="en-US" sz="650" dirty="0">
                <a:latin typeface="Consolas" panose="020B0609020204030204" pitchFamily="49" charset="0"/>
              </a:rPr>
              <a:t>( unsigned </a:t>
            </a:r>
            <a:r>
              <a:rPr lang="en-US" sz="650" dirty="0" err="1">
                <a:latin typeface="Consolas" panose="020B0609020204030204" pitchFamily="49" charset="0"/>
              </a:rPr>
              <a:t>int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ubrr</a:t>
            </a:r>
            <a:r>
              <a:rPr lang="en-US" sz="650" dirty="0" smtClean="0">
                <a:latin typeface="Consolas" panose="020B0609020204030204" pitchFamily="49" charset="0"/>
              </a:rPr>
              <a:t>){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/*Set baud rate */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UBRR0H = (unsigned char)(</a:t>
            </a:r>
            <a:r>
              <a:rPr lang="en-US" sz="650" dirty="0" err="1">
                <a:latin typeface="Consolas" panose="020B0609020204030204" pitchFamily="49" charset="0"/>
              </a:rPr>
              <a:t>ubrr</a:t>
            </a:r>
            <a:r>
              <a:rPr lang="en-US" sz="650" dirty="0">
                <a:latin typeface="Consolas" panose="020B0609020204030204" pitchFamily="49" charset="0"/>
              </a:rPr>
              <a:t>&gt;&gt;8);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UBRR0L = (unsigned char)</a:t>
            </a:r>
            <a:r>
              <a:rPr lang="en-US" sz="650" dirty="0" err="1">
                <a:latin typeface="Consolas" panose="020B0609020204030204" pitchFamily="49" charset="0"/>
              </a:rPr>
              <a:t>ubrr</a:t>
            </a:r>
            <a:r>
              <a:rPr lang="en-US" sz="65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/*Enable receiver and transmitter */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UCSR0B = (1&lt;&lt;RXEN0)|(1&lt;&lt;TXEN0);</a:t>
            </a:r>
          </a:p>
          <a:p>
            <a:pPr marL="0" indent="0">
              <a:buNone/>
            </a:pPr>
            <a:r>
              <a:rPr lang="nn-NO" sz="650" dirty="0">
                <a:latin typeface="Consolas" panose="020B0609020204030204" pitchFamily="49" charset="0"/>
              </a:rPr>
              <a:t>/* Set frame format: 8data, 2stop bit */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UCSR0C = (1&lt;&lt;USBS0)|(3&lt;&lt;UCSZ00);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//</a:t>
            </a:r>
            <a:r>
              <a:rPr lang="en-US" sz="650" dirty="0" err="1" smtClean="0">
                <a:latin typeface="Consolas" panose="020B0609020204030204" pitchFamily="49" charset="0"/>
              </a:rPr>
              <a:t>uart</a:t>
            </a:r>
            <a:r>
              <a:rPr lang="en-US" sz="650" dirty="0" smtClean="0">
                <a:latin typeface="Consolas" panose="020B0609020204030204" pitchFamily="49" charset="0"/>
              </a:rPr>
              <a:t> transmit receive functions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. void </a:t>
            </a:r>
            <a:r>
              <a:rPr lang="en-US" sz="650" b="1" dirty="0" err="1">
                <a:latin typeface="Consolas" panose="020B0609020204030204" pitchFamily="49" charset="0"/>
              </a:rPr>
              <a:t>SendBytes</a:t>
            </a:r>
            <a:r>
              <a:rPr lang="en-US" sz="650" dirty="0">
                <a:latin typeface="Consolas" panose="020B0609020204030204" pitchFamily="49" charset="0"/>
              </a:rPr>
              <a:t>(unsigned char *</a:t>
            </a:r>
            <a:r>
              <a:rPr lang="en-US" sz="650" dirty="0" err="1">
                <a:latin typeface="Consolas" panose="020B0609020204030204" pitchFamily="49" charset="0"/>
              </a:rPr>
              <a:t>StringPtr</a:t>
            </a:r>
            <a:r>
              <a:rPr lang="en-US" sz="650" dirty="0">
                <a:latin typeface="Consolas" panose="020B0609020204030204" pitchFamily="49" charset="0"/>
              </a:rPr>
              <a:t>, </a:t>
            </a:r>
            <a:r>
              <a:rPr lang="en-US" sz="650" dirty="0" err="1">
                <a:latin typeface="Consolas" panose="020B0609020204030204" pitchFamily="49" charset="0"/>
              </a:rPr>
              <a:t>int</a:t>
            </a:r>
            <a:r>
              <a:rPr lang="en-US" sz="650" dirty="0">
                <a:latin typeface="Consolas" panose="020B0609020204030204" pitchFamily="49" charset="0"/>
              </a:rPr>
              <a:t> length</a:t>
            </a:r>
            <a:r>
              <a:rPr lang="en-US" sz="650" dirty="0" smtClean="0">
                <a:latin typeface="Consolas" panose="020B0609020204030204" pitchFamily="49" charset="0"/>
              </a:rPr>
              <a:t>){..}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. uint8_t </a:t>
            </a:r>
            <a:r>
              <a:rPr lang="en-US" sz="650" b="1" dirty="0" err="1">
                <a:latin typeface="Consolas" panose="020B0609020204030204" pitchFamily="49" charset="0"/>
              </a:rPr>
              <a:t>readByte</a:t>
            </a:r>
            <a:r>
              <a:rPr lang="en-US" sz="650" dirty="0" smtClean="0">
                <a:latin typeface="Consolas" panose="020B0609020204030204" pitchFamily="49" charset="0"/>
              </a:rPr>
              <a:t>(){..}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650" i="1" dirty="0">
                <a:latin typeface="Consolas" panose="020B0609020204030204" pitchFamily="49" charset="0"/>
              </a:rPr>
              <a:t>uint8_t</a:t>
            </a:r>
            <a:r>
              <a:rPr lang="fr-FR" sz="650" dirty="0">
                <a:latin typeface="Consolas" panose="020B0609020204030204" pitchFamily="49" charset="0"/>
              </a:rPr>
              <a:t> </a:t>
            </a:r>
            <a:r>
              <a:rPr lang="fr-FR" sz="650" dirty="0" err="1">
                <a:latin typeface="Consolas" panose="020B0609020204030204" pitchFamily="49" charset="0"/>
              </a:rPr>
              <a:t>pre</a:t>
            </a:r>
            <a:r>
              <a:rPr lang="fr-FR" sz="650" dirty="0">
                <a:latin typeface="Consolas" panose="020B0609020204030204" pitchFamily="49" charset="0"/>
              </a:rPr>
              <a:t>[] = {0x01, 0x23, 0xAB, 0xCD};</a:t>
            </a:r>
          </a:p>
          <a:p>
            <a:pPr marL="0" indent="0">
              <a:buNone/>
            </a:pPr>
            <a:r>
              <a:rPr lang="en-US" sz="650" i="1" dirty="0">
                <a:latin typeface="Consolas" panose="020B0609020204030204" pitchFamily="49" charset="0"/>
              </a:rPr>
              <a:t>uint8_t</a:t>
            </a:r>
            <a:r>
              <a:rPr lang="en-US" sz="650" dirty="0">
                <a:latin typeface="Consolas" panose="020B0609020204030204" pitchFamily="49" charset="0"/>
              </a:rPr>
              <a:t> key[] = {0x48, 0x9D, 0xB4, 0xB3, 0xF3, 0x17, 0x29, 0x61, 0xCC, 0x2B, 0xCB, 0x4E, 0xD2, 0xE2, 0x8E, 0xB7};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void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DoStuff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i="1" dirty="0" smtClean="0">
                <a:latin typeface="Consolas" panose="020B0609020204030204" pitchFamily="49" charset="0"/>
              </a:rPr>
              <a:t>uint8_t</a:t>
            </a:r>
            <a:r>
              <a:rPr lang="en-US" sz="650" dirty="0" smtClean="0">
                <a:latin typeface="Consolas" panose="020B0609020204030204" pitchFamily="49" charset="0"/>
              </a:rPr>
              <a:t> </a:t>
            </a:r>
            <a:r>
              <a:rPr lang="en-US" sz="650" dirty="0">
                <a:latin typeface="Consolas" panose="020B0609020204030204" pitchFamily="49" charset="0"/>
              </a:rPr>
              <a:t>plaintext[16</a:t>
            </a:r>
            <a:r>
              <a:rPr lang="en-US" sz="650" dirty="0" smtClean="0">
                <a:latin typeface="Consolas" panose="020B0609020204030204" pitchFamily="49" charset="0"/>
              </a:rPr>
              <a:t>];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650" dirty="0" smtClean="0">
                <a:latin typeface="Consolas" panose="020B0609020204030204" pitchFamily="49" charset="0"/>
              </a:rPr>
              <a:t> for(int </a:t>
            </a:r>
            <a:r>
              <a:rPr lang="nn-NO" sz="650" dirty="0">
                <a:latin typeface="Consolas" panose="020B0609020204030204" pitchFamily="49" charset="0"/>
              </a:rPr>
              <a:t>i=0; i &lt; 16 ; i++)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plaintext[</a:t>
            </a:r>
            <a:r>
              <a:rPr lang="en-US" sz="650" dirty="0" err="1" smtClean="0">
                <a:latin typeface="Consolas" panose="020B0609020204030204" pitchFamily="49" charset="0"/>
              </a:rPr>
              <a:t>i</a:t>
            </a:r>
            <a:r>
              <a:rPr lang="en-US" sz="650" dirty="0">
                <a:latin typeface="Consolas" panose="020B0609020204030204" pitchFamily="49" charset="0"/>
              </a:rPr>
              <a:t>] = </a:t>
            </a:r>
            <a:r>
              <a:rPr lang="en-US" sz="650" b="1" dirty="0" err="1">
                <a:latin typeface="Consolas" panose="020B0609020204030204" pitchFamily="49" charset="0"/>
              </a:rPr>
              <a:t>readByte</a:t>
            </a:r>
            <a:r>
              <a:rPr lang="en-US" sz="65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aes128_enc_tiny_full(plaintext</a:t>
            </a:r>
            <a:r>
              <a:rPr lang="en-US" sz="650" dirty="0">
                <a:latin typeface="Consolas" panose="020B0609020204030204" pitchFamily="49" charset="0"/>
              </a:rPr>
              <a:t>, key);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</a:t>
            </a:r>
            <a:r>
              <a:rPr lang="en-US" sz="650" dirty="0" err="1" smtClean="0">
                <a:latin typeface="Consolas" panose="020B0609020204030204" pitchFamily="49" charset="0"/>
              </a:rPr>
              <a:t>SendBytes</a:t>
            </a:r>
            <a:r>
              <a:rPr lang="en-US" sz="650" dirty="0" smtClean="0">
                <a:latin typeface="Consolas" panose="020B0609020204030204" pitchFamily="49" charset="0"/>
              </a:rPr>
              <a:t>(pre</a:t>
            </a:r>
            <a:r>
              <a:rPr lang="en-US" sz="650" dirty="0">
                <a:latin typeface="Consolas" panose="020B0609020204030204" pitchFamily="49" charset="0"/>
              </a:rPr>
              <a:t>, 4</a:t>
            </a:r>
            <a:r>
              <a:rPr lang="en-US" sz="650" dirty="0" smtClean="0">
                <a:latin typeface="Consolas" panose="020B0609020204030204" pitchFamily="49" charset="0"/>
              </a:rPr>
              <a:t>);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</a:t>
            </a:r>
            <a:r>
              <a:rPr lang="en-US" sz="650" dirty="0" err="1" smtClean="0">
                <a:latin typeface="Consolas" panose="020B0609020204030204" pitchFamily="49" charset="0"/>
              </a:rPr>
              <a:t>SendBytes</a:t>
            </a:r>
            <a:r>
              <a:rPr lang="en-US" sz="650" dirty="0" smtClean="0">
                <a:latin typeface="Consolas" panose="020B0609020204030204" pitchFamily="49" charset="0"/>
              </a:rPr>
              <a:t>(plaintext</a:t>
            </a:r>
            <a:r>
              <a:rPr lang="en-US" sz="650" dirty="0">
                <a:latin typeface="Consolas" panose="020B0609020204030204" pitchFamily="49" charset="0"/>
              </a:rPr>
              <a:t>, 16);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void </a:t>
            </a:r>
            <a:r>
              <a:rPr lang="en-US" sz="650" b="1" u="sng" dirty="0" err="1">
                <a:latin typeface="Consolas" panose="020B0609020204030204" pitchFamily="49" charset="0"/>
              </a:rPr>
              <a:t>updateKey</a:t>
            </a:r>
            <a:r>
              <a:rPr lang="en-US" sz="650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650" i="1" dirty="0" smtClean="0">
                <a:latin typeface="Consolas" panose="020B0609020204030204" pitchFamily="49" charset="0"/>
              </a:rPr>
              <a:t> uint8_t</a:t>
            </a:r>
            <a:r>
              <a:rPr lang="en-US" sz="650" dirty="0" smtClean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newkey</a:t>
            </a:r>
            <a:r>
              <a:rPr lang="en-US" sz="650" dirty="0">
                <a:latin typeface="Consolas" panose="020B0609020204030204" pitchFamily="49" charset="0"/>
              </a:rPr>
              <a:t>[16</a:t>
            </a:r>
            <a:r>
              <a:rPr lang="en-US" sz="650" dirty="0" smtClean="0">
                <a:latin typeface="Consolas" panose="020B0609020204030204" pitchFamily="49" charset="0"/>
              </a:rPr>
              <a:t>];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650" dirty="0" smtClean="0">
                <a:latin typeface="Consolas" panose="020B0609020204030204" pitchFamily="49" charset="0"/>
              </a:rPr>
              <a:t> for(int </a:t>
            </a:r>
            <a:r>
              <a:rPr lang="nn-NO" sz="650" dirty="0">
                <a:latin typeface="Consolas" panose="020B0609020204030204" pitchFamily="49" charset="0"/>
              </a:rPr>
              <a:t>i=0; i &lt; 16 ; i++)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</a:t>
            </a:r>
            <a:r>
              <a:rPr lang="en-US" sz="650" dirty="0" err="1" smtClean="0">
                <a:latin typeface="Consolas" panose="020B0609020204030204" pitchFamily="49" charset="0"/>
              </a:rPr>
              <a:t>newkey</a:t>
            </a:r>
            <a:r>
              <a:rPr lang="en-US" sz="650" dirty="0" smtClean="0">
                <a:latin typeface="Consolas" panose="020B0609020204030204" pitchFamily="49" charset="0"/>
              </a:rPr>
              <a:t>[</a:t>
            </a:r>
            <a:r>
              <a:rPr lang="en-US" sz="650" dirty="0" err="1" smtClean="0">
                <a:latin typeface="Consolas" panose="020B0609020204030204" pitchFamily="49" charset="0"/>
              </a:rPr>
              <a:t>i</a:t>
            </a:r>
            <a:r>
              <a:rPr lang="en-US" sz="650" dirty="0">
                <a:latin typeface="Consolas" panose="020B0609020204030204" pitchFamily="49" charset="0"/>
              </a:rPr>
              <a:t>] = </a:t>
            </a:r>
            <a:r>
              <a:rPr lang="en-US" sz="650" dirty="0" err="1">
                <a:latin typeface="Consolas" panose="020B0609020204030204" pitchFamily="49" charset="0"/>
              </a:rPr>
              <a:t>readByte</a:t>
            </a:r>
            <a:r>
              <a:rPr lang="en-US" sz="65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650" dirty="0" smtClean="0">
                <a:latin typeface="Consolas" panose="020B0609020204030204" pitchFamily="49" charset="0"/>
              </a:rPr>
              <a:t> for(int </a:t>
            </a:r>
            <a:r>
              <a:rPr lang="nn-NO" sz="650" dirty="0">
                <a:latin typeface="Consolas" panose="020B0609020204030204" pitchFamily="49" charset="0"/>
              </a:rPr>
              <a:t>i=0; i &lt; 16 ; i</a:t>
            </a:r>
            <a:r>
              <a:rPr lang="nn-NO" sz="650" dirty="0" smtClean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nn-NO" sz="650" dirty="0">
                <a:latin typeface="Consolas" panose="020B0609020204030204" pitchFamily="49" charset="0"/>
              </a:rPr>
              <a:t> </a:t>
            </a:r>
            <a:r>
              <a:rPr lang="en-US" sz="650" dirty="0" smtClean="0">
                <a:latin typeface="Consolas" panose="020B0609020204030204" pitchFamily="49" charset="0"/>
              </a:rPr>
              <a:t>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key[</a:t>
            </a:r>
            <a:r>
              <a:rPr lang="en-US" sz="650" dirty="0" err="1" smtClean="0">
                <a:latin typeface="Consolas" panose="020B0609020204030204" pitchFamily="49" charset="0"/>
              </a:rPr>
              <a:t>i</a:t>
            </a:r>
            <a:r>
              <a:rPr lang="en-US" sz="650" dirty="0">
                <a:latin typeface="Consolas" panose="020B0609020204030204" pitchFamily="49" charset="0"/>
              </a:rPr>
              <a:t>] = </a:t>
            </a:r>
            <a:r>
              <a:rPr lang="en-US" sz="650" dirty="0" err="1">
                <a:latin typeface="Consolas" panose="020B0609020204030204" pitchFamily="49" charset="0"/>
              </a:rPr>
              <a:t>newkey</a:t>
            </a:r>
            <a:r>
              <a:rPr lang="en-US" sz="650" dirty="0">
                <a:latin typeface="Consolas" panose="020B0609020204030204" pitchFamily="49" charset="0"/>
              </a:rPr>
              <a:t>[</a:t>
            </a:r>
            <a:r>
              <a:rPr lang="en-US" sz="650" dirty="0" err="1">
                <a:latin typeface="Consolas" panose="020B0609020204030204" pitchFamily="49" charset="0"/>
              </a:rPr>
              <a:t>i</a:t>
            </a:r>
            <a:r>
              <a:rPr lang="en-US" sz="65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65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3810000" cy="5400600"/>
          </a:xfrm>
        </p:spPr>
        <p:txBody>
          <a:bodyPr/>
          <a:lstStyle/>
          <a:p>
            <a:pPr marL="0" indent="0">
              <a:buNone/>
            </a:pPr>
            <a:r>
              <a:rPr lang="en-US" sz="650" b="1" dirty="0" err="1">
                <a:latin typeface="Consolas" panose="020B0609020204030204" pitchFamily="49" charset="0"/>
              </a:rPr>
              <a:t>int</a:t>
            </a:r>
            <a:r>
              <a:rPr lang="en-US" sz="650" b="1" dirty="0">
                <a:latin typeface="Consolas" panose="020B0609020204030204" pitchFamily="49" charset="0"/>
              </a:rPr>
              <a:t> main(void){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//Setup Serial</a:t>
            </a:r>
          </a:p>
          <a:p>
            <a:pPr marL="0" indent="0">
              <a:buNone/>
            </a:pPr>
            <a:r>
              <a:rPr lang="en-US" sz="650" dirty="0" err="1">
                <a:latin typeface="Consolas" panose="020B0609020204030204" pitchFamily="49" charset="0"/>
              </a:rPr>
              <a:t>USART_Init</a:t>
            </a:r>
            <a:r>
              <a:rPr lang="en-US" sz="650" dirty="0">
                <a:latin typeface="Consolas" panose="020B0609020204030204" pitchFamily="49" charset="0"/>
              </a:rPr>
              <a:t>(MYUBRR);</a:t>
            </a:r>
          </a:p>
          <a:p>
            <a:pPr marL="0" indent="0">
              <a:buNone/>
            </a:pP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650" dirty="0">
                <a:latin typeface="Consolas" panose="020B0609020204030204" pitchFamily="49" charset="0"/>
              </a:rPr>
              <a:t>DDRB = 0x02; //using PB1 for trigger</a:t>
            </a: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PORTB = 0x00; //turning low</a:t>
            </a:r>
          </a:p>
          <a:p>
            <a:pPr marL="0" indent="0">
              <a:buNone/>
            </a:pP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while(1</a:t>
            </a:r>
            <a:r>
              <a:rPr lang="en-US" sz="65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if(</a:t>
            </a:r>
            <a:r>
              <a:rPr lang="en-US" sz="650" dirty="0" err="1" smtClean="0">
                <a:latin typeface="Consolas" panose="020B0609020204030204" pitchFamily="49" charset="0"/>
              </a:rPr>
              <a:t>readByte</a:t>
            </a:r>
            <a:r>
              <a:rPr lang="en-US" sz="650" dirty="0">
                <a:latin typeface="Consolas" panose="020B0609020204030204" pitchFamily="49" charset="0"/>
              </a:rPr>
              <a:t>() == 0x01)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if(</a:t>
            </a:r>
            <a:r>
              <a:rPr lang="en-US" sz="650" dirty="0" err="1" smtClean="0">
                <a:latin typeface="Consolas" panose="020B0609020204030204" pitchFamily="49" charset="0"/>
              </a:rPr>
              <a:t>readByte</a:t>
            </a:r>
            <a:r>
              <a:rPr lang="en-US" sz="650" dirty="0">
                <a:latin typeface="Consolas" panose="020B0609020204030204" pitchFamily="49" charset="0"/>
              </a:rPr>
              <a:t>() == 0x23)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if(</a:t>
            </a:r>
            <a:r>
              <a:rPr lang="en-US" sz="650" dirty="0" err="1" smtClean="0">
                <a:latin typeface="Consolas" panose="020B0609020204030204" pitchFamily="49" charset="0"/>
              </a:rPr>
              <a:t>readByte</a:t>
            </a:r>
            <a:r>
              <a:rPr lang="en-US" sz="650" dirty="0">
                <a:latin typeface="Consolas" panose="020B0609020204030204" pitchFamily="49" charset="0"/>
              </a:rPr>
              <a:t>() == 0xAB)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  if(</a:t>
            </a:r>
            <a:r>
              <a:rPr lang="en-US" sz="650" dirty="0" err="1" smtClean="0">
                <a:latin typeface="Consolas" panose="020B0609020204030204" pitchFamily="49" charset="0"/>
              </a:rPr>
              <a:t>readByte</a:t>
            </a:r>
            <a:r>
              <a:rPr lang="en-US" sz="650" dirty="0">
                <a:latin typeface="Consolas" panose="020B0609020204030204" pitchFamily="49" charset="0"/>
              </a:rPr>
              <a:t>() == 0xCD)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 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    </a:t>
            </a:r>
            <a:r>
              <a:rPr lang="en-US" sz="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DoStuff</a:t>
            </a:r>
            <a:r>
              <a:rPr lang="en-US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 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else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if(</a:t>
            </a:r>
            <a:r>
              <a:rPr lang="en-US" sz="650" dirty="0" err="1" smtClean="0">
                <a:latin typeface="Consolas" panose="020B0609020204030204" pitchFamily="49" charset="0"/>
              </a:rPr>
              <a:t>readByte</a:t>
            </a:r>
            <a:r>
              <a:rPr lang="en-US" sz="650" dirty="0">
                <a:latin typeface="Consolas" panose="020B0609020204030204" pitchFamily="49" charset="0"/>
              </a:rPr>
              <a:t>() == 0x67)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if(</a:t>
            </a:r>
            <a:r>
              <a:rPr lang="en-US" sz="650" dirty="0" err="1" smtClean="0">
                <a:latin typeface="Consolas" panose="020B0609020204030204" pitchFamily="49" charset="0"/>
              </a:rPr>
              <a:t>readByte</a:t>
            </a:r>
            <a:r>
              <a:rPr lang="en-US" sz="650" dirty="0">
                <a:latin typeface="Consolas" panose="020B0609020204030204" pitchFamily="49" charset="0"/>
              </a:rPr>
              <a:t>() == 0xAB)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  if(</a:t>
            </a:r>
            <a:r>
              <a:rPr lang="en-US" sz="650" dirty="0" err="1" smtClean="0">
                <a:latin typeface="Consolas" panose="020B0609020204030204" pitchFamily="49" charset="0"/>
              </a:rPr>
              <a:t>readByte</a:t>
            </a:r>
            <a:r>
              <a:rPr lang="en-US" sz="650" dirty="0">
                <a:latin typeface="Consolas" panose="020B0609020204030204" pitchFamily="49" charset="0"/>
              </a:rPr>
              <a:t>() == 0xCD)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  {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    </a:t>
            </a:r>
            <a:r>
              <a:rPr lang="en-US" sz="650" dirty="0" err="1" smtClean="0">
                <a:latin typeface="Consolas" panose="020B0609020204030204" pitchFamily="49" charset="0"/>
              </a:rPr>
              <a:t>updateKey</a:t>
            </a:r>
            <a:r>
              <a:rPr lang="en-US" sz="65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 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 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 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 }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i="1" dirty="0" smtClean="0">
                <a:latin typeface="Consolas" panose="020B0609020204030204" pitchFamily="49" charset="0"/>
              </a:rPr>
              <a:t>   _</a:t>
            </a:r>
            <a:r>
              <a:rPr lang="en-US" sz="650" i="1" dirty="0" err="1">
                <a:latin typeface="Consolas" panose="020B0609020204030204" pitchFamily="49" charset="0"/>
              </a:rPr>
              <a:t>delay_ms</a:t>
            </a:r>
            <a:r>
              <a:rPr lang="en-US" sz="650" dirty="0">
                <a:latin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650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50" dirty="0">
                <a:latin typeface="Consolas" panose="020B0609020204030204" pitchFamily="49" charset="0"/>
              </a:rPr>
              <a:t>}</a:t>
            </a:r>
          </a:p>
          <a:p>
            <a:endParaRPr lang="en-US" sz="650" dirty="0"/>
          </a:p>
        </p:txBody>
      </p:sp>
    </p:spTree>
    <p:extLst>
      <p:ext uri="{BB962C8B-B14F-4D97-AF65-F5344CB8AC3E}">
        <p14:creationId xmlns:p14="http://schemas.microsoft.com/office/powerpoint/2010/main" val="13820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116632"/>
            <a:ext cx="8278688" cy="1143000"/>
          </a:xfrm>
        </p:spPr>
        <p:txBody>
          <a:bodyPr/>
          <a:lstStyle/>
          <a:p>
            <a:r>
              <a:rPr lang="en-US" dirty="0" smtClean="0"/>
              <a:t>Understanding the SCA Firmware code (contd.)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841" t="8443" r="45250" b="27217"/>
          <a:stretch/>
        </p:blipFill>
        <p:spPr>
          <a:xfrm>
            <a:off x="467544" y="1259632"/>
            <a:ext cx="4092707" cy="45831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6900"/>
          <a:stretch/>
        </p:blipFill>
        <p:spPr>
          <a:xfrm>
            <a:off x="4932039" y="1259632"/>
            <a:ext cx="3900677" cy="454563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611560" y="2708920"/>
            <a:ext cx="2160240" cy="36004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76056" y="4005064"/>
            <a:ext cx="2160240" cy="324036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r>
              <a:rPr lang="en-US" dirty="0" smtClean="0"/>
              <a:t>The Process flow diagram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002336"/>
              </p:ext>
            </p:extLst>
          </p:nvPr>
        </p:nvGraphicFramePr>
        <p:xfrm>
          <a:off x="2195736" y="1052736"/>
          <a:ext cx="4608512" cy="558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5524529" imgH="6048375" progId="Visio.Drawing.15">
                  <p:embed/>
                </p:oleObj>
              </mc:Choice>
              <mc:Fallback>
                <p:oleObj name="Visio" r:id="rId3" imgW="5524529" imgH="6048375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34" r="4965"/>
                      <a:stretch>
                        <a:fillRect/>
                      </a:stretch>
                    </p:blipFill>
                    <p:spPr bwMode="auto">
                      <a:xfrm>
                        <a:off x="2195736" y="1052736"/>
                        <a:ext cx="4608512" cy="5588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556792"/>
            <a:ext cx="14401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latin typeface="Consolas" panose="020B0609020204030204" pitchFamily="49" charset="0"/>
              </a:rPr>
              <a:t>While (1)</a:t>
            </a: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If, </a:t>
            </a:r>
            <a:endParaRPr lang="en-US" sz="1100" baseline="0" dirty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Byte_1=01</a:t>
            </a: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Byte_2=23</a:t>
            </a: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Byte_3=AB</a:t>
            </a: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Byte_4=CD</a:t>
            </a: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Next 16 bytes are plaintext</a:t>
            </a: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r>
              <a:rPr lang="en-US" sz="1100" baseline="0" dirty="0" err="1" smtClean="0">
                <a:latin typeface="Consolas" panose="020B0609020204030204" pitchFamily="49" charset="0"/>
              </a:rPr>
              <a:t>dostuff</a:t>
            </a:r>
            <a:r>
              <a:rPr lang="en-US" sz="1100" baseline="0" dirty="0" smtClean="0">
                <a:latin typeface="Consolas" panose="020B0609020204030204" pitchFamily="49" charset="0"/>
              </a:rPr>
              <a:t>()</a:t>
            </a: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Else If,</a:t>
            </a: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Byte_1=45</a:t>
            </a:r>
            <a:endParaRPr lang="en-US" sz="1100" baseline="0" dirty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Byte_2=67</a:t>
            </a:r>
            <a:endParaRPr lang="en-US" sz="1100" baseline="0" dirty="0">
              <a:latin typeface="Consolas" panose="020B0609020204030204" pitchFamily="49" charset="0"/>
            </a:endParaRPr>
          </a:p>
          <a:p>
            <a:r>
              <a:rPr lang="en-US" sz="1100" baseline="0" dirty="0">
                <a:latin typeface="Consolas" panose="020B0609020204030204" pitchFamily="49" charset="0"/>
              </a:rPr>
              <a:t>Byte_3=AB</a:t>
            </a:r>
          </a:p>
          <a:p>
            <a:r>
              <a:rPr lang="en-US" sz="1100" baseline="0" dirty="0">
                <a:latin typeface="Consolas" panose="020B0609020204030204" pitchFamily="49" charset="0"/>
              </a:rPr>
              <a:t>Byte_4=CD</a:t>
            </a: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Next 16 bytes are key bytes</a:t>
            </a: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r>
              <a:rPr lang="en-US" sz="1100" baseline="0" dirty="0" err="1">
                <a:latin typeface="Consolas" panose="020B0609020204030204" pitchFamily="49" charset="0"/>
              </a:rPr>
              <a:t>updateKey</a:t>
            </a:r>
            <a:r>
              <a:rPr lang="en-US" sz="1100" baseline="0" dirty="0">
                <a:latin typeface="Consolas" panose="020B0609020204030204" pitchFamily="49" charset="0"/>
              </a:rPr>
              <a:t>()</a:t>
            </a:r>
          </a:p>
          <a:p>
            <a:endParaRPr lang="en-US" sz="1100" baseline="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0272" y="1556792"/>
            <a:ext cx="172819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aseline="0" dirty="0">
              <a:latin typeface="Consolas" panose="020B0609020204030204" pitchFamily="49" charset="0"/>
            </a:endParaRP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aes128_enc_tiny_full(plaintext, key)</a:t>
            </a: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r>
              <a:rPr lang="en-US" sz="1100" baseline="0" dirty="0" err="1" smtClean="0">
                <a:latin typeface="Consolas" panose="020B0609020204030204" pitchFamily="49" charset="0"/>
              </a:rPr>
              <a:t>firstround</a:t>
            </a:r>
            <a:r>
              <a:rPr lang="en-US" sz="1100" baseline="0" dirty="0" smtClean="0">
                <a:latin typeface="Consolas" panose="020B0609020204030204" pitchFamily="49" charset="0"/>
              </a:rPr>
              <a:t>()</a:t>
            </a: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PORTB = 0x02</a:t>
            </a: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State[</a:t>
            </a:r>
            <a:r>
              <a:rPr lang="en-US" sz="1100" baseline="0" dirty="0" err="1" smtClean="0">
                <a:latin typeface="Consolas" panose="020B0609020204030204" pitchFamily="49" charset="0"/>
              </a:rPr>
              <a:t>i</a:t>
            </a:r>
            <a:r>
              <a:rPr lang="en-US" sz="1100" baseline="0" dirty="0" smtClean="0">
                <a:latin typeface="Consolas" panose="020B0609020204030204" pitchFamily="49" charset="0"/>
              </a:rPr>
              <a:t>] = </a:t>
            </a:r>
            <a:r>
              <a:rPr lang="en-US" sz="1100" baseline="0" dirty="0" err="1" smtClean="0">
                <a:latin typeface="Consolas" panose="020B0609020204030204" pitchFamily="49" charset="0"/>
              </a:rPr>
              <a:t>sbox</a:t>
            </a:r>
            <a:r>
              <a:rPr lang="en-US" sz="1100" baseline="0" dirty="0" smtClean="0">
                <a:latin typeface="Consolas" panose="020B0609020204030204" pitchFamily="49" charset="0"/>
              </a:rPr>
              <a:t>[state[</a:t>
            </a:r>
            <a:r>
              <a:rPr lang="en-US" sz="1100" baseline="0" dirty="0" err="1" smtClean="0">
                <a:latin typeface="Consolas" panose="020B0609020204030204" pitchFamily="49" charset="0"/>
              </a:rPr>
              <a:t>i</a:t>
            </a:r>
            <a:r>
              <a:rPr lang="en-US" sz="1100" baseline="0" dirty="0" smtClean="0">
                <a:latin typeface="Consolas" panose="020B0609020204030204" pitchFamily="49" charset="0"/>
              </a:rPr>
              <a:t>]]</a:t>
            </a: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endParaRPr lang="en-US" sz="1100" baseline="0" dirty="0" smtClean="0">
              <a:latin typeface="Consolas" panose="020B0609020204030204" pitchFamily="49" charset="0"/>
            </a:endParaRPr>
          </a:p>
          <a:p>
            <a:endParaRPr lang="en-US" sz="1100" baseline="0" dirty="0">
              <a:latin typeface="Consolas" panose="020B0609020204030204" pitchFamily="49" charset="0"/>
            </a:endParaRPr>
          </a:p>
          <a:p>
            <a:r>
              <a:rPr lang="en-US" sz="1100" baseline="0" dirty="0" smtClean="0">
                <a:latin typeface="Consolas" panose="020B0609020204030204" pitchFamily="49" charset="0"/>
              </a:rPr>
              <a:t>PORTB = 0x00</a:t>
            </a:r>
          </a:p>
        </p:txBody>
      </p:sp>
    </p:spTree>
    <p:extLst>
      <p:ext uri="{BB962C8B-B14F-4D97-AF65-F5344CB8AC3E}">
        <p14:creationId xmlns:p14="http://schemas.microsoft.com/office/powerpoint/2010/main" val="325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00" y="980728"/>
            <a:ext cx="4940399" cy="48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137204"/>
            <a:ext cx="7344816" cy="710952"/>
          </a:xfrm>
        </p:spPr>
        <p:txBody>
          <a:bodyPr/>
          <a:lstStyle/>
          <a:p>
            <a:r>
              <a:rPr lang="en-US" dirty="0" smtClean="0"/>
              <a:t>Understanding the PAT Code (CPA)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762" y="3291085"/>
            <a:ext cx="3810000" cy="3416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6770" y="980728"/>
            <a:ext cx="3810000" cy="2430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645024"/>
            <a:ext cx="3187412" cy="2520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95" y="980728"/>
            <a:ext cx="4212134" cy="2168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Arrow Connector 13"/>
          <p:cNvCxnSpPr/>
          <p:nvPr/>
        </p:nvCxnSpPr>
        <p:spPr bwMode="auto">
          <a:xfrm>
            <a:off x="4320856" y="2996952"/>
            <a:ext cx="0" cy="864096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V="1">
            <a:off x="4320856" y="3291085"/>
            <a:ext cx="1008112" cy="569963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5328199" y="3337901"/>
            <a:ext cx="0" cy="955195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UPowerpointTemplate_Aug2010">
  <a:themeElements>
    <a:clrScheme name="NTU Corp Colors (Deep Red)">
      <a:dk1>
        <a:srgbClr val="262626"/>
      </a:dk1>
      <a:lt1>
        <a:sysClr val="window" lastClr="FFFFFF"/>
      </a:lt1>
      <a:dk2>
        <a:srgbClr val="1F497D"/>
      </a:dk2>
      <a:lt2>
        <a:srgbClr val="C7C7C7"/>
      </a:lt2>
      <a:accent1>
        <a:srgbClr val="C60C30"/>
      </a:accent1>
      <a:accent2>
        <a:srgbClr val="003478"/>
      </a:accent2>
      <a:accent3>
        <a:srgbClr val="C49000"/>
      </a:accent3>
      <a:accent4>
        <a:srgbClr val="7A071E"/>
      </a:accent4>
      <a:accent5>
        <a:srgbClr val="0055C4"/>
      </a:accent5>
      <a:accent6>
        <a:srgbClr val="786C00"/>
      </a:accent6>
      <a:hlink>
        <a:srgbClr val="FFFF0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ACE_template" id="{DEF5F7F8-6D2D-419D-BF5E-51F239C5B955}" vid="{696C26E1-BEFC-43B3-A204-3E973D91E79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ACAA0B73F149448271D63BB03AD730" ma:contentTypeVersion="5" ma:contentTypeDescription="Create a new document." ma:contentTypeScope="" ma:versionID="b290d9ff40604638252d9cb25ee5cec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ef5a757df9820f21daa5af3d769eb3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Picture Width" ma:internalName="ImageWidth" ma:readOnly="true">
      <xsd:simpleType>
        <xsd:restriction base="dms:Unknown"/>
      </xsd:simpleType>
    </xsd:element>
    <xsd:element name="ImageHeight" ma:index="10" nillable="true" ma:displayName="Picture Height" ma:internalName="ImageHeight" ma:readOnly="true">
      <xsd:simpleType>
        <xsd:restriction base="dms:Unknown"/>
      </xsd:simpleType>
    </xsd:element>
    <xsd:element name="PublishingStartDate" ma:index="12" nillable="true" ma:displayName="Scheduling Start Date" ma:internalName="PublishingStartDate">
      <xsd:simpleType>
        <xsd:restriction base="dms:Unknown"/>
      </xsd:simpleType>
    </xsd:element>
    <xsd:element name="PublishingExpirationDate" ma:index="13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5895CA-08B8-45E6-9A7F-EF4FF3C84F50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142808-A5A1-48C7-96CA-2ED05D36B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AF798EE-C5FF-473C-B97A-98BB904205A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C7A5C918-7A92-4AE6-B968-B331F20F32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</TotalTime>
  <Words>703</Words>
  <Application>Microsoft Office PowerPoint</Application>
  <PresentationFormat>On-screen Show (4:3)</PresentationFormat>
  <Paragraphs>181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Consolas</vt:lpstr>
      <vt:lpstr>Courier New</vt:lpstr>
      <vt:lpstr>Helvetica Neue</vt:lpstr>
      <vt:lpstr>NTUPowerpointTemplate_Aug2010</vt:lpstr>
      <vt:lpstr>Visio</vt:lpstr>
      <vt:lpstr>CE4055 LAB:3 </vt:lpstr>
      <vt:lpstr>We will learn:</vt:lpstr>
      <vt:lpstr>Software/Firmware used</vt:lpstr>
      <vt:lpstr>Firmware coding into AVR Microcontroller</vt:lpstr>
      <vt:lpstr>Understanding the SCA Firmware code</vt:lpstr>
      <vt:lpstr>Understanding the SCA Firmware code (contd.) </vt:lpstr>
      <vt:lpstr>The Process flow diagram</vt:lpstr>
      <vt:lpstr>PAT</vt:lpstr>
      <vt:lpstr>Understanding the PAT Code (CPA) </vt:lpstr>
      <vt:lpstr>Lab Copy (Assignment)</vt:lpstr>
      <vt:lpstr>Project Report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HCCA – Horizontal Collision              Correlation Attack on ECC</dc:title>
  <dc:creator>Prasanna R</dc:creator>
  <cp:lastModifiedBy>Ritu Ranjan Shrivastwa</cp:lastModifiedBy>
  <cp:revision>493</cp:revision>
  <dcterms:created xsi:type="dcterms:W3CDTF">2017-06-01T11:04:01Z</dcterms:created>
  <dcterms:modified xsi:type="dcterms:W3CDTF">2018-03-22T07:01:20Z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0x0101005FACAA0B73F149448271D63BB03AD730</vt:lpwstr>
  </property>
</Properties>
</file>