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316" r:id="rId3"/>
    <p:sldId id="320" r:id="rId4"/>
    <p:sldId id="326" r:id="rId5"/>
    <p:sldId id="318" r:id="rId6"/>
    <p:sldId id="319" r:id="rId7"/>
    <p:sldId id="327" r:id="rId8"/>
  </p:sldIdLst>
  <p:sldSz cx="9144000" cy="6858000" type="screen4x3"/>
  <p:notesSz cx="6858000" cy="9144000"/>
  <p:embeddedFontLst>
    <p:embeddedFont>
      <p:font typeface="Wingdings 2" panose="05020102010507070707" pitchFamily="18" charset="2"/>
      <p:regular r:id="rId9"/>
    </p:embeddedFont>
    <p:embeddedFont>
      <p:font typeface="Constantia" panose="02030602050306030303" pitchFamily="18" charset="0"/>
      <p:regular r:id="rId10"/>
      <p:bold r:id="rId11"/>
      <p:italic r:id="rId12"/>
      <p:boldItalic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p:scale>
          <a:sx n="82" d="100"/>
          <a:sy n="82" d="100"/>
        </p:scale>
        <p:origin x="-5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Mathematics and Its Applications</a:t>
            </a:r>
            <a:endParaRPr lang="en-US" dirty="0"/>
          </a:p>
        </p:txBody>
      </p:sp>
      <p:sp>
        <p:nvSpPr>
          <p:cNvPr id="3" name="Subtitle 2"/>
          <p:cNvSpPr>
            <a:spLocks noGrp="1"/>
          </p:cNvSpPr>
          <p:nvPr>
            <p:ph type="subTitle" idx="1"/>
          </p:nvPr>
        </p:nvSpPr>
        <p:spPr/>
        <p:txBody>
          <a:bodyPr/>
          <a:lstStyle/>
          <a:p>
            <a:r>
              <a:rPr lang="en-US" dirty="0" smtClean="0"/>
              <a:t>Introductory Lecture</a:t>
            </a:r>
            <a:endParaRPr lang="en-US" dirty="0"/>
          </a:p>
        </p:txBody>
      </p:sp>
      <p:sp>
        <p:nvSpPr>
          <p:cNvPr id="4" name="Text Box 3"/>
          <p:cNvSpPr txBox="1">
            <a:spLocks noChangeArrowheads="1"/>
          </p:cNvSpPr>
          <p:nvPr/>
        </p:nvSpPr>
        <p:spPr bwMode="auto">
          <a:xfrm>
            <a:off x="0" y="65278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eaLnBrk="0" hangingPunct="0">
              <a:spcBef>
                <a:spcPct val="20000"/>
              </a:spcBef>
              <a:buChar char="•"/>
              <a:defRPr sz="3200">
                <a:solidFill>
                  <a:schemeClr val="tx1"/>
                </a:solidFill>
                <a:latin typeface="Arial" charset="0"/>
              </a:defRPr>
            </a:lvl1pPr>
            <a:lvl2pPr marL="742950" indent="-285750" defTabSz="1028700" eaLnBrk="0" hangingPunct="0">
              <a:spcBef>
                <a:spcPct val="20000"/>
              </a:spcBef>
              <a:buChar char="–"/>
              <a:defRPr sz="2800">
                <a:solidFill>
                  <a:schemeClr val="tx1"/>
                </a:solidFill>
                <a:latin typeface="Arial" charset="0"/>
              </a:defRPr>
            </a:lvl2pPr>
            <a:lvl3pPr marL="1143000" indent="-228600" defTabSz="1028700" eaLnBrk="0" hangingPunct="0">
              <a:spcBef>
                <a:spcPct val="20000"/>
              </a:spcBef>
              <a:buChar char="•"/>
              <a:defRPr sz="2400">
                <a:solidFill>
                  <a:schemeClr val="tx1"/>
                </a:solidFill>
                <a:latin typeface="Arial" charset="0"/>
              </a:defRPr>
            </a:lvl3pPr>
            <a:lvl4pPr marL="1600200" indent="-228600" defTabSz="1028700" eaLnBrk="0" hangingPunct="0">
              <a:spcBef>
                <a:spcPct val="20000"/>
              </a:spcBef>
              <a:buChar char="–"/>
              <a:defRPr sz="2000">
                <a:solidFill>
                  <a:schemeClr val="tx1"/>
                </a:solidFill>
                <a:latin typeface="Arial" charset="0"/>
              </a:defRPr>
            </a:lvl4pPr>
            <a:lvl5pPr marL="2057400" indent="-228600" defTabSz="1028700" eaLnBrk="0" hangingPunct="0">
              <a:spcBef>
                <a:spcPct val="20000"/>
              </a:spcBef>
              <a:buChar char="»"/>
              <a:defRPr sz="2000">
                <a:solidFill>
                  <a:schemeClr val="tx1"/>
                </a:solidFill>
                <a:latin typeface="Arial" charset="0"/>
              </a:defRPr>
            </a:lvl5pPr>
            <a:lvl6pPr marL="2514600" indent="-228600" defTabSz="1028700" eaLnBrk="0" fontAlgn="base" hangingPunct="0">
              <a:spcBef>
                <a:spcPct val="20000"/>
              </a:spcBef>
              <a:spcAft>
                <a:spcPct val="0"/>
              </a:spcAft>
              <a:buChar char="»"/>
              <a:defRPr sz="2000">
                <a:solidFill>
                  <a:schemeClr val="tx1"/>
                </a:solidFill>
                <a:latin typeface="Arial" charset="0"/>
              </a:defRPr>
            </a:lvl6pPr>
            <a:lvl7pPr marL="2971800" indent="-228600" defTabSz="1028700" eaLnBrk="0" fontAlgn="base" hangingPunct="0">
              <a:spcBef>
                <a:spcPct val="20000"/>
              </a:spcBef>
              <a:spcAft>
                <a:spcPct val="0"/>
              </a:spcAft>
              <a:buChar char="»"/>
              <a:defRPr sz="2000">
                <a:solidFill>
                  <a:schemeClr val="tx1"/>
                </a:solidFill>
                <a:latin typeface="Arial" charset="0"/>
              </a:defRPr>
            </a:lvl7pPr>
            <a:lvl8pPr marL="3429000" indent="-228600" defTabSz="1028700" eaLnBrk="0" fontAlgn="base" hangingPunct="0">
              <a:spcBef>
                <a:spcPct val="20000"/>
              </a:spcBef>
              <a:spcAft>
                <a:spcPct val="0"/>
              </a:spcAft>
              <a:buChar char="»"/>
              <a:defRPr sz="2000">
                <a:solidFill>
                  <a:schemeClr val="tx1"/>
                </a:solidFill>
                <a:latin typeface="Arial" charset="0"/>
              </a:defRPr>
            </a:lvl8pPr>
            <a:lvl9pPr marL="3886200" indent="-228600" defTabSz="10287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Discrete Mathematics?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Discrete mathematics is the part of mathematics devoted to the study of discrete (as opposed to continuous) objects.</a:t>
            </a:r>
          </a:p>
          <a:p>
            <a:r>
              <a:rPr lang="en-US" dirty="0" smtClean="0"/>
              <a:t>Calculus deals with continuous objects and is not part of discrete mathematics.  </a:t>
            </a:r>
          </a:p>
          <a:p>
            <a:r>
              <a:rPr lang="en-US" dirty="0" smtClean="0"/>
              <a:t>Examples of discrete objects: integers, steps taken by a computer program, distinct paths to travel from point A to point B on a map along a road network, ways to pick a winning set of numbers in a lottery.</a:t>
            </a:r>
          </a:p>
          <a:p>
            <a:r>
              <a:rPr lang="en-US" dirty="0" smtClean="0"/>
              <a:t>A course in discrete mathematics provides the mathematical background needed for all subsequent courses in computer science and for all subsequent courses in the many branches of discrete mathematics.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Problems Solved Using Discrete Mathematics</a:t>
            </a:r>
            <a:endParaRPr lang="en-US" dirty="0"/>
          </a:p>
        </p:txBody>
      </p:sp>
      <p:sp>
        <p:nvSpPr>
          <p:cNvPr id="3" name="Content Placeholder 2"/>
          <p:cNvSpPr>
            <a:spLocks noGrp="1"/>
          </p:cNvSpPr>
          <p:nvPr>
            <p:ph idx="1"/>
          </p:nvPr>
        </p:nvSpPr>
        <p:spPr/>
        <p:txBody>
          <a:bodyPr>
            <a:normAutofit/>
          </a:bodyPr>
          <a:lstStyle/>
          <a:p>
            <a:r>
              <a:rPr lang="en-US" dirty="0" smtClean="0"/>
              <a:t>How many ways can a  password be chosen following specific rules?</a:t>
            </a:r>
          </a:p>
          <a:p>
            <a:r>
              <a:rPr lang="en-US" dirty="0" smtClean="0"/>
              <a:t>How many valid Internet addresses are there?</a:t>
            </a:r>
          </a:p>
          <a:p>
            <a:r>
              <a:rPr lang="en-US" dirty="0" smtClean="0"/>
              <a:t>What is the probability of winning a particular lottery?</a:t>
            </a:r>
          </a:p>
          <a:p>
            <a:r>
              <a:rPr lang="en-US" dirty="0" smtClean="0"/>
              <a:t>Is there a link between two computers in a network?</a:t>
            </a:r>
          </a:p>
          <a:p>
            <a:r>
              <a:rPr lang="en-US" dirty="0" smtClean="0"/>
              <a:t>How can I identify spam email messages?</a:t>
            </a:r>
          </a:p>
          <a:p>
            <a:r>
              <a:rPr lang="en-US" dirty="0" smtClean="0"/>
              <a:t>How can I encrypt a message so that no unintended recipient can read it?</a:t>
            </a:r>
          </a:p>
          <a:p>
            <a:r>
              <a:rPr lang="en-US" dirty="0" smtClean="0"/>
              <a:t>How can we build a  circuit that adds two integers?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Problems Solved Using Discrete Mathematics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the shortest path between two cities using a transportation system?</a:t>
            </a:r>
          </a:p>
          <a:p>
            <a:r>
              <a:rPr lang="en-US" dirty="0" smtClean="0"/>
              <a:t>Find the shortest tour that visits each of a group of cities only once and then ends in the starting city.</a:t>
            </a:r>
          </a:p>
          <a:p>
            <a:r>
              <a:rPr lang="en-US" dirty="0" smtClean="0"/>
              <a:t>How can we represent English sentences so that a computer can reason with them?</a:t>
            </a:r>
          </a:p>
          <a:p>
            <a:r>
              <a:rPr lang="en-US" dirty="0" smtClean="0"/>
              <a:t>How can we prove that there are infinitely many prime numbers?</a:t>
            </a:r>
          </a:p>
          <a:p>
            <a:r>
              <a:rPr lang="en-US" dirty="0" smtClean="0"/>
              <a:t>How can a list of integers be sorted so that  the integers are in increasing order?</a:t>
            </a:r>
          </a:p>
          <a:p>
            <a:r>
              <a:rPr lang="en-US" dirty="0" smtClean="0"/>
              <a:t>How many steps are required to do such a sorting?</a:t>
            </a:r>
          </a:p>
          <a:p>
            <a:r>
              <a:rPr lang="en-US" dirty="0" smtClean="0"/>
              <a:t>How can it be proved that a sorting algorithm always correctly sorts a list?</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a:t>
            </a:r>
            <a:endParaRPr lang="en-US" dirty="0"/>
          </a:p>
        </p:txBody>
      </p:sp>
      <p:sp>
        <p:nvSpPr>
          <p:cNvPr id="3" name="Content Placeholder 2"/>
          <p:cNvSpPr>
            <a:spLocks noGrp="1"/>
          </p:cNvSpPr>
          <p:nvPr>
            <p:ph idx="1"/>
          </p:nvPr>
        </p:nvSpPr>
        <p:spPr/>
        <p:txBody>
          <a:bodyPr>
            <a:normAutofit/>
          </a:bodyPr>
          <a:lstStyle/>
          <a:p>
            <a:r>
              <a:rPr lang="en-US" b="1" dirty="0" smtClean="0"/>
              <a:t>Mathematical Reasoning</a:t>
            </a:r>
            <a:r>
              <a:rPr lang="en-US" dirty="0" smtClean="0"/>
              <a:t>: Ability to read, understand, and construct mathematical arguments and proofs. </a:t>
            </a:r>
          </a:p>
          <a:p>
            <a:r>
              <a:rPr lang="en-US" b="1" dirty="0" smtClean="0"/>
              <a:t>Combinatorial Analysis</a:t>
            </a:r>
            <a:r>
              <a:rPr lang="en-US" dirty="0" smtClean="0"/>
              <a:t>: Techniques for  counting objects of different kinds. </a:t>
            </a:r>
          </a:p>
          <a:p>
            <a:r>
              <a:rPr lang="en-US" b="1" dirty="0" smtClean="0"/>
              <a:t>Discrete Structures</a:t>
            </a:r>
            <a:r>
              <a:rPr lang="en-US" dirty="0" smtClean="0"/>
              <a:t>: Abstract mathematical structures that represent objects and the relationships between them. Examples are sets, permutations, relations, graphs, trees, and finite state machines.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Algorithmic Thinking</a:t>
            </a:r>
            <a:r>
              <a:rPr lang="en-US" dirty="0" smtClean="0"/>
              <a:t>: One way to solve many problems is to specify an algorithm. An algorithm is a sequence of steps that can be followed to solve any instance of a particular problem. Algorithmic thinking involves specifying algorithms, analyzing the memory and time required by an execution of the algorithm, and verifying that the algorithm will produce the correct answer. </a:t>
            </a:r>
          </a:p>
          <a:p>
            <a:r>
              <a:rPr lang="en-US" b="1" dirty="0" smtClean="0"/>
              <a:t>Applications and Modeling</a:t>
            </a:r>
            <a:r>
              <a:rPr lang="en-US" dirty="0" smtClean="0"/>
              <a:t>: It is important to appreciate and understand the wide range of applications of the topics in discrete mathematics and develop the ability to develop new models in various domains. Concepts from discrete mathematics  have not only been used to address problems in computing, but have been applied to solve problems in many areas such as chemistry, biology, linguistics, geography, business, etc.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Discrete Mathematics is a Gateway Course</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Topics in discrete mathematics will be important in many courses that you will take in the future:</a:t>
            </a:r>
          </a:p>
          <a:p>
            <a:pPr lvl="1"/>
            <a:r>
              <a:rPr lang="en-US" b="1" dirty="0" smtClean="0"/>
              <a:t>Computer Science</a:t>
            </a:r>
            <a:r>
              <a:rPr lang="en-US" dirty="0" smtClean="0"/>
              <a:t>: Computer Architecture, Data Structures, Algorithms, Programming Languages, Compilers, Computer Security, Databases, Artificial Intelligence, Networking, Graphics, Game Design, Theory of Computation, ……</a:t>
            </a:r>
          </a:p>
          <a:p>
            <a:pPr lvl="1"/>
            <a:r>
              <a:rPr lang="en-US" b="1" dirty="0" smtClean="0"/>
              <a:t>Mathematics</a:t>
            </a:r>
            <a:r>
              <a:rPr lang="en-US" dirty="0" smtClean="0"/>
              <a:t>: Logic, Set Theory, Probability, Number Theory, Abstract Algebra, </a:t>
            </a:r>
            <a:r>
              <a:rPr lang="en-US" dirty="0" err="1" smtClean="0"/>
              <a:t>Combinatorics</a:t>
            </a:r>
            <a:r>
              <a:rPr lang="en-US" dirty="0" smtClean="0"/>
              <a:t>, Graph Theory, Game Theory, Network Optimization, …</a:t>
            </a:r>
          </a:p>
          <a:p>
            <a:pPr lvl="2"/>
            <a:r>
              <a:rPr lang="en-US" dirty="0" smtClean="0"/>
              <a:t>The concepts learned will also be helpful in continuous areas of mathematics.</a:t>
            </a:r>
          </a:p>
          <a:p>
            <a:pPr lvl="1"/>
            <a:r>
              <a:rPr lang="en-US" b="1" dirty="0" smtClean="0"/>
              <a:t>Other Disciplines</a:t>
            </a:r>
            <a:r>
              <a:rPr lang="en-US" dirty="0" smtClean="0"/>
              <a:t>: You may find concepts learned here useful in courses in philosophy, economics, linguistics, and other departments.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7421</TotalTime>
  <Words>670</Words>
  <Application>Microsoft Office PowerPoint</Application>
  <PresentationFormat>On-screen Show (4:3)</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Wingdings 2</vt:lpstr>
      <vt:lpstr>Constantia</vt:lpstr>
      <vt:lpstr>Calibri</vt:lpstr>
      <vt:lpstr>Flow</vt:lpstr>
      <vt:lpstr>Discrete Mathematics and Its Applications</vt:lpstr>
      <vt:lpstr>What is Discrete Mathematics?</vt:lpstr>
      <vt:lpstr>Kinds of Problems Solved Using Discrete Mathematics</vt:lpstr>
      <vt:lpstr>Kinds of Problems Solved Using Discrete Mathematics </vt:lpstr>
      <vt:lpstr>Goals of a Course in Discrete Mathematics</vt:lpstr>
      <vt:lpstr>Goals of a Course in Discrete Mathematics </vt:lpstr>
      <vt:lpstr>Discrete Mathematics is a Gateway Course</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Jozefowicz, Karen</cp:lastModifiedBy>
  <cp:revision>596</cp:revision>
  <dcterms:created xsi:type="dcterms:W3CDTF">2011-07-31T23:52:25Z</dcterms:created>
  <dcterms:modified xsi:type="dcterms:W3CDTF">2015-02-06T15:16:27Z</dcterms:modified>
</cp:coreProperties>
</file>