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9"/>
  </p:notesMasterIdLst>
  <p:handoutMasterIdLst>
    <p:handoutMasterId r:id="rId60"/>
  </p:handoutMasterIdLst>
  <p:sldIdLst>
    <p:sldId id="256" r:id="rId2"/>
    <p:sldId id="356" r:id="rId3"/>
    <p:sldId id="294" r:id="rId4"/>
    <p:sldId id="357" r:id="rId5"/>
    <p:sldId id="295" r:id="rId6"/>
    <p:sldId id="395" r:id="rId7"/>
    <p:sldId id="302" r:id="rId8"/>
    <p:sldId id="305" r:id="rId9"/>
    <p:sldId id="361" r:id="rId10"/>
    <p:sldId id="397" r:id="rId11"/>
    <p:sldId id="306" r:id="rId12"/>
    <p:sldId id="307" r:id="rId13"/>
    <p:sldId id="286" r:id="rId14"/>
    <p:sldId id="398" r:id="rId15"/>
    <p:sldId id="369" r:id="rId16"/>
    <p:sldId id="402" r:id="rId17"/>
    <p:sldId id="400" r:id="rId18"/>
    <p:sldId id="409" r:id="rId19"/>
    <p:sldId id="407" r:id="rId20"/>
    <p:sldId id="358" r:id="rId21"/>
    <p:sldId id="399" r:id="rId22"/>
    <p:sldId id="363" r:id="rId23"/>
    <p:sldId id="367" r:id="rId24"/>
    <p:sldId id="366" r:id="rId25"/>
    <p:sldId id="370" r:id="rId26"/>
    <p:sldId id="341" r:id="rId27"/>
    <p:sldId id="342" r:id="rId28"/>
    <p:sldId id="343" r:id="rId29"/>
    <p:sldId id="344" r:id="rId30"/>
    <p:sldId id="345" r:id="rId31"/>
    <p:sldId id="346" r:id="rId32"/>
    <p:sldId id="349" r:id="rId33"/>
    <p:sldId id="371" r:id="rId34"/>
    <p:sldId id="359" r:id="rId35"/>
    <p:sldId id="408" r:id="rId36"/>
    <p:sldId id="372" r:id="rId37"/>
    <p:sldId id="373" r:id="rId38"/>
    <p:sldId id="374" r:id="rId39"/>
    <p:sldId id="375" r:id="rId40"/>
    <p:sldId id="377" r:id="rId41"/>
    <p:sldId id="350" r:id="rId42"/>
    <p:sldId id="379" r:id="rId43"/>
    <p:sldId id="403" r:id="rId44"/>
    <p:sldId id="380" r:id="rId45"/>
    <p:sldId id="383" r:id="rId46"/>
    <p:sldId id="352" r:id="rId47"/>
    <p:sldId id="384" r:id="rId48"/>
    <p:sldId id="354" r:id="rId49"/>
    <p:sldId id="406" r:id="rId50"/>
    <p:sldId id="385" r:id="rId51"/>
    <p:sldId id="405" r:id="rId52"/>
    <p:sldId id="386" r:id="rId53"/>
    <p:sldId id="382" r:id="rId54"/>
    <p:sldId id="387" r:id="rId55"/>
    <p:sldId id="389" r:id="rId56"/>
    <p:sldId id="392" r:id="rId57"/>
    <p:sldId id="355" r:id="rId58"/>
  </p:sldIdLst>
  <p:sldSz cx="9144000" cy="6858000" type="screen4x3"/>
  <p:notesSz cx="6858000" cy="9144000"/>
  <p:embeddedFontLst>
    <p:embeddedFont>
      <p:font typeface="Lucida Sans Typewriter" panose="020B0509030504030204" pitchFamily="49" charset="0"/>
      <p:regular r:id="rId61"/>
      <p:bold r:id="rId62"/>
      <p:italic r:id="rId63"/>
      <p:boldItalic r:id="rId64"/>
    </p:embeddedFont>
    <p:embeddedFont>
      <p:font typeface="Wingdings 2" panose="05020102010507070707" pitchFamily="18" charset="2"/>
      <p:regular r:id="rId65"/>
    </p:embeddedFont>
    <p:embeddedFont>
      <p:font typeface="Cambria Math" panose="02040503050406030204" pitchFamily="18" charset="0"/>
      <p:regular r:id="rId66"/>
    </p:embeddedFont>
    <p:embeddedFont>
      <p:font typeface="Constantia" panose="02030602050306030303" pitchFamily="18" charset="0"/>
      <p:regular r:id="rId67"/>
      <p:bold r:id="rId68"/>
      <p:italic r:id="rId69"/>
      <p:boldItalic r:id="rId70"/>
    </p:embeddedFont>
    <p:embeddedFont>
      <p:font typeface="Calibri" panose="020F050202020403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5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2/6/2015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38273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33FB8-1F43-454C-9FAC-BE3AABA74DC7}"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B6A7-1EA9-4BE6-974C-D49D9BB4E801}" type="slidenum">
              <a:rPr lang="en-US" smtClean="0"/>
              <a:pPr/>
              <a:t>‹#›</a:t>
            </a:fld>
            <a:endParaRPr lang="en-US"/>
          </a:p>
        </p:txBody>
      </p:sp>
    </p:spTree>
    <p:extLst>
      <p:ext uri="{BB962C8B-B14F-4D97-AF65-F5344CB8AC3E}">
        <p14:creationId xmlns:p14="http://schemas.microsoft.com/office/powerpoint/2010/main" val="50680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2.png"/><Relationship Id="rId5" Type="http://schemas.openxmlformats.org/officeDocument/2006/relationships/tags" Target="../tags/tag26.xml"/><Relationship Id="rId10"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tags" Target="../tags/tag31.xml"/><Relationship Id="rId16" Type="http://schemas.openxmlformats.org/officeDocument/2006/relationships/image" Target="../media/image33.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slideLayout" Target="../slideLayouts/slideLayout2.xml"/><Relationship Id="rId1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3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3.xml"/><Relationship Id="rId7" Type="http://schemas.openxmlformats.org/officeDocument/2006/relationships/image" Target="../media/image39.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8.png"/><Relationship Id="rId5"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1, Part II: Predicate Logic</a:t>
            </a:r>
            <a:endParaRPr lang="en-US" dirty="0"/>
          </a:p>
        </p:txBody>
      </p:sp>
      <p:sp>
        <p:nvSpPr>
          <p:cNvPr id="6" name="TextBox 5"/>
          <p:cNvSpPr txBox="1"/>
          <p:nvPr/>
        </p:nvSpPr>
        <p:spPr>
          <a:xfrm>
            <a:off x="2286000" y="4572000"/>
            <a:ext cx="4343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need </a:t>
            </a:r>
            <a:r>
              <a:rPr lang="en-US" i="1" dirty="0" smtClean="0"/>
              <a:t>quantifiers</a:t>
            </a:r>
            <a:r>
              <a:rPr lang="en-US" dirty="0" smtClean="0"/>
              <a:t> to express the meaning of English words including </a:t>
            </a:r>
            <a:r>
              <a:rPr lang="en-US" i="1" dirty="0" smtClean="0"/>
              <a:t>all</a:t>
            </a:r>
            <a:r>
              <a:rPr lang="en-US" dirty="0" smtClean="0"/>
              <a:t> and </a:t>
            </a:r>
            <a:r>
              <a:rPr lang="en-US" i="1" dirty="0" smtClean="0"/>
              <a:t>some</a:t>
            </a:r>
            <a:r>
              <a:rPr lang="en-US" dirty="0" smtClean="0"/>
              <a:t>:</a:t>
            </a:r>
          </a:p>
          <a:p>
            <a:pPr lvl="1"/>
            <a:r>
              <a:rPr lang="en-US" dirty="0" smtClean="0"/>
              <a:t>“All men are Mortal.”</a:t>
            </a:r>
          </a:p>
          <a:p>
            <a:pPr lvl="1"/>
            <a:r>
              <a:rPr lang="en-US" dirty="0" smtClean="0"/>
              <a:t>“Some cats do not have fur.”</a:t>
            </a:r>
          </a:p>
          <a:p>
            <a:r>
              <a:rPr lang="en-US" dirty="0" smtClean="0"/>
              <a:t>The two most important quantifiers are:</a:t>
            </a:r>
          </a:p>
          <a:p>
            <a:pPr lvl="1"/>
            <a:r>
              <a:rPr lang="en-US" i="1" dirty="0" smtClean="0"/>
              <a:t>Universal Quantifier, </a:t>
            </a:r>
            <a:r>
              <a:rPr lang="en-US" b="1" dirty="0" smtClean="0">
                <a:sym typeface="Symbol"/>
              </a:rPr>
              <a:t>“</a:t>
            </a:r>
            <a:r>
              <a:rPr lang="en-US" dirty="0" smtClean="0"/>
              <a:t>For all,”   symbol: </a:t>
            </a:r>
            <a:r>
              <a:rPr lang="en-US" sz="2800" b="1" dirty="0" smtClean="0">
                <a:sym typeface="Symbol"/>
              </a:rPr>
              <a:t></a:t>
            </a:r>
            <a:endParaRPr lang="en-US" dirty="0" smtClean="0"/>
          </a:p>
          <a:p>
            <a:pPr lvl="1"/>
            <a:r>
              <a:rPr lang="en-US" i="1" dirty="0" smtClean="0"/>
              <a:t>Existential Quantifier</a:t>
            </a:r>
            <a:r>
              <a:rPr lang="en-US" dirty="0" smtClean="0"/>
              <a:t>, “There exists,”  symbol: </a:t>
            </a:r>
            <a:r>
              <a:rPr lang="en-US" sz="2800" b="1" dirty="0" smtClean="0">
                <a:sym typeface="Symbol"/>
              </a:rPr>
              <a:t></a:t>
            </a:r>
            <a:endParaRPr lang="en-US" dirty="0" smtClean="0"/>
          </a:p>
          <a:p>
            <a:r>
              <a:rPr lang="en-US" dirty="0" smtClean="0"/>
              <a:t>We write  as in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and </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every</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some</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The quantifiers are said to bind the variable </a:t>
            </a:r>
            <a:r>
              <a:rPr lang="en-US" i="1" dirty="0" smtClean="0">
                <a:sym typeface="Symbol"/>
              </a:rPr>
              <a:t>x </a:t>
            </a:r>
            <a:r>
              <a:rPr lang="en-US" dirty="0" smtClean="0">
                <a:sym typeface="Symbol"/>
              </a:rPr>
              <a:t>in these expressions. </a:t>
            </a:r>
          </a:p>
          <a:p>
            <a:pPr lvl="1"/>
            <a:endParaRPr lang="en-US" dirty="0" smtClean="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smtClean="0"/>
              <a:t>Charles Peirce (1839-1914)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Quantifier</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r>
              <a:rPr lang="en-US" i="1" dirty="0" smtClean="0"/>
              <a:t>  </a:t>
            </a:r>
            <a:r>
              <a:rPr lang="en-US" dirty="0" smtClean="0"/>
              <a:t>is read as </a:t>
            </a:r>
            <a:r>
              <a:rPr lang="en-US" i="1" dirty="0" smtClean="0"/>
              <a:t>“</a:t>
            </a:r>
            <a:r>
              <a:rPr lang="en-US" dirty="0" smtClean="0"/>
              <a:t>For all </a:t>
            </a:r>
            <a:r>
              <a:rPr lang="en-US" i="1" dirty="0" smtClean="0"/>
              <a:t>x</a:t>
            </a:r>
            <a:r>
              <a:rPr lang="en-US" dirty="0" smtClean="0"/>
              <a:t>, P(</a:t>
            </a:r>
            <a:r>
              <a:rPr lang="en-US" i="1" dirty="0" smtClean="0"/>
              <a:t>x</a:t>
            </a:r>
            <a:r>
              <a:rPr lang="en-US" dirty="0" smtClean="0"/>
              <a:t>)” or “For every </a:t>
            </a:r>
            <a:r>
              <a:rPr lang="en-US" i="1" dirty="0" smtClean="0"/>
              <a:t>x</a:t>
            </a:r>
            <a:r>
              <a:rPr lang="en-US" dirty="0" smtClean="0"/>
              <a:t>, P(</a:t>
            </a:r>
            <a:r>
              <a:rPr lang="en-US" i="1" dirty="0" smtClean="0"/>
              <a:t>x</a:t>
            </a:r>
            <a:r>
              <a:rPr lang="en-US" dirty="0" smtClean="0"/>
              <a:t>)”</a:t>
            </a:r>
          </a:p>
          <a:p>
            <a:pPr lvl="1">
              <a:buNone/>
            </a:pPr>
            <a:r>
              <a:rPr lang="en-US" b="1" dirty="0" smtClean="0"/>
              <a:t>Examples</a:t>
            </a:r>
            <a:r>
              <a:rPr lang="en-US" dirty="0" smtClean="0"/>
              <a:t>:</a:t>
            </a:r>
          </a:p>
          <a:p>
            <a:pPr marL="1124712" lvl="2" indent="-457200">
              <a:buFont typeface="+mj-lt"/>
              <a:buAutoNum type="arabicParenR"/>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Quantifier</a:t>
            </a:r>
            <a:endParaRPr lang="en-US" dirty="0"/>
          </a:p>
        </p:txBody>
      </p:sp>
      <p:sp>
        <p:nvSpPr>
          <p:cNvPr id="3" name="Content Placeholder 2"/>
          <p:cNvSpPr>
            <a:spLocks noGrp="1"/>
          </p:cNvSpPr>
          <p:nvPr>
            <p:ph idx="1"/>
          </p:nvPr>
        </p:nvSpPr>
        <p:spPr/>
        <p:txBody>
          <a:bodyPr>
            <a:normAutofit/>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read as </a:t>
            </a:r>
            <a:r>
              <a:rPr lang="en-US" i="1" dirty="0" smtClean="0"/>
              <a:t>“</a:t>
            </a:r>
            <a:r>
              <a:rPr lang="en-US" dirty="0" smtClean="0"/>
              <a:t>For some </a:t>
            </a:r>
            <a:r>
              <a:rPr lang="en-US" i="1" dirty="0" smtClean="0"/>
              <a:t>x</a:t>
            </a:r>
            <a:r>
              <a:rPr lang="en-US" dirty="0" smtClean="0"/>
              <a:t>, P(</a:t>
            </a:r>
            <a:r>
              <a:rPr lang="en-US" i="1" dirty="0" smtClean="0"/>
              <a:t>x</a:t>
            </a:r>
            <a:r>
              <a:rPr lang="en-US" dirty="0" smtClean="0"/>
              <a:t>)”,  or as “There is an </a:t>
            </a:r>
            <a:r>
              <a:rPr lang="en-US" i="1" dirty="0" smtClean="0"/>
              <a:t>x</a:t>
            </a:r>
            <a:r>
              <a:rPr lang="en-US" dirty="0" smtClean="0"/>
              <a:t> such that P(</a:t>
            </a:r>
            <a:r>
              <a:rPr lang="en-US" i="1" dirty="0" smtClean="0"/>
              <a:t>x</a:t>
            </a:r>
            <a:r>
              <a:rPr lang="en-US" dirty="0" smtClean="0"/>
              <a:t>),”  or “For at least one </a:t>
            </a:r>
            <a:r>
              <a:rPr lang="en-US" i="1" dirty="0" smtClean="0"/>
              <a:t>x</a:t>
            </a:r>
            <a:r>
              <a:rPr lang="en-US" dirty="0" smtClean="0"/>
              <a:t>, P(</a:t>
            </a:r>
            <a:r>
              <a:rPr lang="en-US" i="1" dirty="0" smtClean="0"/>
              <a:t>x</a:t>
            </a:r>
            <a:r>
              <a:rPr lang="en-US" dirty="0" smtClean="0"/>
              <a:t>).” </a:t>
            </a:r>
          </a:p>
          <a:p>
            <a:pPr lvl="1">
              <a:buNone/>
            </a:pPr>
            <a:r>
              <a:rPr lang="en-US" b="1" dirty="0" smtClean="0"/>
              <a:t>Examples</a:t>
            </a:r>
            <a:r>
              <a:rPr lang="en-US" dirty="0" smtClean="0"/>
              <a:t>:</a:t>
            </a:r>
          </a:p>
          <a:p>
            <a:pPr marL="1124712" lvl="2" indent="-457200">
              <a:buFont typeface="+mj-lt"/>
              <a:buAutoNum type="arabicPeriod"/>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It is also true if U is the positive integers.</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&lt;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lvl="2"/>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Quantifier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means that </a:t>
            </a:r>
            <a:r>
              <a:rPr lang="en-US" i="1" dirty="0" smtClean="0"/>
              <a:t>P</a:t>
            </a:r>
            <a:r>
              <a:rPr lang="en-US" dirty="0" smtClean="0"/>
              <a:t>(</a:t>
            </a:r>
            <a:r>
              <a:rPr lang="en-US" i="1" dirty="0" smtClean="0">
                <a:latin typeface="Bookman" pitchFamily="18" charset="0"/>
              </a:rPr>
              <a:t>x</a:t>
            </a:r>
            <a:r>
              <a:rPr lang="en-US" dirty="0" smtClean="0"/>
              <a:t>) is true for </a:t>
            </a:r>
            <a:r>
              <a:rPr lang="en-US" u="sng" dirty="0" smtClean="0"/>
              <a:t>one and only one</a:t>
            </a:r>
            <a:r>
              <a:rPr lang="en-US" dirty="0" smtClean="0"/>
              <a:t> </a:t>
            </a:r>
            <a:r>
              <a:rPr lang="en-US" i="1" dirty="0" smtClean="0">
                <a:latin typeface="Bookman" pitchFamily="18" charset="0"/>
              </a:rPr>
              <a:t>x </a:t>
            </a:r>
            <a:r>
              <a:rPr lang="en-US" dirty="0" smtClean="0"/>
              <a:t>in the universe of discourse.</a:t>
            </a:r>
            <a:endParaRPr lang="en-US" i="1" dirty="0" smtClean="0"/>
          </a:p>
          <a:p>
            <a:r>
              <a:rPr lang="en-US" dirty="0" smtClean="0"/>
              <a:t>This is commonly expressed in English in the following equivalent ways:</a:t>
            </a:r>
          </a:p>
          <a:p>
            <a:pPr lvl="1"/>
            <a:r>
              <a:rPr lang="en-US" dirty="0" smtClean="0"/>
              <a:t>“There is a unique </a:t>
            </a:r>
            <a:r>
              <a:rPr lang="en-US" i="1" dirty="0" smtClean="0">
                <a:latin typeface="Bookman" pitchFamily="18" charset="0"/>
              </a:rPr>
              <a:t>x</a:t>
            </a:r>
            <a:r>
              <a:rPr lang="en-US" i="1" dirty="0" smtClean="0"/>
              <a:t> </a:t>
            </a:r>
            <a:r>
              <a:rPr lang="en-US" dirty="0" smtClean="0"/>
              <a:t>such that </a:t>
            </a:r>
            <a:r>
              <a:rPr lang="en-US" i="1" dirty="0" smtClean="0"/>
              <a:t>P</a:t>
            </a:r>
            <a:r>
              <a:rPr lang="en-US" dirty="0" smtClean="0"/>
              <a:t>(</a:t>
            </a:r>
            <a:r>
              <a:rPr lang="en-US" i="1" dirty="0" smtClean="0">
                <a:latin typeface="Bookman" pitchFamily="18" charset="0"/>
              </a:rPr>
              <a:t>x</a:t>
            </a:r>
            <a:r>
              <a:rPr lang="en-US" dirty="0" smtClean="0"/>
              <a:t>).” </a:t>
            </a:r>
          </a:p>
          <a:p>
            <a:pPr lvl="1"/>
            <a:r>
              <a:rPr lang="en-US" dirty="0" smtClean="0"/>
              <a:t>“There is one and only one </a:t>
            </a:r>
            <a:r>
              <a:rPr lang="en-US" i="1" dirty="0" smtClean="0">
                <a:latin typeface="Bookman" pitchFamily="18" charset="0"/>
              </a:rPr>
              <a:t>x</a:t>
            </a:r>
            <a:r>
              <a:rPr lang="en-US" dirty="0" smtClean="0"/>
              <a:t> such that </a:t>
            </a:r>
            <a:r>
              <a:rPr lang="en-US" i="1" dirty="0" smtClean="0"/>
              <a:t>P</a:t>
            </a:r>
            <a:r>
              <a:rPr lang="en-US" dirty="0" smtClean="0"/>
              <a:t>(</a:t>
            </a:r>
            <a:r>
              <a:rPr lang="en-US" i="1" dirty="0" smtClean="0">
                <a:latin typeface="Bookman" pitchFamily="18" charset="0"/>
              </a:rPr>
              <a:t>x</a:t>
            </a:r>
            <a:r>
              <a:rPr lang="en-US" dirty="0" smtClean="0"/>
              <a:t>)”</a:t>
            </a:r>
          </a:p>
          <a:p>
            <a:r>
              <a:rPr lang="en-US" dirty="0" smtClean="0"/>
              <a:t>Examples:</a:t>
            </a:r>
          </a:p>
          <a:p>
            <a:pPr marL="850392" lvl="1" indent="-457200">
              <a:buFont typeface="+mj-lt"/>
              <a:buAutoNum type="arabicPeriod"/>
            </a:pPr>
            <a:r>
              <a:rPr lang="en-US" dirty="0" smtClean="0"/>
              <a:t>If </a:t>
            </a:r>
            <a:r>
              <a:rPr lang="en-US" i="1" dirty="0" smtClean="0"/>
              <a:t>P(x)</a:t>
            </a:r>
            <a:r>
              <a:rPr lang="en-US" dirty="0" smtClean="0"/>
              <a:t> denotes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  and U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marL="850392" lvl="1" indent="-457200">
              <a:buFont typeface="+mj-lt"/>
              <a:buAutoNum type="arabicPeriod"/>
            </a:pPr>
            <a:r>
              <a:rPr lang="en-US" dirty="0" smtClean="0">
                <a:sym typeface="Symbol"/>
              </a:rPr>
              <a:t>But 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endParaRPr lang="en-US" dirty="0" smtClean="0"/>
          </a:p>
          <a:p>
            <a:r>
              <a:rPr lang="en-US" dirty="0" smtClean="0"/>
              <a:t>The uniqueness quantifier is not really needed as the restriction that there is a unique </a:t>
            </a:r>
            <a:r>
              <a:rPr lang="en-US" i="1" dirty="0" smtClean="0"/>
              <a:t>x</a:t>
            </a:r>
            <a:r>
              <a:rPr lang="en-US" dirty="0" smtClean="0"/>
              <a:t> such that </a:t>
            </a:r>
            <a:r>
              <a:rPr lang="en-US" i="1" dirty="0" smtClean="0"/>
              <a:t>P</a:t>
            </a:r>
            <a:r>
              <a:rPr lang="en-US" dirty="0" smtClean="0"/>
              <a:t>(</a:t>
            </a:r>
            <a:r>
              <a:rPr lang="en-US" i="1" dirty="0" smtClean="0"/>
              <a:t>x</a:t>
            </a:r>
            <a:r>
              <a:rPr lang="en-US" dirty="0" smtClean="0"/>
              <a:t>) can be expressed as:  </a:t>
            </a:r>
          </a:p>
          <a:p>
            <a:pPr>
              <a:buNone/>
            </a:pPr>
            <a:r>
              <a:rPr lang="en-US" dirty="0" smtClean="0">
                <a:sym typeface="Symbol"/>
              </a:rPr>
              <a:t>                               </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a:t>
            </a:r>
            <a:r>
              <a:rPr lang="en-US" dirty="0" smtClean="0">
                <a:latin typeface="Cambria Math"/>
                <a:ea typeface="Cambria Math"/>
                <a:sym typeface="Symbol"/>
              </a:rPr>
              <a:t>∧</a:t>
            </a:r>
            <a:r>
              <a:rPr lang="en-US" dirty="0" smtClean="0">
                <a:sym typeface="Symbol"/>
              </a:rPr>
              <a:t></a:t>
            </a:r>
            <a:r>
              <a:rPr lang="en-US" i="1" dirty="0" smtClean="0">
                <a:sym typeface="Symbol"/>
              </a:rPr>
              <a:t>y</a:t>
            </a:r>
            <a:r>
              <a:rPr lang="en-US" dirty="0" smtClean="0">
                <a:sym typeface="Symbol"/>
              </a:rPr>
              <a:t> (</a:t>
            </a:r>
            <a:r>
              <a:rPr lang="en-US" i="1" dirty="0" smtClean="0">
                <a:sym typeface="Symbol"/>
              </a:rPr>
              <a:t>P</a:t>
            </a:r>
            <a:r>
              <a:rPr lang="en-US" dirty="0" smtClean="0">
                <a:sym typeface="Symbol"/>
              </a:rPr>
              <a:t>(</a:t>
            </a:r>
            <a:r>
              <a:rPr lang="en-US" i="1" dirty="0" smtClean="0">
                <a:sym typeface="Symbol"/>
              </a:rPr>
              <a:t>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Quantifiers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When the  domain of discourse is finite, we can think of quantification as looping through the elements of the domain.</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every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lvl="1"/>
            <a:r>
              <a:rPr lang="en-US" dirty="0" smtClean="0">
                <a:sym typeface="Symbol"/>
              </a:rPr>
              <a:t>If at a step P(</a:t>
            </a:r>
            <a:r>
              <a:rPr lang="en-US" i="1" dirty="0" smtClean="0">
                <a:sym typeface="Symbol"/>
              </a:rPr>
              <a:t>x</a:t>
            </a:r>
            <a:r>
              <a:rPr lang="en-US" dirty="0" smtClean="0">
                <a:sym typeface="Symbol"/>
              </a:rPr>
              <a:t>) is false,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 and the loop terminates. </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some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and the loop terminates. </a:t>
            </a:r>
          </a:p>
          <a:p>
            <a:pPr lvl="1"/>
            <a:r>
              <a:rPr lang="en-US" dirty="0" smtClean="0">
                <a:sym typeface="Symbol"/>
              </a:rPr>
              <a:t>If the loop ends without finding an </a:t>
            </a:r>
            <a:r>
              <a:rPr lang="en-US" i="1" dirty="0" smtClean="0">
                <a:sym typeface="Symbol"/>
              </a:rPr>
              <a:t>x</a:t>
            </a:r>
            <a:r>
              <a:rPr lang="en-US" dirty="0" smtClean="0">
                <a:sym typeface="Symbol"/>
              </a:rPr>
              <a:t> for which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r>
              <a:rPr lang="en-US" dirty="0" smtClean="0">
                <a:sym typeface="Symbol"/>
              </a:rPr>
              <a:t>Even if the domains are infinite, we can still think of the quantifiers this fashion, but the loops will not terminate in some cases.</a:t>
            </a:r>
          </a:p>
          <a:p>
            <a:endParaRPr lang="en-US" dirty="0" smtClean="0"/>
          </a:p>
          <a:p>
            <a:endParaRPr lang="en-US" dirty="0" smtClean="0"/>
          </a:p>
          <a:p>
            <a:pPr lvl="2"/>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Quantifiers</a:t>
            </a:r>
            <a:endParaRPr lang="en-US" dirty="0"/>
          </a:p>
        </p:txBody>
      </p:sp>
      <p:sp>
        <p:nvSpPr>
          <p:cNvPr id="3" name="Content Placeholder 2"/>
          <p:cNvSpPr>
            <a:spLocks noGrp="1"/>
          </p:cNvSpPr>
          <p:nvPr>
            <p:ph idx="1"/>
          </p:nvPr>
        </p:nvSpPr>
        <p:spPr/>
        <p:txBody>
          <a:bodyPr>
            <a:normAutofit fontScale="92500"/>
          </a:bodyPr>
          <a:lstStyle/>
          <a:p>
            <a:r>
              <a:rPr lang="en-US" dirty="0" smtClean="0"/>
              <a:t>The truth value of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depend on both the propositional function </a:t>
            </a:r>
            <a:r>
              <a:rPr lang="en-US" i="1" dirty="0" smtClean="0">
                <a:latin typeface="Cambria Math" pitchFamily="18" charset="0"/>
                <a:ea typeface="Cambria Math" pitchFamily="18" charset="0"/>
                <a:sym typeface="Symbol"/>
              </a:rPr>
              <a:t>P(x) </a:t>
            </a:r>
            <a:r>
              <a:rPr lang="en-US" dirty="0" smtClean="0">
                <a:latin typeface="Cambria Math" pitchFamily="18" charset="0"/>
                <a:ea typeface="Cambria Math" pitchFamily="18" charset="0"/>
                <a:sym typeface="Symbol"/>
              </a:rPr>
              <a:t>and on  the domain </a:t>
            </a:r>
            <a:r>
              <a:rPr lang="en-US" i="1" dirty="0" smtClean="0">
                <a:latin typeface="Cambria Math" pitchFamily="18" charset="0"/>
                <a:ea typeface="Cambria Math" pitchFamily="18" charset="0"/>
                <a:sym typeface="Symbol"/>
              </a:rPr>
              <a:t>U</a:t>
            </a:r>
            <a:r>
              <a:rPr lang="en-US" dirty="0" smtClean="0">
                <a:latin typeface="Cambria Math" pitchFamily="18" charset="0"/>
                <a:ea typeface="Cambria Math" pitchFamily="18" charset="0"/>
                <a:sym typeface="Symbol"/>
              </a:rPr>
              <a:t>. </a:t>
            </a:r>
          </a:p>
          <a:p>
            <a:r>
              <a:rPr lang="en-US" b="1" dirty="0" smtClean="0">
                <a:latin typeface="Cambria Math" pitchFamily="18" charset="0"/>
                <a:ea typeface="Cambria Math" pitchFamily="18" charset="0"/>
                <a:sym typeface="Symbol"/>
              </a:rPr>
              <a:t>Examples</a:t>
            </a:r>
            <a:r>
              <a:rPr lang="en-US" dirty="0" smtClean="0">
                <a:latin typeface="Cambria Math" pitchFamily="18" charset="0"/>
                <a:ea typeface="Cambria Math" pitchFamily="18" charset="0"/>
                <a:sym typeface="Symbol"/>
              </a:rPr>
              <a:t>:</a:t>
            </a:r>
          </a:p>
          <a:p>
            <a:pPr marL="850392" lvl="1" indent="-457200">
              <a:buFont typeface="+mj-lt"/>
              <a:buAutoNum type="arabicPeriod"/>
            </a:pPr>
            <a:r>
              <a:rPr lang="en-US" dirty="0" smtClean="0"/>
              <a:t>If </a:t>
            </a:r>
            <a:r>
              <a:rPr lang="en-US" i="1" dirty="0" smtClean="0"/>
              <a:t>U</a:t>
            </a:r>
            <a:r>
              <a:rPr lang="en-US" dirty="0" smtClean="0"/>
              <a:t> is the  positive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a:t>
            </a:r>
            <a:r>
              <a:rPr lang="en-US" i="1" dirty="0" smtClean="0">
                <a:latin typeface="Cambria Math" pitchFamily="18" charset="0"/>
                <a:ea typeface="Cambria Math" pitchFamily="18" charset="0"/>
                <a:sym typeface="Symbol"/>
              </a:rPr>
              <a:t>x P(x)</a:t>
            </a:r>
            <a:r>
              <a:rPr lang="en-US" dirty="0" smtClean="0"/>
              <a:t>   is true, but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is false. </a:t>
            </a:r>
          </a:p>
          <a:p>
            <a:pPr marL="850392" lvl="1" indent="-457200">
              <a:buFont typeface="+mj-lt"/>
              <a:buAutoNum type="arabicPeriod"/>
            </a:pPr>
            <a:r>
              <a:rPr lang="en-US" dirty="0" smtClean="0"/>
              <a:t>If </a:t>
            </a:r>
            <a:r>
              <a:rPr lang="en-US" i="1" dirty="0" smtClean="0"/>
              <a:t>U</a:t>
            </a:r>
            <a:r>
              <a:rPr lang="en-US" dirty="0" smtClean="0"/>
              <a:t> is the negative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a:t>
            </a:r>
          </a:p>
          <a:p>
            <a:pPr marL="850392" lvl="1" indent="-457200">
              <a:buFont typeface="+mj-lt"/>
              <a:buAutoNum type="arabicPeriod"/>
            </a:pPr>
            <a:r>
              <a:rPr lang="en-US" dirty="0" smtClean="0"/>
              <a:t>If </a:t>
            </a:r>
            <a:r>
              <a:rPr lang="en-US" i="1" dirty="0" smtClean="0"/>
              <a:t>U</a:t>
            </a:r>
            <a:r>
              <a:rPr lang="en-US" dirty="0" smtClean="0"/>
              <a:t> consists of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4</a:t>
            </a:r>
            <a:r>
              <a:rPr lang="en-US" dirty="0" smtClean="0"/>
              <a:t>, and </a:t>
            </a:r>
            <a:r>
              <a:rPr lang="en-US" dirty="0" smtClean="0">
                <a:latin typeface="Cambria Math" pitchFamily="18" charset="0"/>
                <a:ea typeface="Cambria Math" pitchFamily="18" charset="0"/>
              </a:rPr>
              <a:t>5</a:t>
            </a:r>
            <a:r>
              <a:rPr lang="en-US" dirty="0" smtClean="0"/>
              <a:t>,  and </a:t>
            </a:r>
            <a:r>
              <a:rPr lang="en-US" i="1" dirty="0" smtClean="0"/>
              <a:t>P(x) </a:t>
            </a:r>
            <a:r>
              <a:rPr lang="en-US" dirty="0" smtClean="0"/>
              <a:t>is the statement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But if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false. </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Quantifiers</a:t>
            </a:r>
            <a:endParaRPr lang="en-US" dirty="0"/>
          </a:p>
        </p:txBody>
      </p:sp>
      <p:sp>
        <p:nvSpPr>
          <p:cNvPr id="3" name="Content Placeholder 2"/>
          <p:cNvSpPr>
            <a:spLocks noGrp="1"/>
          </p:cNvSpPr>
          <p:nvPr>
            <p:ph idx="1"/>
          </p:nvPr>
        </p:nvSpPr>
        <p:spPr/>
        <p:txBody>
          <a:bodyPr/>
          <a:lstStyle/>
          <a:p>
            <a:r>
              <a:rPr lang="en-US" dirty="0" smtClean="0"/>
              <a:t>The quantifiers </a:t>
            </a:r>
            <a:r>
              <a:rPr lang="en-US" dirty="0" smtClean="0">
                <a:sym typeface="Symbol"/>
              </a:rPr>
              <a:t> and   have higher precedence than all the logical operators.</a:t>
            </a:r>
          </a:p>
          <a:p>
            <a:r>
              <a:rPr lang="en-US" dirty="0" smtClean="0">
                <a:sym typeface="Symbol"/>
              </a:rPr>
              <a:t>For example,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sym typeface="Symbol"/>
              </a:rPr>
              <a:t>means</a:t>
            </a:r>
            <a:r>
              <a:rPr lang="en-US" i="1" dirty="0" smtClean="0">
                <a:latin typeface="Cambria Math" pitchFamily="18" charset="0"/>
                <a:ea typeface="Cambria Math" pitchFamily="18" charset="0"/>
                <a:sym typeface="Symbol"/>
              </a:rPr>
              <a:t> (x P(x))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a:t>
            </a:r>
            <a:r>
              <a:rPr lang="en-US" dirty="0" smtClean="0">
                <a:sym typeface="Symbol"/>
              </a:rPr>
              <a:t>  </a:t>
            </a:r>
          </a:p>
          <a:p>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means something different.</a:t>
            </a:r>
          </a:p>
          <a:p>
            <a:r>
              <a:rPr lang="en-US" dirty="0" smtClean="0">
                <a:latin typeface="Cambria Math" pitchFamily="18" charset="0"/>
                <a:ea typeface="Cambria Math" pitchFamily="18" charset="0"/>
                <a:sym typeface="Symbol"/>
              </a:rPr>
              <a:t>Unfortunately, often people write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when they mean </a:t>
            </a:r>
            <a:r>
              <a:rPr lang="en-US" i="1" dirty="0" smtClean="0">
                <a:latin typeface="Cambria Math" pitchFamily="18" charset="0"/>
                <a:ea typeface="Cambria Math" pitchFamily="18" charset="0"/>
                <a:sym typeface="Symbol"/>
              </a:rPr>
              <a:t> 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Translate the following sentence into predicate logic: “Every student in this class has taken a course in Java.”</a:t>
            </a:r>
          </a:p>
          <a:p>
            <a:pPr>
              <a:buNone/>
            </a:pPr>
            <a:r>
              <a:rPr lang="en-US" b="1" dirty="0" smtClean="0"/>
              <a:t>Solution</a:t>
            </a:r>
            <a:r>
              <a:rPr lang="en-US" dirty="0" smtClean="0"/>
              <a:t>:</a:t>
            </a:r>
          </a:p>
          <a:p>
            <a:pPr>
              <a:buNone/>
            </a:pPr>
            <a:r>
              <a:rPr lang="en-US" dirty="0" smtClean="0"/>
              <a:t>  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define a propositional function J(</a:t>
            </a:r>
            <a:r>
              <a:rPr lang="en-US" i="1" dirty="0" smtClean="0"/>
              <a:t>x</a:t>
            </a:r>
            <a:r>
              <a:rPr lang="en-US" dirty="0" smtClean="0"/>
              <a:t>) denoting “x has taken a course in Java” and translate as </a:t>
            </a:r>
            <a:r>
              <a:rPr lang="en-US" i="1" dirty="0" smtClean="0">
                <a:latin typeface="Cambria Math" pitchFamily="18" charset="0"/>
                <a:ea typeface="Cambria Math" pitchFamily="18" charset="0"/>
                <a:sym typeface="Symbol"/>
              </a:rPr>
              <a:t>x J(x). </a:t>
            </a:r>
          </a:p>
          <a:p>
            <a:pPr lvl="1">
              <a:buNone/>
            </a:pPr>
            <a:r>
              <a:rPr lang="en-US" b="1" dirty="0" smtClean="0"/>
              <a:t>Solution </a:t>
            </a:r>
            <a:r>
              <a:rPr lang="en-US" b="1" dirty="0" smtClean="0">
                <a:latin typeface="Cambria Math" pitchFamily="18" charset="0"/>
                <a:ea typeface="Cambria Math" pitchFamily="18" charset="0"/>
              </a:rPr>
              <a:t>2</a:t>
            </a:r>
            <a:r>
              <a:rPr lang="en-US" dirty="0" smtClean="0"/>
              <a:t>:</a:t>
            </a:r>
            <a:r>
              <a:rPr lang="en-US" b="1" dirty="0" smtClean="0">
                <a:latin typeface="Cambria Math" pitchFamily="18" charset="0"/>
                <a:ea typeface="Cambria Math" pitchFamily="18" charset="0"/>
              </a:rPr>
              <a:t> </a:t>
            </a:r>
            <a:r>
              <a:rPr lang="en-US" dirty="0" smtClean="0"/>
              <a:t>But if </a:t>
            </a:r>
            <a:r>
              <a:rPr lang="en-US" i="1" dirty="0" smtClean="0"/>
              <a:t>U</a:t>
            </a:r>
            <a:r>
              <a:rPr lang="en-US" dirty="0" smtClean="0"/>
              <a:t> is all people, also define a propositional  function S(x) denoting “x is a student in this class” and translate as     </a:t>
            </a:r>
            <a:r>
              <a:rPr lang="en-US" i="1" dirty="0" smtClean="0">
                <a:latin typeface="Cambria Math" pitchFamily="18" charset="0"/>
                <a:ea typeface="Cambria Math" pitchFamily="18" charset="0"/>
                <a:sym typeface="Symbol"/>
              </a:rPr>
              <a:t>x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p>
          <a:p>
            <a:pPr lvl="2">
              <a:buNone/>
            </a:pPr>
            <a:r>
              <a:rPr lang="en-US" i="1" dirty="0" smtClean="0">
                <a:latin typeface="Cambria Math" pitchFamily="18" charset="0"/>
                <a:ea typeface="Cambria Math" pitchFamily="18" charset="0"/>
                <a:sym typeface="Symbol"/>
              </a:rPr>
              <a:t>             x (S(x) </a:t>
            </a:r>
            <a:r>
              <a:rPr lang="en-US"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 2</a:t>
            </a:r>
            <a:r>
              <a:rPr lang="en-US" dirty="0" smtClean="0"/>
              <a:t>: Translate the following sentence into predicate logic: “Some student in this class has taken a course in Java.” </a:t>
            </a:r>
          </a:p>
          <a:p>
            <a:pPr>
              <a:buNone/>
            </a:pPr>
            <a:r>
              <a:rPr lang="en-US" b="1" dirty="0" smtClean="0"/>
              <a:t>Solution</a:t>
            </a:r>
            <a:r>
              <a:rPr lang="en-US" dirty="0" smtClean="0"/>
              <a:t>:</a:t>
            </a:r>
          </a:p>
          <a:p>
            <a:pPr>
              <a:buNone/>
            </a:pPr>
            <a:r>
              <a:rPr lang="en-US" dirty="0" smtClean="0"/>
              <a:t>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translate as </a:t>
            </a:r>
          </a:p>
          <a:p>
            <a:pPr lvl="1">
              <a:buNone/>
            </a:pPr>
            <a:r>
              <a:rPr lang="en-US" i="1" dirty="0" smtClean="0">
                <a:latin typeface="Cambria Math" pitchFamily="18" charset="0"/>
                <a:ea typeface="Cambria Math" pitchFamily="18" charset="0"/>
                <a:sym typeface="Symbol"/>
              </a:rPr>
              <a:t>                           x J(x)</a:t>
            </a:r>
          </a:p>
          <a:p>
            <a:pPr lvl="1">
              <a:buNone/>
            </a:pPr>
            <a:r>
              <a:rPr lang="en-US" b="1" dirty="0" smtClean="0"/>
              <a:t>Solution </a:t>
            </a:r>
            <a:r>
              <a:rPr lang="en-US" b="1" dirty="0" smtClean="0">
                <a:latin typeface="Cambria Math" pitchFamily="18" charset="0"/>
                <a:ea typeface="Cambria Math" pitchFamily="18" charset="0"/>
              </a:rPr>
              <a:t>2</a:t>
            </a:r>
            <a:r>
              <a:rPr lang="en-US" dirty="0" smtClean="0"/>
              <a:t>: But if </a:t>
            </a:r>
            <a:r>
              <a:rPr lang="en-US" i="1" dirty="0" smtClean="0"/>
              <a:t>U</a:t>
            </a:r>
            <a:r>
              <a:rPr lang="en-US" dirty="0" smtClean="0"/>
              <a:t> is all people, then translate as                 </a:t>
            </a:r>
            <a:r>
              <a:rPr lang="en-US" i="1" dirty="0" smtClean="0">
                <a:latin typeface="Cambria Math" pitchFamily="18" charset="0"/>
                <a:ea typeface="Cambria Math" pitchFamily="18" charset="0"/>
                <a:sym typeface="Symbol"/>
              </a:rPr>
              <a:t>x (S(x) </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J(x)) </a:t>
            </a:r>
          </a:p>
          <a:p>
            <a:pPr lvl="2">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to the Socrates Example </a:t>
            </a:r>
            <a:endParaRPr lang="en-US" dirty="0"/>
          </a:p>
        </p:txBody>
      </p:sp>
      <p:sp>
        <p:nvSpPr>
          <p:cNvPr id="3" name="Content Placeholder 2"/>
          <p:cNvSpPr>
            <a:spLocks noGrp="1"/>
          </p:cNvSpPr>
          <p:nvPr>
            <p:ph idx="1"/>
          </p:nvPr>
        </p:nvSpPr>
        <p:spPr/>
        <p:txBody>
          <a:bodyPr>
            <a:normAutofit/>
          </a:bodyPr>
          <a:lstStyle/>
          <a:p>
            <a:r>
              <a:rPr lang="en-US" dirty="0" smtClean="0"/>
              <a:t>Introduce the  propositional functions </a:t>
            </a:r>
            <a:r>
              <a:rPr lang="en-US" i="1" dirty="0" smtClean="0"/>
              <a:t>Man(x) </a:t>
            </a:r>
            <a:r>
              <a:rPr lang="en-US" dirty="0" smtClean="0"/>
              <a:t>denoting “</a:t>
            </a:r>
            <a:r>
              <a:rPr lang="en-US" i="1" dirty="0" smtClean="0"/>
              <a:t>x</a:t>
            </a:r>
            <a:r>
              <a:rPr lang="en-US" dirty="0" smtClean="0"/>
              <a:t> is a man” and  </a:t>
            </a:r>
            <a:r>
              <a:rPr lang="en-US" i="1" dirty="0" smtClean="0"/>
              <a:t>Mortal(x)</a:t>
            </a:r>
            <a:r>
              <a:rPr lang="en-US" dirty="0" smtClean="0"/>
              <a:t> denoting “</a:t>
            </a:r>
            <a:r>
              <a:rPr lang="en-US" i="1" dirty="0" smtClean="0"/>
              <a:t>x</a:t>
            </a:r>
            <a:r>
              <a:rPr lang="en-US" dirty="0" smtClean="0"/>
              <a:t> is mortal.”  Specify the  domain as all people.</a:t>
            </a:r>
          </a:p>
          <a:p>
            <a:r>
              <a:rPr lang="en-US" dirty="0" smtClean="0"/>
              <a:t>The two premises are:</a:t>
            </a:r>
          </a:p>
          <a:p>
            <a:endParaRPr lang="en-US" dirty="0" smtClean="0"/>
          </a:p>
          <a:p>
            <a:r>
              <a:rPr lang="en-US" dirty="0" smtClean="0"/>
              <a:t>The conclusion is:</a:t>
            </a:r>
          </a:p>
          <a:p>
            <a:endParaRPr lang="en-US" dirty="0" smtClean="0"/>
          </a:p>
          <a:p>
            <a:r>
              <a:rPr lang="en-US" dirty="0" smtClean="0"/>
              <a:t>Later we will show how to prove that the conclusion follows from the premises.</a:t>
            </a:r>
          </a:p>
          <a:p>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4267201" y="3276600"/>
            <a:ext cx="364807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Predicate Logic (First-Order Logic (FOL), Predicate Calculus)</a:t>
            </a:r>
          </a:p>
          <a:p>
            <a:pPr lvl="1"/>
            <a:r>
              <a:rPr lang="en-US" dirty="0" smtClean="0"/>
              <a:t>The Language of Quantifiers</a:t>
            </a:r>
          </a:p>
          <a:p>
            <a:pPr lvl="1"/>
            <a:r>
              <a:rPr lang="en-US" dirty="0" smtClean="0"/>
              <a:t>Logical Equivalences</a:t>
            </a:r>
          </a:p>
          <a:p>
            <a:pPr lvl="1"/>
            <a:r>
              <a:rPr lang="en-US" dirty="0" smtClean="0"/>
              <a:t>Nested Quantifiers</a:t>
            </a:r>
          </a:p>
          <a:p>
            <a:pPr lvl="1"/>
            <a:r>
              <a:rPr lang="en-US" dirty="0" smtClean="0"/>
              <a:t>Translation from Predicate Logic to English</a:t>
            </a:r>
          </a:p>
          <a:p>
            <a:pPr lvl="1"/>
            <a:r>
              <a:rPr lang="en-US" dirty="0" smtClean="0"/>
              <a:t>Translation from English to Predicate Logic</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Equivalences in Predicate Logic</a:t>
            </a:r>
            <a:endParaRPr lang="en-US" dirty="0"/>
          </a:p>
        </p:txBody>
      </p:sp>
      <p:sp>
        <p:nvSpPr>
          <p:cNvPr id="3" name="Content Placeholder 2"/>
          <p:cNvSpPr>
            <a:spLocks noGrp="1"/>
          </p:cNvSpPr>
          <p:nvPr>
            <p:ph idx="1"/>
          </p:nvPr>
        </p:nvSpPr>
        <p:spPr/>
        <p:txBody>
          <a:bodyPr>
            <a:normAutofit/>
          </a:bodyPr>
          <a:lstStyle/>
          <a:p>
            <a:r>
              <a:rPr lang="en-US" dirty="0" smtClean="0"/>
              <a:t>Statements involving predicates and quantifiers are </a:t>
            </a:r>
            <a:r>
              <a:rPr lang="en-US" i="1" dirty="0" smtClean="0"/>
              <a:t>logically equivalent </a:t>
            </a:r>
            <a:r>
              <a:rPr lang="en-US" dirty="0" smtClean="0"/>
              <a:t>if and only if they have the same truth value </a:t>
            </a:r>
          </a:p>
          <a:p>
            <a:pPr lvl="1"/>
            <a:r>
              <a:rPr lang="en-US" dirty="0" smtClean="0"/>
              <a:t>for every predicate substituted into these statements and </a:t>
            </a:r>
          </a:p>
          <a:p>
            <a:pPr lvl="1"/>
            <a:r>
              <a:rPr lang="en-US" dirty="0" smtClean="0"/>
              <a:t>for every domain of discourse used for the variables in the expressions. </a:t>
            </a:r>
          </a:p>
          <a:p>
            <a:r>
              <a:rPr lang="en-US" dirty="0" smtClean="0"/>
              <a:t>The notation </a:t>
            </a:r>
            <a:r>
              <a:rPr lang="en-US" i="1" dirty="0" smtClean="0"/>
              <a:t>S </a:t>
            </a:r>
            <a:r>
              <a:rPr lang="en-US" dirty="0" smtClean="0">
                <a:latin typeface="Cambria Math"/>
                <a:ea typeface="Cambria Math"/>
              </a:rPr>
              <a:t>≡</a:t>
            </a:r>
            <a:r>
              <a:rPr lang="en-US" i="1" dirty="0" smtClean="0">
                <a:latin typeface="Cambria Math"/>
                <a:ea typeface="Cambria Math"/>
              </a:rPr>
              <a:t>T</a:t>
            </a:r>
            <a:r>
              <a:rPr lang="en-US" dirty="0" smtClean="0">
                <a:latin typeface="Cambria Math"/>
                <a:ea typeface="Cambria Math"/>
              </a:rPr>
              <a:t>  indicates that </a:t>
            </a:r>
            <a:r>
              <a:rPr lang="en-US" i="1" dirty="0" smtClean="0">
                <a:latin typeface="Cambria Math"/>
                <a:ea typeface="Cambria Math"/>
              </a:rPr>
              <a:t>S</a:t>
            </a:r>
            <a:r>
              <a:rPr lang="en-US" dirty="0" smtClean="0">
                <a:latin typeface="Cambria Math"/>
                <a:ea typeface="Cambria Math"/>
              </a:rPr>
              <a:t> and </a:t>
            </a:r>
            <a:r>
              <a:rPr lang="en-US" i="1" dirty="0" smtClean="0">
                <a:latin typeface="Cambria Math"/>
                <a:ea typeface="Cambria Math"/>
              </a:rPr>
              <a:t>T</a:t>
            </a:r>
            <a:r>
              <a:rPr lang="en-US" dirty="0" smtClean="0">
                <a:latin typeface="Cambria Math"/>
                <a:ea typeface="Cambria Math"/>
              </a:rPr>
              <a:t>  are logically equivalent. </a:t>
            </a:r>
          </a:p>
          <a:p>
            <a:r>
              <a:rPr lang="en-US" b="1" dirty="0" smtClean="0">
                <a:latin typeface="Cambria Math"/>
                <a:ea typeface="Cambria Math"/>
              </a:rPr>
              <a:t>Example</a:t>
            </a:r>
            <a:r>
              <a:rPr lang="en-US" dirty="0" smtClean="0">
                <a:latin typeface="Cambria Math"/>
                <a:ea typeface="Cambria Math"/>
              </a:rPr>
              <a:t>: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 ¬¬</a:t>
            </a:r>
            <a:r>
              <a:rPr lang="en-US" i="1" dirty="0" smtClean="0">
                <a:latin typeface="Cambria Math"/>
                <a:ea typeface="Cambria Math"/>
                <a:sym typeface="Symbol"/>
              </a:rPr>
              <a:t>S(x) </a:t>
            </a:r>
            <a:r>
              <a:rPr lang="en-US" dirty="0" smtClean="0">
                <a:latin typeface="Cambria Math"/>
                <a:ea typeface="Cambria Math"/>
              </a:rPr>
              <a:t>≡</a:t>
            </a:r>
            <a:r>
              <a:rPr lang="en-US" dirty="0" smtClean="0">
                <a:latin typeface="Cambria Math"/>
                <a:ea typeface="Cambria Math"/>
                <a:sym typeface="Symbol"/>
              </a:rPr>
              <a:t> </a:t>
            </a:r>
            <a:r>
              <a:rPr lang="en-US" i="1" dirty="0" smtClean="0">
                <a:latin typeface="Cambria Math"/>
                <a:ea typeface="Cambria Math"/>
                <a:sym typeface="Symbol"/>
              </a:rPr>
              <a:t>x S(x)</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about Quantifiers as Conjunctions and Disjunctions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smtClean="0">
                <a:sym typeface="Symbol"/>
              </a:rPr>
              <a:t>If </a:t>
            </a:r>
            <a:r>
              <a:rPr lang="en-US" i="1" dirty="0" smtClean="0">
                <a:sym typeface="Symbol"/>
              </a:rPr>
              <a:t>U</a:t>
            </a:r>
            <a:r>
              <a:rPr lang="en-US" dirty="0" smtClean="0">
                <a:sym typeface="Symbol"/>
              </a:rPr>
              <a:t> consists of the integers </a:t>
            </a:r>
            <a:r>
              <a:rPr lang="en-US" dirty="0" smtClean="0">
                <a:latin typeface="Cambria Math" pitchFamily="18" charset="0"/>
                <a:ea typeface="Cambria Math" pitchFamily="18" charset="0"/>
                <a:sym typeface="Symbol"/>
              </a:rPr>
              <a:t>1</a:t>
            </a:r>
            <a:r>
              <a:rPr lang="en-US" dirty="0" smtClean="0">
                <a:sym typeface="Symbol"/>
              </a:rPr>
              <a:t>,</a:t>
            </a:r>
            <a:r>
              <a:rPr lang="en-US" dirty="0" smtClean="0">
                <a:latin typeface="Cambria Math" pitchFamily="18" charset="0"/>
                <a:ea typeface="Cambria Math" pitchFamily="18" charset="0"/>
                <a:sym typeface="Symbol"/>
              </a:rPr>
              <a:t>2</a:t>
            </a:r>
            <a:r>
              <a:rPr lang="en-US" dirty="0" smtClean="0">
                <a:sym typeface="Symbol"/>
              </a:rPr>
              <a:t>, and </a:t>
            </a:r>
            <a:r>
              <a:rPr lang="en-US" dirty="0" smtClean="0">
                <a:latin typeface="Cambria Math" pitchFamily="18" charset="0"/>
                <a:ea typeface="Cambria Math" pitchFamily="18" charset="0"/>
                <a:sym typeface="Symbol"/>
              </a:rPr>
              <a:t>3</a:t>
            </a:r>
            <a:r>
              <a:rPr lang="en-US" dirty="0" smtClean="0">
                <a:sym typeface="Symbol"/>
              </a:rPr>
              <a:t>:</a:t>
            </a: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r>
              <a:rPr lang="en-US" dirty="0" smtClean="0">
                <a:sym typeface="Symbol"/>
              </a:rPr>
              <a:t>Even if the domains are infinite, you can still think of the quantifiers in this fashion, but the equivalent expressions without quantifiers will be infinitely long.</a:t>
            </a:r>
          </a:p>
          <a:p>
            <a:endParaRPr lang="en-US" dirty="0" smtClean="0"/>
          </a:p>
          <a:p>
            <a:endParaRPr lang="en-US" dirty="0" smtClean="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a:t>
            </a:r>
            <a:endParaRPr lang="en-US" dirty="0"/>
          </a:p>
        </p:txBody>
      </p:sp>
      <p:sp>
        <p:nvSpPr>
          <p:cNvPr id="3" name="Content Placeholder 2"/>
          <p:cNvSpPr>
            <a:spLocks noGrp="1"/>
          </p:cNvSpPr>
          <p:nvPr>
            <p:ph idx="1"/>
          </p:nvPr>
        </p:nvSpPr>
        <p:spPr/>
        <p:txBody>
          <a:bodyPr>
            <a:normAutofit/>
          </a:bodyPr>
          <a:lstStyle/>
          <a:p>
            <a:r>
              <a:rPr lang="en-US" dirty="0" smtClean="0"/>
              <a:t>Consider </a:t>
            </a:r>
            <a:r>
              <a:rPr lang="en-US" i="1" dirty="0" smtClean="0">
                <a:latin typeface="Cambria Math" pitchFamily="18" charset="0"/>
                <a:ea typeface="Cambria Math" pitchFamily="18" charset="0"/>
                <a:sym typeface="Symbol"/>
              </a:rPr>
              <a:t>x J(x)</a:t>
            </a:r>
            <a:endParaRPr lang="en-US" dirty="0" smtClean="0"/>
          </a:p>
          <a:p>
            <a:pPr marL="850392" lvl="1" indent="-457200">
              <a:buNone/>
            </a:pPr>
            <a:r>
              <a:rPr lang="en-US" dirty="0" smtClean="0"/>
              <a:t>“Every student in your class has taken a course in Java.”</a:t>
            </a:r>
          </a:p>
          <a:p>
            <a:pPr marL="850392" lvl="1" indent="-457200">
              <a:buNone/>
            </a:pPr>
            <a:r>
              <a:rPr lang="en-US" dirty="0" smtClean="0"/>
              <a:t> Here </a:t>
            </a:r>
            <a:r>
              <a:rPr lang="en-US" i="1" dirty="0" smtClean="0">
                <a:latin typeface="Cambria Math" pitchFamily="18" charset="0"/>
                <a:ea typeface="Cambria Math" pitchFamily="18" charset="0"/>
                <a:sym typeface="Symbol"/>
              </a:rPr>
              <a:t>J(x)</a:t>
            </a:r>
            <a:r>
              <a:rPr lang="en-US" dirty="0" smtClean="0"/>
              <a:t>  is “x has taken a course in Java” and </a:t>
            </a:r>
          </a:p>
          <a:p>
            <a:pPr marL="850392" lvl="1" indent="-457200">
              <a:buNone/>
            </a:pPr>
            <a:r>
              <a:rPr lang="en-US" dirty="0" smtClean="0"/>
              <a:t> the domain is students in your class. </a:t>
            </a:r>
          </a:p>
          <a:p>
            <a:r>
              <a:rPr lang="en-US" dirty="0" smtClean="0"/>
              <a:t>Negating the original statement gives “It is not the case that every student in your class has taken Java.” This implies that “There is a student in your class who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Now Consider </a:t>
            </a:r>
            <a:r>
              <a:rPr lang="en-US" i="1" dirty="0" smtClean="0">
                <a:latin typeface="Cambria Math" pitchFamily="18" charset="0"/>
                <a:ea typeface="Cambria Math" pitchFamily="18" charset="0"/>
                <a:sym typeface="Symbol"/>
              </a:rPr>
              <a:t> x J(x)</a:t>
            </a:r>
            <a:endParaRPr lang="en-US" dirty="0" smtClean="0"/>
          </a:p>
          <a:p>
            <a:pPr lvl="1">
              <a:buNone/>
            </a:pPr>
            <a:r>
              <a:rPr lang="en-US" dirty="0" smtClean="0"/>
              <a:t>“There is a student in this class who has taken a course in Java.”</a:t>
            </a:r>
            <a:endParaRPr lang="en-US" i="1" dirty="0" smtClean="0">
              <a:latin typeface="Cambria Math" pitchFamily="18" charset="0"/>
              <a:ea typeface="Cambria Math" pitchFamily="18" charset="0"/>
              <a:sym typeface="Symbol"/>
            </a:endParaRPr>
          </a:p>
          <a:p>
            <a:pPr lvl="1">
              <a:buNone/>
            </a:pPr>
            <a:r>
              <a:rPr lang="en-US" dirty="0" smtClean="0"/>
              <a:t>Where </a:t>
            </a:r>
            <a:r>
              <a:rPr lang="en-US" i="1" dirty="0" smtClean="0">
                <a:latin typeface="Cambria Math" pitchFamily="18" charset="0"/>
                <a:ea typeface="Cambria Math" pitchFamily="18" charset="0"/>
                <a:sym typeface="Symbol"/>
              </a:rPr>
              <a:t>J(x)</a:t>
            </a:r>
            <a:r>
              <a:rPr lang="en-US" dirty="0" smtClean="0"/>
              <a:t>  is “x has taken a course in Java.”</a:t>
            </a:r>
          </a:p>
          <a:p>
            <a:r>
              <a:rPr lang="en-US" dirty="0" smtClean="0"/>
              <a:t>Negating the original statement gives “It is not the case that there is a student in this class who has taken Java.” This implies that “Every student in this class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 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 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 Morgan’s Laws for Quantifiers</a:t>
            </a:r>
            <a:endParaRPr lang="en-US" dirty="0"/>
          </a:p>
        </p:txBody>
      </p:sp>
      <p:sp>
        <p:nvSpPr>
          <p:cNvPr id="3" name="Content Placeholder 2"/>
          <p:cNvSpPr>
            <a:spLocks noGrp="1"/>
          </p:cNvSpPr>
          <p:nvPr>
            <p:ph idx="1"/>
          </p:nvPr>
        </p:nvSpPr>
        <p:spPr/>
        <p:txBody>
          <a:bodyPr>
            <a:normAutofit/>
          </a:bodyPr>
          <a:lstStyle/>
          <a:p>
            <a:r>
              <a:rPr lang="en-US" dirty="0" smtClean="0"/>
              <a:t>The rules for negating quantifiers are:</a:t>
            </a:r>
          </a:p>
          <a:p>
            <a:endParaRPr lang="en-US" dirty="0" smtClean="0"/>
          </a:p>
          <a:p>
            <a:endParaRPr lang="en-US" dirty="0" smtClean="0"/>
          </a:p>
          <a:p>
            <a:endParaRPr lang="en-US" dirty="0" smtClean="0"/>
          </a:p>
          <a:p>
            <a:r>
              <a:rPr lang="en-US" dirty="0" smtClean="0"/>
              <a:t>The reasoning in the table shows that:</a:t>
            </a:r>
          </a:p>
          <a:p>
            <a:endParaRPr lang="en-US" dirty="0" smtClean="0"/>
          </a:p>
          <a:p>
            <a:endParaRPr lang="en-US" dirty="0" smtClean="0"/>
          </a:p>
          <a:p>
            <a:endParaRPr lang="en-US" dirty="0" smtClean="0"/>
          </a:p>
          <a:p>
            <a:r>
              <a:rPr lang="en-US" dirty="0" smtClean="0"/>
              <a:t>These are important. You will use these. </a:t>
            </a:r>
            <a:endParaRPr lang="en-US" dirty="0"/>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Translation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Examples</a:t>
            </a:r>
            <a:r>
              <a:rPr lang="en-US" dirty="0" smtClean="0"/>
              <a:t>:</a:t>
            </a:r>
          </a:p>
          <a:p>
            <a:pPr marL="514350" indent="-514350">
              <a:buFont typeface="+mj-lt"/>
              <a:buAutoNum type="arabicPeriod"/>
            </a:pPr>
            <a:r>
              <a:rPr lang="en-US" dirty="0" smtClean="0"/>
              <a:t>“Some student in this class has visited Mexico.”</a:t>
            </a:r>
          </a:p>
          <a:p>
            <a:pPr marL="850392" lvl="1" indent="-457200">
              <a:buNone/>
            </a:pPr>
            <a:r>
              <a:rPr lang="en-US" dirty="0" smtClean="0"/>
              <a:t>   </a:t>
            </a: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has visited Mexico” and </a:t>
            </a:r>
            <a:r>
              <a:rPr lang="en-US" i="1" dirty="0" smtClean="0"/>
              <a:t>S</a:t>
            </a:r>
            <a:r>
              <a:rPr lang="en-US" dirty="0" smtClean="0"/>
              <a:t>(</a:t>
            </a:r>
            <a:r>
              <a:rPr lang="en-US" i="1" dirty="0" smtClean="0"/>
              <a:t>x</a:t>
            </a:r>
            <a:r>
              <a:rPr lang="en-US" dirty="0" smtClean="0"/>
              <a:t>) denote “</a:t>
            </a:r>
            <a:r>
              <a:rPr lang="en-US" i="1" dirty="0" smtClean="0"/>
              <a:t>x</a:t>
            </a:r>
            <a:r>
              <a:rPr lang="en-US" dirty="0" smtClean="0"/>
              <a:t> is a student in this class,”  and </a:t>
            </a:r>
            <a:r>
              <a:rPr lang="en-US" i="1" dirty="0" smtClean="0">
                <a:latin typeface="Cambria Math" pitchFamily="18" charset="0"/>
                <a:ea typeface="Cambria Math" pitchFamily="18" charset="0"/>
                <a:sym typeface="Symbol"/>
              </a:rPr>
              <a:t>U  </a:t>
            </a:r>
            <a:r>
              <a:rPr lang="en-US" dirty="0" smtClean="0">
                <a:latin typeface="Cambria Math" pitchFamily="18" charset="0"/>
                <a:ea typeface="Cambria Math" pitchFamily="18" charset="0"/>
                <a:sym typeface="Symbol"/>
              </a:rPr>
              <a:t>be all people.</a:t>
            </a:r>
            <a:endParaRPr lang="en-US" dirty="0" smtClean="0"/>
          </a:p>
          <a:p>
            <a:pPr marL="850392" lvl="1" indent="-457200">
              <a:buNone/>
            </a:pPr>
            <a:r>
              <a:rPr lang="en-US" dirty="0" smtClean="0"/>
              <a:t>                      </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M(x))</a:t>
            </a:r>
            <a:endParaRPr lang="en-US" dirty="0" smtClean="0"/>
          </a:p>
          <a:p>
            <a:pPr marL="514350" indent="-514350">
              <a:buFont typeface="+mj-lt"/>
              <a:buAutoNum type="arabicPeriod"/>
            </a:pPr>
            <a:r>
              <a:rPr lang="en-US" dirty="0" smtClean="0"/>
              <a:t>“Every student in this class has visited Canada or Mexico.”</a:t>
            </a:r>
          </a:p>
          <a:p>
            <a:pPr marL="850392" lvl="1" indent="-457200">
              <a:buNone/>
            </a:pPr>
            <a:r>
              <a:rPr lang="en-US" dirty="0" smtClean="0"/>
              <a:t>  </a:t>
            </a:r>
            <a:r>
              <a:rPr lang="en-US" b="1" dirty="0" smtClean="0"/>
              <a:t>Solution</a:t>
            </a:r>
            <a:r>
              <a:rPr lang="en-US" dirty="0" smtClean="0"/>
              <a:t>: Add </a:t>
            </a:r>
            <a:r>
              <a:rPr lang="en-US" i="1" dirty="0" smtClean="0"/>
              <a:t>C</a:t>
            </a:r>
            <a:r>
              <a:rPr lang="en-US" dirty="0" smtClean="0"/>
              <a:t>(</a:t>
            </a:r>
            <a:r>
              <a:rPr lang="en-US" i="1" dirty="0" smtClean="0"/>
              <a:t>x</a:t>
            </a:r>
            <a:r>
              <a:rPr lang="en-US" dirty="0" smtClean="0"/>
              <a:t>) denoting “</a:t>
            </a:r>
            <a:r>
              <a:rPr lang="en-US" i="1" dirty="0" smtClean="0"/>
              <a:t>x</a:t>
            </a:r>
            <a:r>
              <a:rPr lang="en-US" dirty="0" smtClean="0"/>
              <a:t> has visited Canada.”</a:t>
            </a:r>
          </a:p>
          <a:p>
            <a:pPr marL="850392" lvl="1" indent="-457200">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 (M(x)∨C(x)))</a:t>
            </a:r>
            <a:endParaRPr lang="en-US" i="1" dirty="0" smtClean="0">
              <a:latin typeface="Cambria Math" pitchFamily="18" charset="0"/>
              <a:ea typeface="Cambria Math" pitchFamily="18" charset="0"/>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Fun with Translating from English into Logical Expressions</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x is a thingamabob</a:t>
            </a:r>
          </a:p>
          <a:p>
            <a:pPr>
              <a:buNone/>
            </a:pPr>
            <a:r>
              <a:rPr lang="en-US" b="1" dirty="0" smtClean="0"/>
              <a:t>   </a:t>
            </a:r>
            <a:r>
              <a:rPr lang="en-US" dirty="0" smtClean="0"/>
              <a:t>Translate “Everything is a </a:t>
            </a:r>
            <a:r>
              <a:rPr lang="en-US" dirty="0" err="1" smtClean="0"/>
              <a:t>fleegle</a:t>
            </a:r>
            <a:r>
              <a:rPr lang="en-US" dirty="0" smtClean="0"/>
              <a:t>”</a:t>
            </a:r>
          </a:p>
          <a:p>
            <a:pPr>
              <a:buNone/>
            </a:pPr>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“Nothing is a </a:t>
            </a:r>
            <a:r>
              <a:rPr lang="en-US" dirty="0" err="1" smtClean="0"/>
              <a:t>snurd</a:t>
            </a:r>
            <a:r>
              <a:rPr lang="en-US" dirty="0" smtClean="0"/>
              <a:t>.”</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 </a:t>
            </a:r>
            <a:r>
              <a:rPr lang="en-US" i="1" dirty="0" smtClean="0">
                <a:latin typeface="Cambria Math" pitchFamily="18" charset="0"/>
                <a:ea typeface="Cambria Math" pitchFamily="18" charset="0"/>
                <a:sym typeface="Symbol"/>
              </a:rPr>
              <a:t>S(x) </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“All </a:t>
            </a:r>
            <a:r>
              <a:rPr lang="en-US" dirty="0" err="1" smtClean="0"/>
              <a:t>fleegles</a:t>
            </a:r>
            <a:r>
              <a:rPr lang="en-US" dirty="0" smtClean="0"/>
              <a:t> are </a:t>
            </a:r>
            <a:r>
              <a:rPr lang="en-US" dirty="0" err="1" smtClean="0"/>
              <a:t>snurds</a:t>
            </a:r>
            <a:r>
              <a:rPr lang="en-US" dirty="0" smtClean="0"/>
              <a:t>.”</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r>
              <a:rPr lang="en-US" i="1" dirty="0" smtClean="0">
                <a:latin typeface="Cambria Math"/>
                <a:ea typeface="Cambria Math"/>
                <a:sym typeface="Symbol"/>
              </a:rPr>
              <a:t>→ S(x))</a:t>
            </a:r>
            <a:endParaRPr lang="en-US" i="1" dirty="0" smtClean="0">
              <a:latin typeface="Cambria Math" pitchFamily="18" charset="0"/>
              <a:ea typeface="Cambria Math" pitchFamily="18" charset="0"/>
            </a:endParaRPr>
          </a:p>
          <a:p>
            <a:endParaRPr lang="en-US" dirty="0" smtClean="0"/>
          </a:p>
          <a:p>
            <a:endParaRPr lang="en-US" dirty="0" smtClean="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“Some </a:t>
            </a:r>
            <a:r>
              <a:rPr lang="en-US" dirty="0" err="1" smtClean="0"/>
              <a:t>fleegles</a:t>
            </a:r>
            <a:r>
              <a:rPr lang="en-US" dirty="0" smtClean="0"/>
              <a:t> are thingamabobs.”</a:t>
            </a:r>
          </a:p>
          <a:p>
            <a:endParaRPr lang="en-US" dirty="0" smtClean="0"/>
          </a:p>
          <a:p>
            <a:pPr>
              <a:buNone/>
            </a:pPr>
            <a:r>
              <a:rPr lang="en-US" b="1" dirty="0" smtClean="0"/>
              <a:t>   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 </a:t>
            </a:r>
            <a:r>
              <a:rPr lang="en-US" dirty="0" smtClean="0"/>
              <a:t>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 </a:t>
            </a:r>
            <a:r>
              <a:rPr lang="en-US" dirty="0" err="1" smtClean="0"/>
              <a:t>snurd</a:t>
            </a:r>
            <a:r>
              <a:rPr lang="en-US" dirty="0" smtClean="0"/>
              <a:t> is a thingamabob.”</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a:t>
            </a:r>
            <a:r>
              <a:rPr lang="en-US" i="1" dirty="0" smtClean="0">
                <a:latin typeface="Cambria Math" pitchFamily="18" charset="0"/>
                <a:ea typeface="Cambria Math" pitchFamily="18" charset="0"/>
                <a:sym typeface="Symbol"/>
              </a:rPr>
              <a:t>S(x) </a:t>
            </a:r>
            <a:r>
              <a:rPr lang="en-US" i="1" dirty="0" smtClean="0">
                <a:latin typeface="Cambria Math"/>
                <a:ea typeface="Cambria Math"/>
                <a:sym typeface="Symbol"/>
              </a:rPr>
              <a:t>∨ </a:t>
            </a:r>
            <a:r>
              <a:rPr lang="en-US" dirty="0" smtClean="0">
                <a:latin typeface="Cambria Math"/>
                <a:ea typeface="Cambria Math"/>
              </a:rPr>
              <a:t>¬</a:t>
            </a:r>
            <a:r>
              <a:rPr lang="en-US" i="1" dirty="0" smtClean="0">
                <a:latin typeface="Cambria Math" pitchFamily="18" charset="0"/>
                <a:ea typeface="Cambria Math" pitchFamily="18" charset="0"/>
                <a:sym typeface="Symbol"/>
              </a:rPr>
              <a:t>T(x))</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x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“If any </a:t>
            </a:r>
            <a:r>
              <a:rPr lang="en-US" dirty="0" err="1" smtClean="0"/>
              <a:t>fleegle</a:t>
            </a:r>
            <a:r>
              <a:rPr lang="en-US" dirty="0" smtClean="0"/>
              <a:t> is a </a:t>
            </a:r>
            <a:r>
              <a:rPr lang="en-US" dirty="0" err="1" smtClean="0"/>
              <a:t>snurd</a:t>
            </a:r>
            <a:r>
              <a:rPr lang="en-US" dirty="0" smtClean="0"/>
              <a:t> then it is also a thingamabob.”</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a:t>
            </a:r>
            <a:r>
              <a:rPr lang="en-US" i="1" dirty="0" smtClean="0">
                <a:latin typeface="Cambria Math"/>
                <a:ea typeface="Cambria Math"/>
                <a:sym typeface="Symbol"/>
              </a:rPr>
              <a:t> S(x))→ 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 Example</a:t>
            </a:r>
            <a:endParaRPr lang="en-US" dirty="0"/>
          </a:p>
        </p:txBody>
      </p:sp>
      <p:sp>
        <p:nvSpPr>
          <p:cNvPr id="3" name="Content Placeholder 2"/>
          <p:cNvSpPr>
            <a:spLocks noGrp="1"/>
          </p:cNvSpPr>
          <p:nvPr>
            <p:ph idx="1"/>
          </p:nvPr>
        </p:nvSpPr>
        <p:spPr>
          <a:xfrm>
            <a:off x="304800" y="1828800"/>
            <a:ext cx="8229600" cy="4389120"/>
          </a:xfrm>
        </p:spPr>
        <p:txBody>
          <a:bodyPr>
            <a:normAutofit lnSpcReduction="10000"/>
          </a:bodyPr>
          <a:lstStyle/>
          <a:p>
            <a:r>
              <a:rPr lang="en-US" sz="2000" dirty="0" smtClean="0"/>
              <a:t>Predicate logic is used for specifying properties that systems must satisfy.</a:t>
            </a:r>
          </a:p>
          <a:p>
            <a:r>
              <a:rPr lang="en-US" sz="2000" dirty="0" smtClean="0"/>
              <a:t>For example, translate into predicate logic:</a:t>
            </a:r>
          </a:p>
          <a:p>
            <a:pPr lvl="1"/>
            <a:r>
              <a:rPr lang="en-US" sz="2000" dirty="0" smtClean="0"/>
              <a:t>“Every mail message larger than one megabyte will be compressed.”</a:t>
            </a:r>
          </a:p>
          <a:p>
            <a:pPr lvl="1"/>
            <a:r>
              <a:rPr lang="en-US" sz="2000" dirty="0" smtClean="0"/>
              <a:t>“If a user is active, at least one network link will be available.”</a:t>
            </a:r>
          </a:p>
          <a:p>
            <a:r>
              <a:rPr lang="en-US" sz="2000" dirty="0" smtClean="0"/>
              <a:t>Decide on predicates and domains (left implicit here) for the variables:</a:t>
            </a:r>
          </a:p>
          <a:p>
            <a:pPr lvl="1"/>
            <a:r>
              <a:rPr lang="en-US" sz="1800" dirty="0" smtClean="0"/>
              <a:t>Let </a:t>
            </a:r>
            <a:r>
              <a:rPr lang="en-US" sz="1800" i="1" dirty="0" smtClean="0"/>
              <a:t>L</a:t>
            </a:r>
            <a:r>
              <a:rPr lang="en-US" sz="1800" dirty="0" smtClean="0"/>
              <a:t>(</a:t>
            </a:r>
            <a:r>
              <a:rPr lang="en-US" sz="1800" i="1" dirty="0" smtClean="0"/>
              <a:t>m</a:t>
            </a:r>
            <a:r>
              <a:rPr lang="en-US" sz="1800" dirty="0" smtClean="0"/>
              <a:t>, </a:t>
            </a:r>
            <a:r>
              <a:rPr lang="en-US" sz="1800" i="1" dirty="0" smtClean="0"/>
              <a:t>y</a:t>
            </a:r>
            <a:r>
              <a:rPr lang="en-US" sz="1800" dirty="0" smtClean="0"/>
              <a:t>) be “Mail message </a:t>
            </a:r>
            <a:r>
              <a:rPr lang="en-US" sz="1800" i="1" dirty="0" smtClean="0"/>
              <a:t>m</a:t>
            </a:r>
            <a:r>
              <a:rPr lang="en-US" sz="1800" dirty="0" smtClean="0"/>
              <a:t> is larger than </a:t>
            </a:r>
            <a:r>
              <a:rPr lang="en-US" sz="1800" i="1" dirty="0" smtClean="0"/>
              <a:t>y</a:t>
            </a:r>
            <a:r>
              <a:rPr lang="en-US" sz="1800" dirty="0" smtClean="0"/>
              <a:t> megabytes.”</a:t>
            </a:r>
          </a:p>
          <a:p>
            <a:pPr lvl="1"/>
            <a:r>
              <a:rPr lang="en-US" sz="1800" dirty="0" smtClean="0"/>
              <a:t>Let </a:t>
            </a:r>
            <a:r>
              <a:rPr lang="en-US" sz="1800" i="1" dirty="0" smtClean="0"/>
              <a:t>C</a:t>
            </a:r>
            <a:r>
              <a:rPr lang="en-US" sz="1800" dirty="0" smtClean="0"/>
              <a:t>(</a:t>
            </a:r>
            <a:r>
              <a:rPr lang="en-US" sz="1800" i="1" dirty="0" smtClean="0"/>
              <a:t>m</a:t>
            </a:r>
            <a:r>
              <a:rPr lang="en-US" sz="1800" dirty="0" smtClean="0"/>
              <a:t>) denote “Mail message </a:t>
            </a:r>
            <a:r>
              <a:rPr lang="en-US" sz="1800" i="1" dirty="0" smtClean="0"/>
              <a:t>m</a:t>
            </a:r>
            <a:r>
              <a:rPr lang="en-US" sz="1800" dirty="0" smtClean="0"/>
              <a:t> will be compressed.”</a:t>
            </a:r>
          </a:p>
          <a:p>
            <a:pPr lvl="1"/>
            <a:r>
              <a:rPr lang="en-US" sz="1800" dirty="0" smtClean="0"/>
              <a:t>Let </a:t>
            </a:r>
            <a:r>
              <a:rPr lang="en-US" sz="1800" i="1" dirty="0" smtClean="0"/>
              <a:t>A</a:t>
            </a:r>
            <a:r>
              <a:rPr lang="en-US" sz="1800" dirty="0" smtClean="0"/>
              <a:t>(</a:t>
            </a:r>
            <a:r>
              <a:rPr lang="en-US" sz="1800" i="1" dirty="0" smtClean="0"/>
              <a:t>u</a:t>
            </a:r>
            <a:r>
              <a:rPr lang="en-US" sz="1800" dirty="0" smtClean="0"/>
              <a:t>) represent “User </a:t>
            </a:r>
            <a:r>
              <a:rPr lang="en-US" sz="1800" i="1" dirty="0" smtClean="0"/>
              <a:t>u</a:t>
            </a:r>
            <a:r>
              <a:rPr lang="en-US" sz="1800" dirty="0" smtClean="0"/>
              <a:t> is active.”</a:t>
            </a:r>
          </a:p>
          <a:p>
            <a:pPr lvl="1"/>
            <a:r>
              <a:rPr lang="en-US" sz="1800" dirty="0" smtClean="0"/>
              <a:t>Let </a:t>
            </a:r>
            <a:r>
              <a:rPr lang="en-US" sz="1800" i="1" dirty="0" smtClean="0"/>
              <a:t>S</a:t>
            </a:r>
            <a:r>
              <a:rPr lang="en-US" sz="1800" dirty="0" smtClean="0"/>
              <a:t>(</a:t>
            </a:r>
            <a:r>
              <a:rPr lang="en-US" sz="1800" i="1" dirty="0" smtClean="0"/>
              <a:t>n, x</a:t>
            </a:r>
            <a:r>
              <a:rPr lang="en-US" sz="1800" dirty="0" smtClean="0"/>
              <a:t>) represent “Network link </a:t>
            </a:r>
            <a:r>
              <a:rPr lang="en-US" sz="1800" i="1" dirty="0" smtClean="0"/>
              <a:t>n</a:t>
            </a:r>
            <a:r>
              <a:rPr lang="en-US" sz="1800" dirty="0" smtClean="0"/>
              <a:t> is state </a:t>
            </a:r>
            <a:r>
              <a:rPr lang="en-US" sz="1800" i="1" dirty="0" smtClean="0"/>
              <a:t>x</a:t>
            </a:r>
            <a:r>
              <a:rPr lang="en-US" sz="1800" dirty="0" smtClean="0"/>
              <a:t>.</a:t>
            </a:r>
          </a:p>
          <a:p>
            <a:r>
              <a:rPr lang="en-US" sz="2000" dirty="0" smtClean="0"/>
              <a:t>Now we have:</a:t>
            </a:r>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pPr lvl="1">
              <a:buNone/>
            </a:pPr>
            <a:endParaRPr lang="en-US" dirty="0" smtClean="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Lewis Carroll Example</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The first two are called </a:t>
            </a:r>
            <a:r>
              <a:rPr lang="en-US" i="1" dirty="0" smtClean="0"/>
              <a:t>premises</a:t>
            </a:r>
            <a:r>
              <a:rPr lang="en-US" dirty="0" smtClean="0"/>
              <a:t> and the third is called the </a:t>
            </a:r>
            <a:r>
              <a:rPr lang="en-US" i="1" dirty="0" smtClean="0"/>
              <a:t>conclusion</a:t>
            </a:r>
            <a:r>
              <a:rPr lang="en-US" dirty="0" smtClean="0"/>
              <a:t>. </a:t>
            </a:r>
          </a:p>
          <a:p>
            <a:pPr marL="850392" lvl="1" indent="-457200">
              <a:buFont typeface="+mj-lt"/>
              <a:buAutoNum type="arabicPeriod"/>
            </a:pPr>
            <a:r>
              <a:rPr lang="en-US" dirty="0" smtClean="0"/>
              <a:t>“All lions are fierce.”</a:t>
            </a:r>
          </a:p>
          <a:p>
            <a:pPr marL="850392" lvl="1" indent="-457200">
              <a:buFont typeface="+mj-lt"/>
              <a:buAutoNum type="arabicPeriod"/>
            </a:pPr>
            <a:r>
              <a:rPr lang="en-US" dirty="0" smtClean="0"/>
              <a:t>“Some lions do not drink coffee.”</a:t>
            </a:r>
          </a:p>
          <a:p>
            <a:pPr marL="850392" lvl="1" indent="-457200">
              <a:buFont typeface="+mj-lt"/>
              <a:buAutoNum type="arabicPeriod"/>
            </a:pPr>
            <a:r>
              <a:rPr lang="en-US" dirty="0" smtClean="0"/>
              <a:t>“Some fierce creatures do not drink coffee.” </a:t>
            </a:r>
          </a:p>
          <a:p>
            <a:pPr marL="484632" indent="-457200"/>
            <a:r>
              <a:rPr lang="en-US" dirty="0" smtClean="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smtClean="0">
                <a:latin typeface="Cambria Math" pitchFamily="18" charset="0"/>
                <a:ea typeface="Cambria Math" pitchFamily="18" charset="0"/>
                <a:sym typeface="Symbol"/>
              </a:rPr>
              <a:t>x (P(x)</a:t>
            </a:r>
            <a:r>
              <a:rPr lang="en-US" i="1" dirty="0" smtClean="0">
                <a:latin typeface="Cambria Math"/>
                <a:ea typeface="Cambria Math"/>
                <a:sym typeface="Symbol"/>
              </a:rPr>
              <a:t>→ Q(x))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(P(x)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(Q(x)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484632" indent="-457200"/>
            <a:r>
              <a:rPr lang="en-US" dirty="0" smtClean="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smtClean="0"/>
              <a:t>Charles </a:t>
            </a:r>
            <a:r>
              <a:rPr lang="en-US" dirty="0" err="1" smtClean="0"/>
              <a:t>Lutwidge</a:t>
            </a:r>
            <a:r>
              <a:rPr lang="en-US" dirty="0" smtClean="0"/>
              <a:t> Dodgson</a:t>
            </a:r>
          </a:p>
          <a:p>
            <a:r>
              <a:rPr lang="en-US" dirty="0" smtClean="0"/>
              <a:t>   (AKA Lewis </a:t>
            </a:r>
            <a:r>
              <a:rPr lang="en-US" dirty="0" err="1" smtClean="0"/>
              <a:t>Caroll</a:t>
            </a:r>
            <a:r>
              <a:rPr lang="en-US" dirty="0" smtClean="0"/>
              <a:t>)</a:t>
            </a:r>
          </a:p>
          <a:p>
            <a:r>
              <a:rPr lang="en-US" dirty="0" smtClean="0"/>
              <a:t>        (1832-1898)</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Predicate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assertion involving predicates and quantifiers is </a:t>
            </a:r>
            <a:r>
              <a:rPr lang="en-US" i="1" dirty="0" smtClean="0"/>
              <a:t>valid</a:t>
            </a:r>
            <a:r>
              <a:rPr lang="en-US" dirty="0" smtClean="0"/>
              <a:t> if it is true </a:t>
            </a:r>
          </a:p>
          <a:p>
            <a:pPr lvl="2"/>
            <a:r>
              <a:rPr lang="en-US" dirty="0" smtClean="0"/>
              <a:t>for all domains </a:t>
            </a:r>
          </a:p>
          <a:p>
            <a:pPr lvl="2"/>
            <a:r>
              <a:rPr lang="en-US" dirty="0" smtClean="0"/>
              <a:t>every propositional function  substituted for the predicates in the assertion.</a:t>
            </a:r>
          </a:p>
          <a:p>
            <a:pPr lvl="1">
              <a:buNone/>
            </a:pPr>
            <a:r>
              <a:rPr lang="en-US" b="1" dirty="0" smtClean="0"/>
              <a:t>Example</a:t>
            </a:r>
            <a:r>
              <a:rPr lang="en-US" dirty="0" smtClean="0"/>
              <a:t>:  </a:t>
            </a:r>
          </a:p>
          <a:p>
            <a:r>
              <a:rPr lang="en-US" dirty="0" smtClean="0"/>
              <a:t>An assertion involving predicates is </a:t>
            </a:r>
            <a:r>
              <a:rPr lang="en-US" i="1" dirty="0" err="1" smtClean="0"/>
              <a:t>satisfiable</a:t>
            </a:r>
            <a:r>
              <a:rPr lang="en-US" dirty="0" smtClean="0"/>
              <a:t> if it is true </a:t>
            </a:r>
          </a:p>
          <a:p>
            <a:pPr lvl="2"/>
            <a:r>
              <a:rPr lang="en-US" dirty="0" smtClean="0"/>
              <a:t>for some domains </a:t>
            </a:r>
          </a:p>
          <a:p>
            <a:pPr lvl="2"/>
            <a:r>
              <a:rPr lang="en-US" dirty="0" smtClean="0"/>
              <a:t>some propositional functions that can be substituted for  the predicates in the assertion. </a:t>
            </a:r>
          </a:p>
          <a:p>
            <a:pPr>
              <a:buNone/>
            </a:pPr>
            <a:r>
              <a:rPr lang="en-US" dirty="0" smtClean="0"/>
              <a:t>    Otherwise it is </a:t>
            </a:r>
            <a:r>
              <a:rPr lang="en-US" i="1" dirty="0" err="1" smtClean="0"/>
              <a:t>unsatisfiable</a:t>
            </a:r>
            <a:r>
              <a:rPr lang="en-US" dirty="0" smtClean="0"/>
              <a:t>.</a:t>
            </a:r>
          </a:p>
          <a:p>
            <a:pPr>
              <a:buNone/>
            </a:pPr>
            <a:r>
              <a:rPr lang="en-US" dirty="0" smtClean="0"/>
              <a:t>    </a:t>
            </a:r>
            <a:r>
              <a:rPr lang="en-US" b="1" dirty="0" smtClean="0"/>
              <a:t>Example:</a:t>
            </a:r>
            <a:r>
              <a:rPr lang="en-US" dirty="0" smtClean="0"/>
              <a:t>                                     not valid but </a:t>
            </a:r>
            <a:r>
              <a:rPr lang="en-US" dirty="0" err="1" smtClean="0"/>
              <a:t>satisfiable</a:t>
            </a:r>
            <a:r>
              <a:rPr lang="en-US" dirty="0" smtClean="0"/>
              <a:t> </a:t>
            </a:r>
          </a:p>
          <a:p>
            <a:pPr>
              <a:buNone/>
            </a:pPr>
            <a:r>
              <a:rPr lang="en-US" dirty="0" smtClean="0"/>
              <a:t>    </a:t>
            </a:r>
            <a:r>
              <a:rPr lang="en-US" b="1" dirty="0" smtClean="0"/>
              <a:t>Example:                                        </a:t>
            </a:r>
            <a:r>
              <a:rPr lang="en-US" dirty="0" err="1" smtClean="0"/>
              <a:t>unsatisfiable</a:t>
            </a:r>
            <a:endParaRPr lang="en-US" dirty="0" smtClean="0"/>
          </a:p>
          <a:p>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2438400" y="3429000"/>
            <a:ext cx="2301240" cy="255270"/>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2590800" y="5334000"/>
            <a:ext cx="1918335" cy="25527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715000"/>
            <a:ext cx="1988820" cy="25527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MorePredicate</a:t>
            </a:r>
            <a:r>
              <a:rPr lang="en-US" dirty="0" smtClean="0"/>
              <a:t>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scope </a:t>
            </a:r>
            <a:r>
              <a:rPr lang="en-US" dirty="0" smtClean="0"/>
              <a:t>of a quantifier is the part of an assertion in which variables are bound by the quantifier.</a:t>
            </a:r>
          </a:p>
          <a:p>
            <a:pPr lvl="1">
              <a:buNone/>
            </a:pPr>
            <a:r>
              <a:rPr lang="en-US" b="1" dirty="0" smtClean="0"/>
              <a:t>Example</a:t>
            </a:r>
            <a:r>
              <a:rPr lang="en-US" dirty="0" smtClean="0"/>
              <a:t>:                                      </a:t>
            </a:r>
            <a:r>
              <a:rPr lang="en-US" i="1" dirty="0" smtClean="0"/>
              <a:t>x</a:t>
            </a:r>
            <a:r>
              <a:rPr lang="en-US" dirty="0" smtClean="0"/>
              <a:t> has wide scope</a:t>
            </a:r>
          </a:p>
          <a:p>
            <a:pPr lvl="1">
              <a:buNone/>
            </a:pPr>
            <a:r>
              <a:rPr lang="en-US" dirty="0" smtClean="0"/>
              <a:t> </a:t>
            </a:r>
          </a:p>
          <a:p>
            <a:pPr lvl="1">
              <a:buNone/>
            </a:pPr>
            <a:r>
              <a:rPr lang="en-US" b="1" dirty="0" smtClean="0"/>
              <a:t>Example</a:t>
            </a:r>
            <a:r>
              <a:rPr lang="en-US" dirty="0" smtClean="0"/>
              <a:t>:                                      </a:t>
            </a:r>
            <a:r>
              <a:rPr lang="en-US" i="1" dirty="0" smtClean="0"/>
              <a:t>x</a:t>
            </a:r>
            <a:r>
              <a:rPr lang="en-US" dirty="0" smtClean="0"/>
              <a:t> has narrow scope</a:t>
            </a:r>
          </a:p>
          <a:p>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514600" y="2971800"/>
            <a:ext cx="1792605" cy="25527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438400" y="3810000"/>
            <a:ext cx="2249805" cy="25527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(optional)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Prolog (from </a:t>
            </a:r>
            <a:r>
              <a:rPr lang="en-US" i="1" dirty="0" smtClean="0"/>
              <a:t>Pro</a:t>
            </a:r>
            <a:r>
              <a:rPr lang="en-US" dirty="0" smtClean="0"/>
              <a:t>gramming in </a:t>
            </a:r>
            <a:r>
              <a:rPr lang="en-US" i="1" dirty="0" smtClean="0"/>
              <a:t>Log</a:t>
            </a:r>
            <a:r>
              <a:rPr lang="en-US" dirty="0" smtClean="0"/>
              <a:t>ic) is a programming language developed in the </a:t>
            </a:r>
            <a:r>
              <a:rPr lang="en-US" dirty="0" smtClean="0">
                <a:latin typeface="Cambria Math" pitchFamily="18" charset="0"/>
                <a:ea typeface="Cambria Math" pitchFamily="18" charset="0"/>
              </a:rPr>
              <a:t>1970</a:t>
            </a:r>
            <a:r>
              <a:rPr lang="en-US" dirty="0" smtClean="0"/>
              <a:t>s by researchers in artificial intelligence (AI).</a:t>
            </a:r>
          </a:p>
          <a:p>
            <a:r>
              <a:rPr lang="en-US" dirty="0" smtClean="0"/>
              <a:t>Prolog programs include </a:t>
            </a:r>
            <a:r>
              <a:rPr lang="en-US" i="1" dirty="0" smtClean="0"/>
              <a:t>Prolog facts </a:t>
            </a:r>
            <a:r>
              <a:rPr lang="en-US" dirty="0" smtClean="0"/>
              <a:t>and </a:t>
            </a:r>
            <a:r>
              <a:rPr lang="en-US" i="1" dirty="0" smtClean="0"/>
              <a:t>Prolog rules</a:t>
            </a:r>
            <a:r>
              <a:rPr lang="en-US" dirty="0" smtClean="0"/>
              <a:t>.</a:t>
            </a:r>
          </a:p>
          <a:p>
            <a:r>
              <a:rPr lang="en-US" dirty="0" smtClean="0"/>
              <a:t>As an example of a set of Prolog facts consider the following:</a:t>
            </a:r>
          </a:p>
          <a:p>
            <a:pPr lvl="1">
              <a:buNone/>
            </a:pPr>
            <a:r>
              <a:rPr lang="en-US" sz="1200" dirty="0" smtClean="0">
                <a:latin typeface="Lucida Sans Typewriter" pitchFamily="49" charset="0"/>
              </a:rPr>
              <a:t>   instructor(</a:t>
            </a:r>
            <a:r>
              <a:rPr lang="en-US" sz="1200" dirty="0" err="1" smtClean="0">
                <a:latin typeface="Lucida Sans Typewriter" pitchFamily="49" charset="0"/>
              </a:rPr>
              <a:t>chan</a:t>
            </a:r>
            <a:r>
              <a:rPr lang="en-US" sz="1200" dirty="0" smtClean="0">
                <a:latin typeface="Lucida Sans Typewriter" pitchFamily="49" charset="0"/>
              </a:rPr>
              <a:t>, math273).</a:t>
            </a:r>
          </a:p>
          <a:p>
            <a:pPr lvl="1">
              <a:buNone/>
            </a:pPr>
            <a:r>
              <a:rPr lang="en-US" sz="1200" dirty="0" smtClean="0">
                <a:latin typeface="Lucida Sans Typewriter" pitchFamily="49" charset="0"/>
              </a:rPr>
              <a:t>   instructor(</a:t>
            </a:r>
            <a:r>
              <a:rPr lang="en-US" sz="1200" dirty="0" err="1" smtClean="0">
                <a:latin typeface="Lucida Sans Typewriter" pitchFamily="49" charset="0"/>
              </a:rPr>
              <a:t>patel</a:t>
            </a:r>
            <a:r>
              <a:rPr lang="en-US" sz="1200" dirty="0" smtClean="0">
                <a:latin typeface="Lucida Sans Typewriter" pitchFamily="49" charset="0"/>
              </a:rPr>
              <a:t>, ee222).</a:t>
            </a:r>
          </a:p>
          <a:p>
            <a:pPr lvl="1">
              <a:buNone/>
            </a:pPr>
            <a:r>
              <a:rPr lang="en-US" sz="1200" dirty="0" smtClean="0">
                <a:latin typeface="Lucida Sans Typewriter" pitchFamily="49" charset="0"/>
              </a:rPr>
              <a:t>   instructor(</a:t>
            </a:r>
            <a:r>
              <a:rPr lang="en-US" sz="1200" dirty="0" err="1" smtClean="0">
                <a:latin typeface="Lucida Sans Typewriter" pitchFamily="49" charset="0"/>
              </a:rPr>
              <a:t>grossman</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kevin</a:t>
            </a:r>
            <a:r>
              <a:rPr lang="en-US" sz="1200" dirty="0" smtClean="0">
                <a:latin typeface="Lucida Sans Typewriter" pitchFamily="49" charset="0"/>
              </a:rPr>
              <a:t>, math273).</a:t>
            </a:r>
          </a:p>
          <a:p>
            <a:pPr lvl="1">
              <a:buNone/>
            </a:pPr>
            <a:r>
              <a:rPr lang="en-US" sz="1200" dirty="0" smtClean="0">
                <a:latin typeface="Lucida Sans Typewriter" pitchFamily="49" charset="0"/>
              </a:rPr>
              <a:t>   </a:t>
            </a:r>
            <a:r>
              <a:rPr lang="en-US" sz="1200" dirty="0" err="1" smtClean="0">
                <a:latin typeface="Lucida Sans Typewriter" pitchFamily="49" charset="0"/>
              </a:rPr>
              <a:t>enrolled(juana</a:t>
            </a:r>
            <a:r>
              <a:rPr lang="en-US" sz="1200" dirty="0" smtClean="0">
                <a:latin typeface="Lucida Sans Typewriter" pitchFamily="49" charset="0"/>
              </a:rPr>
              <a:t>, ee222).</a:t>
            </a:r>
          </a:p>
          <a:p>
            <a:pPr lvl="1">
              <a:buNone/>
            </a:pPr>
            <a:r>
              <a:rPr lang="en-US" sz="1200" dirty="0" smtClean="0">
                <a:latin typeface="Lucida Sans Typewriter" pitchFamily="49" charset="0"/>
              </a:rPr>
              <a:t>   enrolled(</a:t>
            </a:r>
            <a:r>
              <a:rPr lang="en-US" sz="1200" dirty="0" err="1" smtClean="0">
                <a:latin typeface="Lucida Sans Typewriter" pitchFamily="49" charset="0"/>
              </a:rPr>
              <a:t>juana</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math273).</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cs301).</a:t>
            </a:r>
          </a:p>
          <a:p>
            <a:r>
              <a:rPr lang="en-US" dirty="0" smtClean="0"/>
              <a:t>Here the predicates </a:t>
            </a:r>
            <a:r>
              <a:rPr lang="en-US" i="1" dirty="0" smtClean="0"/>
              <a:t>instructor(</a:t>
            </a:r>
            <a:r>
              <a:rPr lang="en-US" i="1" dirty="0" err="1" smtClean="0"/>
              <a:t>p,c</a:t>
            </a:r>
            <a:r>
              <a:rPr lang="en-US" i="1" dirty="0" smtClean="0"/>
              <a:t>)</a:t>
            </a:r>
            <a:r>
              <a:rPr lang="en-US" dirty="0" smtClean="0"/>
              <a:t> and </a:t>
            </a:r>
            <a:r>
              <a:rPr lang="en-US" i="1" dirty="0" smtClean="0"/>
              <a:t>enrolled(</a:t>
            </a:r>
            <a:r>
              <a:rPr lang="en-US" i="1" dirty="0" err="1" smtClean="0"/>
              <a:t>s,c</a:t>
            </a:r>
            <a:r>
              <a:rPr lang="en-US" i="1" dirty="0" smtClean="0"/>
              <a:t>)</a:t>
            </a:r>
            <a:r>
              <a:rPr lang="en-US" dirty="0" smtClean="0"/>
              <a:t> represent that professor </a:t>
            </a:r>
            <a:r>
              <a:rPr lang="en-US" i="1" dirty="0" smtClean="0"/>
              <a:t>p </a:t>
            </a:r>
            <a:r>
              <a:rPr lang="en-US" dirty="0" smtClean="0"/>
              <a:t>is the instructor of course </a:t>
            </a:r>
            <a:r>
              <a:rPr lang="en-US" i="1" dirty="0" smtClean="0"/>
              <a:t>c</a:t>
            </a:r>
            <a:r>
              <a:rPr lang="en-US" dirty="0" smtClean="0"/>
              <a:t> and that student </a:t>
            </a:r>
            <a:r>
              <a:rPr lang="en-US" i="1" dirty="0" smtClean="0"/>
              <a:t>s </a:t>
            </a:r>
            <a:r>
              <a:rPr lang="en-US" dirty="0" smtClean="0"/>
              <a:t>is enrolled in course </a:t>
            </a:r>
            <a:r>
              <a:rPr lang="en-US" i="1" dirty="0" smtClean="0"/>
              <a:t>c</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a:bodyPr>
          <a:lstStyle/>
          <a:p>
            <a:r>
              <a:rPr lang="en-US" dirty="0" smtClean="0"/>
              <a:t>In Prolog, names beginning with an uppercase letter are variables. </a:t>
            </a:r>
          </a:p>
          <a:p>
            <a:r>
              <a:rPr lang="en-US" dirty="0" smtClean="0"/>
              <a:t>If we have </a:t>
            </a:r>
            <a:r>
              <a:rPr lang="en-US" dirty="0" err="1" smtClean="0"/>
              <a:t>apredicate</a:t>
            </a:r>
            <a:r>
              <a:rPr lang="en-US" dirty="0" smtClean="0"/>
              <a:t> </a:t>
            </a:r>
            <a:r>
              <a:rPr lang="en-US" i="1" dirty="0" smtClean="0"/>
              <a:t>teaches(</a:t>
            </a:r>
            <a:r>
              <a:rPr lang="en-US" i="1" dirty="0" err="1" smtClean="0"/>
              <a:t>p,s</a:t>
            </a:r>
            <a:r>
              <a:rPr lang="en-US" i="1" dirty="0" smtClean="0"/>
              <a:t>) </a:t>
            </a:r>
            <a:r>
              <a:rPr lang="en-US" dirty="0" smtClean="0"/>
              <a:t>representing “professor </a:t>
            </a:r>
            <a:r>
              <a:rPr lang="en-US" i="1" dirty="0" smtClean="0"/>
              <a:t>p</a:t>
            </a:r>
            <a:r>
              <a:rPr lang="en-US" dirty="0" smtClean="0"/>
              <a:t> teaches student </a:t>
            </a:r>
            <a:r>
              <a:rPr lang="en-US" i="1" dirty="0" smtClean="0"/>
              <a:t>s</a:t>
            </a:r>
            <a:r>
              <a:rPr lang="en-US" dirty="0" smtClean="0"/>
              <a:t>,” we can write the rule:</a:t>
            </a:r>
          </a:p>
          <a:p>
            <a:pPr>
              <a:buNone/>
            </a:pPr>
            <a:r>
              <a:rPr lang="en-US" dirty="0" smtClean="0"/>
              <a:t>   </a:t>
            </a:r>
            <a:r>
              <a:rPr lang="en-US" sz="2000" i="1" dirty="0" smtClean="0">
                <a:latin typeface="Lucida Sans Typewriter" pitchFamily="49" charset="0"/>
              </a:rPr>
              <a:t>teaches(P,S)</a:t>
            </a:r>
            <a:r>
              <a:rPr lang="en-US" sz="2000" dirty="0" smtClean="0">
                <a:latin typeface="Lucida Sans Typewriter" pitchFamily="49" charset="0"/>
              </a:rPr>
              <a:t> :- </a:t>
            </a:r>
            <a:r>
              <a:rPr lang="en-US" sz="2000" i="1" dirty="0" smtClean="0">
                <a:latin typeface="Lucida Sans Typewriter" pitchFamily="49" charset="0"/>
              </a:rPr>
              <a:t>instructor(P,C)</a:t>
            </a:r>
            <a:r>
              <a:rPr lang="en-US" sz="2000" dirty="0" smtClean="0">
                <a:latin typeface="Lucida Sans Typewriter" pitchFamily="49" charset="0"/>
              </a:rPr>
              <a:t>, </a:t>
            </a:r>
            <a:r>
              <a:rPr lang="en-US" sz="2000" i="1" dirty="0" smtClean="0">
                <a:latin typeface="Lucida Sans Typewriter" pitchFamily="49" charset="0"/>
              </a:rPr>
              <a:t>enrolled(S,C)</a:t>
            </a:r>
            <a:r>
              <a:rPr lang="en-US" sz="2000" dirty="0" smtClean="0">
                <a:latin typeface="Lucida Sans Typewriter" pitchFamily="49" charset="0"/>
              </a:rPr>
              <a:t>.</a:t>
            </a:r>
          </a:p>
          <a:p>
            <a:r>
              <a:rPr lang="en-US" dirty="0" smtClean="0"/>
              <a:t>This Prolog rule can be viewed as equivalent to the following statement in logic (using our conventions for logical statements).</a:t>
            </a:r>
          </a:p>
          <a:p>
            <a:pPr marL="850392" lvl="1" indent="-457200">
              <a:buNone/>
            </a:pPr>
            <a:r>
              <a:rPr lang="en-US" i="1" dirty="0" smtClean="0">
                <a:latin typeface="Cambria Math" pitchFamily="18" charset="0"/>
                <a:ea typeface="Cambria Math" pitchFamily="18" charset="0"/>
                <a:sym typeface="Symbol"/>
              </a:rPr>
              <a:t>p c s(I(</a:t>
            </a:r>
            <a:r>
              <a:rPr lang="en-US" i="1" dirty="0" err="1" smtClean="0">
                <a:latin typeface="Cambria Math" pitchFamily="18" charset="0"/>
                <a:ea typeface="Cambria Math" pitchFamily="18" charset="0"/>
                <a:sym typeface="Symbol"/>
              </a:rPr>
              <a:t>p,c</a:t>
            </a:r>
            <a:r>
              <a:rPr lang="en-US" i="1" dirty="0" smtClean="0">
                <a:latin typeface="Cambria Math" pitchFamily="18" charset="0"/>
                <a:ea typeface="Cambria Math" pitchFamily="18" charset="0"/>
                <a:sym typeface="Symbol"/>
              </a:rPr>
              <a:t>)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E(</a:t>
            </a:r>
            <a:r>
              <a:rPr lang="en-US" i="1" dirty="0" err="1" smtClean="0">
                <a:latin typeface="Cambria Math" pitchFamily="18" charset="0"/>
                <a:ea typeface="Cambria Math" pitchFamily="18" charset="0"/>
                <a:sym typeface="Symbol"/>
              </a:rPr>
              <a:t>s,c</a:t>
            </a:r>
            <a:r>
              <a:rPr lang="en-US" i="1" dirty="0" smtClean="0">
                <a:latin typeface="Cambria Math" pitchFamily="18" charset="0"/>
                <a:ea typeface="Cambria Math" pitchFamily="18" charset="0"/>
                <a:sym typeface="Symbol"/>
              </a:rPr>
              <a:t>)) </a:t>
            </a:r>
            <a:r>
              <a:rPr lang="en-US" i="1" dirty="0" smtClean="0">
                <a:latin typeface="Cambria Math"/>
                <a:ea typeface="Cambria Math"/>
                <a:sym typeface="Symbol"/>
              </a:rPr>
              <a:t>→ T(</a:t>
            </a:r>
            <a:r>
              <a:rPr lang="en-US" i="1" dirty="0" err="1" smtClean="0">
                <a:latin typeface="Cambria Math"/>
                <a:ea typeface="Cambria Math"/>
                <a:sym typeface="Symbol"/>
              </a:rPr>
              <a:t>p,s</a:t>
            </a:r>
            <a:r>
              <a:rPr lang="en-US" i="1" dirty="0" smtClean="0">
                <a:latin typeface="Cambria Math"/>
                <a:ea typeface="Cambria Math"/>
                <a:sym typeface="Symbol"/>
              </a:rPr>
              <a:t>))</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a:bodyPr>
          <a:lstStyle/>
          <a:p>
            <a:r>
              <a:rPr lang="en-US" dirty="0" smtClean="0"/>
              <a:t>Prolog programs are loaded into a </a:t>
            </a:r>
            <a:r>
              <a:rPr lang="en-US" i="1" dirty="0" smtClean="0"/>
              <a:t>Prolog interpreter</a:t>
            </a:r>
            <a:r>
              <a:rPr lang="en-US" dirty="0" smtClean="0"/>
              <a:t>. The interpreter receives</a:t>
            </a:r>
            <a:r>
              <a:rPr lang="en-US" i="1" dirty="0" smtClean="0"/>
              <a:t> queries </a:t>
            </a:r>
            <a:r>
              <a:rPr lang="en-US" dirty="0" smtClean="0"/>
              <a:t>and returns answers using the Prolog program. </a:t>
            </a:r>
          </a:p>
          <a:p>
            <a:r>
              <a:rPr lang="en-US" dirty="0" smtClean="0"/>
              <a:t>For example, using our program, the following query may be given:</a:t>
            </a:r>
          </a:p>
          <a:p>
            <a:pPr>
              <a:buNone/>
            </a:pPr>
            <a:r>
              <a:rPr lang="en-US" dirty="0" smtClean="0"/>
              <a:t>          </a:t>
            </a:r>
            <a:r>
              <a:rPr lang="en-US" dirty="0" smtClean="0">
                <a:latin typeface="Lucida Sans Typewriter" pitchFamily="49" charset="0"/>
              </a:rPr>
              <a:t>?enrolled(kevin,math273).</a:t>
            </a:r>
          </a:p>
          <a:p>
            <a:r>
              <a:rPr lang="en-US" dirty="0" smtClean="0"/>
              <a:t>Prolog produces the response:</a:t>
            </a:r>
          </a:p>
          <a:p>
            <a:pPr>
              <a:buNone/>
            </a:pPr>
            <a:r>
              <a:rPr lang="en-US" dirty="0" smtClean="0"/>
              <a:t>            </a:t>
            </a:r>
            <a:r>
              <a:rPr lang="en-US" dirty="0" smtClean="0">
                <a:latin typeface="Lucida Sans Typewriter" pitchFamily="49" charset="0"/>
              </a:rPr>
              <a:t>yes</a:t>
            </a:r>
          </a:p>
          <a:p>
            <a:r>
              <a:rPr lang="en-US" dirty="0" smtClean="0"/>
              <a:t>Note that the </a:t>
            </a:r>
            <a:r>
              <a:rPr lang="en-US" dirty="0" smtClean="0">
                <a:latin typeface="Lucida Sans Typewriter" pitchFamily="49" charset="0"/>
              </a:rPr>
              <a:t>? </a:t>
            </a:r>
            <a:r>
              <a:rPr lang="en-US" dirty="0" smtClean="0"/>
              <a:t>is the prompt given by the Prolog interpreter indicating that it is ready to receive a query.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query:</a:t>
            </a:r>
          </a:p>
          <a:p>
            <a:pPr>
              <a:buNone/>
            </a:pPr>
            <a:r>
              <a:rPr lang="en-US" dirty="0" smtClean="0"/>
              <a:t>          </a:t>
            </a:r>
            <a:r>
              <a:rPr lang="en-US" sz="1600" dirty="0" smtClean="0">
                <a:latin typeface="Lucida Sans Typewriter" pitchFamily="49" charset="0"/>
              </a:rPr>
              <a:t>?enrolled(X,math273).</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X,juana</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patel</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grossman</a:t>
            </a:r>
            <a:r>
              <a:rPr lang="en-US" sz="1600" dirty="0" smtClean="0">
                <a:latin typeface="Lucida Sans Typewriter" pitchFamily="49" charset="0"/>
              </a:rPr>
              <a:t>;</a:t>
            </a:r>
          </a:p>
          <a:p>
            <a:pPr>
              <a:buNone/>
            </a:pPr>
            <a:r>
              <a:rPr lang="en-US" sz="1600" dirty="0" smtClean="0">
                <a:latin typeface="Lucida Sans Typewriter" pitchFamily="49" charset="0"/>
              </a:rPr>
              <a:t>       no</a:t>
            </a:r>
          </a:p>
          <a:p>
            <a:endParaRPr lang="en-US" dirty="0"/>
          </a:p>
        </p:txBody>
      </p:sp>
      <p:sp>
        <p:nvSpPr>
          <p:cNvPr id="4" name="TextBox 3"/>
          <p:cNvSpPr txBox="1"/>
          <p:nvPr/>
        </p:nvSpPr>
        <p:spPr>
          <a:xfrm>
            <a:off x="4800600" y="2895600"/>
            <a:ext cx="3505200" cy="2031325"/>
          </a:xfrm>
          <a:prstGeom prst="rect">
            <a:avLst/>
          </a:prstGeom>
          <a:noFill/>
        </p:spPr>
        <p:txBody>
          <a:bodyPr wrap="square" rtlCol="0">
            <a:spAutoFit/>
          </a:bodyPr>
          <a:lstStyle/>
          <a:p>
            <a:r>
              <a:rPr lang="en-US" dirty="0" smtClean="0"/>
              <a:t>The Prolog interpreter tries to find an instantiation for </a:t>
            </a:r>
            <a:r>
              <a:rPr lang="en-US" dirty="0" smtClean="0">
                <a:latin typeface="Lucida Sans Typewriter" pitchFamily="49" charset="0"/>
              </a:rPr>
              <a:t>X</a:t>
            </a:r>
            <a:r>
              <a:rPr lang="en-US" dirty="0" smtClean="0"/>
              <a:t>. It does so and returns</a:t>
            </a:r>
            <a:r>
              <a:rPr lang="en-US" dirty="0" smtClean="0">
                <a:latin typeface="Lucida Sans Typewriter" pitchFamily="49" charset="0"/>
              </a:rPr>
              <a:t> X = </a:t>
            </a:r>
            <a:r>
              <a:rPr lang="en-US" dirty="0" err="1" smtClean="0">
                <a:latin typeface="Lucida Sans Typewriter" pitchFamily="49" charset="0"/>
              </a:rPr>
              <a:t>kevin</a:t>
            </a:r>
            <a:r>
              <a:rPr lang="en-US" dirty="0" smtClean="0">
                <a:latin typeface="Lucida Sans Typewriter" pitchFamily="49" charset="0"/>
              </a:rPr>
              <a:t>. </a:t>
            </a:r>
            <a:r>
              <a:rPr lang="en-US" dirty="0" smtClean="0"/>
              <a:t>Then the user types the </a:t>
            </a:r>
            <a:r>
              <a:rPr lang="en-US" dirty="0" smtClean="0">
                <a:latin typeface="Lucida Sans Typewriter" pitchFamily="49" charset="0"/>
              </a:rPr>
              <a:t>; </a:t>
            </a:r>
            <a:r>
              <a:rPr lang="en-US" dirty="0" smtClean="0"/>
              <a:t>indicating a request for another answer. When Prolog is unable to find another answer it returns </a:t>
            </a:r>
            <a:r>
              <a:rPr lang="en-US" dirty="0" smtClean="0">
                <a:latin typeface="Lucida Sans Typewriter" pitchFamily="49" charset="0"/>
              </a:rPr>
              <a:t>no</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Predicates </a:t>
            </a:r>
          </a:p>
          <a:p>
            <a:r>
              <a:rPr lang="en-US" dirty="0" smtClean="0"/>
              <a:t>Variables</a:t>
            </a:r>
          </a:p>
          <a:p>
            <a:r>
              <a:rPr lang="en-US" dirty="0" smtClean="0"/>
              <a:t>Quantifiers</a:t>
            </a:r>
          </a:p>
          <a:p>
            <a:pPr lvl="1"/>
            <a:r>
              <a:rPr lang="en-US" dirty="0" smtClean="0"/>
              <a:t>Universal Quantifier</a:t>
            </a:r>
          </a:p>
          <a:p>
            <a:pPr lvl="1"/>
            <a:r>
              <a:rPr lang="en-US" dirty="0" smtClean="0"/>
              <a:t>Existential Quantifier</a:t>
            </a:r>
          </a:p>
          <a:p>
            <a:r>
              <a:rPr lang="en-US" dirty="0" smtClean="0"/>
              <a:t>Negating Quantifiers</a:t>
            </a:r>
          </a:p>
          <a:p>
            <a:pPr lvl="1"/>
            <a:r>
              <a:rPr lang="en-US" dirty="0" smtClean="0"/>
              <a:t>De Morgan’s Laws for Quantifiers</a:t>
            </a:r>
          </a:p>
          <a:p>
            <a:r>
              <a:rPr lang="en-US" dirty="0" smtClean="0"/>
              <a:t>Translating English to Logic</a:t>
            </a:r>
          </a:p>
          <a:p>
            <a:r>
              <a:rPr lang="en-US" dirty="0" smtClean="0"/>
              <a:t>Logic Programming (</a:t>
            </a:r>
            <a:r>
              <a:rPr lang="en-US" i="1" dirty="0" smtClean="0"/>
              <a:t>optional</a:t>
            </a:r>
            <a:r>
              <a:rPr lang="en-US" dirty="0" smtClean="0"/>
              <a:t>)</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endParaRPr lang="en-US" sz="1600" dirty="0" smtClean="0">
              <a:latin typeface="Lucida Sans Typewriter" pitchFamily="49" charset="0"/>
            </a:endParaRP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chan,X</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pPr>
              <a:buNone/>
            </a:pPr>
            <a:endParaRPr lang="en-US" sz="1600" dirty="0" smtClean="0">
              <a:latin typeface="Lucida Sans Typewriter" pitchFamily="49" charset="0"/>
            </a:endParaRPr>
          </a:p>
          <a:p>
            <a:r>
              <a:rPr lang="en-US" dirty="0" smtClean="0"/>
              <a:t>A number of very good Prolog texts are available.  </a:t>
            </a:r>
            <a:r>
              <a:rPr lang="en-US" i="1" dirty="0" smtClean="0"/>
              <a:t>Learn Prolog Now! </a:t>
            </a:r>
            <a:r>
              <a:rPr lang="en-US" dirty="0" smtClean="0"/>
              <a:t>is one such text with a free online version at  </a:t>
            </a:r>
            <a:r>
              <a:rPr lang="en-US" dirty="0" smtClean="0">
                <a:hlinkClick r:id="rId2"/>
              </a:rPr>
              <a:t>http://www.learnprolognow.org/</a:t>
            </a:r>
            <a:endParaRPr lang="en-US" dirty="0" smtClean="0"/>
          </a:p>
          <a:p>
            <a:r>
              <a:rPr lang="en-US" dirty="0" smtClean="0"/>
              <a:t>There is much more to Prolog and to the entire field of logic programming.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Nested Quantifiers </a:t>
            </a:r>
          </a:p>
          <a:p>
            <a:r>
              <a:rPr lang="en-US" dirty="0" smtClean="0"/>
              <a:t>Order of Quantifiers</a:t>
            </a:r>
          </a:p>
          <a:p>
            <a:r>
              <a:rPr lang="en-US" dirty="0" smtClean="0"/>
              <a:t>Translating from Nested Quantifiers into English</a:t>
            </a:r>
          </a:p>
          <a:p>
            <a:r>
              <a:rPr lang="en-US" dirty="0" smtClean="0"/>
              <a:t>Translating Mathematical Statements into Statements involving Nested Quantifiers.</a:t>
            </a:r>
          </a:p>
          <a:p>
            <a:r>
              <a:rPr lang="en-US" dirty="0" smtClean="0"/>
              <a:t>Translated English Sentences into Logical Expressions.</a:t>
            </a:r>
          </a:p>
          <a:p>
            <a:r>
              <a:rPr lang="en-US" dirty="0" smtClean="0"/>
              <a:t>Negating Nested Quantifiers.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Quantifiers</a:t>
            </a:r>
            <a:endParaRPr lang="en-US" dirty="0"/>
          </a:p>
        </p:txBody>
      </p:sp>
      <p:sp>
        <p:nvSpPr>
          <p:cNvPr id="3" name="Content Placeholder 2"/>
          <p:cNvSpPr>
            <a:spLocks noGrp="1"/>
          </p:cNvSpPr>
          <p:nvPr>
            <p:ph idx="1"/>
          </p:nvPr>
        </p:nvSpPr>
        <p:spPr/>
        <p:txBody>
          <a:bodyPr>
            <a:normAutofit/>
          </a:bodyPr>
          <a:lstStyle/>
          <a:p>
            <a:r>
              <a:rPr lang="en-US" dirty="0" smtClean="0"/>
              <a:t>Nested quantifiers are often necessary to express the meaning of sentences in English as well as important concepts in computer science and mathematics. </a:t>
            </a:r>
          </a:p>
          <a:p>
            <a:pPr>
              <a:buNone/>
            </a:pPr>
            <a:r>
              <a:rPr lang="en-US" dirty="0" smtClean="0"/>
              <a:t>    </a:t>
            </a:r>
            <a:r>
              <a:rPr lang="en-US" b="1" dirty="0" smtClean="0"/>
              <a:t>Example</a:t>
            </a:r>
            <a:r>
              <a:rPr lang="en-US" dirty="0" smtClean="0"/>
              <a:t>: “Every real number has an inverse” is   </a:t>
            </a:r>
          </a:p>
          <a:p>
            <a:pPr>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p>
          <a:p>
            <a:pPr>
              <a:buNone/>
            </a:pPr>
            <a:r>
              <a:rPr lang="en-US" i="1" dirty="0" smtClean="0">
                <a:latin typeface="Cambria Math"/>
                <a:ea typeface="Cambria Math"/>
                <a:sym typeface="Symbol"/>
              </a:rPr>
              <a:t>      </a:t>
            </a:r>
            <a:r>
              <a:rPr lang="en-US" dirty="0" smtClean="0">
                <a:latin typeface="Cambria Math"/>
                <a:ea typeface="Cambria Math"/>
                <a:sym typeface="Symbol"/>
              </a:rPr>
              <a:t>where the domains of x and y are the real numbers.</a:t>
            </a:r>
            <a:endParaRPr lang="en-US" dirty="0" smtClean="0"/>
          </a:p>
          <a:p>
            <a:r>
              <a:rPr lang="en-US" dirty="0" smtClean="0"/>
              <a:t>We can also think of nested propositional functions:</a:t>
            </a:r>
          </a:p>
          <a:p>
            <a:pPr lvl="1">
              <a:buNone/>
            </a:pPr>
            <a:r>
              <a:rPr lang="en-US" i="1" dirty="0" smtClean="0">
                <a:latin typeface="Cambria Math" pitchFamily="18" charset="0"/>
                <a:ea typeface="Cambria Math" pitchFamily="18" charset="0"/>
                <a:sym typeface="Symbol"/>
              </a:rPr>
              <a:t>x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r>
              <a:rPr lang="en-US" dirty="0" smtClean="0">
                <a:ea typeface="Cambria Math"/>
                <a:sym typeface="Symbol"/>
              </a:rPr>
              <a:t>can be viewed as </a:t>
            </a:r>
            <a:r>
              <a:rPr lang="en-US" i="1" dirty="0" smtClean="0">
                <a:latin typeface="Cambria Math" pitchFamily="18" charset="0"/>
                <a:ea typeface="Cambria Math" pitchFamily="18" charset="0"/>
                <a:sym typeface="Symbol"/>
              </a:rPr>
              <a:t>x 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where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is           </a:t>
            </a:r>
            <a:r>
              <a:rPr lang="en-US" dirty="0" smtClean="0">
                <a:sym typeface="Symbol"/>
              </a:rPr>
              <a:t></a:t>
            </a:r>
            <a:r>
              <a:rPr lang="en-US" i="1" dirty="0" smtClean="0">
                <a:latin typeface="Cambria Math" pitchFamily="18" charset="0"/>
                <a:ea typeface="Cambria Math" pitchFamily="18" charset="0"/>
                <a:sym typeface="Symbol"/>
              </a:rPr>
              <a:t>y P(x, y) </a:t>
            </a:r>
            <a:r>
              <a:rPr lang="en-US" dirty="0" smtClean="0">
                <a:ea typeface="Cambria Math" pitchFamily="18" charset="0"/>
                <a:sym typeface="Symbol"/>
              </a:rPr>
              <a:t>where </a:t>
            </a:r>
            <a:r>
              <a:rPr lang="en-US" i="1" dirty="0" smtClean="0">
                <a:latin typeface="Cambria Math" pitchFamily="18" charset="0"/>
                <a:ea typeface="Cambria Math" pitchFamily="18" charset="0"/>
                <a:sym typeface="Symbol"/>
              </a:rPr>
              <a:t>P(x, y) </a:t>
            </a:r>
            <a:r>
              <a:rPr lang="en-US" i="1" dirty="0" smtClean="0">
                <a:ea typeface="Cambria Math" pitchFamily="18" charset="0"/>
                <a:sym typeface="Symbol"/>
              </a:rPr>
              <a:t>is</a:t>
            </a:r>
            <a:r>
              <a:rPr lang="en-US" i="1" dirty="0" smtClean="0">
                <a:latin typeface="Cambria Math" pitchFamily="18" charset="0"/>
                <a:ea typeface="Cambria Math" pitchFamily="18" charset="0"/>
                <a:sym typeface="Symbol"/>
              </a:rPr>
              <a:t> (x + y = 0</a:t>
            </a:r>
            <a:r>
              <a:rPr lang="en-US" i="1" dirty="0" smtClean="0">
                <a:latin typeface="Cambria Math"/>
                <a:ea typeface="Cambria Math"/>
                <a:sym typeface="Symbol"/>
              </a:rPr>
              <a:t>) </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of Nested Quantification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a typeface="Cambria Math"/>
                <a:sym typeface="Symbol"/>
              </a:rPr>
              <a:t>Nested Loops</a:t>
            </a: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 (</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 </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 At each step, loop through the values for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a:t>
            </a:r>
          </a:p>
          <a:p>
            <a:pPr lvl="2"/>
            <a:r>
              <a:rPr lang="en-US" dirty="0" smtClean="0">
                <a:ea typeface="Cambria Math" pitchFamily="18" charset="0"/>
                <a:sym typeface="Symbol"/>
              </a:rPr>
              <a:t> If for some pair of </a:t>
            </a:r>
            <a:r>
              <a:rPr lang="en-US" i="1" dirty="0" smtClean="0">
                <a:latin typeface="Cambria Math" pitchFamily="18" charset="0"/>
                <a:ea typeface="Cambria Math" pitchFamily="18" charset="0"/>
                <a:sym typeface="Symbol"/>
              </a:rPr>
              <a:t>x </a:t>
            </a:r>
            <a:r>
              <a:rPr lang="en-US" dirty="0" err="1" smtClean="0">
                <a:ea typeface="Cambria Math" pitchFamily="18" charset="0"/>
                <a:sym typeface="Symbol"/>
              </a:rPr>
              <a:t>and</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and both the outer and inner loop terminate.</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a:sym typeface="Symbol"/>
            </a:endParaRP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At each step, loop through the values for </a:t>
            </a:r>
            <a:r>
              <a:rPr lang="en-US" i="1" dirty="0" smtClean="0">
                <a:latin typeface="Cambria Math" pitchFamily="18" charset="0"/>
                <a:ea typeface="Cambria Math" pitchFamily="18" charset="0"/>
                <a:sym typeface="Symbol"/>
              </a:rPr>
              <a:t>y.</a:t>
            </a:r>
          </a:p>
          <a:p>
            <a:pPr lvl="2"/>
            <a:r>
              <a:rPr lang="en-US" dirty="0" smtClean="0">
                <a:latin typeface="Cambria Math" pitchFamily="18" charset="0"/>
                <a:ea typeface="Cambria Math" pitchFamily="18" charset="0"/>
                <a:sym typeface="Symbol"/>
              </a:rPr>
              <a:t>The inner loop ends when a pair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and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a:t>
            </a:r>
          </a:p>
          <a:p>
            <a:pPr lvl="2"/>
            <a:r>
              <a:rPr lang="en-US" dirty="0" smtClean="0">
                <a:latin typeface="Cambria Math" pitchFamily="18" charset="0"/>
                <a:ea typeface="Cambria Math" pitchFamily="18" charset="0"/>
                <a:sym typeface="Symbol"/>
              </a:rPr>
              <a:t>If no </a:t>
            </a:r>
            <a:r>
              <a:rPr lang="en-US" i="1" dirty="0" smtClean="0">
                <a:latin typeface="Cambria Math" pitchFamily="18" charset="0"/>
                <a:ea typeface="Cambria Math" pitchFamily="18" charset="0"/>
                <a:sym typeface="Symbol"/>
              </a:rPr>
              <a:t>y </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 the outer loop terminates as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ea typeface="Cambria Math" pitchFamily="18" charset="0"/>
                <a:sym typeface="Symbol"/>
              </a:rPr>
              <a:t>  has been shown to be false. </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pitchFamily="18" charset="0"/>
              <a:sym typeface="Symbol"/>
            </a:endParaRPr>
          </a:p>
          <a:p>
            <a:r>
              <a:rPr lang="en-US" dirty="0" smtClean="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Quantifiers</a:t>
            </a:r>
            <a:endParaRPr lang="en-US" dirty="0"/>
          </a:p>
        </p:txBody>
      </p:sp>
      <p:sp>
        <p:nvSpPr>
          <p:cNvPr id="3" name="Content Placeholder 2"/>
          <p:cNvSpPr>
            <a:spLocks noGrp="1"/>
          </p:cNvSpPr>
          <p:nvPr>
            <p:ph idx="1"/>
          </p:nvPr>
        </p:nvSpPr>
        <p:spPr/>
        <p:txBody>
          <a:bodyPr/>
          <a:lstStyle/>
          <a:p>
            <a:pPr>
              <a:buNone/>
            </a:pPr>
            <a:r>
              <a:rPr lang="en-US" b="1" dirty="0" smtClean="0"/>
              <a:t>Examples</a:t>
            </a:r>
            <a:r>
              <a:rPr lang="en-US" dirty="0" smtClean="0"/>
              <a:t>:</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y + x</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and     </a:t>
            </a:r>
            <a:r>
              <a:rPr lang="en-US" i="1" dirty="0" smtClean="0">
                <a:latin typeface="Cambria Math" pitchFamily="18" charset="0"/>
                <a:ea typeface="Cambria Math" pitchFamily="18" charset="0"/>
                <a:sym typeface="Symbol"/>
              </a:rPr>
              <a:t>y </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have the same truth value.</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Q(</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a:t>
            </a:r>
            <a:r>
              <a:rPr lang="en-US" dirty="0" smtClean="0">
                <a:latin typeface="Cambria Math" pitchFamily="18" charset="0"/>
                <a:ea typeface="Cambria Math" pitchFamily="18" charset="0"/>
              </a:rPr>
              <a:t>0</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yQ</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ea typeface="Cambria Math" pitchFamily="18" charset="0"/>
                <a:sym typeface="Symbol"/>
              </a:rPr>
              <a:t>, </a:t>
            </a:r>
            <a:r>
              <a:rPr lang="en-US" dirty="0" smtClean="0">
                <a:ea typeface="Cambria Math" pitchFamily="18" charset="0"/>
                <a:sym typeface="Symbol"/>
              </a:rPr>
              <a:t>but</a:t>
            </a:r>
            <a:r>
              <a:rPr lang="en-US" i="1" dirty="0" smtClean="0">
                <a:ea typeface="Cambria Math" pitchFamily="18" charset="0"/>
                <a:sym typeface="Symbol"/>
              </a:rPr>
              <a:t>     </a:t>
            </a:r>
            <a:r>
              <a:rPr lang="en-US" dirty="0" smtClean="0">
                <a:ea typeface="Cambria Math" pitchFamily="18" charset="0"/>
                <a:sym typeface="Symbol"/>
              </a:rPr>
              <a:t> </a:t>
            </a:r>
            <a:r>
              <a:rPr lang="en-US" dirty="0" smtClean="0">
                <a:sym typeface="Symbol"/>
              </a:rPr>
              <a:t></a:t>
            </a:r>
            <a:r>
              <a:rPr lang="en-US" i="1" dirty="0" smtClean="0">
                <a:latin typeface="Cambria Math" pitchFamily="18" charset="0"/>
                <a:ea typeface="Cambria Math" pitchFamily="18" charset="0"/>
                <a:sym typeface="Symbol"/>
              </a:rPr>
              <a:t>y</a:t>
            </a:r>
            <a:r>
              <a:rPr lang="en-US" dirty="0" smtClean="0">
                <a:sym typeface="Symbol"/>
              </a:rPr>
              <a:t> </a:t>
            </a:r>
            <a:r>
              <a:rPr lang="en-US" i="1" dirty="0" smtClean="0">
                <a:latin typeface="Cambria Math" pitchFamily="18" charset="0"/>
                <a:ea typeface="Cambria Math" pitchFamily="18" charset="0"/>
                <a:sym typeface="Symbol"/>
              </a:rPr>
              <a:t></a:t>
            </a:r>
            <a:r>
              <a:rPr lang="en-US" i="1" smtClean="0">
                <a:latin typeface="Cambria Math" pitchFamily="18" charset="0"/>
                <a:ea typeface="Cambria Math" pitchFamily="18" charset="0"/>
                <a:sym typeface="Symbol"/>
              </a:rPr>
              <a:t>xQ(</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 x ∙ y </a:t>
            </a:r>
            <a:r>
              <a:rPr lang="en-US" dirty="0" smtClean="0"/>
              <a:t>= </a:t>
            </a:r>
            <a:r>
              <a:rPr lang="en-US" dirty="0" smtClean="0">
                <a:latin typeface="Cambria Math" pitchFamily="18" charset="0"/>
                <a:ea typeface="Cambria Math" pitchFamily="18" charset="0"/>
              </a:rPr>
              <a:t>0</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914400" lvl="1" indent="-514350">
              <a:buNone/>
            </a:pPr>
            <a:r>
              <a:rPr lang="en-US" b="1" dirty="0" smtClean="0"/>
              <a:t>       Answer: </a:t>
            </a:r>
            <a:r>
              <a:rPr lang="en-US" dirty="0" smtClean="0"/>
              <a:t>True</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2</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a:t>
            </a:r>
            <a:r>
              <a:rPr lang="en-US" dirty="0" smtClean="0"/>
              <a:t>:</a:t>
            </a:r>
            <a:r>
              <a:rPr lang="en-US" i="1" dirty="0" smtClean="0"/>
              <a:t> x / y </a:t>
            </a:r>
            <a:r>
              <a:rPr lang="en-US" dirty="0" smtClean="0"/>
              <a:t>= </a:t>
            </a:r>
            <a:r>
              <a:rPr lang="en-US" dirty="0" smtClean="0">
                <a:latin typeface="Cambria Math" pitchFamily="18" charset="0"/>
                <a:ea typeface="Cambria Math" pitchFamily="18" charset="0"/>
              </a:rPr>
              <a:t>1</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a:t>
            </a:r>
            <a:r>
              <a:rPr lang="en-US" b="1" smtClean="0"/>
              <a:t>: </a:t>
            </a:r>
            <a:r>
              <a:rPr lang="en-US" smtClean="0"/>
              <a:t>False</a:t>
            </a:r>
            <a:endParaRPr lang="en-US"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dirty="0" smtClean="0"/>
              <a:t>   </a:t>
            </a:r>
            <a:r>
              <a:rPr lang="en-US" b="1" dirty="0" smtClean="0"/>
              <a:t>Answer: </a:t>
            </a:r>
            <a:r>
              <a:rPr lang="en-US" dirty="0" smtClean="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Quantifications of Two Variables</a:t>
            </a:r>
            <a:endParaRPr lang="en-US" dirty="0"/>
          </a:p>
        </p:txBody>
      </p:sp>
      <p:graphicFrame>
        <p:nvGraphicFramePr>
          <p:cNvPr id="4" name="Content Placeholder 3"/>
          <p:cNvGraphicFramePr>
            <a:graphicFrameLocks noGrp="1"/>
          </p:cNvGraphicFramePr>
          <p:nvPr>
            <p:ph idx="1"/>
          </p:nvPr>
        </p:nvGraphicFramePr>
        <p:xfrm>
          <a:off x="533400" y="2514600"/>
          <a:ext cx="8229600" cy="3479799"/>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Statement</a:t>
                      </a:r>
                      <a:endParaRPr lang="en-US" dirty="0"/>
                    </a:p>
                  </a:txBody>
                  <a:tcPr/>
                </a:tc>
                <a:tc>
                  <a:txBody>
                    <a:bodyPr/>
                    <a:lstStyle/>
                    <a:p>
                      <a:r>
                        <a:rPr lang="en-US" dirty="0" smtClean="0"/>
                        <a:t>When True?</a:t>
                      </a:r>
                      <a:endParaRPr lang="en-US" dirty="0"/>
                    </a:p>
                  </a:txBody>
                  <a:tcPr/>
                </a:tc>
                <a:tc>
                  <a:txBody>
                    <a:bodyPr/>
                    <a:lstStyle/>
                    <a:p>
                      <a:r>
                        <a:rPr lang="en-US" dirty="0" smtClean="0"/>
                        <a:t>When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i="1" dirty="0" smtClean="0"/>
                        <a:t>P</a:t>
                      </a:r>
                      <a:r>
                        <a:rPr lang="en-US" dirty="0" smtClean="0"/>
                        <a:t>(</a:t>
                      </a:r>
                      <a:r>
                        <a:rPr lang="en-US" i="1" dirty="0" err="1" smtClean="0"/>
                        <a:t>x</a:t>
                      </a:r>
                      <a:r>
                        <a:rPr lang="en-US" dirty="0" err="1" smtClean="0"/>
                        <a:t>,</a:t>
                      </a:r>
                      <a:r>
                        <a:rPr lang="en-US" i="1" dirty="0" err="1" smtClean="0"/>
                        <a:t>y</a:t>
                      </a:r>
                      <a:r>
                        <a:rPr lang="en-US" dirty="0" smtClean="0"/>
                        <a:t>) is true for every pair </a:t>
                      </a:r>
                      <a:r>
                        <a:rPr lang="en-US" i="1" dirty="0" err="1" smtClean="0"/>
                        <a:t>x</a:t>
                      </a:r>
                      <a:r>
                        <a:rPr lang="en-US" dirty="0" err="1" smtClean="0"/>
                        <a:t>,</a:t>
                      </a:r>
                      <a:r>
                        <a:rPr lang="en-US" i="1" dirty="0" err="1" smtClean="0"/>
                        <a:t>y</a:t>
                      </a:r>
                      <a:r>
                        <a:rPr lang="en-US" dirty="0" smtClean="0"/>
                        <a:t>.</a:t>
                      </a:r>
                      <a:endParaRPr lang="en-US" dirty="0"/>
                    </a:p>
                  </a:txBody>
                  <a:tcPr/>
                </a:tc>
                <a:tc>
                  <a:txBody>
                    <a:bodyPr/>
                    <a:lstStyle/>
                    <a:p>
                      <a:r>
                        <a:rPr lang="en-US" dirty="0" smtClean="0"/>
                        <a:t>There is a pair </a:t>
                      </a:r>
                      <a:r>
                        <a:rPr lang="en-US" i="1" dirty="0" smtClean="0"/>
                        <a:t>x, y </a:t>
                      </a:r>
                      <a:r>
                        <a:rPr lang="en-US" dirty="0" smtClean="0"/>
                        <a:t>for</a:t>
                      </a:r>
                      <a:r>
                        <a:rPr lang="en-US" baseline="0" dirty="0" smtClean="0"/>
                        <a:t> which </a:t>
                      </a:r>
                      <a:r>
                        <a:rPr lang="en-US" i="1" baseline="0" dirty="0" smtClean="0"/>
                        <a:t>P</a:t>
                      </a:r>
                      <a:r>
                        <a:rPr lang="en-US" baseline="0" dirty="0" smtClean="0"/>
                        <a:t>(</a:t>
                      </a:r>
                      <a:r>
                        <a:rPr lang="en-US" i="1" baseline="0" dirty="0" err="1" smtClean="0"/>
                        <a:t>x,y</a:t>
                      </a:r>
                      <a:r>
                        <a:rPr lang="en-US" baseline="0" dirty="0" smtClean="0"/>
                        <a:t>) is false.</a:t>
                      </a:r>
                      <a:endParaRPr lang="en-US" dirty="0"/>
                    </a:p>
                  </a:txBody>
                  <a:tcPr/>
                </a:tc>
              </a:tr>
              <a:tr h="370840">
                <a:tc>
                  <a:txBody>
                    <a:bodyPr/>
                    <a:lstStyle/>
                    <a:p>
                      <a:endParaRPr lang="en-US" dirty="0" smtClean="0"/>
                    </a:p>
                    <a:p>
                      <a:endParaRPr lang="en-US" dirty="0"/>
                    </a:p>
                  </a:txBody>
                  <a:tcPr/>
                </a:tc>
                <a:tc>
                  <a:txBody>
                    <a:bodyPr/>
                    <a:lstStyle/>
                    <a:p>
                      <a:r>
                        <a:rPr lang="en-US" dirty="0" smtClean="0"/>
                        <a:t>For every </a:t>
                      </a:r>
                      <a:r>
                        <a:rPr lang="en-US" i="1" dirty="0" smtClean="0"/>
                        <a:t>x </a:t>
                      </a:r>
                      <a:r>
                        <a:rPr lang="en-US" dirty="0" smtClean="0"/>
                        <a:t>there is a </a:t>
                      </a:r>
                      <a:r>
                        <a:rPr lang="en-US" i="1" dirty="0" smtClean="0"/>
                        <a:t>y</a:t>
                      </a:r>
                      <a:r>
                        <a:rPr lang="en-US" dirty="0" smtClean="0"/>
                        <a:t> 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dirty="0" smtClean="0"/>
                        <a:t>There is an x such that </a:t>
                      </a:r>
                      <a:r>
                        <a:rPr lang="en-US" i="1" dirty="0" smtClean="0"/>
                        <a:t>P</a:t>
                      </a:r>
                      <a:r>
                        <a:rPr lang="en-US" dirty="0" smtClean="0"/>
                        <a:t>(</a:t>
                      </a:r>
                      <a:r>
                        <a:rPr lang="en-US" i="1" dirty="0" err="1" smtClean="0"/>
                        <a:t>x,y</a:t>
                      </a:r>
                      <a:r>
                        <a:rPr lang="en-US" dirty="0" smtClean="0"/>
                        <a:t>) is false for every </a:t>
                      </a:r>
                      <a:r>
                        <a:rPr lang="en-US" i="1" dirty="0" smtClean="0"/>
                        <a:t>y</a:t>
                      </a:r>
                      <a:r>
                        <a:rPr lang="en-US" dirty="0" smtClean="0"/>
                        <a:t>.</a:t>
                      </a:r>
                      <a:endParaRPr lang="en-US" dirty="0"/>
                    </a:p>
                  </a:txBody>
                  <a:tcPr/>
                </a:tc>
              </a:tr>
              <a:tr h="370840">
                <a:tc>
                  <a:txBody>
                    <a:bodyPr/>
                    <a:lstStyle/>
                    <a:p>
                      <a:endParaRPr lang="en-US" dirty="0" smtClean="0"/>
                    </a:p>
                    <a:p>
                      <a:endParaRPr lang="en-US" dirty="0"/>
                    </a:p>
                  </a:txBody>
                  <a:tcPr/>
                </a:tc>
                <a:tc>
                  <a:txBody>
                    <a:bodyPr/>
                    <a:lstStyle/>
                    <a:p>
                      <a:r>
                        <a:rPr lang="en-US" dirty="0" smtClean="0"/>
                        <a:t>There is an </a:t>
                      </a:r>
                      <a:r>
                        <a:rPr lang="en-US" i="1" dirty="0" smtClean="0"/>
                        <a:t>x</a:t>
                      </a:r>
                      <a:r>
                        <a:rPr lang="en-US" dirty="0" smtClean="0"/>
                        <a:t> for which </a:t>
                      </a:r>
                      <a:r>
                        <a:rPr lang="en-US" i="1" dirty="0" smtClean="0"/>
                        <a:t>P</a:t>
                      </a:r>
                      <a:r>
                        <a:rPr lang="en-US" dirty="0" smtClean="0"/>
                        <a:t>(</a:t>
                      </a:r>
                      <a:r>
                        <a:rPr lang="en-US" i="1" dirty="0" err="1" smtClean="0"/>
                        <a:t>x,y</a:t>
                      </a:r>
                      <a:r>
                        <a:rPr lang="en-US" dirty="0" smtClean="0"/>
                        <a:t>) is true for every </a:t>
                      </a:r>
                      <a:r>
                        <a:rPr lang="en-US" i="1" dirty="0" smtClean="0"/>
                        <a:t>y</a:t>
                      </a:r>
                      <a:r>
                        <a:rPr lang="en-US" dirty="0" smtClean="0"/>
                        <a:t>.</a:t>
                      </a:r>
                      <a:endParaRPr lang="en-US" dirty="0"/>
                    </a:p>
                  </a:txBody>
                  <a:tcPr/>
                </a:tc>
                <a:tc>
                  <a:txBody>
                    <a:bodyPr/>
                    <a:lstStyle/>
                    <a:p>
                      <a:r>
                        <a:rPr lang="en-US" dirty="0" smtClean="0"/>
                        <a:t>For every </a:t>
                      </a:r>
                      <a:r>
                        <a:rPr lang="en-US" i="1" dirty="0" smtClean="0"/>
                        <a:t>x</a:t>
                      </a:r>
                      <a:r>
                        <a:rPr lang="en-US" dirty="0" smtClean="0"/>
                        <a:t> there is a y for which </a:t>
                      </a:r>
                      <a:r>
                        <a:rPr lang="en-US" i="1" dirty="0" smtClean="0"/>
                        <a:t>P</a:t>
                      </a:r>
                      <a:r>
                        <a:rPr lang="en-US" dirty="0" smtClean="0"/>
                        <a:t>(</a:t>
                      </a:r>
                      <a:r>
                        <a:rPr lang="en-US" dirty="0" err="1" smtClean="0"/>
                        <a:t>x,y</a:t>
                      </a:r>
                      <a:r>
                        <a:rPr lang="en-US" dirty="0" smtClean="0"/>
                        <a:t>) is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dirty="0" smtClean="0"/>
                        <a:t>There is a pair </a:t>
                      </a:r>
                      <a:r>
                        <a:rPr lang="en-US" i="1" dirty="0" smtClean="0"/>
                        <a:t>x, y </a:t>
                      </a:r>
                      <a:r>
                        <a:rPr lang="en-US" dirty="0" smtClean="0"/>
                        <a:t>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i="1" dirty="0" smtClean="0"/>
                        <a:t>P</a:t>
                      </a:r>
                      <a:r>
                        <a:rPr lang="en-US" dirty="0" smtClean="0"/>
                        <a:t>(</a:t>
                      </a:r>
                      <a:r>
                        <a:rPr lang="en-US" dirty="0" err="1" smtClean="0"/>
                        <a:t>x,y</a:t>
                      </a:r>
                      <a:r>
                        <a:rPr lang="en-US" dirty="0" smtClean="0"/>
                        <a:t>) is false for every pair </a:t>
                      </a:r>
                      <a:r>
                        <a:rPr lang="en-US" i="1" dirty="0" err="1" smtClean="0"/>
                        <a:t>x,y</a:t>
                      </a:r>
                      <a:endParaRPr lang="en-US" i="1" dirty="0"/>
                    </a:p>
                  </a:txBody>
                  <a:tcPr/>
                </a:tc>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Nested Quantifiers into English</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Translate the statement </a:t>
            </a:r>
          </a:p>
          <a:p>
            <a:pPr marL="274320" lvl="1" indent="-274320">
              <a:buClr>
                <a:schemeClr val="accent3"/>
              </a:buClr>
              <a:buSzPct val="95000"/>
              <a:buNone/>
            </a:pPr>
            <a:r>
              <a:rPr lang="en-US" i="1" dirty="0" smtClean="0">
                <a:latin typeface="Cambria Math" pitchFamily="18" charset="0"/>
                <a:ea typeface="Cambria Math" pitchFamily="18" charset="0"/>
                <a:sym typeface="Symbol"/>
              </a:rPr>
              <a:t>                x  (C(x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y (C(y ) </a:t>
            </a:r>
            <a:r>
              <a:rPr lang="en-US" i="1" dirty="0" smtClean="0">
                <a:latin typeface="Cambria Math"/>
                <a:ea typeface="Cambria Math"/>
                <a:sym typeface="Symbol"/>
              </a:rPr>
              <a:t>∧ F(x, y)))</a:t>
            </a:r>
            <a:r>
              <a:rPr lang="en-US" i="1" dirty="0" smtClean="0">
                <a:latin typeface="Cambria Math" pitchFamily="18" charset="0"/>
                <a:ea typeface="Cambria Math" pitchFamily="18" charset="0"/>
                <a:sym typeface="Symbol"/>
              </a:rPr>
              <a:t> </a:t>
            </a:r>
            <a:endParaRPr lang="en-US" i="1" dirty="0" smtClean="0">
              <a:latin typeface="Cambria Math"/>
              <a:ea typeface="Cambria Math"/>
              <a:sym typeface="Symbol"/>
            </a:endParaRPr>
          </a:p>
          <a:p>
            <a:pPr marL="274320" lvl="1" indent="-274320">
              <a:buClr>
                <a:schemeClr val="accent3"/>
              </a:buClr>
              <a:buSzPct val="95000"/>
              <a:buNone/>
            </a:pPr>
            <a:r>
              <a:rPr lang="en-US" dirty="0" smtClean="0"/>
              <a:t>     where C(x) is “</a:t>
            </a:r>
            <a:r>
              <a:rPr lang="en-US" i="1" dirty="0" smtClean="0"/>
              <a:t>x</a:t>
            </a:r>
            <a:r>
              <a:rPr lang="en-US" dirty="0" smtClean="0"/>
              <a:t> has a computer,” and </a:t>
            </a:r>
            <a:r>
              <a:rPr lang="en-US" i="1" dirty="0" smtClean="0"/>
              <a:t>F</a:t>
            </a:r>
            <a:r>
              <a:rPr lang="en-US" dirty="0" smtClean="0"/>
              <a:t>(</a:t>
            </a:r>
            <a:r>
              <a:rPr lang="en-US" i="1" dirty="0" err="1" smtClean="0"/>
              <a:t>x</a:t>
            </a:r>
            <a:r>
              <a:rPr lang="en-US" dirty="0" err="1" smtClean="0"/>
              <a:t>,</a:t>
            </a:r>
            <a:r>
              <a:rPr lang="en-US" i="1" dirty="0" err="1" smtClean="0"/>
              <a:t>y</a:t>
            </a:r>
            <a:r>
              <a:rPr lang="en-US" dirty="0" smtClean="0"/>
              <a:t>) is “</a:t>
            </a:r>
            <a:r>
              <a:rPr lang="en-US" i="1" dirty="0" smtClean="0"/>
              <a:t>x</a:t>
            </a:r>
            <a:r>
              <a:rPr lang="en-US" dirty="0" smtClean="0"/>
              <a:t> and </a:t>
            </a:r>
            <a:r>
              <a:rPr lang="en-US" i="1" dirty="0" smtClean="0"/>
              <a:t>y</a:t>
            </a:r>
            <a:r>
              <a:rPr lang="en-US" dirty="0" smtClean="0"/>
              <a:t> are friends,” and the domain for both </a:t>
            </a:r>
            <a:r>
              <a:rPr lang="en-US" i="1" dirty="0" smtClean="0"/>
              <a:t>x</a:t>
            </a:r>
            <a:r>
              <a:rPr lang="en-US" dirty="0" smtClean="0"/>
              <a:t> and </a:t>
            </a:r>
            <a:r>
              <a:rPr lang="en-US" i="1" dirty="0" smtClean="0"/>
              <a:t>y</a:t>
            </a:r>
            <a:r>
              <a:rPr lang="en-US" dirty="0" smtClean="0"/>
              <a:t> consists of all students in your school. </a:t>
            </a:r>
          </a:p>
          <a:p>
            <a:pPr marL="274320" lvl="1" indent="-274320">
              <a:buClr>
                <a:schemeClr val="accent3"/>
              </a:buClr>
              <a:buSzPct val="95000"/>
              <a:buNone/>
            </a:pPr>
            <a:r>
              <a:rPr lang="en-US" dirty="0" smtClean="0"/>
              <a:t>    </a:t>
            </a:r>
            <a:r>
              <a:rPr lang="en-US" b="1" dirty="0" smtClean="0"/>
              <a:t>Solution</a:t>
            </a:r>
            <a:r>
              <a:rPr lang="en-US" dirty="0" smtClean="0"/>
              <a:t>: Every student in your school has a computer or has a friend who has a computer. </a:t>
            </a:r>
          </a:p>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2</a:t>
            </a:r>
            <a:r>
              <a:rPr lang="en-US" dirty="0" smtClean="0"/>
              <a:t>:  </a:t>
            </a:r>
            <a:r>
              <a:rPr lang="en-US" dirty="0" smtClean="0">
                <a:sym typeface="Symbol"/>
              </a:rPr>
              <a:t>Translate the statement</a:t>
            </a:r>
            <a:endParaRPr lang="en-US" i="1" dirty="0" smtClean="0">
              <a:latin typeface="Cambria Math"/>
              <a:ea typeface="Cambria Math"/>
              <a:sym typeface="Symbol"/>
            </a:endParaRPr>
          </a:p>
          <a:p>
            <a:pPr>
              <a:buNone/>
            </a:pPr>
            <a:r>
              <a:rPr lang="en-US" dirty="0" smtClean="0"/>
              <a:t>        </a:t>
            </a:r>
            <a:r>
              <a:rPr lang="en-US" dirty="0" smtClean="0">
                <a:sym typeface="Symbol"/>
              </a:rPr>
              <a:t></a:t>
            </a:r>
            <a:r>
              <a:rPr lang="en-US" dirty="0" err="1" smtClean="0">
                <a:sym typeface="Symbol"/>
              </a:rPr>
              <a:t>x</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z ((</a:t>
            </a:r>
            <a:r>
              <a:rPr lang="en-US" i="1" dirty="0" smtClean="0">
                <a:latin typeface="Cambria Math"/>
                <a:ea typeface="Cambria Math"/>
                <a:sym typeface="Symbol"/>
              </a:rPr>
              <a:t>F(x, y)∧ F(</a:t>
            </a:r>
            <a:r>
              <a:rPr lang="en-US" i="1" dirty="0" err="1" smtClean="0">
                <a:latin typeface="Cambria Math"/>
                <a:ea typeface="Cambria Math"/>
                <a:sym typeface="Symbol"/>
              </a:rPr>
              <a:t>x,z</a:t>
            </a:r>
            <a:r>
              <a:rPr lang="en-US" i="1" dirty="0" smtClean="0">
                <a:latin typeface="Cambria Math"/>
                <a:ea typeface="Cambria Math"/>
                <a:sym typeface="Symbol"/>
              </a:rPr>
              <a:t>) ∧ (y ≠z))→¬F(</a:t>
            </a:r>
            <a:r>
              <a:rPr lang="en-US" i="1" dirty="0" err="1" smtClean="0">
                <a:latin typeface="Cambria Math"/>
                <a:ea typeface="Cambria Math"/>
                <a:sym typeface="Symbol"/>
              </a:rPr>
              <a:t>y,z</a:t>
            </a:r>
            <a:r>
              <a:rPr lang="en-US" i="1" dirty="0" smtClean="0">
                <a:latin typeface="Cambria Math"/>
                <a:ea typeface="Cambria Math"/>
                <a:sym typeface="Symbol"/>
              </a:rPr>
              <a:t>))</a:t>
            </a:r>
          </a:p>
          <a:p>
            <a:pPr>
              <a:buNone/>
            </a:pPr>
            <a:r>
              <a:rPr lang="en-US" i="1" dirty="0" smtClean="0">
                <a:latin typeface="Cambria Math"/>
                <a:ea typeface="Cambria Math"/>
                <a:sym typeface="Symbol"/>
              </a:rPr>
              <a:t>   </a:t>
            </a:r>
            <a:r>
              <a:rPr lang="en-US" b="1" dirty="0" smtClean="0"/>
              <a:t>Solution</a:t>
            </a:r>
            <a:r>
              <a:rPr lang="en-US" dirty="0" smtClean="0"/>
              <a:t>: There is a student none of whose friends are also friends with each other.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 Not Enough</a:t>
            </a:r>
            <a:endParaRPr lang="en-US" dirty="0"/>
          </a:p>
        </p:txBody>
      </p:sp>
      <p:sp>
        <p:nvSpPr>
          <p:cNvPr id="3" name="Content Placeholder 2"/>
          <p:cNvSpPr>
            <a:spLocks noGrp="1"/>
          </p:cNvSpPr>
          <p:nvPr>
            <p:ph idx="1"/>
          </p:nvPr>
        </p:nvSpPr>
        <p:spPr/>
        <p:txBody>
          <a:bodyPr>
            <a:normAutofit/>
          </a:bodyPr>
          <a:lstStyle/>
          <a:p>
            <a:r>
              <a:rPr lang="en-US" dirty="0" smtClean="0"/>
              <a:t>If we have: </a:t>
            </a:r>
          </a:p>
          <a:p>
            <a:pPr lvl="1">
              <a:buNone/>
            </a:pPr>
            <a:r>
              <a:rPr lang="en-US" dirty="0" smtClean="0"/>
              <a:t>“All men are mortal.”</a:t>
            </a:r>
          </a:p>
          <a:p>
            <a:pPr lvl="1">
              <a:buNone/>
            </a:pPr>
            <a:r>
              <a:rPr lang="en-US" dirty="0" smtClean="0"/>
              <a:t>“Socrates is a man.”</a:t>
            </a:r>
          </a:p>
          <a:p>
            <a:r>
              <a:rPr lang="en-US" dirty="0" smtClean="0"/>
              <a:t>Does it follow that “Socrates is mortal?”</a:t>
            </a:r>
          </a:p>
          <a:p>
            <a:r>
              <a:rPr lang="en-US" dirty="0" smtClean="0"/>
              <a:t>Can’t  be represented in propositional logic. Need a language that talks about objects, their properties, and their relations. </a:t>
            </a:r>
          </a:p>
          <a:p>
            <a:r>
              <a:rPr lang="en-US" dirty="0" smtClean="0"/>
              <a:t>Later we’ll see how to draw inferences.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Mathematical Statements into Predicate Logic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 </a:t>
            </a:r>
            <a:r>
              <a:rPr lang="en-US" dirty="0" smtClean="0">
                <a:latin typeface="Cambria Math" pitchFamily="18" charset="0"/>
                <a:ea typeface="Cambria Math" pitchFamily="18" charset="0"/>
              </a:rPr>
              <a:t>:</a:t>
            </a:r>
            <a:r>
              <a:rPr lang="en-US" dirty="0" smtClean="0"/>
              <a:t> Translate “The sum of two positive integers is always positive” into a logical expression.</a:t>
            </a:r>
          </a:p>
          <a:p>
            <a:pPr>
              <a:buNone/>
            </a:pPr>
            <a:r>
              <a:rPr lang="en-US" b="1" dirty="0" smtClean="0"/>
              <a:t>  Solution</a:t>
            </a:r>
            <a:r>
              <a:rPr lang="en-US" dirty="0" smtClean="0"/>
              <a:t>:</a:t>
            </a:r>
          </a:p>
          <a:p>
            <a:pPr marL="850392" lvl="1" indent="-457200">
              <a:buFont typeface="+mj-lt"/>
              <a:buAutoNum type="arabicPeriod"/>
            </a:pPr>
            <a:r>
              <a:rPr lang="en-US" dirty="0" smtClean="0"/>
              <a:t>Rewrite the statement to make the implied quantifiers and domains explicit:</a:t>
            </a:r>
          </a:p>
          <a:p>
            <a:pPr marL="1124712" lvl="2" indent="-457200">
              <a:buNone/>
            </a:pPr>
            <a:r>
              <a:rPr lang="en-US" dirty="0" smtClean="0"/>
              <a:t>“For every two integers, if these integers are both positive, then the sum of these integers is positive.”</a:t>
            </a:r>
          </a:p>
          <a:p>
            <a:pPr marL="850392" lvl="1" indent="-457200">
              <a:buFont typeface="+mj-lt"/>
              <a:buAutoNum type="arabicPeriod"/>
            </a:pPr>
            <a:r>
              <a:rPr lang="en-US" dirty="0" smtClean="0"/>
              <a:t>Introduce the variables </a:t>
            </a:r>
            <a:r>
              <a:rPr lang="en-US" i="1" dirty="0" smtClean="0"/>
              <a:t>x</a:t>
            </a:r>
            <a:r>
              <a:rPr lang="en-US" dirty="0" smtClean="0"/>
              <a:t> and </a:t>
            </a:r>
            <a:r>
              <a:rPr lang="en-US" i="1" dirty="0" smtClean="0"/>
              <a:t>y</a:t>
            </a:r>
            <a:r>
              <a:rPr lang="en-US" dirty="0" smtClean="0"/>
              <a:t>, and specify the domain, to obtain:</a:t>
            </a:r>
          </a:p>
          <a:p>
            <a:pPr marL="1124712" lvl="2" indent="-457200">
              <a:buNone/>
            </a:pPr>
            <a:r>
              <a:rPr lang="en-US" dirty="0" smtClean="0"/>
              <a:t>“For all positive integers </a:t>
            </a:r>
            <a:r>
              <a:rPr lang="en-US" i="1" dirty="0" smtClean="0"/>
              <a:t>x</a:t>
            </a:r>
            <a:r>
              <a:rPr lang="en-US" dirty="0" smtClean="0"/>
              <a:t> and </a:t>
            </a:r>
            <a:r>
              <a:rPr lang="en-US" i="1" dirty="0" smtClean="0"/>
              <a:t>y</a:t>
            </a:r>
            <a:r>
              <a:rPr lang="en-US" dirty="0" smtClean="0"/>
              <a:t>, </a:t>
            </a:r>
            <a:r>
              <a:rPr lang="en-US" i="1" dirty="0" smtClean="0"/>
              <a:t>x</a:t>
            </a:r>
            <a:r>
              <a:rPr lang="en-US" dirty="0" smtClean="0"/>
              <a:t> </a:t>
            </a:r>
            <a:r>
              <a:rPr lang="en-US" i="1" dirty="0" smtClean="0"/>
              <a:t>+ y</a:t>
            </a:r>
            <a:r>
              <a:rPr lang="en-US" dirty="0" smtClean="0"/>
              <a:t> is positive.”</a:t>
            </a:r>
          </a:p>
          <a:p>
            <a:pPr marL="850392" lvl="1" indent="-457200">
              <a:buFont typeface="+mj-lt"/>
              <a:buAutoNum type="arabicPeriod"/>
            </a:pPr>
            <a:r>
              <a:rPr lang="en-US" dirty="0" smtClean="0"/>
              <a:t>The result is:</a:t>
            </a:r>
          </a:p>
          <a:p>
            <a:pPr marL="1124712" lvl="2" indent="-457200">
              <a:buNone/>
            </a:pPr>
            <a:r>
              <a:rPr lang="en-US" dirty="0" smtClean="0">
                <a:latin typeface="Cambria Math"/>
                <a:ea typeface="Cambria Math"/>
                <a:sym typeface="Symbol"/>
              </a:rPr>
              <a:t>            </a:t>
            </a:r>
            <a:r>
              <a:rPr lang="en-US" i="1" dirty="0" smtClean="0">
                <a:ea typeface="Cambria Math"/>
                <a:sym typeface="Symbol"/>
              </a:rPr>
              <a:t>x</a:t>
            </a:r>
            <a:r>
              <a:rPr lang="en-US" dirty="0" smtClean="0">
                <a:latin typeface="Cambria Math"/>
                <a:ea typeface="Cambria Math"/>
                <a:sym typeface="Symbol"/>
              </a:rPr>
              <a:t> 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ea typeface="Cambria Math"/>
                <a:sym typeface="Symbol"/>
              </a:rPr>
              <a:t>x</a:t>
            </a:r>
            <a:r>
              <a:rPr lang="en-US" dirty="0" smtClean="0">
                <a:latin typeface="Cambria Math"/>
                <a:ea typeface="Cambria Math"/>
                <a:sym typeface="Symbol"/>
              </a:rPr>
              <a:t> &gt; 0)∧ (</a:t>
            </a:r>
            <a:r>
              <a:rPr lang="en-US" i="1" dirty="0" smtClean="0">
                <a:ea typeface="Cambria Math"/>
                <a:sym typeface="Symbol"/>
              </a:rPr>
              <a:t>y </a:t>
            </a:r>
            <a:r>
              <a:rPr lang="en-US" dirty="0" smtClean="0">
                <a:latin typeface="Cambria Math"/>
                <a:ea typeface="Cambria Math"/>
                <a:sym typeface="Symbol"/>
              </a:rPr>
              <a:t>&gt; 0)</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 </a:t>
            </a:r>
            <a:r>
              <a:rPr lang="en-US" dirty="0" smtClean="0">
                <a:latin typeface="Cambria Math"/>
                <a:ea typeface="Cambria Math"/>
              </a:rPr>
              <a:t>&gt; 0))</a:t>
            </a:r>
          </a:p>
          <a:p>
            <a:pPr marL="1124712" lvl="2" indent="-457200">
              <a:buNone/>
            </a:pPr>
            <a:r>
              <a:rPr lang="en-US" dirty="0" smtClean="0">
                <a:latin typeface="Cambria Math"/>
                <a:ea typeface="Cambria Math"/>
              </a:rPr>
              <a:t> where the domain of both variables consists of all integers</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English into Logical Expressions Example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Use quantifiers to express the statement “There is a woman who has taken a flight on every airline in the world.”</a:t>
            </a:r>
          </a:p>
          <a:p>
            <a:pPr>
              <a:buNone/>
            </a:pPr>
            <a:r>
              <a:rPr lang="en-US" b="1" dirty="0" smtClean="0"/>
              <a:t>Solution</a:t>
            </a:r>
            <a:r>
              <a:rPr lang="en-US" dirty="0" smtClean="0"/>
              <a:t>:</a:t>
            </a:r>
          </a:p>
          <a:p>
            <a:pPr marL="850392" lvl="1" indent="-45720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ea typeface="Cambria Math" pitchFamily="18" charset="0"/>
              </a:rPr>
              <a:t>w,f</a:t>
            </a:r>
            <a:r>
              <a:rPr lang="en-US" i="1" dirty="0" smtClean="0">
                <a:latin typeface="Cambria Math" pitchFamily="18" charset="0"/>
                <a:ea typeface="Cambria Math" pitchFamily="18" charset="0"/>
              </a:rPr>
              <a:t>)</a:t>
            </a:r>
            <a:r>
              <a:rPr lang="en-US" dirty="0" smtClean="0"/>
              <a:t> be “</a:t>
            </a:r>
            <a:r>
              <a:rPr lang="en-US" i="1" dirty="0" smtClean="0">
                <a:ea typeface="Cambria Math" pitchFamily="18" charset="0"/>
              </a:rPr>
              <a:t>w</a:t>
            </a:r>
            <a:r>
              <a:rPr lang="en-US" dirty="0" smtClean="0"/>
              <a:t> has taken </a:t>
            </a:r>
            <a:r>
              <a:rPr lang="en-US" i="1" dirty="0" smtClean="0">
                <a:latin typeface="Cambria Math" pitchFamily="18" charset="0"/>
                <a:ea typeface="Cambria Math" pitchFamily="18" charset="0"/>
              </a:rPr>
              <a:t>f  </a:t>
            </a:r>
            <a:r>
              <a:rPr lang="en-US" dirty="0" smtClean="0"/>
              <a:t>” and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i="1" dirty="0" err="1" smtClean="0">
                <a:ea typeface="Cambria Math" pitchFamily="18" charset="0"/>
              </a:rPr>
              <a:t>f,a</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t>
            </a:r>
            <a:r>
              <a:rPr lang="en-US" i="1" dirty="0" smtClean="0">
                <a:ea typeface="Cambria Math" pitchFamily="18" charset="0"/>
              </a:rPr>
              <a:t>f</a:t>
            </a:r>
            <a:r>
              <a:rPr lang="en-US" dirty="0" smtClean="0"/>
              <a:t>  is a flight on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t>” </a:t>
            </a:r>
          </a:p>
          <a:p>
            <a:pPr marL="850392" lvl="1" indent="-457200">
              <a:buFont typeface="+mj-lt"/>
              <a:buAutoNum type="arabicPeriod"/>
            </a:pPr>
            <a:r>
              <a:rPr lang="en-US" dirty="0" smtClean="0"/>
              <a:t>The domain of </a:t>
            </a:r>
            <a:r>
              <a:rPr lang="en-US" i="1" dirty="0" smtClean="0"/>
              <a:t>w</a:t>
            </a:r>
            <a:r>
              <a:rPr lang="en-US" dirty="0" smtClean="0"/>
              <a:t> is all women, the domain of </a:t>
            </a:r>
            <a:r>
              <a:rPr lang="en-US" i="1" dirty="0" smtClean="0"/>
              <a:t>f</a:t>
            </a:r>
            <a:r>
              <a:rPr lang="en-US" dirty="0" smtClean="0"/>
              <a:t> is all flights, and the domain of </a:t>
            </a:r>
            <a:r>
              <a:rPr lang="en-US" i="1" dirty="0" smtClean="0"/>
              <a:t>a</a:t>
            </a:r>
            <a:r>
              <a:rPr lang="en-US" dirty="0" smtClean="0"/>
              <a:t> is all airlines.</a:t>
            </a:r>
          </a:p>
          <a:p>
            <a:pPr marL="850392" lvl="1" indent="-457200">
              <a:buFont typeface="+mj-lt"/>
              <a:buAutoNum type="arabicPeriod"/>
            </a:pPr>
            <a:r>
              <a:rPr lang="en-US" dirty="0" smtClean="0"/>
              <a:t>Then the statement can be expressed as:</a:t>
            </a:r>
          </a:p>
          <a:p>
            <a:pPr marL="850392" lvl="1" indent="-457200">
              <a:buNone/>
            </a:pPr>
            <a:r>
              <a:rPr lang="en-US" dirty="0" smtClean="0"/>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w</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w,f</a:t>
            </a:r>
            <a:r>
              <a:rPr lang="en-US" i="1" dirty="0" smtClean="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f,a</a:t>
            </a:r>
            <a:r>
              <a:rPr lang="en-US" dirty="0" smtClean="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Calculus in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a:t>
            </a:r>
            <a:r>
              <a:rPr lang="en-US" dirty="0" smtClean="0"/>
              <a:t>: Use quantifiers to express the definition of the limit of </a:t>
            </a:r>
            <a:r>
              <a:rPr lang="en-US" i="1" dirty="0" smtClean="0"/>
              <a:t>a</a:t>
            </a:r>
            <a:r>
              <a:rPr lang="en-US" dirty="0" smtClean="0"/>
              <a:t> real-valued function </a:t>
            </a:r>
            <a:r>
              <a:rPr lang="en-US" i="1" dirty="0" smtClean="0"/>
              <a:t>f(x)</a:t>
            </a:r>
            <a:r>
              <a:rPr lang="en-US" dirty="0" smtClean="0"/>
              <a:t> of a real variable </a:t>
            </a:r>
            <a:r>
              <a:rPr lang="en-US" i="1" dirty="0" smtClean="0"/>
              <a:t>x</a:t>
            </a:r>
            <a:r>
              <a:rPr lang="en-US" dirty="0" smtClean="0"/>
              <a:t> at a point </a:t>
            </a:r>
            <a:r>
              <a:rPr lang="en-US" i="1" dirty="0" smtClean="0"/>
              <a:t>a</a:t>
            </a:r>
            <a:r>
              <a:rPr lang="en-US" dirty="0" smtClean="0"/>
              <a:t> in its domain.</a:t>
            </a:r>
          </a:p>
          <a:p>
            <a:pPr>
              <a:buNone/>
            </a:pPr>
            <a:r>
              <a:rPr lang="en-US" b="1" dirty="0" smtClean="0"/>
              <a:t>Solution</a:t>
            </a:r>
            <a:r>
              <a:rPr lang="en-US" dirty="0" smtClean="0"/>
              <a:t>: Recall the definition of the statement</a:t>
            </a:r>
          </a:p>
          <a:p>
            <a:endParaRPr lang="en-US" dirty="0" smtClean="0"/>
          </a:p>
          <a:p>
            <a:pPr>
              <a:buNone/>
            </a:pPr>
            <a:r>
              <a:rPr lang="en-US" dirty="0" smtClean="0"/>
              <a:t>    is “For every real number </a:t>
            </a:r>
            <a:r>
              <a:rPr lang="el-GR" dirty="0" smtClean="0">
                <a:latin typeface="Cambria Math"/>
                <a:ea typeface="Cambria Math"/>
              </a:rPr>
              <a:t>ε</a:t>
            </a:r>
            <a:r>
              <a:rPr lang="en-US" dirty="0" smtClean="0">
                <a:latin typeface="Cambria Math"/>
                <a:ea typeface="Cambria Math"/>
              </a:rPr>
              <a:t> &gt; 0, there exists a real number   </a:t>
            </a:r>
            <a:r>
              <a:rPr lang="el-GR" dirty="0" smtClean="0">
                <a:latin typeface="Cambria Math"/>
                <a:ea typeface="Cambria Math"/>
              </a:rPr>
              <a:t>δ</a:t>
            </a:r>
            <a:r>
              <a:rPr lang="en-US" dirty="0" smtClean="0">
                <a:latin typeface="Cambria Math"/>
                <a:ea typeface="Cambria Math"/>
              </a:rPr>
              <a:t> &gt; 0 such that |f(x) – L| &lt; </a:t>
            </a:r>
            <a:r>
              <a:rPr lang="el-GR" dirty="0" smtClean="0">
                <a:latin typeface="Cambria Math"/>
                <a:ea typeface="Cambria Math"/>
              </a:rPr>
              <a:t>ε</a:t>
            </a:r>
            <a:r>
              <a:rPr lang="en-US" dirty="0" smtClean="0">
                <a:latin typeface="Cambria Math"/>
                <a:ea typeface="Cambria Math"/>
              </a:rPr>
              <a:t> whenever   0 &lt; |x –a| &lt; </a:t>
            </a:r>
            <a:r>
              <a:rPr lang="el-GR" dirty="0" smtClean="0">
                <a:latin typeface="Cambria Math"/>
                <a:ea typeface="Cambria Math"/>
              </a:rPr>
              <a:t>δ</a:t>
            </a:r>
            <a:r>
              <a:rPr lang="en-US" dirty="0" smtClean="0">
                <a:latin typeface="Cambria Math"/>
                <a:ea typeface="Cambria Math"/>
              </a:rPr>
              <a:t>.”</a:t>
            </a:r>
          </a:p>
          <a:p>
            <a:pPr>
              <a:buNone/>
            </a:pPr>
            <a:r>
              <a:rPr lang="en-US" dirty="0" smtClean="0">
                <a:latin typeface="Cambria Math"/>
                <a:ea typeface="Cambria Math"/>
              </a:rPr>
              <a:t>     Using quantifiers:</a:t>
            </a:r>
          </a:p>
          <a:p>
            <a:endParaRPr lang="en-US" dirty="0" smtClean="0">
              <a:latin typeface="Cambria Math"/>
              <a:ea typeface="Cambria Math"/>
            </a:endParaRPr>
          </a:p>
          <a:p>
            <a:endParaRPr lang="en-US" dirty="0" smtClean="0">
              <a:latin typeface="Cambria Math"/>
              <a:ea typeface="Cambria Math"/>
            </a:endParaRPr>
          </a:p>
          <a:p>
            <a:pPr>
              <a:buNone/>
            </a:pPr>
            <a:r>
              <a:rPr lang="en-US" dirty="0" smtClean="0">
                <a:latin typeface="Cambria Math"/>
                <a:ea typeface="Cambria Math"/>
              </a:rPr>
              <a:t>     Where the domain for the variables </a:t>
            </a:r>
            <a:r>
              <a:rPr lang="el-GR" dirty="0" smtClean="0">
                <a:latin typeface="Cambria Math"/>
                <a:ea typeface="Cambria Math"/>
              </a:rPr>
              <a:t>ε </a:t>
            </a:r>
            <a:r>
              <a:rPr lang="en-US" dirty="0" smtClean="0">
                <a:latin typeface="Cambria Math"/>
                <a:ea typeface="Cambria Math"/>
              </a:rPr>
              <a:t>and </a:t>
            </a:r>
            <a:r>
              <a:rPr lang="el-GR" dirty="0" smtClean="0">
                <a:latin typeface="Cambria Math"/>
                <a:ea typeface="Cambria Math"/>
              </a:rPr>
              <a:t>δ</a:t>
            </a:r>
            <a:r>
              <a:rPr lang="en-US" dirty="0" smtClean="0">
                <a:latin typeface="Cambria Math"/>
                <a:ea typeface="Cambria Math"/>
              </a:rPr>
              <a:t> consists of all positive real numbers and the domain for </a:t>
            </a:r>
            <a:r>
              <a:rPr lang="en-US" i="1" dirty="0" smtClean="0">
                <a:latin typeface="Cambria Math"/>
                <a:ea typeface="Cambria Math"/>
              </a:rPr>
              <a:t>x</a:t>
            </a:r>
            <a:r>
              <a:rPr lang="en-US" dirty="0" smtClean="0">
                <a:latin typeface="Cambria Math"/>
                <a:ea typeface="Cambria Math"/>
              </a:rPr>
              <a:t> consists of all real numbers.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2514600" y="3200400"/>
            <a:ext cx="2309813"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447800" y="4572000"/>
            <a:ext cx="5969794" cy="31908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Translation from English</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Choose the obvious predicates and express in predicate logic.</a:t>
            </a:r>
          </a:p>
          <a:p>
            <a:pPr marL="514350" indent="-514350">
              <a:buNone/>
            </a:pPr>
            <a:r>
              <a:rPr lang="en-US" b="1" dirty="0" smtClean="0"/>
              <a:t>Example </a:t>
            </a:r>
            <a:r>
              <a:rPr lang="en-US" b="1" dirty="0" smtClean="0">
                <a:latin typeface="Cambria Math" pitchFamily="18" charset="0"/>
                <a:ea typeface="Cambria Math" pitchFamily="18" charset="0"/>
              </a:rPr>
              <a:t>1</a:t>
            </a:r>
            <a:r>
              <a:rPr lang="en-US" dirty="0" smtClean="0"/>
              <a:t>: “Brothers are siblings.”</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B</a:t>
            </a:r>
            <a:r>
              <a:rPr lang="en-US" dirty="0" smtClean="0">
                <a:sym typeface="Symbol"/>
              </a:rPr>
              <a:t>(</a:t>
            </a:r>
            <a:r>
              <a:rPr lang="en-US"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dirty="0" err="1" smtClean="0">
                <a:latin typeface="Cambria Math"/>
                <a:ea typeface="Cambria Math"/>
                <a:sym typeface="Symbol"/>
              </a:rPr>
              <a:t>x,y</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2</a:t>
            </a:r>
            <a:r>
              <a:rPr lang="en-US" dirty="0" smtClean="0"/>
              <a:t>: “Siblinghood is symmetric.”</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S</a:t>
            </a:r>
            <a:r>
              <a:rPr lang="en-US" dirty="0" smtClean="0">
                <a:sym typeface="Symbol"/>
              </a:rPr>
              <a:t>(</a:t>
            </a:r>
            <a:r>
              <a:rPr lang="en-US" i="1"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i="1" dirty="0" err="1" smtClean="0">
                <a:latin typeface="Cambria Math"/>
                <a:ea typeface="Cambria Math"/>
                <a:sym typeface="Symbol"/>
              </a:rPr>
              <a:t>y,x</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3</a:t>
            </a:r>
            <a:r>
              <a:rPr lang="en-US" dirty="0" smtClean="0"/>
              <a:t>: “Everybody loves somebody.”</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4</a:t>
            </a:r>
            <a:r>
              <a:rPr lang="en-US" dirty="0" smtClean="0"/>
              <a:t>: “There is someone who is loved by everyone.”</a:t>
            </a:r>
          </a:p>
          <a:p>
            <a:pPr marL="514350" indent="-514350">
              <a:buNone/>
            </a:pPr>
            <a:r>
              <a:rPr lang="en-US" b="1" dirty="0" smtClean="0">
                <a:sym typeface="Symbol"/>
              </a:rPr>
              <a:t>            Solution</a:t>
            </a:r>
            <a:r>
              <a:rPr lang="en-US" dirty="0" smtClean="0">
                <a:sym typeface="Symbol"/>
              </a:rPr>
              <a:t>: </a:t>
            </a:r>
            <a:r>
              <a:rPr lang="en-US" i="1" dirty="0" smtClean="0">
                <a:sym typeface="Symbol"/>
              </a:rPr>
              <a:t>y</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5</a:t>
            </a:r>
            <a:r>
              <a:rPr lang="en-US" dirty="0" smtClean="0"/>
              <a:t>: “There is someone who loves someone.”</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6</a:t>
            </a:r>
            <a:r>
              <a:rPr lang="en-US" dirty="0" smtClean="0"/>
              <a:t>: “Everyone loves himself”</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a:t>
            </a:r>
            <a:r>
              <a:rPr lang="en-US" dirty="0" err="1" smtClean="0">
                <a:sym typeface="Symbol"/>
              </a:rPr>
              <a:t>,</a:t>
            </a:r>
            <a:r>
              <a:rPr lang="en-US" i="1" dirty="0" err="1" smtClean="0">
                <a:sym typeface="Symbol"/>
              </a:rPr>
              <a:t>x</a:t>
            </a:r>
            <a:r>
              <a:rPr lang="en-US" dirty="0" smtClean="0">
                <a:sym typeface="Symbo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Nested Quantifiers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Recall the logical expression developed three slides back:</a:t>
            </a:r>
          </a:p>
          <a:p>
            <a:pPr>
              <a:buNone/>
            </a:pPr>
            <a:r>
              <a:rPr lang="en-US" dirty="0" smtClean="0"/>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a:t>
            </a:r>
            <a:endParaRPr lang="en-US" dirty="0" smtClean="0"/>
          </a:p>
          <a:p>
            <a:pPr>
              <a:buNone/>
            </a:pPr>
            <a:r>
              <a:rPr lang="en-US" b="1" dirty="0" smtClean="0"/>
              <a:t>   Part </a:t>
            </a:r>
            <a:r>
              <a:rPr lang="en-US" b="1" dirty="0" smtClean="0">
                <a:latin typeface="Cambria Math" pitchFamily="18" charset="0"/>
                <a:ea typeface="Cambria Math" pitchFamily="18" charset="0"/>
              </a:rPr>
              <a:t>1</a:t>
            </a:r>
            <a:r>
              <a:rPr lang="en-US" dirty="0" smtClean="0"/>
              <a:t>: Use quantifiers to express the statement that “There does not exist a woman who has taken a flight on every airline in the world.”</a:t>
            </a:r>
          </a:p>
          <a:p>
            <a:pPr>
              <a:buNone/>
            </a:pPr>
            <a:r>
              <a:rPr lang="en-US" dirty="0" smtClean="0"/>
              <a:t>    </a:t>
            </a:r>
            <a:r>
              <a:rPr lang="en-US" b="1" dirty="0" smtClean="0"/>
              <a:t>Solution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a:buNone/>
            </a:pPr>
            <a:r>
              <a:rPr lang="en-US" dirty="0" smtClean="0"/>
              <a:t> </a:t>
            </a:r>
            <a:r>
              <a:rPr lang="en-US" b="1" dirty="0" smtClean="0"/>
              <a:t>Part </a:t>
            </a:r>
            <a:r>
              <a:rPr lang="en-US" b="1" dirty="0" smtClean="0">
                <a:latin typeface="Cambria Math" pitchFamily="18" charset="0"/>
                <a:ea typeface="Cambria Math" pitchFamily="18" charset="0"/>
              </a:rPr>
              <a:t>2</a:t>
            </a:r>
            <a:r>
              <a:rPr lang="en-US" dirty="0" smtClean="0"/>
              <a:t>: Now use De Morgan’s Laws to move the negation as far inwards as possible.</a:t>
            </a:r>
          </a:p>
          <a:p>
            <a:pPr>
              <a:buNone/>
            </a:pPr>
            <a:r>
              <a:rPr lang="en-US" dirty="0" smtClean="0"/>
              <a:t>     </a:t>
            </a:r>
            <a:r>
              <a:rPr lang="en-US" b="1" dirty="0" smtClean="0"/>
              <a:t>Solution</a:t>
            </a:r>
            <a:r>
              <a:rPr lang="en-US" dirty="0" smtClean="0"/>
              <a:t>:</a:t>
            </a:r>
          </a:p>
          <a:p>
            <a:pPr marL="514350" indent="-514350">
              <a:buFont typeface="+mj-lt"/>
              <a:buAutoNum type="arabicPeriod"/>
            </a:pP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a:ea typeface="Cambria Math"/>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a:t>
            </a:r>
            <a:r>
              <a:rPr lang="en-US" dirty="0" smtClean="0">
                <a:latin typeface="Cambria Math"/>
                <a:ea typeface="Cambria Math"/>
                <a:sym typeface="Symbol"/>
              </a:rPr>
              <a:t>∨</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r>
              <a:rPr lang="en-US" dirty="0" smtClean="0"/>
              <a:t>.</a:t>
            </a:r>
          </a:p>
          <a:p>
            <a:pPr marL="514350" indent="-514350">
              <a:buNone/>
            </a:pPr>
            <a:r>
              <a:rPr lang="en-US" b="1" dirty="0" smtClean="0"/>
              <a:t>Part </a:t>
            </a:r>
            <a:r>
              <a:rPr lang="en-US" b="1" dirty="0" smtClean="0">
                <a:latin typeface="Cambria Math" pitchFamily="18" charset="0"/>
                <a:ea typeface="Cambria Math" pitchFamily="18" charset="0"/>
              </a:rPr>
              <a:t>3</a:t>
            </a:r>
            <a:r>
              <a:rPr lang="en-US" dirty="0" smtClean="0"/>
              <a:t>: Can you translate the result back into English?</a:t>
            </a:r>
          </a:p>
          <a:p>
            <a:pPr marL="514350" indent="-514350">
              <a:buNone/>
            </a:pPr>
            <a:r>
              <a:rPr lang="en-US" dirty="0" smtClean="0"/>
              <a:t>       </a:t>
            </a:r>
            <a:r>
              <a:rPr lang="en-US" b="1" dirty="0" smtClean="0"/>
              <a:t>Solution</a:t>
            </a:r>
            <a:r>
              <a:rPr lang="en-US" dirty="0" smtClean="0"/>
              <a:t>:</a:t>
            </a:r>
          </a:p>
          <a:p>
            <a:pPr marL="514350" indent="-514350">
              <a:buNone/>
            </a:pPr>
            <a:r>
              <a:rPr lang="en-US" dirty="0" smtClean="0"/>
              <a:t>        “For every woman there is an airline such that for all flights, this woman has not taken that flight or that flight is not on this airline”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to Calculus  and Logic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Example </a:t>
            </a:r>
            <a:r>
              <a:rPr lang="en-US" dirty="0" smtClean="0"/>
              <a:t>: Recall the logical expression developed in the calculus example three slides back.</a:t>
            </a:r>
          </a:p>
          <a:p>
            <a:pPr>
              <a:buNone/>
            </a:pPr>
            <a:r>
              <a:rPr lang="en-US" dirty="0" smtClean="0"/>
              <a:t>Use quantifiers and predicates to express that                               does not exist.</a:t>
            </a:r>
          </a:p>
          <a:p>
            <a:pPr>
              <a:buNone/>
            </a:pPr>
            <a:endParaRPr lang="en-US" dirty="0" smtClean="0"/>
          </a:p>
          <a:p>
            <a:pPr marL="514350" indent="-514350">
              <a:buFont typeface="+mj-lt"/>
              <a:buAutoNum type="arabicPeriod"/>
            </a:pPr>
            <a:r>
              <a:rPr lang="en-US" dirty="0" smtClean="0"/>
              <a:t>We need to say that for all real numbers </a:t>
            </a:r>
            <a:r>
              <a:rPr lang="en-US" i="1" dirty="0" smtClean="0"/>
              <a:t>L</a:t>
            </a:r>
            <a:r>
              <a:rPr lang="en-US" dirty="0" smtClean="0"/>
              <a:t>,  </a:t>
            </a:r>
          </a:p>
          <a:p>
            <a:pPr marL="514350" indent="-514350">
              <a:buFont typeface="+mj-lt"/>
              <a:buAutoNum type="arabicPeriod"/>
            </a:pPr>
            <a:endParaRPr lang="en-US" dirty="0" smtClean="0"/>
          </a:p>
          <a:p>
            <a:pPr marL="514350" indent="-514350">
              <a:buFont typeface="+mj-lt"/>
              <a:buAutoNum type="arabicPeriod"/>
            </a:pPr>
            <a:r>
              <a:rPr lang="en-US" dirty="0" smtClean="0"/>
              <a:t>The result from the previous example can be negated to yield: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Now we can repeatedly apply the rules for negating quantified expressions: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The last step uses the equivalence </a:t>
            </a:r>
            <a:r>
              <a:rPr lang="en-US" dirty="0" smtClean="0">
                <a:latin typeface="Cambria Math"/>
                <a:ea typeface="Cambria Math"/>
              </a:rPr>
              <a:t>¬(</a:t>
            </a:r>
            <a:r>
              <a:rPr lang="en-US" i="1" dirty="0" err="1" smtClean="0">
                <a:latin typeface="Cambria Math"/>
                <a:ea typeface="Cambria Math"/>
              </a:rPr>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 </a:t>
            </a:r>
            <a:r>
              <a:rPr lang="en-US" i="1" dirty="0" smtClean="0">
                <a:latin typeface="Cambria Math"/>
                <a:ea typeface="Cambria Math"/>
              </a:rPr>
              <a:t>p</a:t>
            </a:r>
            <a:r>
              <a:rPr lang="en-US" dirty="0" smtClean="0">
                <a:latin typeface="Cambria Math"/>
                <a:ea typeface="Cambria Math"/>
              </a:rPr>
              <a:t>∧¬</a:t>
            </a:r>
            <a:r>
              <a:rPr lang="en-US" i="1" dirty="0" smtClean="0">
                <a:latin typeface="Cambria Math"/>
                <a:ea typeface="Cambria Math"/>
              </a:rPr>
              <a:t>q</a:t>
            </a:r>
            <a:endParaRPr lang="en-US" i="1" dirty="0" smtClean="0"/>
          </a:p>
          <a:p>
            <a:endParaRPr lang="en-US" dirty="0" smtClean="0"/>
          </a:p>
          <a:p>
            <a:endParaRPr lang="en-US" dirty="0" smtClean="0"/>
          </a:p>
          <a:p>
            <a:endParaRPr lang="en-US" dirty="0"/>
          </a:p>
        </p:txBody>
      </p:sp>
      <p:pic>
        <p:nvPicPr>
          <p:cNvPr id="12" name="Picture 11" descr="addin_tmp.png"/>
          <p:cNvPicPr>
            <a:picLocks noChangeAspect="1"/>
          </p:cNvPicPr>
          <p:nvPr>
            <p:custDataLst>
              <p:tags r:id="rId1"/>
            </p:custDataLst>
          </p:nvPr>
        </p:nvPicPr>
        <p:blipFill>
          <a:blip r:embed="rId10" cstate="print"/>
          <a:stretch>
            <a:fillRect/>
          </a:stretch>
        </p:blipFill>
        <p:spPr>
          <a:xfrm>
            <a:off x="4267200" y="2209800"/>
            <a:ext cx="991553" cy="191453"/>
          </a:xfrm>
          <a:prstGeom prst="rect">
            <a:avLst/>
          </a:prstGeom>
        </p:spPr>
      </p:pic>
      <p:pic>
        <p:nvPicPr>
          <p:cNvPr id="17" name="Picture 16" descr="addin_tmp.png"/>
          <p:cNvPicPr>
            <a:picLocks noChangeAspect="1"/>
          </p:cNvPicPr>
          <p:nvPr>
            <p:custDataLst>
              <p:tags r:id="rId2"/>
            </p:custDataLst>
          </p:nvPr>
        </p:nvPicPr>
        <p:blipFill>
          <a:blip r:embed="rId11" cstate="print"/>
          <a:stretch>
            <a:fillRect/>
          </a:stretch>
        </p:blipFill>
        <p:spPr>
          <a:xfrm>
            <a:off x="1676400" y="3276600"/>
            <a:ext cx="4932045" cy="255270"/>
          </a:xfrm>
          <a:prstGeom prst="rect">
            <a:avLst/>
          </a:prstGeom>
        </p:spPr>
      </p:pic>
      <p:pic>
        <p:nvPicPr>
          <p:cNvPr id="13" name="Picture 12" descr="addin_tmp.png"/>
          <p:cNvPicPr>
            <a:picLocks noChangeAspect="1"/>
          </p:cNvPicPr>
          <p:nvPr>
            <p:custDataLst>
              <p:tags r:id="rId3"/>
            </p:custDataLst>
          </p:nvPr>
        </p:nvPicPr>
        <p:blipFill>
          <a:blip r:embed="rId12" cstate="print"/>
          <a:stretch>
            <a:fillRect/>
          </a:stretch>
        </p:blipFill>
        <p:spPr>
          <a:xfrm>
            <a:off x="4419600" y="2590800"/>
            <a:ext cx="1385888" cy="191453"/>
          </a:xfrm>
          <a:prstGeom prst="rect">
            <a:avLst/>
          </a:prstGeom>
        </p:spPr>
      </p:pic>
      <p:pic>
        <p:nvPicPr>
          <p:cNvPr id="18" name="Picture 17" descr="addin_tmp.png"/>
          <p:cNvPicPr>
            <a:picLocks noChangeAspect="1"/>
          </p:cNvPicPr>
          <p:nvPr>
            <p:custDataLst>
              <p:tags r:id="rId4"/>
            </p:custDataLst>
          </p:nvPr>
        </p:nvPicPr>
        <p:blipFill>
          <a:blip r:embed="rId13" cstate="print"/>
          <a:stretch>
            <a:fillRect/>
          </a:stretch>
        </p:blipFill>
        <p:spPr>
          <a:xfrm>
            <a:off x="990600" y="4038600"/>
            <a:ext cx="5002530" cy="255270"/>
          </a:xfrm>
          <a:prstGeom prst="rect">
            <a:avLst/>
          </a:prstGeom>
        </p:spPr>
      </p:pic>
      <p:pic>
        <p:nvPicPr>
          <p:cNvPr id="19" name="Picture 18" descr="addin_tmp.png"/>
          <p:cNvPicPr>
            <a:picLocks noChangeAspect="1"/>
          </p:cNvPicPr>
          <p:nvPr>
            <p:custDataLst>
              <p:tags r:id="rId5"/>
            </p:custDataLst>
          </p:nvPr>
        </p:nvPicPr>
        <p:blipFill>
          <a:blip r:embed="rId14" cstate="print"/>
          <a:stretch>
            <a:fillRect/>
          </a:stretch>
        </p:blipFill>
        <p:spPr>
          <a:xfrm>
            <a:off x="1981200" y="4419600"/>
            <a:ext cx="5269230" cy="255270"/>
          </a:xfrm>
          <a:prstGeom prst="rect">
            <a:avLst/>
          </a:prstGeom>
        </p:spPr>
      </p:pic>
      <p:pic>
        <p:nvPicPr>
          <p:cNvPr id="20" name="Picture 19" descr="addin_tmp.png"/>
          <p:cNvPicPr>
            <a:picLocks noChangeAspect="1"/>
          </p:cNvPicPr>
          <p:nvPr>
            <p:custDataLst>
              <p:tags r:id="rId6"/>
            </p:custDataLst>
          </p:nvPr>
        </p:nvPicPr>
        <p:blipFill>
          <a:blip r:embed="rId15" cstate="print"/>
          <a:stretch>
            <a:fillRect/>
          </a:stretch>
        </p:blipFill>
        <p:spPr>
          <a:xfrm>
            <a:off x="1981200" y="4724400"/>
            <a:ext cx="5339715" cy="255270"/>
          </a:xfrm>
          <a:prstGeom prst="rect">
            <a:avLst/>
          </a:prstGeom>
        </p:spPr>
      </p:pic>
      <p:pic>
        <p:nvPicPr>
          <p:cNvPr id="21" name="Picture 20" descr="addin_tmp.png"/>
          <p:cNvPicPr>
            <a:picLocks noChangeAspect="1"/>
          </p:cNvPicPr>
          <p:nvPr>
            <p:custDataLst>
              <p:tags r:id="rId7"/>
            </p:custDataLst>
          </p:nvPr>
        </p:nvPicPr>
        <p:blipFill>
          <a:blip r:embed="rId16" cstate="print"/>
          <a:stretch>
            <a:fillRect/>
          </a:stretch>
        </p:blipFill>
        <p:spPr>
          <a:xfrm>
            <a:off x="1981200" y="5029200"/>
            <a:ext cx="5339715" cy="255270"/>
          </a:xfrm>
          <a:prstGeom prst="rect">
            <a:avLst/>
          </a:prstGeom>
        </p:spPr>
      </p:pic>
      <p:pic>
        <p:nvPicPr>
          <p:cNvPr id="22" name="Picture 21" descr="addin_tmp.png"/>
          <p:cNvPicPr>
            <a:picLocks noChangeAspect="1"/>
          </p:cNvPicPr>
          <p:nvPr>
            <p:custDataLst>
              <p:tags r:id="rId8"/>
            </p:custDataLst>
          </p:nvPr>
        </p:nvPicPr>
        <p:blipFill>
          <a:blip r:embed="rId17" cstate="print"/>
          <a:stretch>
            <a:fillRect/>
          </a:stretch>
        </p:blipFill>
        <p:spPr>
          <a:xfrm>
            <a:off x="1981200" y="5410200"/>
            <a:ext cx="5326380" cy="25527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Calculus in Predicate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Therefore, to say that                  does not exist means that for all real numbers </a:t>
            </a:r>
            <a:r>
              <a:rPr lang="en-US" i="1" dirty="0" smtClean="0"/>
              <a:t>L</a:t>
            </a:r>
            <a:r>
              <a:rPr lang="en-US" dirty="0" smtClean="0"/>
              <a:t>,                           can be expressed as:</a:t>
            </a:r>
          </a:p>
          <a:p>
            <a:pPr marL="514350" indent="-514350">
              <a:buNone/>
            </a:pPr>
            <a:endParaRPr lang="en-US" dirty="0" smtClean="0"/>
          </a:p>
          <a:p>
            <a:pPr marL="514350" indent="-514350">
              <a:buNone/>
            </a:pPr>
            <a:r>
              <a:rPr lang="en-US" dirty="0" smtClean="0"/>
              <a:t>      Remember that </a:t>
            </a:r>
            <a:r>
              <a:rPr lang="el-GR" dirty="0" smtClean="0">
                <a:latin typeface="Cambria Math"/>
                <a:ea typeface="Cambria Math"/>
              </a:rPr>
              <a:t>ε</a:t>
            </a:r>
            <a:r>
              <a:rPr lang="en-US" dirty="0" smtClean="0">
                <a:latin typeface="Cambria Math"/>
                <a:ea typeface="Cambria Math"/>
              </a:rPr>
              <a:t> and </a:t>
            </a:r>
            <a:r>
              <a:rPr lang="el-GR" dirty="0" smtClean="0">
                <a:latin typeface="Cambria Math"/>
                <a:ea typeface="Cambria Math"/>
              </a:rPr>
              <a:t>δ</a:t>
            </a:r>
            <a:r>
              <a:rPr lang="en-US" dirty="0" smtClean="0">
                <a:latin typeface="Cambria Math"/>
                <a:ea typeface="Cambria Math"/>
              </a:rPr>
              <a:t> range over all positive real numbers and </a:t>
            </a:r>
            <a:r>
              <a:rPr lang="en-US" i="1" dirty="0" smtClean="0">
                <a:ea typeface="Cambria Math"/>
              </a:rPr>
              <a:t>x</a:t>
            </a:r>
            <a:r>
              <a:rPr lang="en-US" dirty="0" smtClean="0">
                <a:latin typeface="Cambria Math"/>
                <a:ea typeface="Cambria Math"/>
              </a:rPr>
              <a:t> over all real numbers.</a:t>
            </a:r>
            <a:endParaRPr lang="en-US" dirty="0" smtClean="0"/>
          </a:p>
          <a:p>
            <a:pPr marL="514350" indent="-514350">
              <a:buFont typeface="+mj-lt"/>
              <a:buAutoNum type="arabicPeriod" startAt="5"/>
            </a:pPr>
            <a:r>
              <a:rPr lang="en-US" dirty="0" smtClean="0"/>
              <a:t>Translating back into English we have, for every real number L, there is a real number  </a:t>
            </a:r>
            <a:r>
              <a:rPr lang="el-GR" dirty="0" smtClean="0">
                <a:latin typeface="Cambria Math"/>
                <a:ea typeface="Cambria Math"/>
              </a:rPr>
              <a:t>ε</a:t>
            </a:r>
            <a:r>
              <a:rPr lang="en-US" dirty="0" smtClean="0">
                <a:latin typeface="Cambria Math"/>
                <a:ea typeface="Cambria Math"/>
              </a:rPr>
              <a:t> &gt; 0, such that for every  real number  </a:t>
            </a:r>
            <a:r>
              <a:rPr lang="el-GR" dirty="0" smtClean="0">
                <a:latin typeface="Cambria Math"/>
                <a:ea typeface="Cambria Math"/>
              </a:rPr>
              <a:t>δ</a:t>
            </a:r>
            <a:r>
              <a:rPr lang="en-US" dirty="0" smtClean="0">
                <a:latin typeface="Cambria Math"/>
                <a:ea typeface="Cambria Math"/>
              </a:rPr>
              <a:t> &gt; 0, there exists a real number </a:t>
            </a:r>
            <a:r>
              <a:rPr lang="en-US" i="1" dirty="0" smtClean="0">
                <a:ea typeface="Cambria Math"/>
              </a:rPr>
              <a:t>x </a:t>
            </a:r>
            <a:r>
              <a:rPr lang="en-US" dirty="0" smtClean="0">
                <a:latin typeface="Cambria Math"/>
                <a:ea typeface="Cambria Math"/>
              </a:rPr>
              <a:t> such that 0 &lt; | </a:t>
            </a:r>
            <a:r>
              <a:rPr lang="en-US" i="1" dirty="0" smtClean="0">
                <a:latin typeface="Cambria Math"/>
                <a:ea typeface="Cambria Math"/>
              </a:rPr>
              <a:t>x – a </a:t>
            </a:r>
            <a:r>
              <a:rPr lang="en-US" dirty="0" smtClean="0">
                <a:latin typeface="Cambria Math"/>
                <a:ea typeface="Cambria Math"/>
              </a:rPr>
              <a:t>| &lt; </a:t>
            </a:r>
            <a:r>
              <a:rPr lang="el-GR" i="1" dirty="0" smtClean="0">
                <a:latin typeface="Cambria Math"/>
                <a:ea typeface="Cambria Math"/>
              </a:rPr>
              <a:t>δ</a:t>
            </a:r>
            <a:r>
              <a:rPr lang="en-US" dirty="0" smtClean="0">
                <a:latin typeface="Cambria Math"/>
                <a:ea typeface="Cambria Math"/>
              </a:rPr>
              <a:t>  and |</a:t>
            </a:r>
            <a:r>
              <a:rPr lang="en-US" i="1" dirty="0" smtClean="0">
                <a:latin typeface="Cambria Math"/>
                <a:ea typeface="Cambria Math"/>
              </a:rPr>
              <a:t>f(x) – L </a:t>
            </a:r>
            <a:r>
              <a:rPr lang="en-US" dirty="0" smtClean="0">
                <a:latin typeface="Cambria Math"/>
                <a:ea typeface="Cambria Math"/>
              </a:rPr>
              <a:t>| </a:t>
            </a:r>
            <a:r>
              <a:rPr lang="en-US" i="1" dirty="0" smtClean="0">
                <a:latin typeface="Cambria Math"/>
                <a:ea typeface="Cambria Math"/>
              </a:rPr>
              <a:t>≥ </a:t>
            </a:r>
            <a:r>
              <a:rPr lang="el-GR" i="1" dirty="0" smtClean="0">
                <a:latin typeface="Cambria Math"/>
                <a:ea typeface="Cambria Math"/>
              </a:rPr>
              <a:t>ε</a:t>
            </a:r>
            <a:r>
              <a:rPr lang="en-US" i="1" dirty="0" smtClean="0">
                <a:latin typeface="Cambria Math"/>
                <a:ea typeface="Cambria Math"/>
              </a:rPr>
              <a:t>    </a:t>
            </a:r>
            <a:r>
              <a:rPr lang="en-US" dirty="0" smtClean="0">
                <a:latin typeface="Cambria Math"/>
                <a:ea typeface="Cambria Math"/>
              </a:rPr>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4114800" y="2057400"/>
            <a:ext cx="1322070" cy="255270"/>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5029200" y="2514600"/>
            <a:ext cx="1847850" cy="25527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1447800" y="3276600"/>
            <a:ext cx="5385435" cy="25527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t>
            </a:r>
            <a:r>
              <a:rPr lang="en-US" smtClean="0"/>
              <a:t>Questions about </a:t>
            </a:r>
            <a:r>
              <a:rPr lang="en-US" dirty="0" smtClean="0"/>
              <a:t>Quantifiers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you switch the order of quantifiers? </a:t>
            </a:r>
          </a:p>
          <a:p>
            <a:pPr lvl="1"/>
            <a:r>
              <a:rPr lang="en-US" dirty="0" smtClean="0"/>
              <a:t> Is this a valid equivalence?</a:t>
            </a:r>
          </a:p>
          <a:p>
            <a:pPr lvl="1">
              <a:buNone/>
            </a:pPr>
            <a:r>
              <a:rPr lang="en-US" dirty="0" smtClean="0"/>
              <a:t>         </a:t>
            </a:r>
            <a:r>
              <a:rPr lang="en-US" b="1" dirty="0" smtClean="0"/>
              <a:t>Solution</a:t>
            </a:r>
            <a:r>
              <a:rPr lang="en-US" dirty="0" smtClean="0"/>
              <a:t>: Yes! The left and the right side will always have the same truth value. The order in which </a:t>
            </a:r>
            <a:r>
              <a:rPr lang="en-US" i="1" dirty="0" smtClean="0"/>
              <a:t>x</a:t>
            </a:r>
            <a:r>
              <a:rPr lang="en-US" dirty="0" smtClean="0"/>
              <a:t> and </a:t>
            </a:r>
            <a:r>
              <a:rPr lang="en-US" i="1" dirty="0" smtClean="0"/>
              <a:t>y</a:t>
            </a:r>
            <a:r>
              <a:rPr lang="en-US" dirty="0" smtClean="0"/>
              <a:t> are picked does not matter.</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for some propositional functions for </a:t>
            </a:r>
            <a:r>
              <a:rPr lang="en-US" i="1" dirty="0" smtClean="0"/>
              <a:t>P</a:t>
            </a:r>
            <a:r>
              <a:rPr lang="en-US" dirty="0" smtClean="0"/>
              <a:t>. Try “x + y = </a:t>
            </a:r>
            <a:r>
              <a:rPr lang="en-US" dirty="0" smtClean="0">
                <a:latin typeface="Cambria Math" pitchFamily="18" charset="0"/>
                <a:ea typeface="Cambria Math" pitchFamily="18" charset="0"/>
              </a:rPr>
              <a:t>0</a:t>
            </a:r>
            <a:r>
              <a:rPr lang="en-US" dirty="0" smtClean="0"/>
              <a:t>” for </a:t>
            </a:r>
            <a:r>
              <a:rPr lang="en-US" i="1" dirty="0" smtClean="0"/>
              <a:t>P(</a:t>
            </a:r>
            <a:r>
              <a:rPr lang="en-US" i="1" dirty="0" err="1" smtClean="0"/>
              <a:t>x,y</a:t>
            </a:r>
            <a:r>
              <a:rPr lang="en-US" i="1" dirty="0" smtClean="0"/>
              <a:t>) </a:t>
            </a:r>
            <a:r>
              <a:rPr lang="en-US" dirty="0" smtClean="0"/>
              <a:t>with</a:t>
            </a:r>
            <a:r>
              <a:rPr lang="en-US" i="1" dirty="0" smtClean="0"/>
              <a:t> U </a:t>
            </a:r>
            <a:r>
              <a:rPr lang="en-US" dirty="0" smtClean="0"/>
              <a:t>being the integers. The order in which the values of </a:t>
            </a:r>
            <a:r>
              <a:rPr lang="en-US" i="1" dirty="0" smtClean="0"/>
              <a:t>x</a:t>
            </a:r>
            <a:r>
              <a:rPr lang="en-US" dirty="0" smtClean="0"/>
              <a:t> and </a:t>
            </a:r>
            <a:r>
              <a:rPr lang="en-US" i="1" dirty="0" smtClean="0"/>
              <a:t>y</a:t>
            </a:r>
            <a:r>
              <a:rPr lang="en-US" dirty="0" smtClean="0"/>
              <a:t> are picked does matter.</a:t>
            </a:r>
          </a:p>
          <a:p>
            <a:r>
              <a:rPr lang="en-US" dirty="0" smtClean="0"/>
              <a:t>Can you distribute quantifiers over logical connectives? </a:t>
            </a:r>
          </a:p>
          <a:p>
            <a:pPr lvl="1"/>
            <a:r>
              <a:rPr lang="en-US" dirty="0" smtClean="0"/>
              <a:t>Is this a valid equivalence?</a:t>
            </a:r>
          </a:p>
          <a:p>
            <a:pPr lvl="1">
              <a:buNone/>
            </a:pPr>
            <a:r>
              <a:rPr lang="en-US" dirty="0" smtClean="0"/>
              <a:t>         </a:t>
            </a:r>
            <a:r>
              <a:rPr lang="en-US" b="1" dirty="0" smtClean="0"/>
              <a:t>Solution</a:t>
            </a:r>
            <a:r>
              <a:rPr lang="en-US" dirty="0" smtClean="0"/>
              <a:t>: Yes! The left and the right side will always have the same truth value no matter what propositional functions are denoted by </a:t>
            </a:r>
            <a:r>
              <a:rPr lang="en-US" i="1" dirty="0" smtClean="0"/>
              <a:t>P(x)</a:t>
            </a:r>
            <a:r>
              <a:rPr lang="en-US" dirty="0" smtClean="0"/>
              <a:t> and </a:t>
            </a:r>
            <a:r>
              <a:rPr lang="en-US" i="1" dirty="0" smtClean="0"/>
              <a:t>Q(x)</a:t>
            </a:r>
            <a:r>
              <a:rPr lang="en-US" dirty="0" smtClean="0"/>
              <a:t>.</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smtClean="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495800" y="22098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191000" y="297180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4876800"/>
            <a:ext cx="431673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Predicate Logic</a:t>
            </a:r>
            <a:endParaRPr lang="en-US" dirty="0"/>
          </a:p>
        </p:txBody>
      </p:sp>
      <p:sp>
        <p:nvSpPr>
          <p:cNvPr id="3" name="Content Placeholder 2"/>
          <p:cNvSpPr>
            <a:spLocks noGrp="1"/>
          </p:cNvSpPr>
          <p:nvPr>
            <p:ph idx="1"/>
          </p:nvPr>
        </p:nvSpPr>
        <p:spPr/>
        <p:txBody>
          <a:bodyPr>
            <a:normAutofit/>
          </a:bodyPr>
          <a:lstStyle/>
          <a:p>
            <a:r>
              <a:rPr lang="en-US" dirty="0" smtClean="0"/>
              <a:t>Predicate logic uses the following new features:</a:t>
            </a:r>
          </a:p>
          <a:p>
            <a:pPr lvl="1"/>
            <a:r>
              <a:rPr lang="en-US" dirty="0" smtClean="0"/>
              <a:t>Variables:   </a:t>
            </a:r>
            <a:r>
              <a:rPr lang="en-US" i="1" dirty="0" smtClean="0"/>
              <a:t>x</a:t>
            </a:r>
            <a:r>
              <a:rPr lang="en-US" dirty="0" smtClean="0"/>
              <a:t>, </a:t>
            </a:r>
            <a:r>
              <a:rPr lang="en-US" i="1" dirty="0" smtClean="0"/>
              <a:t>y</a:t>
            </a:r>
            <a:r>
              <a:rPr lang="en-US" dirty="0" smtClean="0"/>
              <a:t>, </a:t>
            </a:r>
            <a:r>
              <a:rPr lang="en-US" i="1" dirty="0" smtClean="0"/>
              <a:t>z</a:t>
            </a:r>
          </a:p>
          <a:p>
            <a:pPr lvl="1"/>
            <a:r>
              <a:rPr lang="en-US" dirty="0" smtClean="0"/>
              <a:t>Predicates:</a:t>
            </a:r>
            <a:r>
              <a:rPr lang="en-US" i="1" dirty="0" smtClean="0"/>
              <a:t>  </a:t>
            </a:r>
            <a:r>
              <a:rPr lang="en-US" dirty="0" smtClean="0"/>
              <a:t> </a:t>
            </a:r>
            <a:r>
              <a:rPr lang="en-US" i="1" dirty="0" smtClean="0"/>
              <a:t>P</a:t>
            </a:r>
            <a:r>
              <a:rPr lang="en-US" dirty="0" smtClean="0"/>
              <a:t>(</a:t>
            </a:r>
            <a:r>
              <a:rPr lang="en-US" i="1" dirty="0" smtClean="0"/>
              <a:t>x</a:t>
            </a:r>
            <a:r>
              <a:rPr lang="en-US" dirty="0" smtClean="0"/>
              <a:t>), </a:t>
            </a:r>
            <a:r>
              <a:rPr lang="en-US" i="1" dirty="0" smtClean="0"/>
              <a:t>M</a:t>
            </a:r>
            <a:r>
              <a:rPr lang="en-US" dirty="0" smtClean="0"/>
              <a:t>(</a:t>
            </a:r>
            <a:r>
              <a:rPr lang="en-US" i="1" dirty="0" smtClean="0"/>
              <a:t>x</a:t>
            </a:r>
            <a:r>
              <a:rPr lang="en-US" dirty="0" smtClean="0"/>
              <a:t>)</a:t>
            </a:r>
          </a:p>
          <a:p>
            <a:pPr lvl="1"/>
            <a:r>
              <a:rPr lang="en-US" dirty="0" smtClean="0"/>
              <a:t>Quantifiers (</a:t>
            </a:r>
            <a:r>
              <a:rPr lang="en-US" i="1" dirty="0" smtClean="0"/>
              <a:t>to be covered in a few slides</a:t>
            </a:r>
            <a:r>
              <a:rPr lang="en-US" dirty="0" smtClean="0"/>
              <a:t>):</a:t>
            </a:r>
          </a:p>
          <a:p>
            <a:r>
              <a:rPr lang="en-US" i="1" dirty="0" smtClean="0"/>
              <a:t>Propositional functions</a:t>
            </a:r>
            <a:r>
              <a:rPr lang="en-US" dirty="0" smtClean="0"/>
              <a:t> are a generalization of propositions. </a:t>
            </a:r>
          </a:p>
          <a:p>
            <a:pPr lvl="1"/>
            <a:r>
              <a:rPr lang="en-US" dirty="0" smtClean="0"/>
              <a:t>They contain variables and a predicate, e.g., </a:t>
            </a:r>
            <a:r>
              <a:rPr lang="en-US" i="1" dirty="0" smtClean="0"/>
              <a:t>P</a:t>
            </a:r>
            <a:r>
              <a:rPr lang="en-US" dirty="0" smtClean="0"/>
              <a:t>(</a:t>
            </a:r>
            <a:r>
              <a:rPr lang="en-US" i="1" dirty="0" smtClean="0"/>
              <a:t>x</a:t>
            </a:r>
            <a:r>
              <a:rPr lang="en-US" dirty="0" smtClean="0"/>
              <a:t>)</a:t>
            </a:r>
          </a:p>
          <a:p>
            <a:pPr lvl="1"/>
            <a:r>
              <a:rPr lang="en-US" dirty="0" smtClean="0"/>
              <a:t>Variables can be replaced by elements from their </a:t>
            </a:r>
            <a:r>
              <a:rPr lang="en-US" i="1" dirty="0" smtClean="0"/>
              <a:t>domain</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functions become propositions (and have truth values) when their variables are each replaced by a value from the </a:t>
            </a:r>
            <a:r>
              <a:rPr lang="en-US" i="1" dirty="0" smtClean="0"/>
              <a:t>domain </a:t>
            </a:r>
            <a:r>
              <a:rPr lang="en-US" dirty="0" smtClean="0"/>
              <a:t>(or  </a:t>
            </a:r>
            <a:r>
              <a:rPr lang="en-US" i="1" dirty="0" smtClean="0"/>
              <a:t>bound</a:t>
            </a:r>
            <a:r>
              <a:rPr lang="en-US" dirty="0" smtClean="0"/>
              <a:t> by a quantifier, as we will see later).</a:t>
            </a:r>
          </a:p>
          <a:p>
            <a:r>
              <a:rPr lang="en-US" dirty="0" smtClean="0"/>
              <a:t>The statement </a:t>
            </a:r>
            <a:r>
              <a:rPr lang="en-US" i="1" dirty="0" smtClean="0"/>
              <a:t>P(x) </a:t>
            </a:r>
            <a:r>
              <a:rPr lang="en-US" dirty="0" smtClean="0"/>
              <a:t>is said to be the value of the propositional function </a:t>
            </a:r>
            <a:r>
              <a:rPr lang="en-US" i="1" dirty="0" smtClean="0"/>
              <a:t>P</a:t>
            </a:r>
            <a:r>
              <a:rPr lang="en-US" dirty="0" smtClean="0"/>
              <a:t> at </a:t>
            </a:r>
            <a:r>
              <a:rPr lang="en-US" i="1" dirty="0" smtClean="0"/>
              <a:t>x</a:t>
            </a:r>
            <a:r>
              <a:rPr lang="en-US" dirty="0" smtClean="0"/>
              <a:t>. </a:t>
            </a:r>
          </a:p>
          <a:p>
            <a:r>
              <a:rPr lang="en-US" dirty="0" smtClean="0"/>
              <a:t>For example, let</a:t>
            </a:r>
            <a:r>
              <a:rPr lang="en-US" i="1" dirty="0" smtClean="0"/>
              <a:t> P(x)</a:t>
            </a:r>
            <a:r>
              <a:rPr lang="en-US" dirty="0" smtClean="0"/>
              <a:t> denote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and the domain be the integers. Then:</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0</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true. </a:t>
            </a:r>
          </a:p>
          <a:p>
            <a:r>
              <a:rPr lang="en-US" dirty="0" smtClean="0"/>
              <a:t>Often the domain is denoted by </a:t>
            </a:r>
            <a:r>
              <a:rPr lang="en-US" i="1" dirty="0" smtClean="0"/>
              <a:t>U</a:t>
            </a:r>
            <a:r>
              <a:rPr lang="en-US" dirty="0" smtClean="0"/>
              <a:t>. So in this example </a:t>
            </a:r>
            <a:r>
              <a:rPr lang="en-US" i="1" dirty="0" smtClean="0"/>
              <a:t>U</a:t>
            </a:r>
            <a:r>
              <a:rPr lang="en-US" dirty="0" smtClean="0"/>
              <a:t> is the integers.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Propositional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R</a:t>
            </a:r>
            <a:r>
              <a:rPr lang="en-US" dirty="0" smtClean="0"/>
              <a:t>(</a:t>
            </a:r>
            <a:r>
              <a:rPr lang="en-US" i="1" dirty="0" smtClean="0"/>
              <a:t>x, y, z</a:t>
            </a:r>
            <a:r>
              <a:rPr lang="en-US" dirty="0" smtClean="0"/>
              <a:t>)</a:t>
            </a:r>
            <a:r>
              <a:rPr lang="en-US" i="1" dirty="0" smtClean="0"/>
              <a:t> </a:t>
            </a:r>
            <a:r>
              <a:rPr lang="en-US" dirty="0" smtClean="0"/>
              <a:t>and </a:t>
            </a:r>
            <a:r>
              <a:rPr lang="en-US" i="1" dirty="0" smtClean="0"/>
              <a:t>U</a:t>
            </a:r>
            <a:r>
              <a:rPr lang="en-US" dirty="0" smtClean="0"/>
              <a:t> (for all three variables) be the integers. Find these truth values:</a:t>
            </a:r>
            <a:r>
              <a:rPr lang="en-US" i="1" dirty="0" smtClean="0"/>
              <a:t> </a:t>
            </a:r>
            <a:endParaRPr lang="en-US" dirty="0" smtClean="0"/>
          </a:p>
          <a:p>
            <a:pPr lvl="1">
              <a:buNone/>
            </a:pPr>
            <a:r>
              <a:rPr lang="en-US" dirty="0" smtClean="0"/>
              <a:t>R(</a:t>
            </a:r>
            <a:r>
              <a:rPr lang="en-US" dirty="0" smtClean="0">
                <a:latin typeface="Cambria Math" pitchFamily="18" charset="0"/>
                <a:ea typeface="Cambria Math" pitchFamily="18" charset="0"/>
              </a:rPr>
              <a:t>2,-1</a:t>
            </a:r>
            <a:r>
              <a:rPr lang="en-US" dirty="0" smtClean="0"/>
              <a:t>,</a:t>
            </a:r>
            <a:r>
              <a:rPr lang="en-US" dirty="0" smtClean="0">
                <a:latin typeface="Cambria Math" pitchFamily="18" charset="0"/>
                <a:ea typeface="Cambria Math" pitchFamily="18" charset="0"/>
              </a:rPr>
              <a:t>5</a:t>
            </a:r>
            <a:r>
              <a:rPr lang="en-US" dirty="0" smtClean="0"/>
              <a:t>)</a:t>
            </a:r>
          </a:p>
          <a:p>
            <a:pPr lvl="2">
              <a:buNone/>
            </a:pPr>
            <a:r>
              <a:rPr lang="en-US" b="1" dirty="0" smtClean="0"/>
              <a:t>Solution:  F</a:t>
            </a:r>
          </a:p>
          <a:p>
            <a:pPr lvl="1">
              <a:buNone/>
            </a:pPr>
            <a:r>
              <a:rPr lang="en-US" dirty="0" smtClean="0"/>
              <a:t>R(</a:t>
            </a:r>
            <a:r>
              <a:rPr lang="en-US" dirty="0" smtClean="0">
                <a:latin typeface="Cambria Math" pitchFamily="18" charset="0"/>
                <a:ea typeface="Cambria Math" pitchFamily="18" charset="0"/>
              </a:rPr>
              <a:t>3,4,7</a:t>
            </a:r>
            <a:r>
              <a:rPr lang="en-US" dirty="0" smtClean="0"/>
              <a:t>)</a:t>
            </a:r>
          </a:p>
          <a:p>
            <a:pPr lvl="2">
              <a:buNone/>
            </a:pPr>
            <a:r>
              <a:rPr lang="en-US" b="1" dirty="0" smtClean="0"/>
              <a:t>Solution: T</a:t>
            </a:r>
            <a:endParaRPr lang="en-US" dirty="0" smtClean="0"/>
          </a:p>
          <a:p>
            <a:pPr lvl="1">
              <a:buNone/>
            </a:pPr>
            <a:r>
              <a:rPr lang="en-US" dirty="0" smtClean="0"/>
              <a:t>R(</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Solution: Not a Proposition</a:t>
            </a:r>
          </a:p>
          <a:p>
            <a:r>
              <a:rPr lang="en-US" dirty="0" smtClean="0"/>
              <a:t>Now 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Q</a:t>
            </a:r>
            <a:r>
              <a:rPr lang="en-US" dirty="0" smtClean="0"/>
              <a:t>(</a:t>
            </a:r>
            <a:r>
              <a:rPr lang="en-US" i="1" dirty="0" smtClean="0"/>
              <a:t>x</a:t>
            </a:r>
            <a:r>
              <a:rPr lang="en-US" dirty="0" smtClean="0"/>
              <a:t>, </a:t>
            </a:r>
            <a:r>
              <a:rPr lang="en-US" i="1" dirty="0" smtClean="0"/>
              <a:t>y</a:t>
            </a:r>
            <a:r>
              <a:rPr lang="en-US" dirty="0" smtClean="0"/>
              <a:t>, </a:t>
            </a:r>
            <a:r>
              <a:rPr lang="en-US" i="1" dirty="0" smtClean="0"/>
              <a:t>z</a:t>
            </a:r>
            <a:r>
              <a:rPr lang="en-US" dirty="0" smtClean="0"/>
              <a:t>), with U as the integers.</a:t>
            </a:r>
            <a:r>
              <a:rPr lang="en-US" i="1" dirty="0" smtClean="0"/>
              <a:t> </a:t>
            </a:r>
            <a:r>
              <a:rPr lang="en-US" dirty="0" smtClean="0"/>
              <a:t>Find</a:t>
            </a:r>
            <a:r>
              <a:rPr lang="en-US" b="1" dirty="0" smtClean="0"/>
              <a:t> </a:t>
            </a:r>
            <a:r>
              <a:rPr lang="en-US" dirty="0" smtClean="0"/>
              <a:t>these truth values:</a:t>
            </a:r>
          </a:p>
          <a:p>
            <a:pPr lvl="1">
              <a:buNone/>
            </a:pPr>
            <a:r>
              <a:rPr lang="en-US" dirty="0" smtClean="0"/>
              <a:t>Q(</a:t>
            </a:r>
            <a:r>
              <a:rPr lang="en-US" dirty="0" smtClean="0">
                <a:latin typeface="Cambria Math" pitchFamily="18" charset="0"/>
                <a:ea typeface="Cambria Math" pitchFamily="18" charset="0"/>
              </a:rPr>
              <a:t>2,-1,3</a:t>
            </a:r>
            <a:r>
              <a:rPr lang="en-US" dirty="0" smtClean="0"/>
              <a:t>)</a:t>
            </a:r>
          </a:p>
          <a:p>
            <a:pPr lvl="2">
              <a:buNone/>
            </a:pPr>
            <a:r>
              <a:rPr lang="en-US" b="1" dirty="0" smtClean="0"/>
              <a:t> Solution:  T</a:t>
            </a:r>
          </a:p>
          <a:p>
            <a:pPr lvl="1">
              <a:buNone/>
            </a:pPr>
            <a:r>
              <a:rPr lang="en-US" dirty="0" smtClean="0"/>
              <a:t>Q(</a:t>
            </a:r>
            <a:r>
              <a:rPr lang="en-US" dirty="0" smtClean="0">
                <a:latin typeface="Cambria Math" pitchFamily="18" charset="0"/>
                <a:ea typeface="Cambria Math" pitchFamily="18" charset="0"/>
              </a:rPr>
              <a:t>3,4,7</a:t>
            </a:r>
            <a:r>
              <a:rPr lang="en-US" dirty="0" smtClean="0"/>
              <a:t>)</a:t>
            </a:r>
          </a:p>
          <a:p>
            <a:pPr lvl="2">
              <a:buNone/>
            </a:pPr>
            <a:r>
              <a:rPr lang="en-US" b="1" dirty="0" smtClean="0"/>
              <a:t> Solution: F</a:t>
            </a:r>
            <a:endParaRPr lang="en-US" dirty="0" smtClean="0"/>
          </a:p>
          <a:p>
            <a:pPr lvl="1">
              <a:buNone/>
            </a:pPr>
            <a:r>
              <a:rPr lang="en-US" dirty="0" smtClean="0"/>
              <a:t> Q(</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 Solution:  Not a Proposition</a:t>
            </a:r>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Expressions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Connectives from propositional logic carry over to predicate logic. </a:t>
            </a:r>
          </a:p>
          <a:p>
            <a:r>
              <a:rPr lang="en-US" dirty="0" smtClean="0"/>
              <a:t>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find these truth values:</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endParaRPr lang="en-US" dirty="0" smtClean="0"/>
          </a:p>
          <a:p>
            <a:r>
              <a:rPr lang="en-US" dirty="0" smtClean="0"/>
              <a:t>Expressions with variables are not propositions and therefore do not have truth values.  For example,</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pPr lvl="1">
              <a:buNone/>
            </a:pPr>
            <a:r>
              <a:rPr lang="en-US" dirty="0" smtClean="0"/>
              <a:t>P(</a:t>
            </a:r>
            <a:r>
              <a:rPr lang="en-US" i="1" dirty="0" smtClean="0">
                <a:latin typeface="Cambria Math" pitchFamily="18" charset="0"/>
                <a:ea typeface="Cambria Math" pitchFamily="18" charset="0"/>
              </a:rPr>
              <a:t>x</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r>
              <a:rPr lang="en-US" dirty="0" smtClean="0"/>
              <a:t>When used with quantifiers (to be introduced next), these expressions (propositional functions) become propositions.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neg S(x) \leftrightarrow \neg \exists x S(x)$&#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leftrightarrow T(x))$&#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wedge \neg F(x))$&#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 L\]&#10;&#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epsilon \exists \delta \forall x (0 &lt; \;\mid x - a \mid \;&lt; \delta \rightarrow \;\mid f(x) - L\mid &lt; \epsilon)$&#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1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neg \exists \delta \forall x (0 &lt; \;\mid x - a \mid \;&lt; \delta \rightarrow \;\mid f(x) - L\mid\; &lt; \epsilon)$&#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neg\forall x (0 &lt; \;\mid\; x - a \mid \;&lt; \delta \rightarrow \;\mid f(x) - L\mid\; &lt; \epsilon)$&#10;&#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rightarrow \;\mid f(x) - L\mid\; &lt; \epsilon)$&#10;&#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wedge \;\mid f(x) - L\mid\; \geq \epsilon)$&#10;&#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L \exists \epsilon \forall \delta \exists x \neg (0 &lt; \;\mid x - a \mid \;&lt; \;\delta\; \wedge \;\mid f(x) - L\mid \;\geq \epsilon)$&#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8389</TotalTime>
  <Words>5329</Words>
  <Application>Microsoft Office PowerPoint</Application>
  <PresentationFormat>On-screen Show (4:3)</PresentationFormat>
  <Paragraphs>522</Paragraphs>
  <Slides>57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Lucida Sans Typewriter</vt:lpstr>
      <vt:lpstr>Wingdings 2</vt:lpstr>
      <vt:lpstr>Cambria Math</vt:lpstr>
      <vt:lpstr>Constantia</vt:lpstr>
      <vt:lpstr>Bookman</vt:lpstr>
      <vt:lpstr>Calibri</vt:lpstr>
      <vt:lpstr>Symbol</vt:lpstr>
      <vt:lpstr>Flow</vt:lpstr>
      <vt:lpstr>The Foundations: Logic and Proofs</vt:lpstr>
      <vt:lpstr>Summary</vt:lpstr>
      <vt:lpstr>Predicates and Quantifiers</vt:lpstr>
      <vt:lpstr>Section Summary</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System Specification Example</vt:lpstr>
      <vt:lpstr>Lewis Carroll Example</vt:lpstr>
      <vt:lpstr>Some Predicate Calculus Definitions (optional)</vt:lpstr>
      <vt:lpstr>MorePredicate Calculus Definitions (optional)</vt:lpstr>
      <vt:lpstr>Logic Programming (optional)</vt:lpstr>
      <vt:lpstr>Logic Programming (cont)</vt:lpstr>
      <vt:lpstr>Logic Programming (cont)</vt:lpstr>
      <vt:lpstr>Logic Programming (cont)</vt:lpstr>
      <vt:lpstr>Logic Programming (cont)</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Calculus in Logic (optional)</vt:lpstr>
      <vt:lpstr>Questions on Translation from English</vt:lpstr>
      <vt:lpstr>Negating Nested Quantifiers</vt:lpstr>
      <vt:lpstr>Return to Calculus  and Logic (Opt)</vt:lpstr>
      <vt:lpstr>Calculus in Predicate Logic   (optional)</vt:lpstr>
      <vt:lpstr>Some Questions about Quantifiers (optional)</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Jozefowicz, Karen</cp:lastModifiedBy>
  <cp:revision>581</cp:revision>
  <dcterms:created xsi:type="dcterms:W3CDTF">2013-09-23T20:53:45Z</dcterms:created>
  <dcterms:modified xsi:type="dcterms:W3CDTF">2015-02-06T15:18:47Z</dcterms:modified>
</cp:coreProperties>
</file>