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6"/>
  </p:notesMasterIdLst>
  <p:sldIdLst>
    <p:sldId id="256" r:id="rId2"/>
    <p:sldId id="292" r:id="rId3"/>
    <p:sldId id="258" r:id="rId4"/>
    <p:sldId id="301" r:id="rId5"/>
    <p:sldId id="302" r:id="rId6"/>
    <p:sldId id="257" r:id="rId7"/>
    <p:sldId id="307" r:id="rId8"/>
    <p:sldId id="357" r:id="rId9"/>
    <p:sldId id="303" r:id="rId10"/>
    <p:sldId id="260" r:id="rId11"/>
    <p:sldId id="304" r:id="rId12"/>
    <p:sldId id="264" r:id="rId13"/>
    <p:sldId id="316" r:id="rId14"/>
    <p:sldId id="317" r:id="rId15"/>
    <p:sldId id="308" r:id="rId16"/>
    <p:sldId id="309" r:id="rId17"/>
    <p:sldId id="313" r:id="rId18"/>
    <p:sldId id="312" r:id="rId19"/>
    <p:sldId id="314" r:id="rId20"/>
    <p:sldId id="315" r:id="rId21"/>
    <p:sldId id="297" r:id="rId22"/>
    <p:sldId id="259" r:id="rId23"/>
    <p:sldId id="318" r:id="rId24"/>
    <p:sldId id="261" r:id="rId25"/>
    <p:sldId id="319" r:id="rId26"/>
    <p:sldId id="324" r:id="rId27"/>
    <p:sldId id="358" r:id="rId28"/>
    <p:sldId id="320" r:id="rId29"/>
    <p:sldId id="266" r:id="rId30"/>
    <p:sldId id="321" r:id="rId31"/>
    <p:sldId id="269" r:id="rId32"/>
    <p:sldId id="322" r:id="rId33"/>
    <p:sldId id="273" r:id="rId34"/>
    <p:sldId id="323" r:id="rId35"/>
    <p:sldId id="274" r:id="rId36"/>
    <p:sldId id="275" r:id="rId37"/>
    <p:sldId id="326" r:id="rId38"/>
    <p:sldId id="277" r:id="rId39"/>
    <p:sldId id="329" r:id="rId40"/>
    <p:sldId id="328" r:id="rId41"/>
    <p:sldId id="333" r:id="rId42"/>
    <p:sldId id="334" r:id="rId43"/>
    <p:sldId id="337" r:id="rId44"/>
    <p:sldId id="336" r:id="rId45"/>
    <p:sldId id="339" r:id="rId46"/>
    <p:sldId id="340" r:id="rId47"/>
    <p:sldId id="281" r:id="rId48"/>
    <p:sldId id="338" r:id="rId49"/>
    <p:sldId id="342" r:id="rId50"/>
    <p:sldId id="343" r:id="rId51"/>
    <p:sldId id="282" r:id="rId52"/>
    <p:sldId id="344" r:id="rId53"/>
    <p:sldId id="345" r:id="rId54"/>
    <p:sldId id="283" r:id="rId55"/>
    <p:sldId id="284" r:id="rId56"/>
    <p:sldId id="286" r:id="rId57"/>
    <p:sldId id="346" r:id="rId58"/>
    <p:sldId id="359" r:id="rId59"/>
    <p:sldId id="347" r:id="rId60"/>
    <p:sldId id="348" r:id="rId61"/>
    <p:sldId id="349" r:id="rId62"/>
    <p:sldId id="350" r:id="rId63"/>
    <p:sldId id="352" r:id="rId64"/>
    <p:sldId id="353" r:id="rId65"/>
    <p:sldId id="354" r:id="rId66"/>
    <p:sldId id="355" r:id="rId67"/>
    <p:sldId id="356" r:id="rId68"/>
    <p:sldId id="360" r:id="rId69"/>
    <p:sldId id="361" r:id="rId70"/>
    <p:sldId id="363" r:id="rId71"/>
    <p:sldId id="362" r:id="rId72"/>
    <p:sldId id="364" r:id="rId73"/>
    <p:sldId id="365" r:id="rId74"/>
    <p:sldId id="366" r:id="rId75"/>
  </p:sldIdLst>
  <p:sldSz cx="9144000" cy="6858000" type="screen4x3"/>
  <p:notesSz cx="6858000" cy="9144000"/>
  <p:embeddedFontLst>
    <p:embeddedFont>
      <p:font typeface="Wingdings 2" panose="05020102010507070707" pitchFamily="18" charset="2"/>
      <p:regular r:id="rId77"/>
    </p:embeddedFont>
    <p:embeddedFont>
      <p:font typeface="Cambria Math" panose="02040503050406030204" pitchFamily="18" charset="0"/>
      <p:regular r:id="rId78"/>
    </p:embeddedFont>
    <p:embeddedFont>
      <p:font typeface="Constantia" panose="02030602050306030303" pitchFamily="18" charset="0"/>
      <p:regular r:id="rId79"/>
      <p:bold r:id="rId80"/>
      <p:italic r:id="rId81"/>
      <p:boldItalic r:id="rId82"/>
    </p:embeddedFont>
    <p:embeddedFont>
      <p:font typeface="Calibri" panose="020F0502020204030204" pitchFamily="34" charset="0"/>
      <p:regular r:id="rId83"/>
      <p:bold r:id="rId84"/>
      <p:italic r:id="rId85"/>
      <p:boldItalic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p:scale>
          <a:sx n="83" d="100"/>
          <a:sy n="83" d="100"/>
        </p:scale>
        <p:origin x="-53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58658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Induction and recursion</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a Summation Formula by Mathematical Induction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p>
          <a:p>
            <a:pPr>
              <a:buNone/>
            </a:pPr>
            <a:r>
              <a:rPr lang="en-US" dirty="0" smtClean="0"/>
              <a:t>        Under this assumption,   </a:t>
            </a:r>
            <a:endParaRPr lang="en-US" dirty="0"/>
          </a:p>
        </p:txBody>
      </p:sp>
      <p:pic>
        <p:nvPicPr>
          <p:cNvPr id="5" name="Picture 4" descr="addin_tmp.png"/>
          <p:cNvPicPr>
            <a:picLocks noChangeAspect="1"/>
          </p:cNvPicPr>
          <p:nvPr>
            <p:custDataLst>
              <p:tags r:id="rId1"/>
            </p:custDataLst>
          </p:nvPr>
        </p:nvPicPr>
        <p:blipFill>
          <a:blip r:embed="rId7" cstate="print"/>
          <a:stretch>
            <a:fillRect/>
          </a:stretch>
        </p:blipFill>
        <p:spPr>
          <a:xfrm>
            <a:off x="4267200" y="1905000"/>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6477000" y="3733800"/>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190500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r>
              <a:rPr lang="en-US" dirty="0" smtClean="0">
                <a:ea typeface="Cambria Math" pitchFamily="18" charset="0"/>
              </a:rPr>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 </a:t>
            </a:r>
            <a:r>
              <a:rPr lang="en-US" dirty="0" smtClean="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1</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n</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n</a:t>
            </a:r>
            <a:r>
              <a:rPr lang="en-US" sz="1400" dirty="0" smtClean="0">
                <a:latin typeface="Cambria Math" pitchFamily="18" charset="0"/>
                <a:ea typeface="Cambria Math" pitchFamily="18" charset="0"/>
              </a:rPr>
              <a:t> + 1) =</a:t>
            </a:r>
            <a:r>
              <a:rPr lang="en-US" sz="1400" i="1" dirty="0" smtClean="0">
                <a:ea typeface="Cambria Math" pitchFamily="18" charset="0"/>
              </a:rPr>
              <a:t>n</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itchFamily="18" charset="0"/>
                <a:ea typeface="Cambria Math" pitchFamily="18" charset="0"/>
              </a:rPr>
              <a:t>4</a:t>
            </a:r>
            <a:r>
              <a:rPr lang="en-US" dirty="0" smtClean="0"/>
              <a:t>), since</a:t>
            </a:r>
            <a:r>
              <a:rPr lang="en-US" i="1" dirty="0" smtClean="0"/>
              <a:t> P</a:t>
            </a:r>
            <a:r>
              <a:rPr lang="en-US" dirty="0" smtClean="0"/>
              <a:t>(</a:t>
            </a:r>
            <a:r>
              <a:rPr lang="en-US" dirty="0" smtClean="0">
                <a:latin typeface="Cambria Math" pitchFamily="18" charset="0"/>
                <a:ea typeface="Cambria Math" pitchFamily="18" charset="0"/>
              </a:rPr>
              <a:t>0</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P</a:t>
            </a:r>
            <a:r>
              <a:rPr lang="en-US" dirty="0" smtClean="0"/>
              <a:t>(</a:t>
            </a:r>
            <a:r>
              <a:rPr lang="en-US" dirty="0" smtClean="0">
                <a:latin typeface="Cambria Math" pitchFamily="18" charset="0"/>
                <a:ea typeface="Cambria Math" pitchFamily="18" charset="0"/>
              </a:rPr>
              <a:t>2</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3</a:t>
            </a:r>
            <a:r>
              <a:rPr lang="en-US" dirty="0" smtClean="0"/>
              <a:t>) are all false.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in Section </a:t>
            </a:r>
            <a:r>
              <a:rPr lang="en-US" dirty="0" smtClean="0">
                <a:latin typeface="Cambria Math" pitchFamily="18" charset="0"/>
                <a:ea typeface="Cambria Math" pitchFamily="18" charset="0"/>
              </a:rPr>
              <a:t>4.1</a:t>
            </a:r>
            <a:r>
              <a:rPr lang="en-US" dirty="0" smtClean="0"/>
              <a:t> , (</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integer positive integer </a:t>
            </a:r>
            <a:r>
              <a:rPr lang="en-US" i="1" dirty="0" smtClean="0"/>
              <a:t>n</a:t>
            </a:r>
            <a:r>
              <a:rPr lang="en-US" dirty="0" smtClean="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i="1" dirty="0" smtClean="0"/>
              <a:t>Chapter </a:t>
            </a:r>
            <a:r>
              <a:rPr lang="en-US" sz="2000" dirty="0" smtClean="0">
                <a:latin typeface="Cambria Math" pitchFamily="18" charset="0"/>
                <a:ea typeface="Cambria Math" pitchFamily="18" charset="0"/>
              </a:rPr>
              <a:t>6</a:t>
            </a:r>
            <a:r>
              <a:rPr lang="en-US" sz="2000" i="1" dirty="0" smtClean="0"/>
              <a:t> uses combinatorial methods to prove this result.</a:t>
            </a:r>
            <a:r>
              <a:rPr lang="en-US" sz="2000"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endParaRPr lang="en-US" dirty="0" smtClean="0"/>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S</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For an arbitrary nonnegative integer </a:t>
            </a:r>
            <a:r>
              <a:rPr lang="en-US" i="1" dirty="0" smtClean="0"/>
              <a:t>k</a:t>
            </a:r>
            <a:r>
              <a:rPr lang="en-US" dirty="0" smtClean="0"/>
              <a:t>, every set with </a:t>
            </a:r>
            <a:r>
              <a:rPr lang="en-US" i="1" dirty="0" smtClean="0"/>
              <a:t>k</a:t>
            </a:r>
            <a:r>
              <a:rPr lang="en-US" dirty="0" smtClean="0"/>
              <a:t> elements has </a:t>
            </a:r>
            <a:r>
              <a:rPr lang="en-US" dirty="0" smtClean="0">
                <a:latin typeface="Cambria Math" pitchFamily="18" charset="0"/>
                <a:ea typeface="Cambria Math"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p>
          <a:p>
            <a:pPr>
              <a:buNone/>
            </a:pPr>
            <a:endParaRPr lang="en-US" dirty="0" smtClean="0"/>
          </a:p>
          <a:p>
            <a:pPr>
              <a:buNone/>
            </a:pPr>
            <a:endParaRPr lang="en-US" dirty="0" smtClean="0"/>
          </a:p>
          <a:p>
            <a:pPr>
              <a:buNone/>
            </a:pPr>
            <a:r>
              <a:rPr lang="en-US" b="1" dirty="0" smtClean="0"/>
              <a:t>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 Use mathematical induction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pPr lvl="1"/>
            <a:r>
              <a:rPr lang="en-US" dirty="0" smtClean="0"/>
              <a:t>BASIS STEP:  P(</a:t>
            </a:r>
            <a:r>
              <a:rPr lang="en-US" dirty="0" smtClean="0">
                <a:latin typeface="Cambria Math" pitchFamily="18" charset="0"/>
                <a:ea typeface="Cambria Math" pitchFamily="18" charset="0"/>
              </a:rPr>
              <a:t>1</a:t>
            </a:r>
            <a:r>
              <a:rPr lang="en-US" dirty="0" smtClean="0"/>
              <a:t>) is true, because each of the four </a:t>
            </a:r>
            <a:r>
              <a:rPr lang="en-US" dirty="0" smtClean="0">
                <a:latin typeface="Cambria Math" pitchFamily="18" charset="0"/>
                <a:ea typeface="Cambria Math" pitchFamily="18" charset="0"/>
              </a:rPr>
              <a:t>2</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dirty="0" smtClean="0"/>
              <a:t> checkerboards with one square removed can be tiled using one right </a:t>
            </a:r>
            <a:r>
              <a:rPr lang="en-US" dirty="0" err="1" smtClean="0"/>
              <a:t>triomino</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INDUCTIVE STEP:  Assume that  </a:t>
            </a:r>
            <a:r>
              <a:rPr lang="en-US" i="1" dirty="0" smtClean="0"/>
              <a:t>P</a:t>
            </a:r>
            <a:r>
              <a:rPr lang="en-US" dirty="0" smtClean="0"/>
              <a:t>(</a:t>
            </a:r>
            <a:r>
              <a:rPr lang="en-US" i="1" dirty="0" smtClean="0"/>
              <a:t>k</a:t>
            </a:r>
            <a:r>
              <a:rPr lang="en-US" dirty="0" smtClean="0"/>
              <a:t>) is true for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a:t>
            </a:r>
          </a:p>
          <a:p>
            <a:pPr>
              <a:buNone/>
            </a:pPr>
            <a:r>
              <a:rPr lang="en-US" dirty="0" smtClean="0"/>
              <a:t> </a:t>
            </a:r>
            <a:endParaRPr lang="en-US" dirty="0"/>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smtClean="0"/>
              <a:t>A right </a:t>
            </a:r>
            <a:r>
              <a:rPr lang="en-US" dirty="0" err="1" smtClean="0"/>
              <a:t>triomino</a:t>
            </a:r>
            <a:r>
              <a:rPr lang="en-US" dirty="0" smtClean="0"/>
              <a:t> is an L-shaped tile which covers three squares at a time.</a:t>
            </a:r>
            <a:endParaRPr lang="en-US" dirty="0"/>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62500" lnSpcReduction="20000"/>
          </a:bodyPr>
          <a:lstStyle/>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2"/>
            <a:r>
              <a:rPr lang="en-US" dirty="0" smtClean="0"/>
              <a:t>Consider a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checkerboard with one square removed. Split this checkerboard into four checkerboards of size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,by dividing it in half in both directions.</a:t>
            </a:r>
          </a:p>
          <a:p>
            <a:pPr lvl="2"/>
            <a:endParaRPr lang="en-US" dirty="0" smtClean="0"/>
          </a:p>
          <a:p>
            <a:pPr lvl="2"/>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endParaRPr lang="en-US" dirty="0" smtClean="0"/>
          </a:p>
          <a:p>
            <a:pPr lvl="2"/>
            <a:endParaRPr lang="en-US" dirty="0" smtClean="0"/>
          </a:p>
          <a:p>
            <a:pPr lvl="2"/>
            <a:r>
              <a:rPr lang="en-US" dirty="0" smtClean="0"/>
              <a:t>Remove a square from one of the four</a:t>
            </a:r>
            <a:r>
              <a:rPr lang="en-US" dirty="0" smtClean="0">
                <a:latin typeface="Cambria Math" pitchFamily="18" charset="0"/>
                <a:ea typeface="Cambria Math" pitchFamily="18" charset="0"/>
              </a:rPr>
              <a:t> 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smtClean="0"/>
              <a:t>triominoe</a:t>
            </a:r>
            <a:r>
              <a:rPr lang="en-US" dirty="0" smtClean="0"/>
              <a:t>. </a:t>
            </a:r>
          </a:p>
          <a:p>
            <a:pPr lvl="2"/>
            <a:r>
              <a:rPr lang="en-US" dirty="0" smtClean="0"/>
              <a:t>Hence, the entire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checkerboard with one square removed can be tiled using right </a:t>
            </a:r>
            <a:r>
              <a:rPr lang="en-US" dirty="0" err="1" smtClean="0"/>
              <a:t>triominoes</a:t>
            </a:r>
            <a:r>
              <a:rPr lang="en-US" dirty="0" smtClean="0"/>
              <a:t>.</a:t>
            </a:r>
          </a:p>
          <a:p>
            <a:pPr lvl="2"/>
            <a:endParaRPr lang="en-US" dirty="0" smtClean="0"/>
          </a:p>
          <a:p>
            <a:pPr lvl="2"/>
            <a:endParaRPr lang="en-US" dirty="0" smtClean="0"/>
          </a:p>
          <a:p>
            <a:pPr lvl="2"/>
            <a:endParaRPr lang="en-US" dirty="0" smtClean="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  with one square removed can be tiled using right </a:t>
            </a:r>
            <a:r>
              <a:rPr lang="en-US" dirty="0" err="1" smtClean="0"/>
              <a:t>triominoes</a:t>
            </a:r>
            <a:r>
              <a:rPr lang="en-US" dirty="0" smtClean="0"/>
              <a:t>.</a:t>
            </a:r>
            <a:endParaRPr lang="en-US" dirty="0"/>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pPr lvl="1"/>
            <a:r>
              <a:rPr lang="en-US" dirty="0" smtClean="0">
                <a:ea typeface="Cambria Math"/>
              </a:rPr>
              <a:t>BASIS STEP: The statement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is true because any two lines in the plane that are not parallel meet in a common point.</a:t>
            </a:r>
          </a:p>
          <a:p>
            <a:pPr lvl="1"/>
            <a:r>
              <a:rPr lang="en-US" dirty="0" smtClean="0">
                <a:ea typeface="Cambria Math"/>
              </a:rPr>
              <a:t>INDUCTIVE STEP: The inductive hypothesis is the statement that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is true for the positive integer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a:rPr>
              <a:t>, i.e., every set of </a:t>
            </a:r>
            <a:r>
              <a:rPr lang="en-US" i="1" dirty="0" smtClean="0">
                <a:ea typeface="Cambria Math"/>
              </a:rPr>
              <a:t>k</a:t>
            </a:r>
            <a:r>
              <a:rPr lang="en-US" dirty="0" smtClean="0">
                <a:ea typeface="Cambria Math"/>
              </a:rPr>
              <a:t> lines in the plane, no two of which are parallel, meet in a common point.</a:t>
            </a:r>
          </a:p>
          <a:p>
            <a:pPr lvl="1"/>
            <a:r>
              <a:rPr lang="en-US" dirty="0" smtClean="0">
                <a:ea typeface="Cambria Math"/>
              </a:rPr>
              <a:t>We must show that if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holds, then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i.e.,  if every set of </a:t>
            </a:r>
            <a:r>
              <a:rPr lang="en-US" i="1" dirty="0" smtClean="0">
                <a:ea typeface="Cambria Math"/>
              </a:rPr>
              <a:t>k</a:t>
            </a:r>
            <a:r>
              <a:rPr lang="en-US" dirty="0" smtClean="0">
                <a:ea typeface="Cambria Math"/>
              </a:rPr>
              <a:t> lines in the plane, no two of which are parallel, </a:t>
            </a:r>
            <a:r>
              <a:rPr lang="en-US" i="1" dirty="0" smtClean="0">
                <a:ea typeface="Cambria Math"/>
              </a:rPr>
              <a:t>k</a:t>
            </a:r>
            <a:r>
              <a:rPr lang="en-US" dirty="0" smtClean="0">
                <a:ea typeface="Cambria Math"/>
              </a:rPr>
              <a:t> </a:t>
            </a:r>
            <a:r>
              <a:rPr lang="en-US" dirty="0" smtClean="0">
                <a:latin typeface="Cambria Math"/>
                <a:ea typeface="Cambria Math"/>
              </a:rPr>
              <a:t>≥ 2, </a:t>
            </a:r>
            <a:r>
              <a:rPr lang="en-US" dirty="0" smtClean="0">
                <a:ea typeface="Cambria Math"/>
              </a:rPr>
              <a:t>meet in a common point, then every set of k + </a:t>
            </a:r>
            <a:r>
              <a:rPr lang="en-US" dirty="0" smtClean="0">
                <a:latin typeface="Cambria Math" pitchFamily="18" charset="0"/>
                <a:ea typeface="Cambria Math" pitchFamily="18" charset="0"/>
              </a:rPr>
              <a:t>1</a:t>
            </a:r>
            <a:r>
              <a:rPr lang="en-US" dirty="0" smtClean="0">
                <a:ea typeface="Cambria Math"/>
              </a:rPr>
              <a:t> lines in the plane, no two of which are parallel, meet in a common point. </a:t>
            </a:r>
          </a:p>
          <a:p>
            <a:pPr lvl="1"/>
            <a:endParaRPr lang="en-US" dirty="0" smtClean="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Mathematical Induction</a:t>
            </a:r>
          </a:p>
          <a:p>
            <a:r>
              <a:rPr lang="en-US" dirty="0" smtClean="0"/>
              <a:t>Strong Induction</a:t>
            </a:r>
          </a:p>
          <a:p>
            <a:r>
              <a:rPr lang="en-US" dirty="0" smtClean="0"/>
              <a:t>Well-Ordering</a:t>
            </a:r>
          </a:p>
          <a:p>
            <a:r>
              <a:rPr lang="en-US" dirty="0" smtClean="0"/>
              <a:t>Recursive Definitions</a:t>
            </a:r>
          </a:p>
          <a:p>
            <a:r>
              <a:rPr lang="en-US" dirty="0" smtClean="0"/>
              <a:t>Structural Induction</a:t>
            </a:r>
          </a:p>
          <a:p>
            <a:r>
              <a:rPr lang="en-US" dirty="0" smtClean="0"/>
              <a:t>Recursive Algorithms</a:t>
            </a:r>
          </a:p>
          <a:p>
            <a:r>
              <a:rPr lang="en-US" dirty="0" smtClean="0"/>
              <a:t>Program Correctness (</a:t>
            </a:r>
            <a:r>
              <a:rPr lang="en-US" i="1" dirty="0" smtClean="0"/>
              <a:t>not yet included in overheads</a:t>
            </a:r>
            <a:r>
              <a:rPr lang="en-US" dirty="0" smtClean="0"/>
              <a: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70000" lnSpcReduction="20000"/>
          </a:bodyPr>
          <a:lstStyle/>
          <a:p>
            <a:pPr lvl="1"/>
            <a:endParaRPr lang="en-US" dirty="0" smtClean="0">
              <a:ea typeface="Cambria Math"/>
            </a:endParaRPr>
          </a:p>
          <a:p>
            <a:pPr lvl="1">
              <a:buNone/>
            </a:pPr>
            <a:endParaRPr lang="en-US" dirty="0" smtClean="0">
              <a:ea typeface="Cambria Math"/>
            </a:endParaRPr>
          </a:p>
          <a:p>
            <a:pPr lvl="1">
              <a:buNone/>
            </a:pPr>
            <a:endParaRPr lang="en-US" dirty="0" smtClean="0">
              <a:ea typeface="Cambria Math"/>
            </a:endParaRPr>
          </a:p>
          <a:p>
            <a:pPr lvl="1"/>
            <a:r>
              <a:rPr lang="en-US" dirty="0" smtClean="0">
                <a:ea typeface="Cambria Math"/>
              </a:rPr>
              <a:t>Consider a set  of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in the plane, no two parallel. By the inductive hypothesis, the first </a:t>
            </a:r>
            <a:r>
              <a:rPr lang="en-US" i="1" dirty="0" smtClean="0">
                <a:ea typeface="Cambria Math"/>
              </a:rPr>
              <a:t>k</a:t>
            </a:r>
            <a:r>
              <a:rPr lang="en-US" dirty="0" smtClean="0">
                <a:ea typeface="Cambria Math"/>
              </a:rPr>
              <a:t> of these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By the inductive hypothesis, the last </a:t>
            </a:r>
            <a:r>
              <a:rPr lang="en-US" i="1" dirty="0" smtClean="0">
                <a:ea typeface="Cambria Math"/>
              </a:rPr>
              <a:t>k</a:t>
            </a:r>
            <a:r>
              <a:rPr lang="en-US" dirty="0" smtClean="0">
                <a:ea typeface="Cambria Math"/>
              </a:rPr>
              <a:t> of these lines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t>
            </a:r>
          </a:p>
          <a:p>
            <a:pPr lvl="1"/>
            <a:r>
              <a:rPr lang="en-US" dirty="0" smtClean="0">
                <a:ea typeface="Cambria Math"/>
              </a:rPr>
              <a:t>If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are different points, all lines containing both of them must be the same line since two points determine a line. This contradicts the assumption that the lines are distinct. Hence,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lies on all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and therefore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Assuming that  </a:t>
            </a:r>
            <a:r>
              <a:rPr lang="en-US" i="1" dirty="0" smtClean="0">
                <a:ea typeface="Cambria Math"/>
              </a:rPr>
              <a:t>k</a:t>
            </a:r>
            <a:r>
              <a:rPr lang="en-US" dirty="0" smtClean="0">
                <a:ea typeface="Cambria Math"/>
              </a:rPr>
              <a:t> </a:t>
            </a:r>
            <a:r>
              <a:rPr lang="en-US" dirty="0" smtClean="0">
                <a:latin typeface="Cambria Math"/>
                <a:ea typeface="Cambria Math"/>
              </a:rPr>
              <a:t>≥2, distinct lines meet in a common point, then every </a:t>
            </a:r>
            <a:r>
              <a:rPr lang="en-US" dirty="0" smtClean="0">
                <a:ea typeface="Cambria Math"/>
              </a:rPr>
              <a:t>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 lines meet in a common point.</a:t>
            </a:r>
          </a:p>
          <a:p>
            <a:pPr lvl="1"/>
            <a:r>
              <a:rPr lang="en-US" dirty="0" smtClean="0">
                <a:latin typeface="Cambria Math"/>
                <a:ea typeface="Cambria Math"/>
              </a:rPr>
              <a:t>There must be an error in this proof  since the conclusion is absurd. But where is the error?</a:t>
            </a:r>
          </a:p>
          <a:p>
            <a:pPr lvl="2"/>
            <a:r>
              <a:rPr lang="en-US" b="1" dirty="0" smtClean="0">
                <a:ea typeface="Cambria Math"/>
              </a:rPr>
              <a:t>Answer</a:t>
            </a:r>
            <a:r>
              <a:rPr lang="en-US" dirty="0" smtClean="0">
                <a:ea typeface="Cambria Math"/>
              </a:rPr>
              <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a:t>
            </a:r>
            <a:r>
              <a:rPr lang="en-US" dirty="0" smtClean="0">
                <a:latin typeface="Cambria Math"/>
                <a:ea typeface="Cambria Math"/>
              </a:rPr>
              <a:t>→</a:t>
            </a:r>
            <a:r>
              <a:rPr lang="en-US" i="1" dirty="0" smtClean="0">
                <a:ea typeface="Cambria Math"/>
              </a:rPr>
              <a:t> 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only holds for  </a:t>
            </a:r>
            <a:r>
              <a:rPr lang="en-US" i="1" dirty="0" smtClean="0">
                <a:ea typeface="Cambria Math"/>
              </a:rPr>
              <a:t>k</a:t>
            </a:r>
            <a:r>
              <a:rPr lang="en-US" dirty="0" smtClean="0">
                <a:ea typeface="Cambria Math"/>
              </a:rPr>
              <a:t> </a:t>
            </a:r>
            <a:r>
              <a:rPr lang="en-US" dirty="0" smtClean="0">
                <a:latin typeface="Cambria Math"/>
                <a:ea typeface="Cambria Math"/>
              </a:rPr>
              <a:t>≥3. </a:t>
            </a:r>
            <a:r>
              <a:rPr lang="en-US" dirty="0" smtClean="0">
                <a:ea typeface="Cambria Math"/>
              </a:rPr>
              <a:t>It is not the case that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implies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The first two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the second two must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They do not have to be the same point since only the second line is common to both sets of lines.</a:t>
            </a:r>
          </a:p>
          <a:p>
            <a:pPr lvl="1">
              <a:buNone/>
            </a:pPr>
            <a:endParaRPr lang="en-US" dirty="0"/>
          </a:p>
        </p:txBody>
      </p:sp>
      <p:sp>
        <p:nvSpPr>
          <p:cNvPr id="6" name="TextBox 5"/>
          <p:cNvSpPr txBox="1"/>
          <p:nvPr/>
        </p:nvSpPr>
        <p:spPr>
          <a:xfrm>
            <a:off x="1219200" y="19812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ea typeface="Cambria Math" pitchFamily="18" charset="0"/>
              </a:rPr>
              <a:t>set of </a:t>
            </a:r>
            <a:r>
              <a:rPr lang="en-US" i="1" dirty="0" smtClean="0">
                <a:ea typeface="Cambria Math" pitchFamily="18" charset="0"/>
              </a:rPr>
              <a:t>k</a:t>
            </a:r>
            <a:r>
              <a:rPr lang="en-US" dirty="0" smtClean="0">
                <a:ea typeface="Cambria Math" pitchFamily="18" charset="0"/>
              </a:rPr>
              <a:t> lines in the plane, where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pitchFamily="18" charset="0"/>
              </a:rPr>
              <a:t> no two of which are parallel, meet in a common point.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Induction and Well-Ordering</a:t>
            </a:r>
            <a:endParaRPr lang="en-US" dirty="0"/>
          </a:p>
        </p:txBody>
      </p:sp>
      <p:sp>
        <p:nvSpPr>
          <p:cNvPr id="3" name="Subtitle 2"/>
          <p:cNvSpPr>
            <a:spLocks noGrp="1"/>
          </p:cNvSpPr>
          <p:nvPr>
            <p:ph type="subTitle" idx="1"/>
          </p:nvPr>
        </p:nvSpPr>
        <p:spPr/>
        <p:txBody>
          <a:bodyPr/>
          <a:lstStyle/>
          <a:p>
            <a:r>
              <a:rPr lang="en-US" smtClean="0"/>
              <a:t>Section 5.2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Strong Induction</a:t>
            </a:r>
          </a:p>
          <a:p>
            <a:r>
              <a:rPr lang="en-US" dirty="0" smtClean="0"/>
              <a:t>Example Proofs using Strong Induction</a:t>
            </a:r>
          </a:p>
          <a:p>
            <a:r>
              <a:rPr lang="en-US" dirty="0" smtClean="0"/>
              <a:t>Using Strong Induction in Computational Geometry (</a:t>
            </a:r>
            <a:r>
              <a:rPr lang="en-US" i="1" dirty="0" smtClean="0"/>
              <a:t>not yet included in overheads</a:t>
            </a:r>
            <a:r>
              <a:rPr lang="en-US" dirty="0" smtClean="0"/>
              <a:t>)</a:t>
            </a:r>
          </a:p>
          <a:p>
            <a:r>
              <a:rPr lang="en-US" dirty="0" smtClean="0"/>
              <a:t>Well-Ordering Property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a:t>
            </a:r>
            <a:endParaRPr lang="en-US" dirty="0"/>
          </a:p>
        </p:txBody>
      </p:sp>
      <p:sp>
        <p:nvSpPr>
          <p:cNvPr id="3" name="Content Placeholder 2"/>
          <p:cNvSpPr>
            <a:spLocks noGrp="1"/>
          </p:cNvSpPr>
          <p:nvPr>
            <p:ph idx="1"/>
          </p:nvPr>
        </p:nvSpPr>
        <p:spPr/>
        <p:txBody>
          <a:bodyPr>
            <a:normAutofit/>
          </a:bodyPr>
          <a:lstStyle/>
          <a:p>
            <a:r>
              <a:rPr lang="en-US" i="1" dirty="0" smtClean="0"/>
              <a:t>Strong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where </a:t>
            </a:r>
            <a:r>
              <a:rPr lang="en-US" i="1" dirty="0" smtClean="0"/>
              <a:t>P</a:t>
            </a:r>
            <a:r>
              <a:rPr lang="en-US" dirty="0" smtClean="0"/>
              <a:t>(</a:t>
            </a:r>
            <a:r>
              <a:rPr lang="en-US" i="1" dirty="0" smtClean="0"/>
              <a:t>n</a:t>
            </a:r>
            <a:r>
              <a:rPr lang="en-US" dirty="0" smtClean="0"/>
              <a:t>) is a propositional function, complete two steps:</a:t>
            </a:r>
          </a:p>
          <a:p>
            <a:pPr lvl="1"/>
            <a:r>
              <a:rPr lang="en-US" i="1" dirty="0" smtClean="0"/>
              <a:t>Basis Step</a:t>
            </a:r>
            <a:r>
              <a:rPr lang="en-US" dirty="0" smtClean="0"/>
              <a:t>: Verify that the proposition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the conditional statement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for all positive integers </a:t>
            </a:r>
            <a:r>
              <a:rPr lang="en-US" i="1" dirty="0" smtClean="0"/>
              <a:t>k</a:t>
            </a:r>
            <a:r>
              <a:rPr lang="en-US" dirty="0" smtClean="0"/>
              <a:t>. </a:t>
            </a:r>
            <a:endParaRPr lang="en-US" dirty="0"/>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smtClean="0"/>
              <a:t>Strong Induction is sometimes called the </a:t>
            </a:r>
            <a:r>
              <a:rPr lang="en-US" i="1" dirty="0" smtClean="0"/>
              <a:t>second principle of mathematical induction </a:t>
            </a:r>
            <a:r>
              <a:rPr lang="en-US" dirty="0" smtClean="0"/>
              <a:t>or </a:t>
            </a:r>
            <a:r>
              <a:rPr lang="en-US" i="1" dirty="0" smtClean="0"/>
              <a:t>complete induction</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Strong Induction and  </a:t>
            </a:r>
            <a:br>
              <a:rPr lang="en-US" dirty="0" smtClean="0"/>
            </a:br>
            <a:r>
              <a:rPr lang="en-US" dirty="0" smtClean="0"/>
              <a:t>the 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smtClean="0"/>
              <a:t>Strong induction tells us that we can reach all rungs if:</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For every integer </a:t>
            </a:r>
            <a:r>
              <a:rPr lang="en-US" i="1" dirty="0" smtClean="0"/>
              <a:t>k</a:t>
            </a:r>
            <a:r>
              <a:rPr lang="en-US" dirty="0" smtClean="0"/>
              <a:t>, if we can reach the first </a:t>
            </a:r>
            <a:r>
              <a:rPr lang="en-US" i="1" dirty="0" smtClean="0"/>
              <a:t>k</a:t>
            </a:r>
            <a:r>
              <a:rPr lang="en-US" dirty="0" smtClean="0"/>
              <a:t> rungs, then we can reach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rung. </a:t>
            </a:r>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smtClean="0"/>
              <a:t>To conclude that we can reach every rung by strong induction:</a:t>
            </a:r>
          </a:p>
          <a:p>
            <a:pPr>
              <a:buFont typeface="Arial" pitchFamily="34" charset="0"/>
              <a:buChar char="•"/>
            </a:pPr>
            <a:r>
              <a:rPr lang="en-US" dirty="0" smtClean="0"/>
              <a:t> 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holds</a:t>
            </a:r>
          </a:p>
          <a:p>
            <a:pPr>
              <a:buFont typeface="Arial" pitchFamily="34" charset="0"/>
              <a:buChar char="•"/>
            </a:pPr>
            <a:r>
              <a:rPr lang="en-US" dirty="0" smtClean="0"/>
              <a:t> INDUCTIVE STEP:  Assume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p>
          <a:p>
            <a:r>
              <a:rPr lang="en-US" dirty="0" smtClean="0"/>
              <a:t>   </a:t>
            </a:r>
            <a:r>
              <a:rPr lang="en-US" dirty="0" smtClean="0">
                <a:latin typeface="Cambria Math"/>
                <a:ea typeface="Cambria Math"/>
              </a:rPr>
              <a:t>holds for an arbitrary integer </a:t>
            </a:r>
            <a:r>
              <a:rPr lang="en-US" i="1" dirty="0" smtClean="0">
                <a:latin typeface="Cambria Math"/>
                <a:ea typeface="Cambria Math"/>
              </a:rPr>
              <a:t>k</a:t>
            </a:r>
            <a:r>
              <a:rPr lang="en-US" dirty="0" smtClean="0">
                <a:latin typeface="Cambria Math"/>
                <a:ea typeface="Cambria Math"/>
              </a:rPr>
              <a:t>, and show that  </a:t>
            </a:r>
          </a:p>
          <a:p>
            <a:r>
              <a:rPr lang="en-US" i="1" dirty="0" smtClean="0">
                <a:latin typeface="Cambria Math"/>
                <a:ea typeface="Cambria Math"/>
              </a:rPr>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must also hold</a:t>
            </a:r>
            <a:r>
              <a:rPr lang="en-US" i="1" dirty="0" smtClean="0"/>
              <a:t>.</a:t>
            </a:r>
          </a:p>
          <a:p>
            <a:r>
              <a:rPr lang="en-US" dirty="0" smtClean="0"/>
              <a:t>We  will have then shown by strong induction that for every positive integer </a:t>
            </a:r>
            <a:r>
              <a:rPr lang="en-US" i="1" dirty="0" smtClean="0"/>
              <a:t>n</a:t>
            </a:r>
            <a:r>
              <a:rPr lang="en-US" dirty="0" smtClean="0"/>
              <a:t>, </a:t>
            </a:r>
            <a:r>
              <a:rPr lang="en-US" i="1" dirty="0" smtClean="0"/>
              <a:t>P</a:t>
            </a:r>
            <a:r>
              <a:rPr lang="en-US" dirty="0" smtClean="0"/>
              <a:t>(</a:t>
            </a:r>
            <a:r>
              <a:rPr lang="en-US" i="1" dirty="0" smtClean="0"/>
              <a:t>n</a:t>
            </a:r>
            <a:r>
              <a:rPr lang="en-US" dirty="0" smtClean="0"/>
              <a:t>) holds, i.e., we can </a:t>
            </a:r>
          </a:p>
          <a:p>
            <a:r>
              <a:rPr lang="en-US" dirty="0" smtClean="0"/>
              <a:t>reach the </a:t>
            </a:r>
            <a:r>
              <a:rPr lang="en-US" i="1" dirty="0" smtClean="0"/>
              <a:t>n</a:t>
            </a:r>
            <a:r>
              <a:rPr lang="en-US" dirty="0" smtClean="0"/>
              <a:t>th rung of the ladder.</a:t>
            </a:r>
          </a:p>
          <a:p>
            <a:pPr>
              <a:buFont typeface="Arial" pitchFamily="34" charset="0"/>
              <a:buChar char="•"/>
            </a:pPr>
            <a:endParaRPr lang="en-US" i="1" dirty="0" smtClean="0"/>
          </a:p>
          <a:p>
            <a:pPr>
              <a:buFont typeface="Arial" pitchFamily="34" charset="0"/>
              <a:buChar char="•"/>
            </a:pPr>
            <a:endParaRPr lang="en-US" dirty="0" smtClean="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Suppose we can reach the first and second rungs of an infinite ladder, and we know that if we can reach a rung, then we can reach two rungs higher. Prove that we can reach every rung.</a:t>
            </a:r>
          </a:p>
          <a:p>
            <a:pPr>
              <a:buNone/>
            </a:pPr>
            <a:r>
              <a:rPr lang="en-US" dirty="0" smtClean="0"/>
              <a:t>   (Try this with mathematical induction.)</a:t>
            </a:r>
          </a:p>
          <a:p>
            <a:pPr>
              <a:buNone/>
            </a:pPr>
            <a:r>
              <a:rPr lang="en-US" b="1" dirty="0" smtClean="0"/>
              <a:t>    Solution</a:t>
            </a:r>
            <a:r>
              <a:rPr lang="en-US" dirty="0" smtClean="0"/>
              <a:t>: Prove the result using strong induction.</a:t>
            </a:r>
          </a:p>
          <a:p>
            <a:pPr lvl="1"/>
            <a:r>
              <a:rPr lang="en-US" dirty="0" smtClean="0"/>
              <a:t>BASIS STEP: We can reach the first step.</a:t>
            </a:r>
          </a:p>
          <a:p>
            <a:pPr lvl="1"/>
            <a:r>
              <a:rPr lang="en-US" dirty="0" smtClean="0"/>
              <a:t>INDUCTIVE STEP:  The inductive hypothesis is that we can reach the first </a:t>
            </a:r>
            <a:r>
              <a:rPr lang="en-US" i="1" dirty="0" smtClean="0"/>
              <a:t>k</a:t>
            </a:r>
            <a:r>
              <a:rPr lang="en-US" dirty="0" smtClean="0"/>
              <a:t> rungs, for any </a:t>
            </a:r>
            <a:r>
              <a:rPr lang="en-US" i="1" dirty="0" smtClean="0"/>
              <a:t>k</a:t>
            </a:r>
            <a:r>
              <a:rPr lang="en-US" dirty="0" smtClean="0"/>
              <a:t> </a:t>
            </a:r>
            <a:r>
              <a:rPr lang="en-US" dirty="0" smtClean="0">
                <a:latin typeface="Cambria Math"/>
                <a:ea typeface="Cambria Math"/>
              </a:rPr>
              <a:t>≥ 2.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since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by the inductive hypothesis.</a:t>
            </a:r>
          </a:p>
          <a:p>
            <a:pPr lvl="1"/>
            <a:r>
              <a:rPr lang="en-US" dirty="0" smtClean="0">
                <a:latin typeface="Cambria Math"/>
                <a:ea typeface="Cambria Math"/>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Which Form of Induction Should Be Used?</a:t>
            </a:r>
            <a:endParaRPr lang="en-US" sz="4000" dirty="0"/>
          </a:p>
        </p:txBody>
      </p:sp>
      <p:sp>
        <p:nvSpPr>
          <p:cNvPr id="3" name="Content Placeholder 2"/>
          <p:cNvSpPr>
            <a:spLocks noGrp="1"/>
          </p:cNvSpPr>
          <p:nvPr>
            <p:ph idx="1"/>
          </p:nvPr>
        </p:nvSpPr>
        <p:spPr/>
        <p:txBody>
          <a:bodyPr>
            <a:normAutofit/>
          </a:bodyPr>
          <a:lstStyle/>
          <a:p>
            <a:r>
              <a:rPr lang="en-US" dirty="0" smtClean="0"/>
              <a:t>We can always use strong induction instead of  mathematical induction. But there is no reason to use it if it is simpler to use mathematical induction. (</a:t>
            </a:r>
            <a:r>
              <a:rPr lang="en-US" i="1" dirty="0" smtClean="0"/>
              <a:t>See page </a:t>
            </a:r>
            <a:r>
              <a:rPr lang="en-US" dirty="0" smtClean="0">
                <a:latin typeface="Cambria Math" pitchFamily="18" charset="0"/>
                <a:ea typeface="Cambria Math" pitchFamily="18" charset="0"/>
              </a:rPr>
              <a:t>335</a:t>
            </a:r>
            <a:r>
              <a:rPr lang="en-US" dirty="0" smtClean="0"/>
              <a:t> </a:t>
            </a:r>
            <a:r>
              <a:rPr lang="en-US" i="1" dirty="0" smtClean="0"/>
              <a:t>of text</a:t>
            </a:r>
            <a:r>
              <a:rPr lang="en-US" dirty="0" smtClean="0"/>
              <a:t>.)</a:t>
            </a:r>
          </a:p>
          <a:p>
            <a:r>
              <a:rPr lang="en-US" dirty="0" smtClean="0"/>
              <a:t>In fact, the principles of mathematical induction, strong induction, and the well-ordering property are all equivalent. (</a:t>
            </a:r>
            <a:r>
              <a:rPr lang="en-US" i="1" dirty="0" smtClean="0"/>
              <a:t>Exercises </a:t>
            </a:r>
            <a:r>
              <a:rPr lang="en-US" dirty="0" smtClean="0">
                <a:latin typeface="Cambria Math" pitchFamily="18" charset="0"/>
                <a:ea typeface="Cambria Math" pitchFamily="18" charset="0"/>
              </a:rPr>
              <a:t>41</a:t>
            </a:r>
            <a:r>
              <a:rPr lang="en-US" dirty="0" smtClean="0"/>
              <a:t>-</a:t>
            </a:r>
            <a:r>
              <a:rPr lang="en-US" dirty="0" smtClean="0">
                <a:latin typeface="Cambria Math" pitchFamily="18" charset="0"/>
                <a:ea typeface="Cambria Math" pitchFamily="18" charset="0"/>
              </a:rPr>
              <a:t>43</a:t>
            </a:r>
            <a:r>
              <a:rPr lang="en-US" dirty="0" smtClean="0"/>
              <a:t>)</a:t>
            </a:r>
          </a:p>
          <a:p>
            <a:r>
              <a:rPr lang="en-US" dirty="0" smtClean="0"/>
              <a:t>Sometimes it is clear how to proceed using one of the three methods, but not the other two.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Completion of the proof of the Fundamental Theorem of Arithmetic</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Show that if </a:t>
            </a:r>
            <a:r>
              <a:rPr lang="en-US" i="1" dirty="0" smtClean="0"/>
              <a:t>n</a:t>
            </a:r>
            <a:r>
              <a:rPr lang="en-US" dirty="0" smtClean="0"/>
              <a:t> is an integer greater than </a:t>
            </a:r>
            <a:r>
              <a:rPr lang="en-US" dirty="0" smtClean="0">
                <a:latin typeface="Cambria Math" pitchFamily="18" charset="0"/>
                <a:ea typeface="Cambria Math" pitchFamily="18" charset="0"/>
              </a:rPr>
              <a:t>1</a:t>
            </a:r>
            <a:r>
              <a:rPr lang="en-US" dirty="0" smtClean="0"/>
              <a:t>, then </a:t>
            </a:r>
            <a:r>
              <a:rPr lang="en-US" i="1" dirty="0" smtClean="0"/>
              <a:t>n</a:t>
            </a:r>
            <a:r>
              <a:rPr lang="en-US" dirty="0" smtClean="0"/>
              <a:t> can be written as the product of primes.</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a:t>
            </a:r>
            <a:r>
              <a:rPr lang="en-US" dirty="0" smtClean="0"/>
              <a:t> can be written as a product of primes.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2</a:t>
            </a:r>
            <a:r>
              <a:rPr lang="en-US" dirty="0" smtClean="0"/>
              <a:t>) is true since </a:t>
            </a:r>
            <a:r>
              <a:rPr lang="en-US" dirty="0" smtClean="0">
                <a:latin typeface="Cambria Math" pitchFamily="18" charset="0"/>
                <a:ea typeface="Cambria Math" pitchFamily="18" charset="0"/>
              </a:rPr>
              <a:t>2</a:t>
            </a:r>
            <a:r>
              <a:rPr lang="en-US" dirty="0" smtClean="0"/>
              <a:t> itself is prime.</a:t>
            </a:r>
          </a:p>
          <a:p>
            <a:pPr lvl="1"/>
            <a:r>
              <a:rPr lang="en-US" dirty="0" smtClean="0"/>
              <a:t>INDUCTIVE STEP: The inductive hypothesis is </a:t>
            </a:r>
            <a:r>
              <a:rPr lang="en-US" i="1" dirty="0" smtClean="0"/>
              <a:t>P</a:t>
            </a:r>
            <a:r>
              <a:rPr lang="en-US" dirty="0" smtClean="0"/>
              <a:t>(</a:t>
            </a:r>
            <a:r>
              <a:rPr lang="en-US" i="1" dirty="0" smtClean="0"/>
              <a:t>j</a:t>
            </a:r>
            <a:r>
              <a:rPr lang="en-US" dirty="0" smtClean="0"/>
              <a:t>) is true for all integers </a:t>
            </a:r>
            <a:r>
              <a:rPr lang="en-US" i="1" dirty="0" smtClean="0"/>
              <a:t>j</a:t>
            </a:r>
            <a:r>
              <a:rPr lang="en-US" dirty="0" smtClean="0"/>
              <a:t> with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j</a:t>
            </a:r>
            <a:r>
              <a:rPr lang="en-US" dirty="0" smtClean="0"/>
              <a:t>  </a:t>
            </a:r>
            <a:r>
              <a:rPr lang="en-US" dirty="0" smtClean="0">
                <a:latin typeface="Cambria Math"/>
                <a:ea typeface="Cambria Math"/>
              </a:rPr>
              <a:t>≤</a:t>
            </a:r>
            <a:r>
              <a:rPr lang="en-US" dirty="0" smtClean="0"/>
              <a:t> </a:t>
            </a:r>
            <a:r>
              <a:rPr lang="en-US" i="1" dirty="0" smtClean="0"/>
              <a:t>k</a:t>
            </a:r>
            <a:r>
              <a:rPr lang="en-US" dirty="0" smtClean="0"/>
              <a:t>. To show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must be true under this assumption, two cases need to be considered:</a:t>
            </a:r>
          </a:p>
          <a:p>
            <a:pPr lvl="2"/>
            <a:r>
              <a:rPr lang="en-US" dirty="0" smtClean="0"/>
              <a:t>If </a:t>
            </a:r>
            <a:r>
              <a:rPr lang="en-US" i="1" dirty="0" smtClean="0"/>
              <a:t>k</a:t>
            </a:r>
            <a:r>
              <a:rPr lang="en-US" dirty="0" smtClean="0"/>
              <a:t> + </a:t>
            </a:r>
            <a:r>
              <a:rPr lang="en-US" dirty="0" smtClean="0">
                <a:latin typeface="Cambria Math" pitchFamily="18" charset="0"/>
                <a:ea typeface="Cambria Math" pitchFamily="18" charset="0"/>
              </a:rPr>
              <a:t>1  is prime, then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is true.</a:t>
            </a:r>
          </a:p>
          <a:p>
            <a:pPr lvl="2"/>
            <a:r>
              <a:rPr lang="en-US" dirty="0" smtClean="0"/>
              <a:t>Otherwise, </a:t>
            </a:r>
            <a:r>
              <a:rPr lang="en-US" i="1" dirty="0" smtClean="0"/>
              <a:t>k</a:t>
            </a:r>
            <a:r>
              <a:rPr lang="en-US" dirty="0" smtClean="0"/>
              <a:t> + </a:t>
            </a:r>
            <a:r>
              <a:rPr lang="en-US" dirty="0" smtClean="0">
                <a:latin typeface="Cambria Math" pitchFamily="18" charset="0"/>
                <a:ea typeface="Cambria Math" pitchFamily="18" charset="0"/>
              </a:rPr>
              <a:t>1  is composite and can be written as the product of two positive integers </a:t>
            </a:r>
            <a:r>
              <a:rPr lang="en-US" i="1" dirty="0" smtClean="0">
                <a:ea typeface="Cambria Math" pitchFamily="18" charset="0"/>
              </a:rPr>
              <a:t>a</a:t>
            </a:r>
            <a:r>
              <a:rPr lang="en-US" dirty="0" smtClean="0">
                <a:latin typeface="Cambria Math" pitchFamily="18" charset="0"/>
                <a:ea typeface="Cambria Math" pitchFamily="18" charset="0"/>
              </a:rPr>
              <a:t> and </a:t>
            </a:r>
            <a:r>
              <a:rPr lang="en-US" i="1" dirty="0" smtClean="0">
                <a:ea typeface="Cambria Math" pitchFamily="18" charset="0"/>
              </a:rPr>
              <a:t>b </a:t>
            </a:r>
            <a:r>
              <a:rPr lang="en-US" dirty="0" smtClean="0">
                <a:latin typeface="Cambria Math" pitchFamily="18" charset="0"/>
                <a:ea typeface="Cambria Math" pitchFamily="18" charset="0"/>
              </a:rPr>
              <a:t>with 2</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latin typeface="Cambria Math"/>
                <a:ea typeface="Cambria Math"/>
              </a:rPr>
              <a:t> &lt;</a:t>
            </a:r>
            <a:r>
              <a:rPr lang="en-US" i="1" dirty="0" smtClean="0"/>
              <a:t> k</a:t>
            </a:r>
            <a:r>
              <a:rPr lang="en-US" dirty="0" smtClean="0"/>
              <a:t> + </a:t>
            </a:r>
            <a:r>
              <a:rPr lang="en-US" dirty="0" smtClean="0">
                <a:latin typeface="Cambria Math" pitchFamily="18" charset="0"/>
                <a:ea typeface="Cambria Math" pitchFamily="18" charset="0"/>
              </a:rPr>
              <a:t>1. By the inductive hypothesis a and b can be written as the product of primes and therefore </a:t>
            </a:r>
            <a:r>
              <a:rPr lang="en-US" i="1" dirty="0" smtClean="0"/>
              <a:t>k</a:t>
            </a:r>
            <a:r>
              <a:rPr lang="en-US" dirty="0" smtClean="0"/>
              <a:t> + </a:t>
            </a:r>
            <a:r>
              <a:rPr lang="en-US" dirty="0" smtClean="0">
                <a:latin typeface="Cambria Math" pitchFamily="18" charset="0"/>
                <a:ea typeface="Cambria Math" pitchFamily="18" charset="0"/>
              </a:rPr>
              <a:t>1 can also be written as the product of those primes.</a:t>
            </a:r>
            <a:endParaRPr lang="en-US" dirty="0" smtClean="0"/>
          </a:p>
          <a:p>
            <a:pPr>
              <a:buNone/>
            </a:pPr>
            <a:r>
              <a:rPr lang="en-US" dirty="0" smtClean="0"/>
              <a:t>    Hence, it has been shown that every integer greater than </a:t>
            </a:r>
            <a:r>
              <a:rPr lang="en-US" dirty="0" smtClean="0">
                <a:latin typeface="Cambria Math" pitchFamily="18" charset="0"/>
                <a:ea typeface="Cambria Math" pitchFamily="18" charset="0"/>
              </a:rPr>
              <a:t>1</a:t>
            </a:r>
            <a:r>
              <a:rPr lang="en-US" dirty="0" smtClean="0"/>
              <a:t> can be written as the product of primes.</a:t>
            </a:r>
          </a:p>
          <a:p>
            <a:pPr>
              <a:buNone/>
            </a:pPr>
            <a:r>
              <a:rPr lang="en-US" dirty="0" smtClean="0"/>
              <a:t>          (</a:t>
            </a:r>
            <a:r>
              <a:rPr lang="en-US" i="1" dirty="0" smtClean="0"/>
              <a:t>uniqueness proved in Section </a:t>
            </a:r>
            <a:r>
              <a:rPr lang="en-US" dirty="0" smtClean="0">
                <a:latin typeface="Cambria Math" pitchFamily="18" charset="0"/>
                <a:ea typeface="Cambria Math" pitchFamily="18" charset="0"/>
              </a:rPr>
              <a:t>4.3</a:t>
            </a:r>
            <a:r>
              <a:rPr lang="en-US" dirty="0" smtClean="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12</a:t>
            </a:r>
            <a:r>
              <a:rPr lang="en-US" dirty="0" smtClean="0"/>
              <a:t>), </a:t>
            </a:r>
            <a:r>
              <a:rPr lang="en-US" i="1" dirty="0" smtClean="0"/>
              <a:t>P</a:t>
            </a:r>
            <a:r>
              <a:rPr lang="en-US" dirty="0" smtClean="0"/>
              <a:t>(</a:t>
            </a:r>
            <a:r>
              <a:rPr lang="en-US" dirty="0" smtClean="0">
                <a:latin typeface="Cambria Math" pitchFamily="18" charset="0"/>
                <a:ea typeface="Cambria Math" pitchFamily="18" charset="0"/>
              </a:rPr>
              <a:t>13</a:t>
            </a:r>
            <a:r>
              <a:rPr lang="en-US" dirty="0" smtClean="0"/>
              <a:t>),</a:t>
            </a:r>
            <a:r>
              <a:rPr lang="en-US" i="1" dirty="0" smtClean="0"/>
              <a:t> P</a:t>
            </a:r>
            <a:r>
              <a:rPr lang="en-US" dirty="0" smtClean="0"/>
              <a:t>(</a:t>
            </a:r>
            <a:r>
              <a:rPr lang="en-US" dirty="0" smtClean="0">
                <a:latin typeface="Cambria Math" pitchFamily="18" charset="0"/>
                <a:ea typeface="Cambria Math" pitchFamily="18" charset="0"/>
              </a:rPr>
              <a:t>14</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15</a:t>
            </a:r>
            <a:r>
              <a:rPr lang="en-US" dirty="0" smtClean="0"/>
              <a:t>) hold.</a:t>
            </a:r>
          </a:p>
          <a:p>
            <a:pPr lvl="2"/>
            <a:r>
              <a:rPr lang="en-US" i="1" dirty="0" smtClean="0"/>
              <a:t>P</a:t>
            </a:r>
            <a:r>
              <a:rPr lang="en-US" dirty="0" smtClean="0"/>
              <a:t>(</a:t>
            </a:r>
            <a:r>
              <a:rPr lang="en-US" dirty="0" smtClean="0">
                <a:latin typeface="Cambria Math" pitchFamily="18" charset="0"/>
                <a:ea typeface="Cambria Math" pitchFamily="18" charset="0"/>
              </a:rPr>
              <a:t>12</a:t>
            </a:r>
            <a:r>
              <a:rPr lang="en-US" dirty="0" smtClean="0"/>
              <a:t>) uses three </a:t>
            </a:r>
            <a:r>
              <a:rPr lang="en-US" dirty="0" smtClean="0">
                <a:latin typeface="Cambria Math" pitchFamily="18" charset="0"/>
                <a:ea typeface="Cambria Math" pitchFamily="18" charset="0"/>
              </a:rPr>
              <a:t>4</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13</a:t>
            </a:r>
            <a:r>
              <a:rPr lang="en-US" dirty="0" smtClean="0"/>
              <a:t>) uses two </a:t>
            </a:r>
            <a:r>
              <a:rPr lang="en-US" dirty="0" smtClean="0">
                <a:latin typeface="Cambria Math" pitchFamily="18" charset="0"/>
                <a:ea typeface="Cambria Math" pitchFamily="18" charset="0"/>
              </a:rPr>
              <a:t>4</a:t>
            </a:r>
            <a:r>
              <a:rPr lang="en-US" dirty="0" smtClean="0"/>
              <a:t>-cent stamps and one </a:t>
            </a:r>
            <a:r>
              <a:rPr lang="en-US" dirty="0" smtClean="0">
                <a:latin typeface="Cambria Math" pitchFamily="18" charset="0"/>
                <a:ea typeface="Cambria Math" pitchFamily="18" charset="0"/>
              </a:rPr>
              <a:t>5</a:t>
            </a:r>
            <a:r>
              <a:rPr lang="en-US" dirty="0" smtClean="0"/>
              <a:t>-cent stamp.</a:t>
            </a:r>
          </a:p>
          <a:p>
            <a:pPr lvl="2"/>
            <a:r>
              <a:rPr lang="en-US" i="1" dirty="0" smtClean="0"/>
              <a:t>P</a:t>
            </a:r>
            <a:r>
              <a:rPr lang="en-US" dirty="0" smtClean="0"/>
              <a:t>(</a:t>
            </a:r>
            <a:r>
              <a:rPr lang="en-US" dirty="0" smtClean="0">
                <a:latin typeface="Cambria Math" pitchFamily="18" charset="0"/>
                <a:ea typeface="Cambria Math" pitchFamily="18" charset="0"/>
              </a:rPr>
              <a:t>14</a:t>
            </a:r>
            <a:r>
              <a:rPr lang="en-US" dirty="0" smtClean="0"/>
              <a:t>) uses one </a:t>
            </a:r>
            <a:r>
              <a:rPr lang="en-US" dirty="0" smtClean="0">
                <a:latin typeface="Cambria Math" pitchFamily="18" charset="0"/>
                <a:ea typeface="Cambria Math" pitchFamily="18" charset="0"/>
              </a:rPr>
              <a:t>4</a:t>
            </a:r>
            <a:r>
              <a:rPr lang="en-US" dirty="0" smtClean="0"/>
              <a:t>-cent stamp and two </a:t>
            </a:r>
            <a:r>
              <a:rPr lang="en-US" dirty="0" smtClean="0">
                <a:latin typeface="Cambria Math" pitchFamily="18" charset="0"/>
                <a:ea typeface="Cambria Math" pitchFamily="18" charset="0"/>
              </a:rPr>
              <a:t>5</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15</a:t>
            </a:r>
            <a:r>
              <a:rPr lang="en-US" dirty="0" smtClean="0"/>
              <a:t>) uses three </a:t>
            </a:r>
            <a:r>
              <a:rPr lang="en-US" dirty="0" smtClean="0">
                <a:latin typeface="Cambria Math" pitchFamily="18" charset="0"/>
                <a:ea typeface="Cambria Math" pitchFamily="18" charset="0"/>
              </a:rPr>
              <a:t>5</a:t>
            </a:r>
            <a:r>
              <a:rPr lang="en-US" dirty="0" smtClean="0"/>
              <a:t>-cent stamps.</a:t>
            </a:r>
          </a:p>
          <a:p>
            <a:pPr lvl="1"/>
            <a:r>
              <a:rPr lang="en-US" dirty="0" smtClean="0"/>
              <a:t>INDUCTIVE STEP: The inductive hypothesis  states that </a:t>
            </a:r>
            <a:r>
              <a:rPr lang="en-US" i="1" dirty="0" smtClean="0"/>
              <a:t>P</a:t>
            </a:r>
            <a:r>
              <a:rPr lang="en-US" dirty="0" smtClean="0"/>
              <a:t>(</a:t>
            </a:r>
            <a:r>
              <a:rPr lang="en-US" i="1" dirty="0" smtClean="0"/>
              <a:t>j</a:t>
            </a:r>
            <a:r>
              <a:rPr lang="en-US" dirty="0" smtClean="0"/>
              <a:t>) holds for </a:t>
            </a:r>
            <a:r>
              <a:rPr lang="en-US" dirty="0" smtClean="0">
                <a:latin typeface="Cambria Math" pitchFamily="18" charset="0"/>
                <a:ea typeface="Cambria Math" pitchFamily="18" charset="0"/>
              </a:rPr>
              <a:t>12</a:t>
            </a:r>
            <a:r>
              <a:rPr lang="en-US" dirty="0" smtClean="0"/>
              <a:t> ≤ </a:t>
            </a:r>
            <a:r>
              <a:rPr lang="en-US" i="1" dirty="0" smtClean="0"/>
              <a:t>j</a:t>
            </a:r>
            <a:r>
              <a:rPr lang="en-US" dirty="0" smtClean="0"/>
              <a:t> ≤ </a:t>
            </a:r>
            <a:r>
              <a:rPr lang="en-US" i="1" dirty="0" smtClean="0"/>
              <a:t>k</a:t>
            </a:r>
            <a:r>
              <a:rPr lang="en-US" dirty="0" smtClean="0"/>
              <a:t>, where </a:t>
            </a:r>
            <a:r>
              <a:rPr lang="en-US" i="1" dirty="0" smtClean="0"/>
              <a:t>k</a:t>
            </a:r>
            <a:r>
              <a:rPr lang="en-US" dirty="0" smtClean="0"/>
              <a:t> ≥ </a:t>
            </a:r>
            <a:r>
              <a:rPr lang="en-US" dirty="0" smtClean="0">
                <a:latin typeface="Cambria Math" pitchFamily="18" charset="0"/>
                <a:ea typeface="Cambria Math" pitchFamily="18" charset="0"/>
              </a:rPr>
              <a:t>15.  Assuming the inductive hypothesis, </a:t>
            </a:r>
            <a:r>
              <a:rPr lang="en-US" dirty="0" smtClean="0"/>
              <a:t> it can be shown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holds. </a:t>
            </a:r>
          </a:p>
          <a:p>
            <a:pPr lvl="1"/>
            <a:r>
              <a:rPr lang="en-US" dirty="0" smtClean="0"/>
              <a:t>Using the inductive hypothesis, </a:t>
            </a:r>
            <a:r>
              <a:rPr lang="en-US" i="1" dirty="0" smtClean="0"/>
              <a:t>P</a:t>
            </a:r>
            <a:r>
              <a:rPr lang="en-US" dirty="0" smtClean="0"/>
              <a:t>(</a:t>
            </a:r>
            <a:r>
              <a:rPr lang="en-US" i="1" dirty="0" smtClean="0"/>
              <a:t>k</a:t>
            </a:r>
            <a:r>
              <a:rPr lang="en-US" dirty="0" smtClean="0"/>
              <a:t> </a:t>
            </a:r>
            <a:r>
              <a:rPr lang="en-US" dirty="0" smtClean="0">
                <a:latin typeface="Cambria Math"/>
                <a:ea typeface="Cambria Math"/>
              </a:rPr>
              <a:t>− 3) holds since </a:t>
            </a:r>
            <a:r>
              <a:rPr lang="en-US" i="1" dirty="0" smtClean="0"/>
              <a:t>k</a:t>
            </a:r>
            <a:r>
              <a:rPr lang="en-US" dirty="0" smtClean="0"/>
              <a:t> </a:t>
            </a:r>
            <a:r>
              <a:rPr lang="en-US" dirty="0" smtClean="0">
                <a:latin typeface="Cambria Math"/>
                <a:ea typeface="Cambria Math"/>
              </a:rPr>
              <a:t>− 3 ≥ </a:t>
            </a:r>
            <a:r>
              <a:rPr lang="en-US" dirty="0" smtClean="0">
                <a:latin typeface="Cambria Math" pitchFamily="18" charset="0"/>
                <a:ea typeface="Cambria Math" pitchFamily="18" charset="0"/>
              </a:rPr>
              <a:t>12.</a:t>
            </a:r>
            <a:r>
              <a:rPr lang="en-US" dirty="0" smtClean="0">
                <a:latin typeface="Cambria Math"/>
                <a:ea typeface="Cambria Math"/>
              </a:rPr>
              <a:t>  To form postage of  </a:t>
            </a:r>
            <a:r>
              <a:rPr lang="en-US" i="1" dirty="0" smtClean="0"/>
              <a:t>k</a:t>
            </a:r>
            <a:r>
              <a:rPr lang="en-US" dirty="0" smtClean="0"/>
              <a:t> + </a:t>
            </a:r>
            <a:r>
              <a:rPr lang="en-US" dirty="0" smtClean="0">
                <a:latin typeface="Cambria Math" pitchFamily="18" charset="0"/>
                <a:ea typeface="Cambria Math" pitchFamily="18" charset="0"/>
              </a:rPr>
              <a:t>1 cents, add a 4</a:t>
            </a:r>
            <a:r>
              <a:rPr lang="en-US" dirty="0" smtClean="0"/>
              <a:t>-cent stamp to the postage for </a:t>
            </a:r>
            <a:r>
              <a:rPr lang="en-US" i="1" dirty="0" smtClean="0"/>
              <a:t>k</a:t>
            </a:r>
            <a:r>
              <a:rPr lang="en-US" dirty="0" smtClean="0"/>
              <a:t> </a:t>
            </a:r>
            <a:r>
              <a:rPr lang="en-US" dirty="0" smtClean="0">
                <a:latin typeface="Cambria Math"/>
                <a:ea typeface="Cambria Math"/>
              </a:rPr>
              <a:t>− 3 </a:t>
            </a:r>
            <a:r>
              <a:rPr lang="en-US" dirty="0" smtClean="0">
                <a:ea typeface="Cambria Math"/>
              </a:rPr>
              <a:t>cents.</a:t>
            </a:r>
            <a:r>
              <a:rPr lang="en-US" dirty="0" smtClean="0">
                <a:latin typeface="Cambria Math" pitchFamily="18" charset="0"/>
                <a:ea typeface="Cambria Math" pitchFamily="18" charset="0"/>
              </a:rPr>
              <a:t> </a:t>
            </a:r>
            <a:endParaRPr lang="en-US" dirty="0" smtClean="0">
              <a:latin typeface="Cambria Math"/>
              <a:ea typeface="Cambria Math"/>
            </a:endParaRPr>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Same Example using Mathematical Induction</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Postage of </a:t>
            </a:r>
            <a:r>
              <a:rPr lang="en-US" dirty="0" smtClean="0">
                <a:latin typeface="Cambria Math" pitchFamily="18" charset="0"/>
                <a:ea typeface="Cambria Math" pitchFamily="18" charset="0"/>
              </a:rPr>
              <a:t>12</a:t>
            </a:r>
            <a:r>
              <a:rPr lang="en-US" dirty="0" smtClean="0"/>
              <a:t> cents can be formed using three </a:t>
            </a:r>
            <a:r>
              <a:rPr lang="en-US" dirty="0" smtClean="0">
                <a:latin typeface="Cambria Math" pitchFamily="18" charset="0"/>
                <a:ea typeface="Cambria Math" pitchFamily="18" charset="0"/>
              </a:rPr>
              <a:t>4</a:t>
            </a:r>
            <a:r>
              <a:rPr lang="en-US" dirty="0" smtClean="0"/>
              <a:t>-cent stamps. </a:t>
            </a:r>
          </a:p>
          <a:p>
            <a:pPr lvl="1"/>
            <a:r>
              <a:rPr lang="en-US" dirty="0" smtClean="0"/>
              <a:t>INDUCTIVE STEP: The inductive hypothesis </a:t>
            </a:r>
            <a:r>
              <a:rPr lang="en-US" i="1" dirty="0" smtClean="0"/>
              <a:t>P</a:t>
            </a:r>
            <a:r>
              <a:rPr lang="en-US" dirty="0" smtClean="0"/>
              <a:t>(</a:t>
            </a:r>
            <a:r>
              <a:rPr lang="en-US" i="1" dirty="0" smtClean="0"/>
              <a:t>k</a:t>
            </a:r>
            <a:r>
              <a:rPr lang="en-US" dirty="0" smtClean="0"/>
              <a:t>) for any positive integer </a:t>
            </a:r>
            <a:r>
              <a:rPr lang="en-US" i="1" dirty="0" smtClean="0"/>
              <a:t>k</a:t>
            </a:r>
            <a:r>
              <a:rPr lang="en-US" dirty="0" smtClean="0"/>
              <a:t> is that postage of </a:t>
            </a:r>
            <a:r>
              <a:rPr lang="en-US" i="1" dirty="0" smtClean="0"/>
              <a:t>k</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To show P(</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 , we consider two cases:</a:t>
            </a:r>
            <a:endParaRPr lang="en-US" dirty="0" smtClean="0">
              <a:latin typeface="Cambria Math"/>
              <a:ea typeface="Cambria Math"/>
            </a:endParaRPr>
          </a:p>
          <a:p>
            <a:pPr lvl="2"/>
            <a:r>
              <a:rPr lang="en-US" dirty="0" smtClean="0">
                <a:latin typeface="Cambria Math"/>
                <a:ea typeface="Cambria Math"/>
              </a:rPr>
              <a:t>If at least one </a:t>
            </a:r>
            <a:r>
              <a:rPr lang="en-US" dirty="0" smtClean="0">
                <a:latin typeface="Cambria Math" pitchFamily="18" charset="0"/>
                <a:ea typeface="Cambria Math" pitchFamily="18" charset="0"/>
              </a:rPr>
              <a:t>4</a:t>
            </a:r>
            <a:r>
              <a:rPr lang="en-US" dirty="0" smtClean="0"/>
              <a:t>-cent stamp has been used, then a </a:t>
            </a:r>
            <a:r>
              <a:rPr lang="en-US" dirty="0" smtClean="0">
                <a:latin typeface="Cambria Math" pitchFamily="18" charset="0"/>
                <a:ea typeface="Cambria Math" pitchFamily="18" charset="0"/>
              </a:rPr>
              <a:t>4</a:t>
            </a:r>
            <a:r>
              <a:rPr lang="en-US" dirty="0" smtClean="0"/>
              <a:t>-cent stamp can be replaced with a </a:t>
            </a:r>
            <a:r>
              <a:rPr lang="en-US" dirty="0" smtClean="0">
                <a:latin typeface="Cambria Math" pitchFamily="18" charset="0"/>
                <a:ea typeface="Cambria Math" pitchFamily="18" charset="0"/>
              </a:rPr>
              <a:t>5</a:t>
            </a:r>
            <a:r>
              <a:rPr lang="en-US" dirty="0" smtClean="0"/>
              <a:t>-cent stamp to yield a total of k + </a:t>
            </a:r>
            <a:r>
              <a:rPr lang="en-US" dirty="0" smtClean="0">
                <a:latin typeface="Cambria Math" pitchFamily="18" charset="0"/>
                <a:ea typeface="Cambria Math" pitchFamily="18" charset="0"/>
              </a:rPr>
              <a:t>1 cents.</a:t>
            </a:r>
          </a:p>
          <a:p>
            <a:pPr lvl="2"/>
            <a:r>
              <a:rPr lang="en-US" dirty="0" smtClean="0">
                <a:latin typeface="Cambria Math"/>
                <a:ea typeface="Cambria Math"/>
              </a:rPr>
              <a:t>Otherwise, no  </a:t>
            </a:r>
            <a:r>
              <a:rPr lang="en-US" dirty="0" smtClean="0">
                <a:latin typeface="Cambria Math" pitchFamily="18" charset="0"/>
                <a:ea typeface="Cambria Math" pitchFamily="18" charset="0"/>
              </a:rPr>
              <a:t>4</a:t>
            </a:r>
            <a:r>
              <a:rPr lang="en-US" dirty="0" smtClean="0"/>
              <a:t>-cent stamp have been used and at least three </a:t>
            </a:r>
            <a:r>
              <a:rPr lang="en-US" dirty="0" smtClean="0">
                <a:latin typeface="Cambria Math" pitchFamily="18" charset="0"/>
                <a:ea typeface="Cambria Math" pitchFamily="18" charset="0"/>
              </a:rPr>
              <a:t>5</a:t>
            </a:r>
            <a:r>
              <a:rPr lang="en-US" dirty="0" smtClean="0"/>
              <a:t>-cent stamps were used. Three </a:t>
            </a:r>
            <a:r>
              <a:rPr lang="en-US" dirty="0" smtClean="0">
                <a:latin typeface="Cambria Math" pitchFamily="18" charset="0"/>
                <a:ea typeface="Cambria Math" pitchFamily="18" charset="0"/>
              </a:rPr>
              <a:t>5</a:t>
            </a:r>
            <a:r>
              <a:rPr lang="en-US" dirty="0" smtClean="0"/>
              <a:t>-cent stamps can be replaced by four </a:t>
            </a:r>
            <a:r>
              <a:rPr lang="en-US" dirty="0" smtClean="0">
                <a:latin typeface="Cambria Math" pitchFamily="18" charset="0"/>
                <a:ea typeface="Cambria Math" pitchFamily="18" charset="0"/>
              </a:rPr>
              <a:t>4</a:t>
            </a:r>
            <a:r>
              <a:rPr lang="en-US" dirty="0" smtClean="0"/>
              <a:t>-cent stamps to yield a total of k + </a:t>
            </a:r>
            <a:r>
              <a:rPr lang="en-US" dirty="0" smtClean="0">
                <a:latin typeface="Cambria Math" pitchFamily="18" charset="0"/>
                <a:ea typeface="Cambria Math" pitchFamily="18" charset="0"/>
              </a:rPr>
              <a:t>1 cents.</a:t>
            </a:r>
            <a:endParaRPr lang="en-US" dirty="0" smtClean="0"/>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Well-ordering property</a:t>
            </a:r>
            <a:r>
              <a:rPr lang="en-US" dirty="0" smtClean="0"/>
              <a:t>: Every nonempty set of nonnegative integers has a least element.</a:t>
            </a:r>
          </a:p>
          <a:p>
            <a:r>
              <a:rPr lang="en-US" dirty="0" smtClean="0"/>
              <a:t>The well-ordering property is one of the axioms of the positive integers listed in Appendix </a:t>
            </a:r>
            <a:r>
              <a:rPr lang="en-US" dirty="0" smtClean="0">
                <a:latin typeface="Cambria Math" pitchFamily="18" charset="0"/>
                <a:ea typeface="Cambria Math" pitchFamily="18" charset="0"/>
              </a:rPr>
              <a:t>1</a:t>
            </a:r>
            <a:r>
              <a:rPr lang="en-US" dirty="0" smtClean="0"/>
              <a:t>. </a:t>
            </a:r>
          </a:p>
          <a:p>
            <a:r>
              <a:rPr lang="en-US" dirty="0" smtClean="0"/>
              <a:t>The well-ordering property can be used directly in proofs, as the next example illustrates.</a:t>
            </a:r>
          </a:p>
          <a:p>
            <a:r>
              <a:rPr lang="en-US" dirty="0" smtClean="0"/>
              <a:t>The well-ordering property can be generalized. </a:t>
            </a:r>
          </a:p>
          <a:p>
            <a:pPr lvl="1"/>
            <a:r>
              <a:rPr lang="en-US" b="1" dirty="0" smtClean="0"/>
              <a:t>Definition: </a:t>
            </a:r>
            <a:r>
              <a:rPr lang="en-US" dirty="0" smtClean="0"/>
              <a:t>A set is </a:t>
            </a:r>
            <a:r>
              <a:rPr lang="en-US" i="1" dirty="0" smtClean="0"/>
              <a:t>well ordered if every subset has a least element.</a:t>
            </a:r>
          </a:p>
          <a:p>
            <a:pPr lvl="2"/>
            <a:r>
              <a:rPr lang="en-US" b="1" dirty="0" smtClean="0"/>
              <a:t>N</a:t>
            </a:r>
            <a:r>
              <a:rPr lang="en-US" dirty="0" smtClean="0"/>
              <a:t> is well ordered under ≤.</a:t>
            </a:r>
          </a:p>
          <a:p>
            <a:pPr lvl="2"/>
            <a:r>
              <a:rPr lang="en-US" dirty="0" smtClean="0"/>
              <a:t>The set of finite strings over an alphabet using lexicographic ordering is well ordered.</a:t>
            </a:r>
          </a:p>
          <a:p>
            <a:pPr lvl="1"/>
            <a:r>
              <a:rPr lang="en-US" dirty="0" smtClean="0"/>
              <a:t>We will see a generalization of induction to sets other than the integers in the next section. </a:t>
            </a:r>
          </a:p>
          <a:p>
            <a:endParaRPr lang="en-US" dirty="0" smtClean="0"/>
          </a:p>
          <a:p>
            <a:endParaRPr lang="en-US" i="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Use the well-ordering property to prove the division algorithm, which states that if </a:t>
            </a:r>
            <a:r>
              <a:rPr lang="en-US" i="1" dirty="0" smtClean="0"/>
              <a:t>a</a:t>
            </a:r>
            <a:r>
              <a:rPr lang="en-US" dirty="0" smtClean="0"/>
              <a:t> is an integer and </a:t>
            </a:r>
            <a:r>
              <a:rPr lang="en-US" i="1" dirty="0" smtClean="0"/>
              <a:t>d</a:t>
            </a:r>
            <a:r>
              <a:rPr lang="en-US" dirty="0" smtClean="0"/>
              <a:t> is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a:t>
            </a:r>
          </a:p>
          <a:p>
            <a:pPr>
              <a:buNone/>
            </a:pPr>
            <a:r>
              <a:rPr lang="en-US" b="1" dirty="0" smtClean="0"/>
              <a:t>    Solution</a:t>
            </a:r>
            <a:r>
              <a:rPr lang="en-US" dirty="0" smtClean="0"/>
              <a:t>: Let </a:t>
            </a:r>
            <a:r>
              <a:rPr lang="en-US" i="1" dirty="0" smtClean="0"/>
              <a:t>S</a:t>
            </a:r>
            <a:r>
              <a:rPr lang="en-US" dirty="0" smtClean="0"/>
              <a:t> be the set of nonnegative integers of the form  </a:t>
            </a:r>
            <a:r>
              <a:rPr lang="en-US" i="1" dirty="0" smtClean="0"/>
              <a:t>a</a:t>
            </a:r>
            <a:r>
              <a:rPr lang="en-US" dirty="0" smtClean="0"/>
              <a:t> </a:t>
            </a:r>
            <a:r>
              <a:rPr lang="en-US" dirty="0" smtClean="0">
                <a:latin typeface="Cambria Math"/>
                <a:ea typeface="Cambria Math"/>
              </a:rPr>
              <a:t>− </a:t>
            </a:r>
            <a:r>
              <a:rPr lang="en-US" i="1" dirty="0" err="1" smtClean="0">
                <a:latin typeface="Cambria Math"/>
                <a:ea typeface="Cambria Math"/>
              </a:rPr>
              <a:t>dq</a:t>
            </a:r>
            <a:r>
              <a:rPr lang="en-US" dirty="0" smtClean="0">
                <a:latin typeface="Cambria Math"/>
                <a:ea typeface="Cambria Math"/>
              </a:rPr>
              <a:t>, where </a:t>
            </a:r>
            <a:r>
              <a:rPr lang="en-US" i="1" dirty="0" smtClean="0">
                <a:latin typeface="Cambria Math"/>
                <a:ea typeface="Cambria Math"/>
              </a:rPr>
              <a:t>q</a:t>
            </a:r>
            <a:r>
              <a:rPr lang="en-US" dirty="0" smtClean="0">
                <a:latin typeface="Cambria Math"/>
                <a:ea typeface="Cambria Math"/>
              </a:rPr>
              <a:t>  is an integer. The set is nonempty since  −</a:t>
            </a:r>
            <a:r>
              <a:rPr lang="en-US" i="1" dirty="0" err="1" smtClean="0">
                <a:latin typeface="Cambria Math"/>
                <a:ea typeface="Cambria Math"/>
              </a:rPr>
              <a:t>dq</a:t>
            </a:r>
            <a:r>
              <a:rPr lang="en-US" i="1" dirty="0" smtClean="0">
                <a:latin typeface="Cambria Math"/>
                <a:ea typeface="Cambria Math"/>
              </a:rPr>
              <a:t> </a:t>
            </a:r>
            <a:r>
              <a:rPr lang="en-US" dirty="0" smtClean="0"/>
              <a:t>can be made as large as needed. </a:t>
            </a:r>
          </a:p>
          <a:p>
            <a:pPr lvl="1"/>
            <a:r>
              <a:rPr lang="en-US" dirty="0" smtClean="0"/>
              <a:t>By the well-ordering property, S has a least element                    </a:t>
            </a:r>
            <a:r>
              <a:rPr lang="en-US" i="1" dirty="0" smtClean="0"/>
              <a:t>r</a:t>
            </a:r>
            <a:r>
              <a:rPr lang="en-US" dirty="0" smtClean="0"/>
              <a:t>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a:t>
            </a:r>
            <a:r>
              <a:rPr lang="en-US" i="1" dirty="0" smtClean="0">
                <a:ea typeface="Cambria Math"/>
              </a:rPr>
              <a:t>. </a:t>
            </a:r>
            <a:r>
              <a:rPr lang="en-US" dirty="0" smtClean="0">
                <a:ea typeface="Cambria Math"/>
              </a:rPr>
              <a:t>The integer </a:t>
            </a:r>
            <a:r>
              <a:rPr lang="en-US" i="1" dirty="0" smtClean="0">
                <a:ea typeface="Cambria Math"/>
              </a:rPr>
              <a:t>r</a:t>
            </a:r>
            <a:r>
              <a:rPr lang="en-US" dirty="0" smtClean="0">
                <a:ea typeface="Cambria Math"/>
              </a:rPr>
              <a:t> is nonnegative. It also must be the case that </a:t>
            </a:r>
            <a:r>
              <a:rPr lang="en-US" i="1" dirty="0" smtClean="0"/>
              <a:t>r &lt; </a:t>
            </a:r>
            <a:r>
              <a:rPr lang="en-US" i="1" dirty="0" smtClean="0">
                <a:ea typeface="Cambria Math" pitchFamily="18" charset="0"/>
              </a:rPr>
              <a:t>d. </a:t>
            </a:r>
            <a:r>
              <a:rPr lang="en-US" dirty="0" smtClean="0">
                <a:ea typeface="Cambria Math" pitchFamily="18" charset="0"/>
              </a:rPr>
              <a:t>If it were not, then there would be a smaller nonnegative element in S, namely,                                                     </a:t>
            </a:r>
            <a:r>
              <a:rPr lang="en-US" i="1" dirty="0" smtClean="0"/>
              <a:t>a</a:t>
            </a:r>
            <a:r>
              <a:rPr lang="en-US" dirty="0" smtClean="0"/>
              <a:t> </a:t>
            </a:r>
            <a:r>
              <a:rPr lang="en-US" dirty="0" smtClean="0">
                <a:latin typeface="Cambria Math"/>
                <a:ea typeface="Cambria Math"/>
              </a:rPr>
              <a:t>− </a:t>
            </a:r>
            <a:r>
              <a:rPr lang="en-US" i="1" dirty="0" smtClean="0">
                <a:ea typeface="Cambria Math"/>
              </a:rPr>
              <a:t>d</a:t>
            </a:r>
            <a:r>
              <a:rPr lang="en-US" dirty="0" smtClean="0">
                <a:ea typeface="Cambria Math"/>
              </a:rPr>
              <a:t>(</a:t>
            </a:r>
            <a:r>
              <a:rPr lang="en-US" i="1" dirty="0" smtClean="0">
                <a:ea typeface="Cambria Math"/>
              </a:rPr>
              <a:t>q</a:t>
            </a:r>
            <a:r>
              <a:rPr lang="en-US" baseline="-25000" dirty="0" smtClean="0">
                <a:latin typeface="Cambria Math"/>
                <a:ea typeface="Cambria Math"/>
              </a:rPr>
              <a:t>0 </a:t>
            </a:r>
            <a:r>
              <a:rPr lang="en-US" i="1" dirty="0" smtClean="0"/>
              <a:t>+</a:t>
            </a:r>
            <a:r>
              <a:rPr lang="en-US" dirty="0" smtClean="0">
                <a:latin typeface="Cambria Math" pitchFamily="18" charset="0"/>
                <a:ea typeface="Cambria Math" pitchFamily="18" charset="0"/>
              </a:rPr>
              <a:t> 1)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 </a:t>
            </a:r>
            <a:r>
              <a:rPr lang="en-US" dirty="0" smtClean="0">
                <a:latin typeface="Cambria Math"/>
                <a:ea typeface="Cambria Math"/>
              </a:rPr>
              <a:t>− </a:t>
            </a:r>
            <a:r>
              <a:rPr lang="en-US" i="1" dirty="0" smtClean="0">
                <a:ea typeface="Cambria Math"/>
              </a:rPr>
              <a:t>d</a:t>
            </a:r>
            <a:r>
              <a:rPr lang="en-US" dirty="0" smtClean="0">
                <a:latin typeface="Cambria Math" pitchFamily="18" charset="0"/>
                <a:ea typeface="Cambria Math" pitchFamily="18" charset="0"/>
              </a:rPr>
              <a:t> = </a:t>
            </a:r>
            <a:r>
              <a:rPr lang="en-US" i="1" dirty="0" smtClean="0"/>
              <a:t>r</a:t>
            </a:r>
            <a:r>
              <a:rPr lang="en-US" dirty="0" smtClean="0"/>
              <a:t> </a:t>
            </a:r>
            <a:r>
              <a:rPr lang="en-US" dirty="0" smtClean="0">
                <a:latin typeface="Cambria Math"/>
                <a:ea typeface="Cambria Math"/>
              </a:rPr>
              <a:t>− </a:t>
            </a:r>
            <a:r>
              <a:rPr lang="en-US" i="1" dirty="0" smtClean="0">
                <a:ea typeface="Cambria Math"/>
              </a:rPr>
              <a:t>d  &gt; </a:t>
            </a:r>
            <a:r>
              <a:rPr lang="en-US" dirty="0" smtClean="0">
                <a:latin typeface="Cambria Math" pitchFamily="18" charset="0"/>
                <a:ea typeface="Cambria Math" pitchFamily="18" charset="0"/>
              </a:rPr>
              <a:t>0.</a:t>
            </a:r>
          </a:p>
          <a:p>
            <a:pPr lvl="1"/>
            <a:r>
              <a:rPr lang="en-US" dirty="0" smtClean="0">
                <a:ea typeface="Cambria Math" pitchFamily="18" charset="0"/>
              </a:rPr>
              <a:t>Therefore, there are integers </a:t>
            </a:r>
            <a:r>
              <a:rPr lang="en-US" i="1" dirty="0" smtClean="0">
                <a:ea typeface="Cambria Math" pitchFamily="18" charset="0"/>
              </a:rPr>
              <a:t>q</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p>
          <a:p>
            <a:pPr>
              <a:buNone/>
            </a:pPr>
            <a:r>
              <a:rPr lang="en-US" i="1" dirty="0" smtClean="0">
                <a:ea typeface="Cambria Math" pitchFamily="18" charset="0"/>
              </a:rPr>
              <a:t>                </a:t>
            </a:r>
            <a:r>
              <a:rPr lang="en-US" dirty="0" smtClean="0">
                <a:ea typeface="Cambria Math" pitchFamily="18" charset="0"/>
              </a:rPr>
              <a:t>(</a:t>
            </a:r>
            <a:r>
              <a:rPr lang="en-US" i="1" dirty="0" smtClean="0">
                <a:ea typeface="Cambria Math" pitchFamily="18" charset="0"/>
              </a:rPr>
              <a:t>uniqueness of q and r is Exercise </a:t>
            </a:r>
            <a:r>
              <a:rPr lang="en-US" dirty="0" smtClean="0">
                <a:latin typeface="Cambria Math" pitchFamily="18" charset="0"/>
                <a:ea typeface="Cambria Math" pitchFamily="18" charset="0"/>
              </a:rPr>
              <a:t>37</a:t>
            </a:r>
            <a:r>
              <a:rPr lang="en-US" dirty="0" smtClean="0">
                <a:ea typeface="Cambria Math" pitchFamily="18" charset="0"/>
              </a:rPr>
              <a:t>)</a:t>
            </a:r>
            <a:endParaRPr lang="en-US" dirty="0"/>
          </a:p>
        </p:txBody>
      </p:sp>
      <p:sp>
        <p:nvSpPr>
          <p:cNvPr id="4" name="Isosceles Triangle 3"/>
          <p:cNvSpPr/>
          <p:nvPr/>
        </p:nvSpPr>
        <p:spPr>
          <a:xfrm rot="5400000" flipH="1" flipV="1">
            <a:off x="8267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p>
          <a:p>
            <a:r>
              <a:rPr lang="en-US" dirty="0" smtClean="0"/>
              <a:t>Recursively Defined Sets and Structures</a:t>
            </a:r>
          </a:p>
          <a:p>
            <a:r>
              <a:rPr lang="en-US" dirty="0" smtClean="0"/>
              <a:t>Structural Induction</a:t>
            </a:r>
          </a:p>
          <a:p>
            <a:r>
              <a:rPr lang="en-US" dirty="0" smtClean="0"/>
              <a:t>Generalized Induction</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r>
              <a:rPr lang="en-US" dirty="0" smtClean="0"/>
              <a:t>BASIS STEP: Specify the value of the function at zero.</a:t>
            </a:r>
          </a:p>
          <a:p>
            <a:pPr lvl="1"/>
            <a:r>
              <a:rPr lang="en-US" dirty="0" smtClean="0"/>
              <a:t>RECURSIVE STEP: Give a rule for finding its value at an integer from its values at smaller integers.</a:t>
            </a:r>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 This was done using recurrence relations in Section </a:t>
            </a:r>
            <a:r>
              <a:rPr lang="en-US" dirty="0" smtClean="0">
                <a:latin typeface="Cambria Math" pitchFamily="18" charset="0"/>
                <a:ea typeface="Cambria Math" pitchFamily="18" charset="0"/>
              </a:rPr>
              <a:t>2.4</a:t>
            </a: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pPr>
              <a:buNone/>
            </a:pPr>
            <a:r>
              <a:rPr lang="en-US" dirty="0" smtClean="0"/>
              <a:t>    </a:t>
            </a:r>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buNone/>
            </a:pPr>
            <a:endParaRPr lang="en-US" dirty="0" smtClean="0">
              <a:latin typeface="Cambria Math"/>
              <a:ea typeface="Cambria Math"/>
            </a:endParaRPr>
          </a:p>
          <a:p>
            <a:pPr>
              <a:buNone/>
            </a:pPr>
            <a:r>
              <a:rPr lang="en-US" b="1" dirty="0" smtClean="0"/>
              <a:t>   Example:  </a:t>
            </a:r>
            <a:r>
              <a:rPr lang="en-US" dirty="0" smtClean="0"/>
              <a:t>Give a recursive definition of the factorial function </a:t>
            </a:r>
            <a:r>
              <a:rPr lang="en-US" i="1" dirty="0" smtClean="0"/>
              <a:t>n</a:t>
            </a:r>
            <a:r>
              <a:rPr lang="en-US" dirty="0" smtClean="0"/>
              <a:t>!:</a:t>
            </a:r>
          </a:p>
          <a:p>
            <a:pPr>
              <a:buNone/>
            </a:pPr>
            <a:r>
              <a:rPr lang="en-US" b="1" dirty="0" smtClean="0"/>
              <a:t>   Solution</a:t>
            </a:r>
            <a:r>
              <a:rPr lang="en-US" dirty="0" smtClean="0"/>
              <a:t>:</a:t>
            </a:r>
          </a:p>
          <a:p>
            <a:pPr marL="971550" lvl="1" indent="-514350">
              <a:buNone/>
            </a:pP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i="1" dirty="0" smtClean="0"/>
              <a:t> f</a:t>
            </a:r>
            <a:r>
              <a:rPr lang="en-US" dirty="0" smtClean="0"/>
              <a:t>(</a:t>
            </a:r>
            <a:r>
              <a:rPr lang="en-US" i="1" dirty="0" smtClean="0"/>
              <a:t>n</a:t>
            </a:r>
            <a:r>
              <a:rPr lang="en-US" dirty="0" smtClean="0"/>
              <a:t>)</a:t>
            </a:r>
          </a:p>
          <a:p>
            <a:pPr lvl="2">
              <a:buNone/>
            </a:pPr>
            <a:endParaRPr lang="en-US" dirty="0" smtClean="0">
              <a:latin typeface="Cambria Math"/>
              <a:ea typeface="Cambria Math"/>
            </a:endParaRPr>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a:t>
            </a:r>
          </a:p>
          <a:p>
            <a:endParaRPr lang="en-US" dirty="0" smtClean="0"/>
          </a:p>
          <a:p>
            <a:endParaRPr lang="en-US" dirty="0" smtClean="0"/>
          </a:p>
          <a:p>
            <a:pPr>
              <a:buNone/>
            </a:pPr>
            <a:r>
              <a:rPr lang="en-US" b="1" dirty="0" smtClean="0"/>
              <a:t>   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smtClean="0"/>
              <a:t>Fibonacci </a:t>
            </a:r>
          </a:p>
          <a:p>
            <a:r>
              <a:rPr lang="en-US" dirty="0" smtClean="0"/>
              <a:t>(</a:t>
            </a:r>
            <a:r>
              <a:rPr lang="en-US" dirty="0" smtClean="0">
                <a:latin typeface="Cambria Math" pitchFamily="18" charset="0"/>
                <a:ea typeface="Cambria Math" pitchFamily="18" charset="0"/>
              </a:rPr>
              <a:t>1170</a:t>
            </a:r>
            <a:r>
              <a:rPr lang="en-US" dirty="0" smtClean="0"/>
              <a:t>- </a:t>
            </a:r>
            <a:r>
              <a:rPr lang="en-US" dirty="0" smtClean="0">
                <a:latin typeface="Cambria Math" pitchFamily="18" charset="0"/>
                <a:ea typeface="Cambria Math" pitchFamily="18" charset="0"/>
              </a:rPr>
              <a:t>1250</a:t>
            </a:r>
            <a:r>
              <a:rPr lang="en-US" dirty="0" smtClean="0"/>
              <a:t>)</a:t>
            </a:r>
            <a:endParaRPr lang="en-US" dirty="0"/>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smtClean="0"/>
              <a:t>In Chapter 8, we will use the Fibonacci numbers to model population growth of rabbits. This was an application described by Fibonacci himself.</a:t>
            </a:r>
          </a:p>
          <a:p>
            <a:endParaRPr lang="en-US" dirty="0" smtClean="0"/>
          </a:p>
          <a:p>
            <a:r>
              <a:rPr lang="en-US" dirty="0" smtClean="0"/>
              <a:t>Next, we use strong induction to prove a result about the Fibonacci numbers.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  </a:t>
            </a:r>
            <a:endParaRPr lang="en-US" dirty="0"/>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smtClean="0"/>
              <a:t>     Example </a:t>
            </a:r>
            <a:r>
              <a:rPr lang="en-US" b="1" dirty="0" smtClean="0">
                <a:latin typeface="Cambria Math" pitchFamily="18" charset="0"/>
                <a:ea typeface="Cambria Math" pitchFamily="18" charset="0"/>
              </a:rPr>
              <a:t>4</a:t>
            </a:r>
            <a:r>
              <a:rPr lang="en-US" dirty="0" smtClean="0"/>
              <a:t>: Show that whenever </a:t>
            </a:r>
            <a:r>
              <a:rPr lang="en-US" i="1" dirty="0" smtClean="0"/>
              <a:t>n</a:t>
            </a:r>
            <a:r>
              <a:rPr lang="en-US" dirty="0" smtClean="0"/>
              <a:t> </a:t>
            </a:r>
            <a:r>
              <a:rPr lang="en-US" dirty="0" smtClean="0">
                <a:latin typeface="Cambria Math"/>
                <a:ea typeface="Cambria Math"/>
              </a:rPr>
              <a:t>≥ 3,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− 2</a:t>
            </a:r>
            <a:r>
              <a:rPr lang="en-US" dirty="0" smtClean="0"/>
              <a:t>, where  </a:t>
            </a:r>
            <a:r>
              <a:rPr lang="el-GR" dirty="0" smtClean="0">
                <a:latin typeface="Cambria Math"/>
                <a:ea typeface="Cambria Math"/>
              </a:rPr>
              <a:t>α</a:t>
            </a:r>
            <a:r>
              <a:rPr lang="en-US" dirty="0" smtClean="0">
                <a:latin typeface="Cambria Math"/>
                <a:ea typeface="Cambria Math"/>
              </a:rPr>
              <a:t> = (1 + √5)/2.</a:t>
            </a:r>
          </a:p>
          <a:p>
            <a:pPr>
              <a:buNone/>
            </a:pPr>
            <a:r>
              <a:rPr lang="en-US" b="1" dirty="0" smtClean="0">
                <a:ea typeface="Cambria Math"/>
              </a:rPr>
              <a:t>     Solution</a:t>
            </a:r>
            <a:r>
              <a:rPr lang="en-US" dirty="0" smtClean="0">
                <a:ea typeface="Cambria Math"/>
              </a:rPr>
              <a:t>:  Let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be the statement </a:t>
            </a:r>
            <a:r>
              <a:rPr lang="en-US" dirty="0" smtClean="0">
                <a:latin typeface="Cambria Math"/>
                <a:ea typeface="Cambria Math"/>
              </a:rPr>
              <a:t>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−2 </a:t>
            </a:r>
            <a:r>
              <a:rPr lang="en-US" dirty="0" smtClean="0">
                <a:ea typeface="Cambria Math"/>
              </a:rPr>
              <a:t>. Use strong induction to show that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is true whenever  </a:t>
            </a:r>
            <a:r>
              <a:rPr lang="en-US" i="1" dirty="0" smtClean="0">
                <a:ea typeface="Cambria Math"/>
              </a:rPr>
              <a:t>n</a:t>
            </a:r>
            <a:r>
              <a:rPr lang="en-US" dirty="0" smtClean="0">
                <a:ea typeface="Cambria Math"/>
              </a:rPr>
              <a:t> </a:t>
            </a:r>
            <a:r>
              <a:rPr lang="en-US" dirty="0" smtClean="0">
                <a:latin typeface="Cambria Math"/>
                <a:ea typeface="Cambria Math"/>
              </a:rPr>
              <a:t>≥ 3.</a:t>
            </a:r>
          </a:p>
          <a:p>
            <a:pPr lvl="1"/>
            <a:r>
              <a:rPr lang="en-US" dirty="0" smtClean="0">
                <a:latin typeface="Cambria Math"/>
                <a:ea typeface="Cambria Math"/>
              </a:rPr>
              <a:t>BASIS STEP:</a:t>
            </a:r>
            <a:r>
              <a:rPr lang="en-US" i="1" dirty="0" smtClean="0">
                <a:ea typeface="Cambria Math"/>
              </a:rPr>
              <a:t> 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holds since </a:t>
            </a:r>
            <a:r>
              <a:rPr lang="el-GR" dirty="0" smtClean="0">
                <a:latin typeface="Cambria Math"/>
                <a:ea typeface="Cambria Math"/>
              </a:rPr>
              <a:t>α</a:t>
            </a:r>
            <a:r>
              <a:rPr lang="en-US" dirty="0" smtClean="0">
                <a:latin typeface="Cambria Math"/>
                <a:ea typeface="Cambria Math"/>
              </a:rPr>
              <a:t> &lt; 2 = </a:t>
            </a:r>
            <a:r>
              <a:rPr lang="en-US" i="1" dirty="0" smtClean="0">
                <a:ea typeface="Cambria Math"/>
              </a:rPr>
              <a:t>f</a:t>
            </a:r>
            <a:r>
              <a:rPr lang="en-US" baseline="-25000" dirty="0" smtClean="0">
                <a:latin typeface="Cambria Math" pitchFamily="18" charset="0"/>
                <a:ea typeface="Cambria Math" pitchFamily="18" charset="0"/>
              </a:rPr>
              <a:t>3</a:t>
            </a:r>
          </a:p>
          <a:p>
            <a:pPr lvl="1">
              <a:buNone/>
            </a:pPr>
            <a:r>
              <a:rPr lang="en-US" baseline="-25000" dirty="0" smtClean="0">
                <a:latin typeface="Cambria Math" pitchFamily="18" charset="0"/>
                <a:ea typeface="Cambria Math" pitchFamily="18" charset="0"/>
              </a:rPr>
              <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4</a:t>
            </a:r>
            <a:r>
              <a:rPr lang="en-US" dirty="0" smtClean="0">
                <a:ea typeface="Cambria Math"/>
              </a:rPr>
              <a:t>) holds 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(3 + √5)/2 &lt; 3 = </a:t>
            </a:r>
            <a:r>
              <a:rPr lang="en-US" i="1" dirty="0" smtClean="0">
                <a:ea typeface="Cambria Math"/>
              </a:rPr>
              <a:t>f</a:t>
            </a:r>
            <a:r>
              <a:rPr lang="en-US" baseline="-25000" dirty="0" smtClean="0">
                <a:latin typeface="Cambria Math" pitchFamily="18" charset="0"/>
                <a:ea typeface="Cambria Math" pitchFamily="18" charset="0"/>
              </a:rPr>
              <a:t>4</a:t>
            </a:r>
            <a:r>
              <a:rPr lang="en-US" dirty="0" smtClean="0">
                <a:ea typeface="Cambria Math"/>
              </a:rPr>
              <a:t> .</a:t>
            </a:r>
            <a:endParaRPr lang="en-US" dirty="0" smtClean="0">
              <a:latin typeface="Cambria Math" pitchFamily="18" charset="0"/>
              <a:ea typeface="Cambria Math" pitchFamily="18" charset="0"/>
            </a:endParaRPr>
          </a:p>
          <a:p>
            <a:pPr lvl="1"/>
            <a:r>
              <a:rPr lang="en-US" dirty="0" smtClean="0">
                <a:latin typeface="Cambria Math"/>
                <a:ea typeface="Cambria Math"/>
              </a:rPr>
              <a:t>INDUCTIVE STEP: </a:t>
            </a:r>
            <a:r>
              <a:rPr lang="en-US" dirty="0" smtClean="0">
                <a:ea typeface="Cambria Math"/>
              </a:rPr>
              <a:t>Assume that </a:t>
            </a:r>
            <a:r>
              <a:rPr lang="en-US" i="1" dirty="0" smtClean="0">
                <a:ea typeface="Cambria Math"/>
              </a:rPr>
              <a:t>P</a:t>
            </a:r>
            <a:r>
              <a:rPr lang="en-US" dirty="0" smtClean="0">
                <a:ea typeface="Cambria Math"/>
              </a:rPr>
              <a:t>(</a:t>
            </a:r>
            <a:r>
              <a:rPr lang="en-US" i="1" dirty="0" smtClean="0">
                <a:ea typeface="Cambria Math"/>
              </a:rPr>
              <a:t>j</a:t>
            </a:r>
            <a:r>
              <a:rPr lang="en-US" dirty="0" smtClean="0">
                <a:ea typeface="Cambria Math"/>
              </a:rPr>
              <a:t>) holds, i.e.,  </a:t>
            </a:r>
            <a:r>
              <a:rPr lang="en-US" i="1" dirty="0" err="1" smtClean="0">
                <a:ea typeface="Cambria Math"/>
              </a:rPr>
              <a:t>f</a:t>
            </a:r>
            <a:r>
              <a:rPr lang="en-US" i="1" baseline="-25000" dirty="0" err="1" smtClean="0">
                <a:ea typeface="Cambria Math"/>
              </a:rPr>
              <a:t>j</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j</a:t>
            </a:r>
            <a:r>
              <a:rPr lang="en-US" baseline="30000" dirty="0" smtClean="0">
                <a:latin typeface="Cambria Math"/>
                <a:ea typeface="Cambria Math"/>
              </a:rPr>
              <a:t>−2  </a:t>
            </a:r>
            <a:r>
              <a:rPr lang="en-US" dirty="0" smtClean="0">
                <a:ea typeface="Cambria Math"/>
              </a:rPr>
              <a:t>for all integers </a:t>
            </a:r>
            <a:r>
              <a:rPr lang="en-US" i="1" dirty="0" smtClean="0">
                <a:ea typeface="Cambria Math"/>
              </a:rPr>
              <a:t>j</a:t>
            </a:r>
            <a:r>
              <a:rPr lang="en-US" dirty="0" smtClean="0">
                <a:ea typeface="Cambria Math"/>
              </a:rPr>
              <a:t> with</a:t>
            </a:r>
          </a:p>
          <a:p>
            <a:pPr lvl="1">
              <a:buNone/>
            </a:pPr>
            <a:r>
              <a:rPr lang="en-US" dirty="0" smtClean="0">
                <a:ea typeface="Cambria Math"/>
              </a:rPr>
              <a:t>       </a:t>
            </a:r>
            <a:r>
              <a:rPr lang="en-US" dirty="0" smtClean="0">
                <a:latin typeface="Cambria Math" pitchFamily="18" charset="0"/>
                <a:ea typeface="Cambria Math" pitchFamily="18" charset="0"/>
              </a:rPr>
              <a:t>3</a:t>
            </a:r>
            <a:r>
              <a:rPr lang="en-US" dirty="0" smtClean="0">
                <a:ea typeface="Cambria Math"/>
              </a:rPr>
              <a:t> </a:t>
            </a:r>
            <a:r>
              <a:rPr lang="en-US" dirty="0" smtClean="0">
                <a:latin typeface="Cambria Math"/>
                <a:ea typeface="Cambria Math"/>
              </a:rPr>
              <a:t>≤ </a:t>
            </a:r>
            <a:r>
              <a:rPr lang="en-US" i="1" dirty="0" smtClean="0">
                <a:ea typeface="Cambria Math"/>
              </a:rPr>
              <a:t>j</a:t>
            </a:r>
            <a:r>
              <a:rPr lang="en-US" dirty="0" smtClean="0">
                <a:latin typeface="Cambria Math"/>
                <a:ea typeface="Cambria Math"/>
              </a:rPr>
              <a:t> ≤ </a:t>
            </a:r>
            <a:r>
              <a:rPr lang="en-US" i="1" dirty="0" smtClean="0">
                <a:ea typeface="Cambria Math"/>
              </a:rPr>
              <a:t>k</a:t>
            </a:r>
            <a:r>
              <a:rPr lang="en-US" dirty="0" smtClean="0">
                <a:latin typeface="Cambria Math"/>
                <a:ea typeface="Cambria Math"/>
              </a:rPr>
              <a:t>, where </a:t>
            </a:r>
            <a:r>
              <a:rPr lang="en-US" i="1" dirty="0" smtClean="0">
                <a:ea typeface="Cambria Math"/>
              </a:rPr>
              <a:t>k</a:t>
            </a:r>
            <a:r>
              <a:rPr lang="en-US" dirty="0" smtClean="0">
                <a:ea typeface="Cambria Math"/>
              </a:rPr>
              <a:t> </a:t>
            </a:r>
            <a:r>
              <a:rPr lang="en-US" dirty="0" smtClean="0">
                <a:latin typeface="Cambria Math"/>
                <a:ea typeface="Cambria Math"/>
              </a:rPr>
              <a:t>≥ 4. Show that </a:t>
            </a:r>
            <a:r>
              <a:rPr lang="en-US" i="1" dirty="0" smtClean="0">
                <a:ea typeface="Cambria Math"/>
              </a:rPr>
              <a:t>P</a:t>
            </a:r>
            <a:r>
              <a:rPr lang="en-US" dirty="0" smtClean="0">
                <a:ea typeface="Cambria Math"/>
              </a:rPr>
              <a:t>(</a:t>
            </a:r>
            <a:r>
              <a:rPr lang="en-US" i="1" dirty="0" smtClean="0">
                <a:ea typeface="Cambria Math"/>
              </a:rPr>
              <a:t>k</a:t>
            </a:r>
            <a:r>
              <a:rPr lang="en-US" dirty="0" smtClean="0">
                <a:latin typeface="Cambria Math"/>
                <a:ea typeface="Cambria Math"/>
              </a:rPr>
              <a:t> + 1</a:t>
            </a:r>
            <a:r>
              <a:rPr lang="en-US" dirty="0" smtClean="0">
                <a:ea typeface="Cambria Math"/>
              </a:rPr>
              <a:t>)</a:t>
            </a:r>
            <a:r>
              <a:rPr lang="en-US" dirty="0" smtClean="0">
                <a:latin typeface="Cambria Math"/>
                <a:ea typeface="Cambria Math"/>
              </a:rPr>
              <a:t> holds, i.e., </a:t>
            </a:r>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ea typeface="Cambria Math"/>
              </a:rPr>
              <a:t>. </a:t>
            </a:r>
          </a:p>
          <a:p>
            <a:pPr lvl="2"/>
            <a:r>
              <a:rPr lang="en-US" dirty="0" smtClean="0">
                <a:ea typeface="Cambria Math"/>
              </a:rPr>
              <a:t>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a:t>
            </a:r>
            <a:r>
              <a:rPr lang="el-GR" dirty="0" smtClean="0">
                <a:latin typeface="Cambria Math"/>
                <a:ea typeface="Cambria Math"/>
              </a:rPr>
              <a:t>α</a:t>
            </a:r>
            <a:r>
              <a:rPr lang="en-US" dirty="0" smtClean="0">
                <a:latin typeface="Cambria Math"/>
                <a:ea typeface="Cambria Math"/>
              </a:rPr>
              <a:t> + 1 </a:t>
            </a:r>
            <a:r>
              <a:rPr lang="en-US" dirty="0" smtClean="0">
                <a:ea typeface="Cambria Math"/>
              </a:rPr>
              <a:t>(because </a:t>
            </a:r>
            <a:r>
              <a:rPr lang="el-GR" dirty="0" smtClean="0">
                <a:latin typeface="Cambria Math"/>
                <a:ea typeface="Cambria Math"/>
              </a:rPr>
              <a:t>α </a:t>
            </a:r>
            <a:r>
              <a:rPr lang="en-US" dirty="0" smtClean="0">
                <a:ea typeface="Cambria Math"/>
              </a:rPr>
              <a:t>is a solution of </a:t>
            </a:r>
            <a:r>
              <a:rPr lang="en-US" i="1" dirty="0" smtClean="0">
                <a:ea typeface="Cambria Math"/>
              </a:rPr>
              <a:t>x</a:t>
            </a:r>
            <a:r>
              <a:rPr lang="en-US" baseline="30000" dirty="0" smtClean="0">
                <a:latin typeface="Cambria Math"/>
                <a:ea typeface="Cambria Math"/>
              </a:rPr>
              <a:t>2</a:t>
            </a:r>
            <a:r>
              <a:rPr lang="en-US" dirty="0" smtClean="0">
                <a:latin typeface="Cambria Math"/>
                <a:ea typeface="Cambria Math"/>
              </a:rPr>
              <a:t> −</a:t>
            </a:r>
            <a:r>
              <a:rPr lang="en-US" i="1" dirty="0" smtClean="0">
                <a:ea typeface="Cambria Math"/>
              </a:rPr>
              <a:t> x</a:t>
            </a:r>
            <a:r>
              <a:rPr lang="en-US" dirty="0" smtClean="0">
                <a:latin typeface="Cambria Math"/>
                <a:ea typeface="Cambria Math"/>
              </a:rPr>
              <a:t> −</a:t>
            </a:r>
            <a:r>
              <a:rPr lang="en-US" i="1" dirty="0" smtClean="0">
                <a:ea typeface="Cambria Math"/>
              </a:rPr>
              <a:t> </a:t>
            </a:r>
            <a:r>
              <a:rPr lang="en-US" dirty="0" smtClean="0">
                <a:latin typeface="Cambria Math"/>
                <a:ea typeface="Cambria Math"/>
              </a:rPr>
              <a:t>1 = 0</a:t>
            </a:r>
            <a:r>
              <a:rPr lang="en-US" dirty="0" smtClean="0">
                <a:ea typeface="Cambria Math"/>
              </a:rPr>
              <a:t>),</a:t>
            </a:r>
          </a:p>
          <a:p>
            <a:pPr lvl="2">
              <a:buNone/>
            </a:pPr>
            <a:endParaRPr lang="en-US" dirty="0" smtClean="0">
              <a:ea typeface="Cambria Math"/>
            </a:endParaRPr>
          </a:p>
          <a:p>
            <a:pPr lvl="2">
              <a:buNone/>
            </a:pPr>
            <a:endParaRPr lang="en-US" dirty="0" smtClean="0">
              <a:ea typeface="Cambria Math"/>
            </a:endParaRPr>
          </a:p>
          <a:p>
            <a:pPr lvl="2"/>
            <a:r>
              <a:rPr lang="en-US" dirty="0" smtClean="0">
                <a:ea typeface="Cambria Math"/>
              </a:rPr>
              <a:t>By the inductive hypothesis, because </a:t>
            </a:r>
            <a:r>
              <a:rPr lang="en-US" i="1" dirty="0" smtClean="0">
                <a:ea typeface="Cambria Math"/>
              </a:rPr>
              <a:t>k</a:t>
            </a:r>
            <a:r>
              <a:rPr lang="en-US" dirty="0" smtClean="0">
                <a:ea typeface="Cambria Math"/>
              </a:rPr>
              <a:t> </a:t>
            </a:r>
            <a:r>
              <a:rPr lang="en-US" dirty="0" smtClean="0">
                <a:latin typeface="Cambria Math"/>
                <a:ea typeface="Cambria Math"/>
              </a:rPr>
              <a:t>≥ 4</a:t>
            </a:r>
            <a:r>
              <a:rPr lang="en-US" dirty="0" smtClean="0">
                <a:ea typeface="Cambria Math"/>
              </a:rPr>
              <a:t>  we have</a:t>
            </a:r>
          </a:p>
          <a:p>
            <a:pPr lvl="2"/>
            <a:endParaRPr lang="en-US" dirty="0" smtClean="0">
              <a:ea typeface="Cambria Math"/>
            </a:endParaRPr>
          </a:p>
          <a:p>
            <a:pPr lvl="2">
              <a:buNone/>
            </a:pPr>
            <a:endParaRPr lang="en-US" dirty="0" smtClean="0">
              <a:ea typeface="Cambria Math"/>
            </a:endParaRPr>
          </a:p>
          <a:p>
            <a:pPr lvl="2"/>
            <a:r>
              <a:rPr lang="en-US" dirty="0" smtClean="0">
                <a:ea typeface="Cambria Math"/>
              </a:rPr>
              <a:t>Therefore, it follows that</a:t>
            </a:r>
          </a:p>
          <a:p>
            <a:pPr lvl="2"/>
            <a:endParaRPr lang="en-US" dirty="0" smtClean="0">
              <a:ea typeface="Cambria Math"/>
            </a:endParaRPr>
          </a:p>
          <a:p>
            <a:pPr lvl="2">
              <a:buNone/>
            </a:pPr>
            <a:endParaRPr lang="en-US" dirty="0" smtClean="0">
              <a:ea typeface="Cambria Math"/>
            </a:endParaRPr>
          </a:p>
          <a:p>
            <a:pPr lvl="2"/>
            <a:r>
              <a:rPr lang="en-US" dirty="0" smtClean="0">
                <a:ea typeface="Cambria Math"/>
              </a:rPr>
              <a:t>Hence,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is true.  </a:t>
            </a:r>
          </a:p>
          <a:p>
            <a:pPr lvl="1"/>
            <a:endParaRPr lang="en-US" dirty="0" smtClean="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  </a:t>
            </a:r>
            <a:r>
              <a:rPr lang="en-US" i="1" dirty="0" err="1" smtClean="0">
                <a:ea typeface="Cambria Math"/>
              </a:rPr>
              <a:t>f</a:t>
            </a:r>
            <a:r>
              <a:rPr lang="en-US" i="1" baseline="-25000" dirty="0" err="1" smtClean="0">
                <a:ea typeface="Cambria Math"/>
              </a:rPr>
              <a:t>k</a:t>
            </a:r>
            <a:r>
              <a:rPr lang="en-US" dirty="0" smtClean="0">
                <a:latin typeface="Cambria Math"/>
                <a:ea typeface="Cambria Math"/>
              </a:rPr>
              <a:t> + </a:t>
            </a:r>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α</a:t>
            </a:r>
            <a:r>
              <a:rPr lang="en-US" i="1" baseline="30000" dirty="0" smtClean="0">
                <a:ea typeface="Cambria Math"/>
              </a:rPr>
              <a:t>k</a:t>
            </a:r>
            <a:r>
              <a:rPr lang="en-US" baseline="30000" dirty="0" smtClean="0">
                <a:latin typeface="Cambria Math"/>
                <a:ea typeface="Cambria Math"/>
              </a:rPr>
              <a:t>−3</a:t>
            </a:r>
            <a:r>
              <a:rPr lang="en-US" dirty="0" smtClean="0">
                <a:latin typeface="Cambria Math"/>
                <a:ea typeface="Cambria Math"/>
              </a:rPr>
              <a:t> =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a:t>
            </a:r>
            <a:r>
              <a:rPr lang="en-US" dirty="0" smtClean="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smtClean="0">
                <a:ea typeface="Cambria Math"/>
              </a:rPr>
              <a:t>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latin typeface="Cambria Math"/>
                <a:ea typeface="Cambria Math"/>
              </a:rPr>
              <a:t> = </a:t>
            </a:r>
            <a:r>
              <a:rPr lang="el-GR" dirty="0" smtClean="0">
                <a:latin typeface="Cambria Math"/>
                <a:ea typeface="Cambria Math"/>
              </a:rPr>
              <a:t>α</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α</a:t>
            </a:r>
            <a:r>
              <a:rPr lang="en-US" i="1" baseline="30000" dirty="0" smtClean="0">
                <a:ea typeface="Cambria Math"/>
              </a:rPr>
              <a:t>k</a:t>
            </a:r>
            <a:r>
              <a:rPr lang="en-US" baseline="30000" dirty="0" smtClean="0">
                <a:latin typeface="Cambria Math"/>
                <a:ea typeface="Cambria Math"/>
              </a:rPr>
              <a:t>−3</a:t>
            </a:r>
            <a:r>
              <a:rPr lang="en-US" dirty="0" smtClean="0">
                <a:latin typeface="Cambria Math"/>
                <a:ea typeface="Cambria Math"/>
              </a:rPr>
              <a:t> = (</a:t>
            </a:r>
            <a:r>
              <a:rPr lang="el-GR" dirty="0" smtClean="0">
                <a:latin typeface="Cambria Math"/>
                <a:ea typeface="Cambria Math"/>
              </a:rPr>
              <a:t> α</a:t>
            </a:r>
            <a:r>
              <a:rPr lang="en-US" dirty="0" smtClean="0">
                <a:latin typeface="Cambria Math"/>
                <a:ea typeface="Cambria Math"/>
              </a:rPr>
              <a:t> + 1)</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   =</a:t>
            </a:r>
            <a:r>
              <a:rPr lang="el-GR" dirty="0" smtClean="0">
                <a:latin typeface="Cambria Math"/>
                <a:ea typeface="Cambria Math"/>
              </a:rPr>
              <a:t> α</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a:t>
            </a:r>
            <a:r>
              <a:rPr lang="el-GR" dirty="0" smtClean="0">
                <a:latin typeface="Cambria Math"/>
                <a:ea typeface="Cambria Math"/>
              </a:rPr>
              <a:t> </a:t>
            </a:r>
            <a:r>
              <a:rPr lang="en-US" dirty="0" smtClean="0">
                <a:latin typeface="Cambria Math"/>
                <a:ea typeface="Cambria Math"/>
              </a:rPr>
              <a:t> 1</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   </a:t>
            </a:r>
            <a:r>
              <a:rPr lang="en-US" dirty="0" smtClean="0">
                <a:ea typeface="Cambria Math"/>
              </a:rPr>
              <a:t>+</a:t>
            </a:r>
            <a:r>
              <a:rPr lang="el-GR" dirty="0" smtClean="0">
                <a:latin typeface="Cambria Math"/>
                <a:ea typeface="Cambria Math"/>
              </a:rPr>
              <a:t>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                    </a:t>
            </a:r>
            <a:r>
              <a:rPr lang="en-US" dirty="0" smtClean="0">
                <a:ea typeface="Cambria Math"/>
              </a:rPr>
              <a:t> </a:t>
            </a:r>
            <a:endParaRPr lang="en-US" dirty="0" smtClean="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          </a:t>
            </a:r>
            <a:r>
              <a:rPr lang="en-US" i="1" dirty="0" err="1" smtClean="0">
                <a:ea typeface="Cambria Math"/>
              </a:rPr>
              <a:t>f</a:t>
            </a:r>
            <a:r>
              <a:rPr lang="en-US" i="1" baseline="-25000" dirty="0" err="1" smtClean="0">
                <a:ea typeface="Cambria Math"/>
              </a:rPr>
              <a:t>k</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a:t>
            </a:r>
            <a:r>
              <a:rPr lang="en-US" dirty="0" smtClean="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smtClean="0"/>
              <a:t>Why does this equality hold?</a:t>
            </a:r>
            <a:endParaRPr lang="en-US" dirty="0"/>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p>
          <a:p>
            <a:r>
              <a:rPr lang="en-US" dirty="0" smtClean="0"/>
              <a:t>Examples of Proof by Mathematical Induction</a:t>
            </a:r>
          </a:p>
          <a:p>
            <a:r>
              <a:rPr lang="en-US" dirty="0" smtClean="0"/>
              <a:t>Mistaken Proofs by Mathematical Induction</a:t>
            </a:r>
          </a:p>
          <a:p>
            <a:r>
              <a:rPr lang="en-US" dirty="0" smtClean="0"/>
              <a:t>Guidelines for Proofs by Mathematical Induction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smtClean="0"/>
              <a:t>Lam</a:t>
            </a:r>
            <a:r>
              <a:rPr lang="en-US" dirty="0" err="1" smtClean="0">
                <a:latin typeface="Cambria Math"/>
                <a:ea typeface="Cambria Math"/>
              </a:rPr>
              <a:t>é</a:t>
            </a:r>
            <a:r>
              <a:rPr lang="en-US" dirty="0" err="1" smtClean="0"/>
              <a:t>’s</a:t>
            </a:r>
            <a:r>
              <a:rPr lang="en-US" dirty="0" smtClean="0"/>
              <a:t> Theorem </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err="1" smtClean="0"/>
              <a:t>Lam</a:t>
            </a:r>
            <a:r>
              <a:rPr lang="en-US" sz="1800" b="1" dirty="0" err="1" smtClean="0">
                <a:latin typeface="Cambria Math"/>
                <a:ea typeface="Cambria Math"/>
              </a:rPr>
              <a:t>é</a:t>
            </a:r>
            <a:r>
              <a:rPr lang="en-US" sz="1800" b="1" dirty="0" err="1" smtClean="0"/>
              <a:t>’s</a:t>
            </a:r>
            <a:r>
              <a:rPr lang="en-US" sz="1800" b="1" dirty="0" smtClean="0"/>
              <a:t> Theorem</a:t>
            </a:r>
            <a:r>
              <a:rPr lang="en-US" sz="1800" dirty="0" smtClean="0"/>
              <a:t>: Let </a:t>
            </a:r>
            <a:r>
              <a:rPr lang="en-US" sz="1800" i="1" dirty="0" smtClean="0"/>
              <a:t>a</a:t>
            </a:r>
            <a:r>
              <a:rPr lang="en-US" sz="1800" dirty="0" smtClean="0"/>
              <a:t> and </a:t>
            </a:r>
            <a:r>
              <a:rPr lang="en-US" sz="1800" i="1" dirty="0" smtClean="0"/>
              <a:t>b</a:t>
            </a:r>
            <a:r>
              <a:rPr lang="en-US" sz="1800" dirty="0" smtClean="0"/>
              <a:t> be positive integers with </a:t>
            </a:r>
            <a:r>
              <a:rPr lang="en-US" sz="1800" i="1" dirty="0" smtClean="0"/>
              <a:t>a</a:t>
            </a:r>
            <a:r>
              <a:rPr lang="en-US" sz="1800" dirty="0" smtClean="0"/>
              <a:t> </a:t>
            </a:r>
            <a:r>
              <a:rPr lang="en-US" sz="1800" dirty="0" smtClean="0">
                <a:latin typeface="Cambria Math"/>
                <a:ea typeface="Cambria Math"/>
              </a:rPr>
              <a:t>≥ </a:t>
            </a:r>
            <a:r>
              <a:rPr lang="en-US" sz="1800" i="1" dirty="0" smtClean="0">
                <a:latin typeface="Cambria Math"/>
                <a:ea typeface="Cambria Math"/>
              </a:rPr>
              <a:t>b</a:t>
            </a:r>
            <a:r>
              <a:rPr lang="en-US" sz="1800" dirty="0" smtClean="0">
                <a:latin typeface="Cambria Math"/>
                <a:ea typeface="Cambria Math"/>
              </a:rPr>
              <a:t>.  </a:t>
            </a:r>
            <a:r>
              <a:rPr lang="en-US" sz="1800" dirty="0" smtClean="0">
                <a:ea typeface="Cambria Math"/>
              </a:rPr>
              <a:t>Then the number of divisions used by the Euclidian algorithm to find </a:t>
            </a:r>
            <a:r>
              <a:rPr lang="en-US" sz="1800" dirty="0" err="1" smtClean="0">
                <a:ea typeface="Cambria Math"/>
              </a:rPr>
              <a:t>gcd</a:t>
            </a:r>
            <a:r>
              <a:rPr lang="en-US" sz="1800" dirty="0" smtClean="0">
                <a:ea typeface="Cambria Math"/>
              </a:rPr>
              <a:t>(</a:t>
            </a:r>
            <a:r>
              <a:rPr lang="en-US" sz="1800" i="1" dirty="0" err="1" smtClean="0">
                <a:ea typeface="Cambria Math"/>
              </a:rPr>
              <a:t>a</a:t>
            </a:r>
            <a:r>
              <a:rPr lang="en-US" sz="1800" dirty="0" err="1" smtClean="0">
                <a:ea typeface="Cambria Math"/>
              </a:rPr>
              <a:t>,</a:t>
            </a:r>
            <a:r>
              <a:rPr lang="en-US" sz="1800" i="1" dirty="0" err="1" smtClean="0">
                <a:ea typeface="Cambria Math"/>
              </a:rPr>
              <a:t>b</a:t>
            </a:r>
            <a:r>
              <a:rPr lang="en-US" sz="1800" dirty="0" smtClean="0">
                <a:ea typeface="Cambria Math"/>
              </a:rPr>
              <a:t>) is less than or equal to five times the number of decimal digits in </a:t>
            </a:r>
            <a:r>
              <a:rPr lang="en-US" sz="1800" i="1" dirty="0" smtClean="0">
                <a:ea typeface="Cambria Math"/>
              </a:rPr>
              <a:t>b</a:t>
            </a:r>
            <a:r>
              <a:rPr lang="en-US" sz="1800" dirty="0" smtClean="0">
                <a:ea typeface="Cambria Math"/>
              </a:rPr>
              <a:t>. </a:t>
            </a:r>
          </a:p>
          <a:p>
            <a:pPr>
              <a:buNone/>
            </a:pPr>
            <a:r>
              <a:rPr lang="en-US" sz="1800" b="1" dirty="0" smtClean="0">
                <a:ea typeface="Cambria Math"/>
              </a:rPr>
              <a:t>     Proof</a:t>
            </a:r>
            <a:r>
              <a:rPr lang="en-US" sz="1800" dirty="0" smtClean="0">
                <a:ea typeface="Cambria Math"/>
              </a:rPr>
              <a:t>: When we use the Euclidian algorithm to find </a:t>
            </a:r>
            <a:r>
              <a:rPr lang="en-US" sz="1800" dirty="0" err="1" smtClean="0">
                <a:ea typeface="Cambria Math"/>
              </a:rPr>
              <a:t>gcd</a:t>
            </a:r>
            <a:r>
              <a:rPr lang="en-US" sz="1800" dirty="0" smtClean="0">
                <a:ea typeface="Cambria Math"/>
              </a:rPr>
              <a:t>(</a:t>
            </a:r>
            <a:r>
              <a:rPr lang="en-US" sz="1800" i="1" dirty="0" err="1" smtClean="0">
                <a:ea typeface="Cambria Math"/>
              </a:rPr>
              <a:t>a</a:t>
            </a:r>
            <a:r>
              <a:rPr lang="en-US" sz="1800" dirty="0" err="1" smtClean="0">
                <a:ea typeface="Cambria Math"/>
              </a:rPr>
              <a:t>,</a:t>
            </a:r>
            <a:r>
              <a:rPr lang="en-US" sz="1800" i="1" dirty="0" err="1" smtClean="0">
                <a:ea typeface="Cambria Math"/>
              </a:rPr>
              <a:t>b</a:t>
            </a:r>
            <a:r>
              <a:rPr lang="en-US" sz="1800" dirty="0" smtClean="0">
                <a:ea typeface="Cambria Math"/>
              </a:rPr>
              <a:t>) </a:t>
            </a:r>
            <a:r>
              <a:rPr lang="en-US" sz="1800" dirty="0" smtClean="0"/>
              <a:t>with </a:t>
            </a:r>
            <a:r>
              <a:rPr lang="en-US" sz="1800" i="1" dirty="0" smtClean="0"/>
              <a:t>a</a:t>
            </a:r>
            <a:r>
              <a:rPr lang="en-US" sz="1800" dirty="0" smtClean="0"/>
              <a:t> </a:t>
            </a:r>
            <a:r>
              <a:rPr lang="en-US" sz="1800" dirty="0" smtClean="0">
                <a:latin typeface="Cambria Math"/>
                <a:ea typeface="Cambria Math"/>
              </a:rPr>
              <a:t>≥ </a:t>
            </a:r>
            <a:r>
              <a:rPr lang="en-US" sz="1800" i="1" dirty="0" smtClean="0">
                <a:latin typeface="Cambria Math"/>
                <a:ea typeface="Cambria Math"/>
              </a:rPr>
              <a:t>b,</a:t>
            </a:r>
          </a:p>
          <a:p>
            <a:pPr>
              <a:buNone/>
            </a:pPr>
            <a:endParaRPr lang="en-US" i="1" dirty="0" smtClean="0">
              <a:latin typeface="Cambria Math"/>
              <a:ea typeface="Cambria Math"/>
            </a:endParaRPr>
          </a:p>
          <a:p>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endParaRPr lang="en-US" dirty="0" smtClean="0">
              <a:ea typeface="Cambria Math"/>
            </a:endParaRPr>
          </a:p>
          <a:p>
            <a:endParaRPr lang="en-US" dirty="0" smtClean="0">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smtClean="0"/>
              <a:t>Gabriel </a:t>
            </a:r>
            <a:r>
              <a:rPr lang="en-US" dirty="0" err="1" smtClean="0"/>
              <a:t>Lam</a:t>
            </a:r>
            <a:r>
              <a:rPr lang="en-US" dirty="0" err="1" smtClean="0">
                <a:latin typeface="Cambria Math"/>
                <a:ea typeface="Cambria Math"/>
              </a:rPr>
              <a:t>é</a:t>
            </a:r>
            <a:endParaRPr lang="en-US" dirty="0" smtClean="0">
              <a:latin typeface="Cambria Math"/>
              <a:ea typeface="Cambria Math"/>
            </a:endParaRPr>
          </a:p>
          <a:p>
            <a:r>
              <a:rPr lang="en-US" dirty="0" smtClean="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endParaRPr lang="en-US" dirty="0" smtClean="0">
              <a:latin typeface="Cambria Math"/>
              <a:ea typeface="Cambria Math"/>
            </a:endParaRP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err="1" smtClean="0">
                <a:ea typeface="Cambria Math"/>
              </a:rPr>
              <a:t>r</a:t>
            </a:r>
            <a:r>
              <a:rPr lang="en-US" i="1" baseline="-25000" dirty="0" err="1" smtClean="0">
                <a:latin typeface="Cambria Math" pitchFamily="18" charset="0"/>
                <a:ea typeface="Cambria Math" pitchFamily="18" charset="0"/>
              </a:rPr>
              <a:t>n</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a:t>
            </a: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smtClean="0">
                <a:ea typeface="Cambria Math"/>
              </a:rPr>
              <a:t>r</a:t>
            </a:r>
            <a:r>
              <a:rPr lang="en-US" sz="2000" i="1" baseline="-25000" dirty="0" err="1" smtClean="0">
                <a:ea typeface="Cambria Math" pitchFamily="18" charset="0"/>
              </a:rPr>
              <a:t>n</a:t>
            </a:r>
            <a:r>
              <a:rPr lang="en-US" sz="2000" dirty="0" smtClean="0">
                <a:latin typeface="Cambria Math" pitchFamily="18" charset="0"/>
                <a:ea typeface="Cambria Math" pitchFamily="18" charset="0"/>
              </a:rPr>
              <a:t> </a:t>
            </a:r>
            <a:r>
              <a:rPr lang="en-US" sz="2000" dirty="0" smtClean="0">
                <a:ea typeface="Cambria Math"/>
              </a:rPr>
              <a:t> </a:t>
            </a:r>
            <a:r>
              <a:rPr lang="en-US" sz="2000" dirty="0" smtClean="0">
                <a:latin typeface="Cambria Math"/>
                <a:ea typeface="Cambria Math"/>
              </a:rPr>
              <a:t>≥ </a:t>
            </a:r>
            <a:r>
              <a:rPr lang="en-US" sz="2000" dirty="0" smtClean="0">
                <a:latin typeface="Cambria Math" pitchFamily="18" charset="0"/>
                <a:ea typeface="Cambria Math" pitchFamily="18" charset="0"/>
              </a:rPr>
              <a:t>1</a:t>
            </a:r>
            <a:r>
              <a:rPr lang="en-US" sz="2000" i="1" dirty="0" smtClean="0"/>
              <a:t> =</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2</a:t>
            </a:r>
            <a:r>
              <a:rPr lang="en-US" sz="2000" dirty="0" smtClean="0">
                <a:ea typeface="Cambria Math"/>
              </a:rPr>
              <a:t>,</a:t>
            </a:r>
          </a:p>
          <a:p>
            <a:pPr marL="0" lvl="1"/>
            <a:r>
              <a:rPr lang="en-US" sz="2000" i="1" dirty="0" smtClean="0">
                <a:ea typeface="Cambria Math"/>
              </a:rPr>
              <a:t>r</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dirty="0" smtClean="0">
                <a:latin typeface="Cambria Math" pitchFamily="18" charset="0"/>
                <a:ea typeface="Cambria Math" pitchFamily="18" charset="0"/>
              </a:rPr>
              <a:t>2</a:t>
            </a:r>
            <a:r>
              <a:rPr lang="en-US" sz="2000" i="1" dirty="0" smtClean="0">
                <a:ea typeface="Cambria Math"/>
              </a:rPr>
              <a:t> </a:t>
            </a:r>
            <a:r>
              <a:rPr lang="en-US" sz="2000" i="1" dirty="0" err="1" smtClean="0">
                <a:ea typeface="Cambria Math"/>
              </a:rPr>
              <a:t>r</a:t>
            </a:r>
            <a:r>
              <a:rPr lang="en-US" sz="2000" i="1" baseline="-25000" dirty="0" err="1" smtClean="0">
                <a:ea typeface="Cambria Math" pitchFamily="18" charset="0"/>
              </a:rPr>
              <a:t>n</a:t>
            </a:r>
            <a:r>
              <a:rPr lang="en-US" sz="2000" i="1"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 2</a:t>
            </a:r>
            <a:r>
              <a:rPr lang="en-US" sz="2000" dirty="0" smtClean="0">
                <a:latin typeface="Cambria Math"/>
                <a:ea typeface="Cambria Math"/>
              </a:rPr>
              <a:t> </a:t>
            </a:r>
            <a:r>
              <a:rPr lang="en-US" sz="2000" i="1" dirty="0" smtClean="0"/>
              <a:t>f</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3</a:t>
            </a:r>
            <a:r>
              <a:rPr lang="en-US" sz="2000" dirty="0" smtClean="0">
                <a:ea typeface="Cambria Math"/>
              </a:rPr>
              <a:t>, </a:t>
            </a:r>
          </a:p>
          <a:p>
            <a:pPr marL="0" lvl="1"/>
            <a:r>
              <a:rPr lang="en-US" sz="2000" i="1" dirty="0" smtClean="0">
                <a:ea typeface="Cambria Math"/>
              </a:rPr>
              <a:t>r</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r</a:t>
            </a:r>
            <a:r>
              <a:rPr lang="en-US" sz="2000" i="1" baseline="-25000" dirty="0" smtClean="0">
                <a:ea typeface="Cambria Math" pitchFamily="18" charset="0"/>
              </a:rPr>
              <a:t>n-</a:t>
            </a:r>
            <a:r>
              <a:rPr lang="en-US" sz="2000" baseline="-25000" dirty="0" smtClean="0">
                <a:ea typeface="Cambria Math" pitchFamily="18" charset="0"/>
              </a:rPr>
              <a:t>1</a:t>
            </a:r>
            <a:r>
              <a:rPr lang="en-US" sz="2000" i="1" dirty="0" smtClean="0"/>
              <a:t> </a:t>
            </a:r>
            <a:r>
              <a:rPr lang="en-US" sz="2000" dirty="0" smtClean="0">
                <a:ea typeface="Cambria Math"/>
              </a:rPr>
              <a:t>+ </a:t>
            </a:r>
            <a:r>
              <a:rPr lang="en-US" sz="2000" i="1" dirty="0" err="1" smtClean="0">
                <a:ea typeface="Cambria Math"/>
              </a:rPr>
              <a:t>r</a:t>
            </a:r>
            <a:r>
              <a:rPr lang="en-US" sz="2000" i="1" baseline="-25000" dirty="0" err="1" smtClean="0">
                <a:ea typeface="Cambria Math" pitchFamily="18" charset="0"/>
              </a:rPr>
              <a:t>n</a:t>
            </a:r>
            <a:r>
              <a:rPr lang="en-US" sz="2000" dirty="0" smtClean="0">
                <a:ea typeface="Cambria Math"/>
              </a:rPr>
              <a:t> </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3 </a:t>
            </a:r>
            <a:r>
              <a:rPr lang="en-US" sz="2000" dirty="0" smtClean="0">
                <a:ea typeface="Cambria Math"/>
              </a:rPr>
              <a:t>+ </a:t>
            </a:r>
            <a:r>
              <a:rPr lang="en-US" sz="2000" i="1" dirty="0" smtClean="0"/>
              <a:t>f</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4</a:t>
            </a:r>
            <a:r>
              <a:rPr lang="en-US" sz="2000" dirty="0" smtClean="0">
                <a:ea typeface="Cambria Math"/>
              </a:rPr>
              <a:t>,</a:t>
            </a:r>
          </a:p>
          <a:p>
            <a:pPr marL="0" lvl="1"/>
            <a:r>
              <a:rPr lang="en-US" sz="2000" dirty="0" smtClean="0">
                <a:latin typeface="Cambria Math"/>
                <a:ea typeface="Cambria Math"/>
              </a:rPr>
              <a:t>        ⋮</a:t>
            </a:r>
          </a:p>
          <a:p>
            <a:pPr marL="0" lvl="1"/>
            <a:r>
              <a:rPr lang="en-US" sz="2000" i="1" dirty="0" smtClean="0">
                <a:ea typeface="Cambria Math"/>
              </a:rPr>
              <a:t>r</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r</a:t>
            </a:r>
            <a:r>
              <a:rPr lang="en-US" sz="2000" baseline="-25000" dirty="0" smtClean="0">
                <a:ea typeface="Cambria Math" pitchFamily="18" charset="0"/>
              </a:rPr>
              <a:t>3</a:t>
            </a:r>
            <a:r>
              <a:rPr lang="en-US" sz="2000" i="1" dirty="0" smtClean="0"/>
              <a:t> </a:t>
            </a:r>
            <a:r>
              <a:rPr lang="en-US" sz="2000" dirty="0" smtClean="0">
                <a:ea typeface="Cambria Math"/>
              </a:rPr>
              <a:t>+ </a:t>
            </a:r>
            <a:r>
              <a:rPr lang="en-US" sz="2000" i="1" dirty="0" smtClean="0">
                <a:ea typeface="Cambria Math"/>
              </a:rPr>
              <a:t>r</a:t>
            </a:r>
            <a:r>
              <a:rPr lang="en-US" sz="2000" baseline="-25000" dirty="0" smtClean="0">
                <a:latin typeface="Cambria Math" pitchFamily="18" charset="0"/>
                <a:ea typeface="Cambria Math" pitchFamily="18" charset="0"/>
              </a:rPr>
              <a:t>4</a:t>
            </a:r>
            <a:r>
              <a:rPr lang="en-US" sz="2000" dirty="0" smtClean="0">
                <a:ea typeface="Cambria Math"/>
              </a:rPr>
              <a:t> </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 </a:t>
            </a:r>
            <a:r>
              <a:rPr lang="en-US" sz="2000" dirty="0" smtClean="0">
                <a:ea typeface="Cambria Math"/>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dirty="0" smtClean="0">
                <a:ea typeface="Cambria Math"/>
              </a:rPr>
              <a:t>,</a:t>
            </a:r>
          </a:p>
          <a:p>
            <a:pPr marL="0" lvl="1"/>
            <a:r>
              <a:rPr lang="en-US" sz="2000" i="1" dirty="0" smtClean="0">
                <a:ea typeface="Cambria Math"/>
              </a:rPr>
              <a:t>b = r</a:t>
            </a:r>
            <a:r>
              <a:rPr lang="en-US" sz="2000" baseline="-25000" dirty="0" smtClean="0">
                <a:latin typeface="Cambria Math" pitchFamily="18" charset="0"/>
                <a:ea typeface="Cambria Math" pitchFamily="18" charset="0"/>
              </a:rPr>
              <a:t>1</a:t>
            </a:r>
            <a:r>
              <a:rPr lang="en-US" sz="2000" dirty="0" smtClean="0">
                <a:latin typeface="Cambria Math"/>
                <a:ea typeface="Cambria Math"/>
              </a:rPr>
              <a:t> ≥</a:t>
            </a:r>
            <a:r>
              <a:rPr lang="en-US" sz="2000" i="1" dirty="0" smtClean="0">
                <a:ea typeface="Cambria Math"/>
              </a:rPr>
              <a:t>  r</a:t>
            </a:r>
            <a:r>
              <a:rPr lang="en-US" sz="2000" baseline="-25000" dirty="0" smtClean="0">
                <a:latin typeface="Cambria Math" pitchFamily="18" charset="0"/>
                <a:ea typeface="Cambria Math" pitchFamily="18" charset="0"/>
              </a:rPr>
              <a:t>2</a:t>
            </a:r>
            <a:r>
              <a:rPr lang="en-US" sz="2000" dirty="0" smtClean="0">
                <a:ea typeface="Cambria Math"/>
              </a:rPr>
              <a:t> +</a:t>
            </a:r>
            <a:r>
              <a:rPr lang="en-US" sz="2000" i="1" dirty="0" smtClean="0">
                <a:ea typeface="Cambria Math"/>
              </a:rPr>
              <a:t> r</a:t>
            </a:r>
            <a:r>
              <a:rPr lang="en-US" sz="2000" baseline="-25000" dirty="0" smtClean="0">
                <a:ea typeface="Cambria Math" pitchFamily="18" charset="0"/>
              </a:rPr>
              <a:t>3</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 </a:t>
            </a:r>
            <a:r>
              <a:rPr lang="en-US" sz="2000" dirty="0" smtClean="0">
                <a:ea typeface="Cambria Math"/>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a:t>
            </a:r>
            <a:r>
              <a:rPr lang="en-US" sz="2000" dirty="0" smtClean="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smtClean="0">
                <a:ea typeface="Cambria Math"/>
              </a:rPr>
              <a:t>  n</a:t>
            </a:r>
            <a:r>
              <a:rPr lang="en-US" dirty="0" smtClean="0">
                <a:ea typeface="Cambria Math"/>
              </a:rPr>
              <a:t> divisions  are used to</a:t>
            </a:r>
            <a:r>
              <a:rPr lang="en-US" dirty="0" smtClean="0"/>
              <a:t> obtain (with </a:t>
            </a:r>
            <a:r>
              <a:rPr lang="en-US" i="1" dirty="0" smtClean="0"/>
              <a:t>a</a:t>
            </a:r>
            <a:r>
              <a:rPr lang="en-US" dirty="0" smtClean="0"/>
              <a:t> = </a:t>
            </a:r>
            <a:r>
              <a:rPr lang="en-US" i="1" dirty="0" smtClean="0">
                <a:ea typeface="Cambria Math"/>
              </a:rPr>
              <a:t>r</a:t>
            </a:r>
            <a:r>
              <a:rPr lang="en-US" baseline="-25000" dirty="0" smtClean="0">
                <a:latin typeface="Cambria Math" pitchFamily="18" charset="0"/>
                <a:ea typeface="Cambria Math" pitchFamily="18" charset="0"/>
              </a:rPr>
              <a:t>0</a:t>
            </a:r>
            <a:r>
              <a:rPr lang="en-US" dirty="0" smtClean="0">
                <a:ea typeface="Cambria Math"/>
              </a:rPr>
              <a:t>,</a:t>
            </a:r>
            <a:r>
              <a:rPr lang="en-US" i="1" dirty="0" smtClean="0">
                <a:ea typeface="Cambria Math"/>
              </a:rPr>
              <a:t>b</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smtClean="0">
                <a:ea typeface="Cambria Math"/>
              </a:rPr>
              <a:t> Since each quotient </a:t>
            </a:r>
            <a:r>
              <a:rPr lang="en-US" i="1" dirty="0" smtClean="0">
                <a:ea typeface="Cambria Math"/>
              </a:rPr>
              <a:t>q</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ea typeface="Cambria Math"/>
              </a:rPr>
              <a:t>q</a:t>
            </a:r>
            <a:r>
              <a:rPr lang="en-US" baseline="-25000" dirty="0" smtClean="0">
                <a:latin typeface="Cambria Math" pitchFamily="18" charset="0"/>
                <a:ea typeface="Cambria Math" pitchFamily="18" charset="0"/>
              </a:rPr>
              <a:t>2</a:t>
            </a:r>
            <a:r>
              <a:rPr lang="en-US" dirty="0" smtClean="0">
                <a:latin typeface="Cambria Math"/>
                <a:ea typeface="Cambria Math"/>
              </a:rPr>
              <a:t> , …,</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 </a:t>
            </a:r>
            <a:r>
              <a:rPr lang="en-US" dirty="0" smtClean="0">
                <a:latin typeface="Cambria Math"/>
                <a:ea typeface="Cambria Math"/>
              </a:rPr>
              <a:t>is at least 1 and </a:t>
            </a:r>
            <a:r>
              <a:rPr lang="en-US" i="1" dirty="0" err="1" smtClean="0">
                <a:ea typeface="Cambria Math"/>
              </a:rPr>
              <a:t>q</a:t>
            </a:r>
            <a:r>
              <a:rPr lang="en-US" i="1" baseline="-25000" dirty="0" err="1"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smtClean="0"/>
              <a:t>Lam</a:t>
            </a:r>
            <a:r>
              <a:rPr lang="en-US" dirty="0" err="1" smtClean="0">
                <a:latin typeface="Cambria Math"/>
                <a:ea typeface="Cambria Math"/>
              </a:rPr>
              <a:t>é</a:t>
            </a:r>
            <a:r>
              <a:rPr lang="en-US" dirty="0" err="1" smtClean="0"/>
              <a:t>’s</a:t>
            </a:r>
            <a:r>
              <a:rPr lang="en-US" dirty="0" smtClean="0"/>
              <a:t> Theorem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a typeface="Cambria Math"/>
              </a:rPr>
              <a:t>It follows that if </a:t>
            </a:r>
            <a:r>
              <a:rPr lang="en-US" i="1" dirty="0" smtClean="0">
                <a:ea typeface="Cambria Math"/>
              </a:rPr>
              <a:t>n</a:t>
            </a:r>
            <a:r>
              <a:rPr lang="en-US" dirty="0" smtClean="0">
                <a:ea typeface="Cambria Math"/>
              </a:rPr>
              <a:t> divisions are used by the Euclidian algorithm to find </a:t>
            </a:r>
            <a:r>
              <a:rPr lang="en-US" dirty="0" err="1" smtClean="0">
                <a:ea typeface="Cambria Math"/>
              </a:rPr>
              <a:t>gcd</a:t>
            </a:r>
            <a:r>
              <a:rPr lang="en-US" dirty="0" smtClean="0">
                <a:ea typeface="Cambria Math"/>
              </a:rPr>
              <a:t>(</a:t>
            </a:r>
            <a:r>
              <a:rPr lang="en-US" i="1" dirty="0" err="1" smtClean="0">
                <a:ea typeface="Cambria Math"/>
              </a:rPr>
              <a:t>a</a:t>
            </a:r>
            <a:r>
              <a:rPr lang="en-US" dirty="0" err="1" smtClean="0">
                <a:ea typeface="Cambria Math"/>
              </a:rPr>
              <a:t>,</a:t>
            </a:r>
            <a:r>
              <a:rPr lang="en-US" i="1" dirty="0" err="1" smtClean="0">
                <a:ea typeface="Cambria Math"/>
              </a:rPr>
              <a:t>b</a:t>
            </a:r>
            <a:r>
              <a:rPr lang="en-US" dirty="0" smtClean="0">
                <a:ea typeface="Cambria Math"/>
              </a:rPr>
              <a:t>) </a:t>
            </a:r>
            <a:r>
              <a:rPr lang="en-US" dirty="0" smtClean="0"/>
              <a:t>with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ea typeface="Cambria Math"/>
              </a:rPr>
              <a:t>then </a:t>
            </a:r>
            <a:r>
              <a:rPr lang="en-US" sz="2800" i="1" dirty="0" smtClean="0">
                <a:ea typeface="Cambria Math"/>
              </a:rPr>
              <a:t>b </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ea typeface="Cambria Math"/>
              </a:rPr>
              <a:t> </a:t>
            </a:r>
            <a:r>
              <a:rPr lang="en-US" sz="2800" dirty="0" smtClean="0">
                <a:latin typeface="Cambria Math" pitchFamily="18" charset="0"/>
                <a:ea typeface="Cambria Math" pitchFamily="18" charset="0"/>
              </a:rPr>
              <a:t> </a:t>
            </a:r>
            <a:r>
              <a:rPr lang="en-US" sz="2800" i="1" dirty="0" smtClean="0"/>
              <a:t>f</a:t>
            </a:r>
            <a:r>
              <a:rPr lang="en-US" sz="2800" i="1" baseline="-25000" dirty="0" smtClean="0">
                <a:ea typeface="Cambria Math" pitchFamily="18" charset="0"/>
              </a:rPr>
              <a:t>n+</a:t>
            </a:r>
            <a:r>
              <a:rPr lang="en-US" sz="2800" baseline="-25000" dirty="0" smtClean="0">
                <a:latin typeface="Cambria Math" pitchFamily="18" charset="0"/>
                <a:ea typeface="Cambria Math" pitchFamily="18" charset="0"/>
              </a:rPr>
              <a:t>1</a:t>
            </a:r>
            <a:r>
              <a:rPr lang="en-US" dirty="0" smtClean="0">
                <a:ea typeface="Cambria Math"/>
              </a:rPr>
              <a:t>. By Example </a:t>
            </a:r>
            <a:r>
              <a:rPr lang="en-US" dirty="0" smtClean="0">
                <a:latin typeface="Cambria Math" pitchFamily="18" charset="0"/>
                <a:ea typeface="Cambria Math" pitchFamily="18" charset="0"/>
              </a:rPr>
              <a:t>4</a:t>
            </a:r>
            <a:r>
              <a:rPr lang="en-US" dirty="0" smtClean="0">
                <a:ea typeface="Cambria Math"/>
              </a:rPr>
              <a:t>, </a:t>
            </a:r>
            <a:r>
              <a:rPr lang="en-US" i="1" dirty="0" smtClean="0">
                <a:ea typeface="Cambria Math"/>
              </a:rPr>
              <a:t>f</a:t>
            </a:r>
            <a:r>
              <a:rPr lang="en-US" i="1" baseline="-25000" dirty="0" smtClean="0">
                <a:ea typeface="Cambria Math"/>
              </a:rPr>
              <a:t>n+</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− 1</a:t>
            </a:r>
            <a:r>
              <a:rPr lang="en-US" dirty="0" smtClean="0"/>
              <a:t>, for </a:t>
            </a:r>
            <a:r>
              <a:rPr lang="en-US" i="1" dirty="0" smtClean="0"/>
              <a:t>n</a:t>
            </a:r>
            <a:r>
              <a:rPr lang="en-US" dirty="0" smtClean="0"/>
              <a:t> </a:t>
            </a:r>
            <a:r>
              <a:rPr lang="en-US" dirty="0" smtClean="0">
                <a:latin typeface="Cambria Math"/>
                <a:ea typeface="Cambria Math"/>
              </a:rPr>
              <a:t>&gt; 2, </a:t>
            </a:r>
            <a:r>
              <a:rPr lang="en-US" dirty="0" smtClean="0"/>
              <a:t>where               </a:t>
            </a:r>
            <a:r>
              <a:rPr lang="el-GR" dirty="0" smtClean="0">
                <a:latin typeface="Cambria Math"/>
                <a:ea typeface="Cambria Math"/>
              </a:rPr>
              <a:t>α</a:t>
            </a:r>
            <a:r>
              <a:rPr lang="en-US" dirty="0" smtClean="0">
                <a:latin typeface="Cambria Math"/>
                <a:ea typeface="Cambria Math"/>
              </a:rPr>
              <a:t> = (1 + √5)/2. Therefore, </a:t>
            </a:r>
            <a:r>
              <a:rPr lang="en-US" i="1" dirty="0" smtClean="0">
                <a:latin typeface="Cambria Math"/>
                <a:ea typeface="Cambria Math"/>
              </a:rPr>
              <a:t>b</a:t>
            </a:r>
            <a:r>
              <a:rPr lang="en-US" dirty="0" smtClean="0">
                <a:latin typeface="Cambria Math"/>
                <a:ea typeface="Cambria Math"/>
              </a:rPr>
              <a:t> &gt;</a:t>
            </a:r>
            <a:r>
              <a:rPr lang="el-GR" dirty="0" smtClean="0">
                <a:latin typeface="Cambria Math"/>
                <a:ea typeface="Cambria Math"/>
              </a:rPr>
              <a:t> α</a:t>
            </a:r>
            <a:r>
              <a:rPr lang="en-US" i="1" baseline="30000" dirty="0" smtClean="0">
                <a:ea typeface="Cambria Math"/>
              </a:rPr>
              <a:t>n</a:t>
            </a:r>
            <a:r>
              <a:rPr lang="en-US" baseline="30000" dirty="0" smtClean="0">
                <a:latin typeface="Cambria Math"/>
                <a:ea typeface="Cambria Math"/>
              </a:rPr>
              <a:t>−1</a:t>
            </a:r>
            <a:r>
              <a:rPr lang="en-US" dirty="0" smtClean="0">
                <a:ea typeface="Cambria Math"/>
              </a:rPr>
              <a:t>.</a:t>
            </a:r>
          </a:p>
          <a:p>
            <a:r>
              <a:rPr lang="en-US" dirty="0" smtClean="0">
                <a:ea typeface="Cambria Math"/>
              </a:rPr>
              <a:t>Because log</a:t>
            </a:r>
            <a:r>
              <a:rPr lang="en-US" baseline="-25000" dirty="0" smtClean="0">
                <a:latin typeface="Cambria Math" pitchFamily="18" charset="0"/>
                <a:ea typeface="Cambria Math" pitchFamily="18" charset="0"/>
              </a:rPr>
              <a:t>10</a:t>
            </a:r>
            <a:r>
              <a:rPr lang="en-US" dirty="0" smtClean="0">
                <a:ea typeface="Cambria Math"/>
              </a:rPr>
              <a:t> </a:t>
            </a:r>
            <a:r>
              <a:rPr lang="el-GR" dirty="0" smtClean="0">
                <a:latin typeface="Cambria Math"/>
                <a:ea typeface="Cambria Math"/>
              </a:rPr>
              <a:t>α</a:t>
            </a:r>
            <a:r>
              <a:rPr lang="en-US" dirty="0" smtClean="0">
                <a:latin typeface="Cambria Math"/>
                <a:ea typeface="Cambria Math"/>
              </a:rPr>
              <a:t> ≈ 0.208 &gt; 1/5,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t> </a:t>
            </a:r>
            <a:r>
              <a:rPr lang="en-US" dirty="0" smtClean="0">
                <a:latin typeface="Cambria Math"/>
                <a:ea typeface="Cambria Math"/>
              </a:rPr>
              <a:t>&gt; (</a:t>
            </a:r>
            <a:r>
              <a:rPr lang="en-US" i="1" dirty="0" smtClean="0">
                <a:ea typeface="Cambria Math"/>
              </a:rPr>
              <a:t>n</a:t>
            </a:r>
            <a:r>
              <a:rPr lang="en-US" dirty="0" smtClean="0">
                <a:latin typeface="Cambria Math"/>
                <a:ea typeface="Cambria Math"/>
              </a:rPr>
              <a:t>−1)</a:t>
            </a:r>
            <a:r>
              <a:rPr lang="en-US" dirty="0" smtClean="0">
                <a:ea typeface="Cambria Math"/>
              </a:rPr>
              <a:t> log</a:t>
            </a:r>
            <a:r>
              <a:rPr lang="en-US" baseline="-25000" dirty="0" smtClean="0">
                <a:latin typeface="Cambria Math" pitchFamily="18" charset="0"/>
                <a:ea typeface="Cambria Math" pitchFamily="18" charset="0"/>
              </a:rPr>
              <a:t>10</a:t>
            </a:r>
            <a:r>
              <a:rPr lang="el-GR" dirty="0" smtClean="0">
                <a:latin typeface="Cambria Math"/>
                <a:ea typeface="Cambria Math"/>
              </a:rPr>
              <a:t> α</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&gt;</a:t>
            </a:r>
            <a:r>
              <a:rPr lang="en-US" dirty="0" smtClean="0">
                <a:latin typeface="Cambria Math"/>
                <a:ea typeface="Cambria Math"/>
              </a:rPr>
              <a:t> (</a:t>
            </a:r>
            <a:r>
              <a:rPr lang="en-US" i="1" dirty="0" smtClean="0">
                <a:ea typeface="Cambria Math"/>
              </a:rPr>
              <a:t>n</a:t>
            </a:r>
            <a:r>
              <a:rPr lang="en-US" dirty="0" smtClean="0">
                <a:latin typeface="Cambria Math"/>
                <a:ea typeface="Cambria Math"/>
              </a:rPr>
              <a:t>−1)/5 . Hence,</a:t>
            </a:r>
          </a:p>
          <a:p>
            <a:pPr>
              <a:buNone/>
            </a:pPr>
            <a:endParaRPr lang="en-US" dirty="0" smtClean="0">
              <a:latin typeface="Cambria Math"/>
              <a:ea typeface="Cambria Math"/>
            </a:endParaRPr>
          </a:p>
          <a:p>
            <a:pPr>
              <a:buNone/>
            </a:pPr>
            <a:endParaRPr lang="en-US" dirty="0" smtClean="0">
              <a:latin typeface="Cambria Math" pitchFamily="18" charset="0"/>
              <a:ea typeface="Cambria Math" pitchFamily="18" charset="0"/>
            </a:endParaRPr>
          </a:p>
          <a:p>
            <a:r>
              <a:rPr lang="en-US" dirty="0" smtClean="0">
                <a:ea typeface="Cambria Math" pitchFamily="18" charset="0"/>
              </a:rPr>
              <a:t>Suppose that  </a:t>
            </a:r>
            <a:r>
              <a:rPr lang="en-US" i="1" dirty="0" smtClean="0">
                <a:ea typeface="Cambria Math" pitchFamily="18" charset="0"/>
              </a:rPr>
              <a:t>b </a:t>
            </a:r>
            <a:r>
              <a:rPr lang="en-US" dirty="0" smtClean="0">
                <a:ea typeface="Cambria Math" pitchFamily="18" charset="0"/>
              </a:rPr>
              <a:t>has </a:t>
            </a:r>
            <a:r>
              <a:rPr lang="en-US" i="1" dirty="0" smtClean="0">
                <a:ea typeface="Cambria Math" pitchFamily="18" charset="0"/>
              </a:rPr>
              <a:t>k </a:t>
            </a:r>
            <a:r>
              <a:rPr lang="en-US" dirty="0" smtClean="0">
                <a:ea typeface="Cambria Math" pitchFamily="18" charset="0"/>
              </a:rPr>
              <a:t>decimal digits. Then </a:t>
            </a:r>
            <a:r>
              <a:rPr lang="en-US" i="1" dirty="0" smtClean="0">
                <a:ea typeface="Cambria Math" pitchFamily="18" charset="0"/>
              </a:rPr>
              <a:t>b</a:t>
            </a:r>
            <a:r>
              <a:rPr lang="en-US" dirty="0" smtClean="0">
                <a:ea typeface="Cambria Math" pitchFamily="18" charset="0"/>
              </a:rPr>
              <a:t> &lt; </a:t>
            </a:r>
            <a:r>
              <a:rPr lang="en-US" dirty="0" smtClean="0">
                <a:latin typeface="Cambria Math" pitchFamily="18" charset="0"/>
                <a:ea typeface="Cambria Math" pitchFamily="18" charset="0"/>
              </a:rPr>
              <a:t>10</a:t>
            </a:r>
            <a:r>
              <a:rPr lang="en-US" i="1" baseline="30000" dirty="0" smtClean="0">
                <a:ea typeface="Cambria Math" pitchFamily="18" charset="0"/>
              </a:rPr>
              <a:t>k</a:t>
            </a:r>
            <a:r>
              <a:rPr lang="en-US" dirty="0" smtClean="0">
                <a:ea typeface="Cambria Math" pitchFamily="18" charset="0"/>
              </a:rPr>
              <a:t> and log</a:t>
            </a:r>
            <a:r>
              <a:rPr lang="en-US" baseline="-25000" dirty="0" smtClean="0">
                <a:latin typeface="Cambria Math" pitchFamily="18" charset="0"/>
                <a:ea typeface="Cambria Math" pitchFamily="18" charset="0"/>
              </a:rPr>
              <a:t>10</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&lt; </a:t>
            </a:r>
            <a:r>
              <a:rPr lang="en-US" i="1" dirty="0" smtClean="0">
                <a:ea typeface="Cambria Math" pitchFamily="18" charset="0"/>
              </a:rPr>
              <a:t>k</a:t>
            </a:r>
            <a:r>
              <a:rPr lang="en-US" dirty="0" smtClean="0">
                <a:ea typeface="Cambria Math" pitchFamily="18" charset="0"/>
              </a:rPr>
              <a:t>. It  follows that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&lt; </a:t>
            </a:r>
            <a:r>
              <a:rPr lang="en-US" dirty="0" smtClean="0">
                <a:latin typeface="Cambria Math" pitchFamily="18" charset="0"/>
                <a:ea typeface="Cambria Math" pitchFamily="18" charset="0"/>
              </a:rPr>
              <a:t>5</a:t>
            </a:r>
            <a:r>
              <a:rPr lang="en-US" i="1" dirty="0" smtClean="0">
                <a:ea typeface="Cambria Math" pitchFamily="18" charset="0"/>
              </a:rPr>
              <a:t>k</a:t>
            </a:r>
            <a:r>
              <a:rPr lang="en-US" dirty="0" smtClean="0">
                <a:ea typeface="Cambria Math" pitchFamily="18" charset="0"/>
              </a:rPr>
              <a:t> and since </a:t>
            </a:r>
            <a:r>
              <a:rPr lang="en-US" i="1" dirty="0" smtClean="0">
                <a:ea typeface="Cambria Math" pitchFamily="18" charset="0"/>
              </a:rPr>
              <a:t>k</a:t>
            </a:r>
            <a:r>
              <a:rPr lang="en-US" dirty="0" smtClean="0">
                <a:ea typeface="Cambria Math" pitchFamily="18" charset="0"/>
              </a:rPr>
              <a:t> is an integer,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dirty="0" smtClean="0">
                <a:latin typeface="Cambria Math" pitchFamily="18" charset="0"/>
                <a:ea typeface="Cambria Math" pitchFamily="18" charset="0"/>
              </a:rPr>
              <a:t>5</a:t>
            </a:r>
            <a:r>
              <a:rPr lang="en-US" i="1" dirty="0" smtClean="0">
                <a:ea typeface="Cambria Math" pitchFamily="18" charset="0"/>
              </a:rPr>
              <a:t>k</a:t>
            </a:r>
            <a:r>
              <a:rPr lang="en-US" dirty="0" smtClean="0">
                <a:ea typeface="Cambria Math" pitchFamily="18" charset="0"/>
              </a:rPr>
              <a:t>.</a:t>
            </a:r>
          </a:p>
          <a:p>
            <a:pPr>
              <a:buNone/>
            </a:pPr>
            <a:endParaRPr lang="en-US" dirty="0" smtClean="0">
              <a:ea typeface="Cambria Math" pitchFamily="18" charset="0"/>
            </a:endParaRPr>
          </a:p>
          <a:p>
            <a:r>
              <a:rPr lang="en-US" i="1" dirty="0" smtClean="0"/>
              <a:t> </a:t>
            </a:r>
            <a:r>
              <a:rPr lang="en-US" dirty="0" smtClean="0">
                <a:ea typeface="Cambria Math" pitchFamily="18" charset="0"/>
              </a:rPr>
              <a:t>As a consequence of </a:t>
            </a:r>
            <a:r>
              <a:rPr lang="en-US" dirty="0" err="1" smtClean="0"/>
              <a:t>Lam</a:t>
            </a:r>
            <a:r>
              <a:rPr lang="en-US" dirty="0" err="1" smtClean="0">
                <a:latin typeface="Cambria Math"/>
                <a:ea typeface="Cambria Math"/>
              </a:rPr>
              <a:t>é</a:t>
            </a:r>
            <a:r>
              <a:rPr lang="en-US" dirty="0" err="1" smtClean="0"/>
              <a:t>’s</a:t>
            </a:r>
            <a:r>
              <a:rPr lang="en-US" dirty="0" smtClean="0"/>
              <a:t> Theorem, </a:t>
            </a:r>
            <a:r>
              <a:rPr lang="en-US" i="1" dirty="0" smtClean="0"/>
              <a:t>O</a:t>
            </a:r>
            <a:r>
              <a:rPr lang="en-US" dirty="0" smtClean="0"/>
              <a:t>(log </a:t>
            </a:r>
            <a:r>
              <a:rPr lang="en-US" i="1" dirty="0" smtClean="0"/>
              <a:t>b</a:t>
            </a:r>
            <a:r>
              <a:rPr lang="en-US" dirty="0" smtClean="0"/>
              <a:t>) divisions are used by the Euclidian algorithm to find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whenever </a:t>
            </a:r>
            <a:r>
              <a:rPr lang="en-US" i="1" dirty="0" smtClean="0"/>
              <a:t>a</a:t>
            </a:r>
            <a:r>
              <a:rPr lang="en-US" dirty="0" smtClean="0"/>
              <a:t> &gt; </a:t>
            </a:r>
            <a:r>
              <a:rPr lang="en-US" i="1" dirty="0" smtClean="0"/>
              <a:t>b</a:t>
            </a:r>
            <a:r>
              <a:rPr lang="en-US" dirty="0" smtClean="0"/>
              <a:t>.</a:t>
            </a:r>
          </a:p>
          <a:p>
            <a:pPr lvl="1"/>
            <a:r>
              <a:rPr lang="en-US" dirty="0" smtClean="0"/>
              <a:t>By </a:t>
            </a:r>
            <a:r>
              <a:rPr lang="en-US" dirty="0" err="1" smtClean="0"/>
              <a:t>Lam</a:t>
            </a:r>
            <a:r>
              <a:rPr lang="en-US" dirty="0" err="1" smtClean="0">
                <a:latin typeface="Cambria Math"/>
                <a:ea typeface="Cambria Math"/>
              </a:rPr>
              <a:t>é</a:t>
            </a:r>
            <a:r>
              <a:rPr lang="en-US" dirty="0" err="1" smtClean="0"/>
              <a:t>’s</a:t>
            </a:r>
            <a:r>
              <a:rPr lang="en-US" dirty="0" smtClean="0"/>
              <a:t> Theorem, the number of divisions needed to find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with </a:t>
            </a:r>
            <a:r>
              <a:rPr lang="en-US" i="1" dirty="0" smtClean="0"/>
              <a:t>a</a:t>
            </a:r>
            <a:r>
              <a:rPr lang="en-US" dirty="0" smtClean="0"/>
              <a:t> &gt; </a:t>
            </a:r>
            <a:r>
              <a:rPr lang="en-US" i="1" dirty="0" smtClean="0"/>
              <a:t>b </a:t>
            </a:r>
            <a:r>
              <a:rPr lang="en-US" dirty="0" smtClean="0"/>
              <a:t>is less than or equal to </a:t>
            </a:r>
            <a:r>
              <a:rPr lang="en-US" dirty="0" smtClean="0">
                <a:latin typeface="Cambria Math"/>
                <a:ea typeface="Cambria Math"/>
              </a:rPr>
              <a:t>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 + </a:t>
            </a:r>
            <a:r>
              <a:rPr lang="en-US" dirty="0" smtClean="0">
                <a:latin typeface="Cambria Math" pitchFamily="18" charset="0"/>
                <a:ea typeface="Cambria Math" pitchFamily="18" charset="0"/>
              </a:rPr>
              <a:t>1</a:t>
            </a:r>
            <a:r>
              <a:rPr lang="en-US" dirty="0" smtClean="0"/>
              <a:t>) since the number of decimal digits in b (which equals </a:t>
            </a:r>
            <a:r>
              <a:rPr lang="en-US" dirty="0" smtClean="0">
                <a:latin typeface="Cambria Math"/>
                <a:ea typeface="Cambria Math"/>
              </a:rPr>
              <a:t>⌊</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latin typeface="Cambria Math"/>
                <a:ea typeface="Cambria Math"/>
              </a:rPr>
              <a:t>⌋</a:t>
            </a:r>
            <a:r>
              <a:rPr lang="en-US" i="1" dirty="0" smtClean="0"/>
              <a:t> + </a:t>
            </a:r>
            <a:r>
              <a:rPr lang="en-US" dirty="0" smtClean="0">
                <a:latin typeface="Cambria Math" pitchFamily="18" charset="0"/>
                <a:ea typeface="Cambria Math" pitchFamily="18" charset="0"/>
              </a:rPr>
              <a:t>1</a:t>
            </a:r>
            <a:r>
              <a:rPr lang="en-US" dirty="0" smtClean="0"/>
              <a:t>) is less than or equal to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 + </a:t>
            </a:r>
            <a:r>
              <a:rPr lang="en-US" dirty="0" smtClean="0">
                <a:latin typeface="Cambria Math" pitchFamily="18" charset="0"/>
                <a:ea typeface="Cambria Math" pitchFamily="18" charset="0"/>
              </a:rPr>
              <a:t>1. </a:t>
            </a:r>
            <a:endParaRPr lang="en-US" dirty="0" smtClean="0"/>
          </a:p>
          <a:p>
            <a:endParaRPr lang="en-US" dirty="0" smtClean="0">
              <a:ea typeface="Cambria Math"/>
            </a:endParaRPr>
          </a:p>
          <a:p>
            <a:endParaRPr lang="en-US" i="1" dirty="0" smtClean="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smtClean="0">
                <a:ea typeface="Cambria Math"/>
              </a:rPr>
              <a:t>n</a:t>
            </a:r>
            <a:r>
              <a:rPr lang="en-US" dirty="0" smtClean="0">
                <a:latin typeface="Cambria Math"/>
                <a:ea typeface="Cambria Math"/>
              </a:rPr>
              <a:t>−1 &lt; 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a:t>
            </a:r>
            <a:r>
              <a:rPr lang="en-US" baseline="-25000" dirty="0" smtClean="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smtClean="0"/>
              <a:t>Lam</a:t>
            </a:r>
            <a:r>
              <a:rPr lang="en-US" dirty="0" err="1" smtClean="0">
                <a:latin typeface="Cambria Math"/>
                <a:ea typeface="Cambria Math"/>
              </a:rPr>
              <a:t>é</a:t>
            </a:r>
            <a:r>
              <a:rPr lang="en-US" dirty="0" err="1" smtClean="0"/>
              <a:t>’s</a:t>
            </a:r>
            <a:r>
              <a:rPr lang="en-US" dirty="0" smtClean="0"/>
              <a:t> Theorem was the first result in computational complexity</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Recursive definitions </a:t>
            </a:r>
            <a:r>
              <a:rPr lang="en-US" dirty="0" smtClean="0"/>
              <a:t>of sets have two parts:</a:t>
            </a:r>
          </a:p>
          <a:p>
            <a:pPr lvl="1"/>
            <a:r>
              <a:rPr lang="en-US" dirty="0" smtClean="0"/>
              <a:t>The </a:t>
            </a:r>
            <a:r>
              <a:rPr lang="en-US" i="1" dirty="0" smtClean="0"/>
              <a:t>basis step </a:t>
            </a:r>
            <a:r>
              <a:rPr lang="en-US" dirty="0" smtClean="0"/>
              <a:t>specifies an initial collection of elements.</a:t>
            </a:r>
          </a:p>
          <a:p>
            <a:pPr lvl="1"/>
            <a:r>
              <a:rPr lang="en-US" dirty="0" smtClean="0"/>
              <a:t>The </a:t>
            </a:r>
            <a:r>
              <a:rPr lang="en-US" i="1" dirty="0" smtClean="0"/>
              <a:t>recursive step </a:t>
            </a:r>
            <a:r>
              <a:rPr lang="en-US" dirty="0" smtClean="0"/>
              <a:t>gives the rules for forming new elements in the set from those already known to be in the set.</a:t>
            </a:r>
          </a:p>
          <a:p>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p>
          <a:p>
            <a:r>
              <a:rPr lang="en-US" dirty="0" smtClean="0"/>
              <a:t>We will always assume that the exclusion rule holds, even if it is not explicitly mentioned. </a:t>
            </a:r>
          </a:p>
          <a:p>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a:t>
            </a:r>
            <a:r>
              <a:rPr lang="en-US" b="1" dirty="0" smtClean="0"/>
              <a:t>  </a:t>
            </a:r>
            <a:r>
              <a:rPr lang="en-US" dirty="0" smtClean="0"/>
              <a:t>Subset of Integers  </a:t>
            </a:r>
            <a:r>
              <a:rPr lang="en-US" i="1" dirty="0" smtClean="0"/>
              <a:t>S</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t>RECURSIVE STEP: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etc.</a:t>
            </a:r>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buNone/>
            </a:pPr>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etc.</a:t>
            </a:r>
          </a:p>
          <a:p>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1, 00</a:t>
            </a:r>
            <a:r>
              <a:rPr lang="en-US" dirty="0" smtClean="0"/>
              <a:t>,</a:t>
            </a:r>
            <a:r>
              <a:rPr lang="en-US" dirty="0" smtClean="0">
                <a:latin typeface="Cambria Math" pitchFamily="18" charset="0"/>
                <a:ea typeface="Cambria Math" pitchFamily="18" charset="0"/>
              </a:rPr>
              <a:t>01,10, 11, etc.</a:t>
            </a:r>
            <a:endParaRPr lang="en-US"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endParaRPr lang="en-US" dirty="0" smtClean="0"/>
          </a:p>
          <a:p>
            <a:pPr lvl="1"/>
            <a:endParaRPr lang="en-US" dirty="0" smtClean="0"/>
          </a:p>
          <a:p>
            <a:pPr marL="571500" indent="-514350">
              <a:buNone/>
            </a:pPr>
            <a:endParaRPr lang="en-US" i="1" dirty="0" smtClean="0">
              <a:sym typeface="Symbol"/>
            </a:endParaRPr>
          </a:p>
          <a:p>
            <a:pPr marL="571500" indent="-514350">
              <a:buNone/>
            </a:pPr>
            <a:endParaRPr lang="en-US" i="1" dirty="0" smtClean="0"/>
          </a:p>
          <a:p>
            <a:pPr marL="571500" indent="-514350"/>
            <a:endParaRPr lang="en-US" dirty="0" smtClean="0">
              <a:sym typeface="Symbo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a:t>
            </a:r>
            <a:r>
              <a:rPr lang="en-US" i="1" dirty="0" smtClean="0"/>
              <a:t>w</a:t>
            </a:r>
            <a:r>
              <a:rPr lang="en-US" b="1" dirty="0" smtClean="0"/>
              <a:t>.</a:t>
            </a:r>
          </a:p>
          <a:p>
            <a:pPr marL="971550" lvl="1" indent="-514350">
              <a:buNone/>
            </a:pPr>
            <a:r>
              <a:rPr lang="en-US" dirty="0" smtClean="0"/>
              <a:t>RECURSIVE STEP: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w</a:t>
            </a:r>
            <a:r>
              <a:rPr lang="en-US" baseline="-25000" dirty="0">
                <a:latin typeface="Cambria Math" pitchFamily="18" charset="0"/>
                <a:ea typeface="Cambria Math" pitchFamily="18" charset="0"/>
              </a:rPr>
              <a:t>1</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buNone/>
            </a:pPr>
            <a:r>
              <a:rPr lang="en-US" b="1" dirty="0" smtClean="0"/>
              <a:t>   Solution</a:t>
            </a:r>
            <a:r>
              <a:rPr lang="en-US" dirty="0" smtClean="0"/>
              <a:t>: The length of a string can be recursively defined by:</a:t>
            </a:r>
          </a:p>
          <a:p>
            <a:pPr lvl="1">
              <a:buNone/>
            </a:pPr>
            <a:r>
              <a:rPr lang="en-US" i="1" dirty="0" smtClean="0"/>
              <a:t>l</a:t>
            </a:r>
            <a:r>
              <a:rPr lang="en-US" dirty="0" smtClean="0"/>
              <a:t>(</a:t>
            </a:r>
            <a:r>
              <a:rPr lang="en-US" i="1" dirty="0">
                <a:latin typeface="Cambria Math"/>
                <a:ea typeface="Cambria Math"/>
              </a:rPr>
              <a:t>λ</a:t>
            </a:r>
            <a:r>
              <a:rPr lang="en-US" dirty="0" smtClean="0"/>
              <a:t>) = </a:t>
            </a:r>
            <a:r>
              <a:rPr lang="en-US" dirty="0" smtClean="0">
                <a:latin typeface="Cambria Math" pitchFamily="18" charset="0"/>
                <a:ea typeface="Cambria Math" pitchFamily="18" charset="0"/>
              </a:rPr>
              <a:t>0</a:t>
            </a:r>
            <a:r>
              <a:rPr lang="en-US" dirty="0" smtClean="0"/>
              <a:t>;</a:t>
            </a:r>
          </a:p>
          <a:p>
            <a:pPr lvl="1">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p>
          <a:p>
            <a:pPr>
              <a:buNone/>
            </a:pPr>
            <a:r>
              <a:rPr lang="en-US" dirty="0" smtClean="0"/>
              <a:t>   </a:t>
            </a:r>
            <a:r>
              <a:rPr lang="en-US" b="1" dirty="0" smtClean="0"/>
              <a:t>Solution</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buNone/>
            </a:pPr>
            <a:r>
              <a:rPr lang="en-US" dirty="0" smtClean="0"/>
              <a:t>RECURSIVE STEP: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Well-Formed Formulae in Propositional Logic</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of </a:t>
            </a:r>
            <a:r>
              <a:rPr lang="en-US" i="1" dirty="0" smtClean="0"/>
              <a:t>well-formed formulae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a:ea typeface="Cambria Math"/>
              </a:rPr>
              <a:t>¬,∧,∨,→,↔</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buNone/>
            </a:pPr>
            <a:r>
              <a:rPr lang="en-US" dirty="0" smtClean="0"/>
              <a:t>RECURSIVE STEP: If </a:t>
            </a:r>
            <a:r>
              <a:rPr lang="en-US" i="1" dirty="0" smtClean="0"/>
              <a:t>E</a:t>
            </a:r>
            <a:r>
              <a:rPr lang="en-US" dirty="0" smtClean="0"/>
              <a:t> and </a:t>
            </a:r>
            <a:r>
              <a:rPr lang="en-US" i="1" dirty="0" smtClean="0"/>
              <a:t>F</a:t>
            </a:r>
            <a:r>
              <a:rPr lang="en-US" dirty="0" smtClean="0"/>
              <a:t> are well formed formulae, then </a:t>
            </a:r>
            <a:r>
              <a:rPr lang="en-US" b="1" dirty="0" smtClean="0"/>
              <a:t>  </a:t>
            </a:r>
            <a:r>
              <a:rPr lang="en-US" dirty="0" smtClean="0"/>
              <a:t>(</a:t>
            </a:r>
            <a:r>
              <a:rPr lang="en-US" dirty="0" smtClean="0">
                <a:latin typeface="Cambria Math"/>
                <a:ea typeface="Cambria Math"/>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are well-formed formulae.</a:t>
            </a:r>
          </a:p>
          <a:p>
            <a:pPr>
              <a:buNone/>
            </a:pPr>
            <a:r>
              <a:rPr lang="en-US" b="1" dirty="0" smtClean="0"/>
              <a:t>   Examples</a:t>
            </a:r>
            <a:r>
              <a:rPr lang="en-US" dirty="0" smtClean="0"/>
              <a:t>: ((</a:t>
            </a:r>
            <a:r>
              <a:rPr lang="en-US" i="1" dirty="0" smtClean="0"/>
              <a:t>p</a:t>
            </a:r>
            <a:r>
              <a:rPr lang="en-US" dirty="0" smtClean="0"/>
              <a:t> </a:t>
            </a:r>
            <a:r>
              <a:rPr lang="en-US" dirty="0" smtClean="0">
                <a:latin typeface="Cambria Math"/>
                <a:ea typeface="Cambria Math"/>
              </a:rPr>
              <a:t>∨</a:t>
            </a:r>
            <a:r>
              <a:rPr lang="en-US" i="1" dirty="0" smtClean="0">
                <a:ea typeface="Cambria Math"/>
              </a:rPr>
              <a:t>q</a:t>
            </a:r>
            <a:r>
              <a:rPr lang="en-US" dirty="0" smtClean="0">
                <a:latin typeface="Cambria Math"/>
                <a:ea typeface="Cambria Math"/>
              </a:rPr>
              <a:t>) → (</a:t>
            </a:r>
            <a:r>
              <a:rPr lang="en-US" i="1" dirty="0" smtClean="0">
                <a:ea typeface="Cambria Math"/>
              </a:rPr>
              <a:t>q</a:t>
            </a:r>
            <a:r>
              <a:rPr lang="en-US" dirty="0" smtClean="0">
                <a:latin typeface="Cambria Math"/>
                <a:ea typeface="Cambria Math"/>
              </a:rPr>
              <a:t> ∧ </a:t>
            </a:r>
            <a:r>
              <a:rPr lang="en-US" b="1" dirty="0" smtClean="0">
                <a:latin typeface="Cambria Math"/>
                <a:ea typeface="Cambria Math"/>
              </a:rPr>
              <a:t>F</a:t>
            </a:r>
            <a:r>
              <a:rPr lang="en-US" dirty="0" smtClean="0">
                <a:ea typeface="Cambria Math"/>
              </a:rPr>
              <a:t>))</a:t>
            </a:r>
            <a:r>
              <a:rPr lang="en-US" dirty="0" smtClean="0">
                <a:latin typeface="Cambria Math"/>
                <a:ea typeface="Cambria Math"/>
              </a:rPr>
              <a:t> </a:t>
            </a:r>
            <a:r>
              <a:rPr lang="en-US" dirty="0" smtClean="0">
                <a:ea typeface="Cambria Math"/>
              </a:rPr>
              <a:t>is a well-formed formula.</a:t>
            </a:r>
          </a:p>
          <a:p>
            <a:pPr>
              <a:buNone/>
            </a:pPr>
            <a:r>
              <a:rPr lang="en-US" dirty="0" smtClean="0">
                <a:ea typeface="Cambria Math"/>
              </a:rPr>
              <a:t>                             </a:t>
            </a:r>
            <a:r>
              <a:rPr lang="en-US" i="1" dirty="0" err="1" smtClean="0">
                <a:ea typeface="Cambria Math"/>
              </a:rPr>
              <a:t>pq</a:t>
            </a:r>
            <a:r>
              <a:rPr lang="en-US" i="1" dirty="0" smtClean="0">
                <a:ea typeface="Cambria Math"/>
              </a:rPr>
              <a:t> </a:t>
            </a:r>
            <a:r>
              <a:rPr lang="en-US" dirty="0" smtClean="0">
                <a:latin typeface="Cambria Math"/>
                <a:ea typeface="Cambria Math"/>
              </a:rPr>
              <a:t>∧  </a:t>
            </a:r>
            <a:r>
              <a:rPr lang="en-US" dirty="0" smtClean="0">
                <a:ea typeface="Cambria Math"/>
              </a:rPr>
              <a:t>is not a  well formed formula.</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endParaRPr lang="en-US" sz="4000"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t>RECURSIVE STEP: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If we can reach a particular rung of the ladder, then we can reach the next rung.</a:t>
            </a:r>
            <a:endParaRPr lang="en-US" dirty="0"/>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smtClean="0"/>
              <a:t> Trees are studied extensively in Chapter </a:t>
            </a:r>
            <a:r>
              <a:rPr lang="en-US" dirty="0" smtClean="0">
                <a:latin typeface="Cambria Math" pitchFamily="18" charset="0"/>
                <a:ea typeface="Cambria Math" pitchFamily="18" charset="0"/>
              </a:rPr>
              <a:t>11</a:t>
            </a:r>
            <a:r>
              <a:rPr lang="en-US" dirty="0" smtClean="0"/>
              <a:t>.</a:t>
            </a:r>
          </a:p>
          <a:p>
            <a:pPr>
              <a:buClr>
                <a:schemeClr val="accent1"/>
              </a:buClr>
              <a:buFont typeface="Arial" pitchFamily="34" charset="0"/>
              <a:buChar char="•"/>
            </a:pPr>
            <a:r>
              <a:rPr lang="en-US" dirty="0" smtClean="0"/>
              <a:t> Next we look at a special type of tree, the full binary tree.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p>
          <a:p>
            <a:pPr lvl="1">
              <a:buNone/>
            </a:pPr>
            <a:r>
              <a:rPr lang="en-US" dirty="0" smtClean="0"/>
              <a:t>BASIS STEP: There is a full binary tree consisting of only a single vertex </a:t>
            </a:r>
            <a:r>
              <a:rPr lang="en-US" i="1" dirty="0" smtClean="0"/>
              <a:t>r</a:t>
            </a:r>
            <a:r>
              <a:rPr lang="en-US" dirty="0" smtClean="0"/>
              <a:t>.</a:t>
            </a:r>
          </a:p>
          <a:p>
            <a:pPr lvl="1">
              <a:buNone/>
            </a:pPr>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 and the right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Induction and Recursively Defined Sets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the set S defined  by specifying that </a:t>
            </a:r>
            <a:r>
              <a:rPr lang="en-US" dirty="0" smtClean="0">
                <a:latin typeface="Cambria Math" pitchFamily="18" charset="0"/>
                <a:ea typeface="Cambria Math" pitchFamily="18" charset="0"/>
              </a:rPr>
              <a:t>3</a:t>
            </a:r>
            <a:r>
              <a:rPr lang="en-US" dirty="0" smtClean="0">
                <a:latin typeface="Cambria Math"/>
                <a:ea typeface="Cambria Math"/>
              </a:rPr>
              <a:t> ∊</a:t>
            </a:r>
            <a:r>
              <a:rPr lang="en-US" i="1" dirty="0" smtClean="0"/>
              <a:t> </a:t>
            </a:r>
            <a:r>
              <a:rPr lang="en-US" dirty="0" smtClean="0"/>
              <a:t>S and that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latin typeface="Cambria Math"/>
                <a:ea typeface="Cambria Math"/>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itchFamily="18" charset="0"/>
                <a:ea typeface="Cambria Math" pitchFamily="18" charset="0"/>
              </a:rPr>
              <a:t>3</a:t>
            </a:r>
            <a:r>
              <a:rPr lang="en-US" dirty="0" smtClean="0"/>
              <a:t>.</a:t>
            </a:r>
          </a:p>
          <a:p>
            <a:pPr>
              <a:buNone/>
            </a:pPr>
            <a:r>
              <a:rPr lang="en-US" b="1" dirty="0" smtClean="0"/>
              <a:t>    Solution</a:t>
            </a:r>
            <a:r>
              <a:rPr lang="en-US" dirty="0" smtClean="0"/>
              <a:t>: Let </a:t>
            </a:r>
            <a:r>
              <a:rPr lang="en-US" i="1" dirty="0" smtClean="0"/>
              <a:t>A</a:t>
            </a:r>
            <a:r>
              <a:rPr lang="en-US" dirty="0" smtClean="0"/>
              <a:t> be the set of all positive integers divisible by </a:t>
            </a:r>
            <a:r>
              <a:rPr lang="en-US" dirty="0" smtClean="0">
                <a:latin typeface="Cambria Math" pitchFamily="18" charset="0"/>
                <a:ea typeface="Cambria Math"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p>
          <a:p>
            <a:pPr lvl="1"/>
            <a:r>
              <a:rPr lang="en-US" dirty="0" smtClean="0"/>
              <a:t>A</a:t>
            </a:r>
            <a:r>
              <a:rPr lang="en-US" dirty="0" smtClean="0">
                <a:latin typeface="Cambria Math"/>
                <a:ea typeface="Cambria Math"/>
              </a:rPr>
              <a:t>⊂</a:t>
            </a:r>
            <a:r>
              <a:rPr lang="en-US" dirty="0" smtClean="0"/>
              <a:t> S: Let P(</a:t>
            </a:r>
            <a:r>
              <a:rPr lang="en-US" i="1" dirty="0" smtClean="0"/>
              <a:t>n</a:t>
            </a:r>
            <a:r>
              <a:rPr lang="en-US" dirty="0" smtClean="0"/>
              <a:t>) be the statement that </a:t>
            </a:r>
            <a:r>
              <a:rPr lang="en-US" dirty="0" smtClean="0">
                <a:latin typeface="Cambria Math" pitchFamily="18" charset="0"/>
                <a:ea typeface="Cambria Math" pitchFamily="18" charset="0"/>
              </a:rPr>
              <a:t>3</a:t>
            </a:r>
            <a:r>
              <a:rPr lang="en-US" i="1" dirty="0" smtClean="0"/>
              <a:t>n</a:t>
            </a:r>
            <a:r>
              <a:rPr lang="en-US" dirty="0" smtClean="0"/>
              <a:t> belongs to </a:t>
            </a:r>
            <a:r>
              <a:rPr lang="en-US" i="1" dirty="0" smtClean="0"/>
              <a:t>S</a:t>
            </a:r>
            <a:r>
              <a:rPr lang="en-US" dirty="0" smtClean="0"/>
              <a:t>. </a:t>
            </a:r>
          </a:p>
          <a:p>
            <a:pPr lvl="2">
              <a:buNone/>
            </a:pPr>
            <a:r>
              <a:rPr lang="en-US" dirty="0" smtClean="0"/>
              <a:t>     BASIS STEP: </a:t>
            </a:r>
            <a:r>
              <a:rPr lang="en-US" dirty="0" smtClean="0">
                <a:latin typeface="Cambria Math" pitchFamily="18" charset="0"/>
                <a:ea typeface="Cambria Math" pitchFamily="18" charset="0"/>
              </a:rPr>
              <a:t>3</a:t>
            </a:r>
            <a:r>
              <a:rPr lang="en-US" dirty="0" smtClean="0">
                <a:latin typeface="Cambria Math"/>
                <a:ea typeface="Cambria Math"/>
              </a:rPr>
              <a:t>∙1 = 3 ∊</a:t>
            </a:r>
            <a:r>
              <a:rPr lang="en-US" i="1" dirty="0" smtClean="0"/>
              <a:t> </a:t>
            </a:r>
            <a:r>
              <a:rPr lang="en-US" dirty="0" smtClean="0"/>
              <a:t>S, by the first part of recursive definition.</a:t>
            </a:r>
          </a:p>
          <a:p>
            <a:pPr lvl="2">
              <a:buNone/>
            </a:pPr>
            <a:r>
              <a:rPr lang="en-US" dirty="0" smtClean="0"/>
              <a:t>     INDUCTIVE STEP: Assume </a:t>
            </a:r>
            <a:r>
              <a:rPr lang="en-US" i="1" dirty="0" smtClean="0"/>
              <a:t>P</a:t>
            </a:r>
            <a:r>
              <a:rPr lang="en-US" dirty="0" smtClean="0"/>
              <a:t>(</a:t>
            </a:r>
            <a:r>
              <a:rPr lang="en-US" i="1" dirty="0" smtClean="0"/>
              <a:t>k</a:t>
            </a:r>
            <a:r>
              <a:rPr lang="en-US" dirty="0" smtClean="0"/>
              <a:t>) is true. By the second part of the recursive definition, if </a:t>
            </a:r>
            <a:r>
              <a:rPr lang="en-US" dirty="0" smtClean="0">
                <a:latin typeface="Cambria Math"/>
                <a:ea typeface="Cambria Math"/>
              </a:rPr>
              <a:t>3</a:t>
            </a:r>
            <a:r>
              <a:rPr lang="en-US" i="1" dirty="0" smtClean="0">
                <a:ea typeface="Cambria Math"/>
              </a:rPr>
              <a:t>k</a:t>
            </a:r>
            <a:r>
              <a:rPr lang="en-US" dirty="0" smtClean="0">
                <a:latin typeface="Cambria Math"/>
                <a:ea typeface="Cambria Math"/>
              </a:rPr>
              <a:t> ∊</a:t>
            </a:r>
            <a:r>
              <a:rPr lang="en-US" i="1" dirty="0" smtClean="0"/>
              <a:t> </a:t>
            </a:r>
            <a:r>
              <a:rPr lang="en-US" dirty="0" smtClean="0"/>
              <a:t>S, then since </a:t>
            </a:r>
            <a:r>
              <a:rPr lang="en-US" dirty="0" smtClean="0">
                <a:latin typeface="Cambria Math"/>
                <a:ea typeface="Cambria Math"/>
              </a:rPr>
              <a:t>3 ∊</a:t>
            </a:r>
            <a:r>
              <a:rPr lang="en-US" i="1" dirty="0" smtClean="0"/>
              <a:t> </a:t>
            </a:r>
            <a:r>
              <a:rPr lang="en-US" dirty="0" smtClean="0"/>
              <a:t>S, </a:t>
            </a:r>
            <a:r>
              <a:rPr lang="en-US" dirty="0" smtClean="0">
                <a:latin typeface="Cambria Math"/>
                <a:ea typeface="Cambria Math"/>
              </a:rPr>
              <a:t>3</a:t>
            </a:r>
            <a:r>
              <a:rPr lang="en-US" i="1" dirty="0" smtClean="0">
                <a:ea typeface="Cambria Math"/>
              </a:rPr>
              <a:t>k + </a:t>
            </a:r>
            <a:r>
              <a:rPr lang="en-US" dirty="0" smtClean="0">
                <a:latin typeface="Cambria Math"/>
                <a:ea typeface="Cambria Math"/>
              </a:rPr>
              <a:t>3</a:t>
            </a:r>
            <a:r>
              <a:rPr lang="en-US" i="1" dirty="0" smtClean="0">
                <a:ea typeface="Cambria Math"/>
              </a:rPr>
              <a:t> = </a:t>
            </a:r>
            <a:r>
              <a:rPr lang="en-US" dirty="0" smtClean="0">
                <a:latin typeface="Cambria Math"/>
                <a:ea typeface="Cambria Math"/>
              </a:rPr>
              <a:t>3(</a:t>
            </a:r>
            <a:r>
              <a:rPr lang="en-US" i="1" dirty="0" smtClean="0">
                <a:latin typeface="Cambria Math"/>
                <a:ea typeface="Cambria Math"/>
              </a:rPr>
              <a:t>k</a:t>
            </a:r>
            <a:r>
              <a:rPr lang="en-US" dirty="0" smtClean="0">
                <a:latin typeface="Cambria Math"/>
                <a:ea typeface="Cambria Math"/>
              </a:rPr>
              <a:t> + 1) ∊</a:t>
            </a:r>
            <a:r>
              <a:rPr lang="en-US" i="1" dirty="0" smtClean="0"/>
              <a:t> </a:t>
            </a:r>
            <a:r>
              <a:rPr lang="en-US" dirty="0" smtClean="0"/>
              <a:t>S. Hence, </a:t>
            </a:r>
            <a:r>
              <a:rPr lang="en-US" i="1" dirty="0" smtClean="0"/>
              <a:t>P</a:t>
            </a:r>
            <a:r>
              <a:rPr lang="en-US" dirty="0" smtClean="0"/>
              <a:t>(</a:t>
            </a:r>
            <a:r>
              <a:rPr lang="en-US" i="1" dirty="0" smtClean="0"/>
              <a:t>k </a:t>
            </a:r>
            <a:r>
              <a:rPr lang="en-US" dirty="0" smtClean="0"/>
              <a:t>+ </a:t>
            </a:r>
            <a:r>
              <a:rPr lang="en-US" dirty="0" smtClean="0">
                <a:latin typeface="Cambria Math" pitchFamily="18" charset="0"/>
                <a:ea typeface="Cambria Math" pitchFamily="18" charset="0"/>
              </a:rPr>
              <a:t>1</a:t>
            </a:r>
            <a:r>
              <a:rPr lang="en-US" dirty="0" smtClean="0"/>
              <a:t>) is true. </a:t>
            </a:r>
          </a:p>
          <a:p>
            <a:pPr lvl="1"/>
            <a:r>
              <a:rPr lang="en-US" dirty="0" smtClean="0"/>
              <a:t>S </a:t>
            </a:r>
            <a:r>
              <a:rPr lang="en-US" dirty="0" smtClean="0">
                <a:latin typeface="Cambria Math"/>
                <a:ea typeface="Cambria Math"/>
              </a:rPr>
              <a:t>⊂ </a:t>
            </a:r>
            <a:r>
              <a:rPr lang="en-US" dirty="0" smtClean="0"/>
              <a:t>A:</a:t>
            </a:r>
          </a:p>
          <a:p>
            <a:pPr lvl="2">
              <a:buNone/>
            </a:pPr>
            <a:r>
              <a:rPr lang="en-US" dirty="0" smtClean="0"/>
              <a:t>     BASIS STEP: </a:t>
            </a:r>
            <a:r>
              <a:rPr lang="en-US" dirty="0" smtClean="0">
                <a:latin typeface="Cambria Math"/>
                <a:ea typeface="Cambria Math"/>
              </a:rPr>
              <a:t>3 ∊</a:t>
            </a:r>
            <a:r>
              <a:rPr lang="en-US" i="1" dirty="0" smtClean="0"/>
              <a:t> </a:t>
            </a:r>
            <a:r>
              <a:rPr lang="en-US" dirty="0" smtClean="0"/>
              <a:t>S by the first part of recursive definition, and   </a:t>
            </a:r>
            <a:r>
              <a:rPr lang="en-US" dirty="0" smtClean="0">
                <a:latin typeface="Cambria Math" pitchFamily="18" charset="0"/>
                <a:ea typeface="Cambria Math" pitchFamily="18" charset="0"/>
              </a:rPr>
              <a:t>3</a:t>
            </a:r>
            <a:r>
              <a:rPr lang="en-US" dirty="0" smtClean="0">
                <a:latin typeface="Cambria Math"/>
                <a:ea typeface="Cambria Math"/>
              </a:rPr>
              <a:t> = </a:t>
            </a:r>
            <a:r>
              <a:rPr lang="en-US" dirty="0" smtClean="0">
                <a:latin typeface="Cambria Math" pitchFamily="18" charset="0"/>
                <a:ea typeface="Cambria Math" pitchFamily="18" charset="0"/>
              </a:rPr>
              <a:t>3</a:t>
            </a:r>
            <a:r>
              <a:rPr lang="en-US" dirty="0" smtClean="0">
                <a:latin typeface="Cambria Math"/>
                <a:ea typeface="Cambria Math"/>
              </a:rPr>
              <a:t>∙1.</a:t>
            </a:r>
            <a:endParaRPr lang="en-US" dirty="0" smtClean="0"/>
          </a:p>
          <a:p>
            <a:pPr lvl="2">
              <a:buNone/>
            </a:pPr>
            <a:r>
              <a:rPr lang="en-US" dirty="0" smtClean="0"/>
              <a:t>     INDUCTIVE STEP:  The second part of the recursive definition adds </a:t>
            </a:r>
            <a:r>
              <a:rPr lang="en-US" i="1" dirty="0" smtClean="0"/>
              <a:t>x</a:t>
            </a:r>
            <a:r>
              <a:rPr lang="en-US" dirty="0" smtClean="0"/>
              <a:t> +</a:t>
            </a:r>
            <a:r>
              <a:rPr lang="en-US" i="1" dirty="0" smtClean="0"/>
              <a:t>y</a:t>
            </a:r>
            <a:r>
              <a:rPr lang="en-US" dirty="0" smtClean="0"/>
              <a:t> to </a:t>
            </a:r>
            <a:r>
              <a:rPr lang="en-US" i="1" dirty="0" smtClean="0"/>
              <a:t>S</a:t>
            </a:r>
            <a:r>
              <a:rPr lang="en-US" dirty="0" smtClean="0"/>
              <a:t>, if both </a:t>
            </a:r>
            <a:r>
              <a:rPr lang="en-US" i="1" dirty="0" smtClean="0"/>
              <a:t>x</a:t>
            </a:r>
            <a:r>
              <a:rPr lang="en-US" dirty="0" smtClean="0"/>
              <a:t> and </a:t>
            </a:r>
            <a:r>
              <a:rPr lang="en-US" i="1" dirty="0" smtClean="0"/>
              <a:t>y</a:t>
            </a:r>
            <a:r>
              <a:rPr lang="en-US" dirty="0" smtClean="0"/>
              <a:t> are in </a:t>
            </a:r>
            <a:r>
              <a:rPr lang="en-US" i="1" dirty="0" smtClean="0"/>
              <a:t>S</a:t>
            </a:r>
            <a:r>
              <a:rPr lang="en-US" dirty="0" smtClean="0"/>
              <a:t>. If </a:t>
            </a:r>
            <a:r>
              <a:rPr lang="en-US" i="1" dirty="0" smtClean="0"/>
              <a:t>x</a:t>
            </a:r>
            <a:r>
              <a:rPr lang="en-US" dirty="0" smtClean="0"/>
              <a:t> and </a:t>
            </a:r>
            <a:r>
              <a:rPr lang="en-US" i="1" dirty="0" smtClean="0"/>
              <a:t>y</a:t>
            </a:r>
            <a:r>
              <a:rPr lang="en-US" dirty="0" smtClean="0"/>
              <a:t> are both in </a:t>
            </a:r>
            <a:r>
              <a:rPr lang="en-US" i="1" dirty="0" smtClean="0"/>
              <a:t>A</a:t>
            </a:r>
            <a:r>
              <a:rPr lang="en-US" dirty="0" smtClean="0"/>
              <a:t>, then both </a:t>
            </a:r>
            <a:r>
              <a:rPr lang="en-US" i="1" dirty="0" smtClean="0"/>
              <a:t>x</a:t>
            </a:r>
            <a:r>
              <a:rPr lang="en-US" dirty="0" smtClean="0"/>
              <a:t> and </a:t>
            </a:r>
            <a:r>
              <a:rPr lang="en-US" i="1" dirty="0" smtClean="0"/>
              <a:t>y</a:t>
            </a:r>
            <a:r>
              <a:rPr lang="en-US" dirty="0" smtClean="0"/>
              <a:t> are divisible by </a:t>
            </a:r>
            <a:r>
              <a:rPr lang="en-US" dirty="0" smtClean="0">
                <a:latin typeface="Cambria Math" pitchFamily="18" charset="0"/>
                <a:ea typeface="Cambria Math" pitchFamily="18" charset="0"/>
              </a:rPr>
              <a:t>3</a:t>
            </a:r>
            <a:r>
              <a:rPr lang="en-US" dirty="0" smtClean="0"/>
              <a:t>.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it follows that  </a:t>
            </a:r>
            <a:r>
              <a:rPr lang="en-US" i="1" dirty="0" smtClean="0"/>
              <a:t>x</a:t>
            </a:r>
            <a:r>
              <a:rPr lang="en-US" dirty="0" smtClean="0"/>
              <a:t> + </a:t>
            </a:r>
            <a:r>
              <a:rPr lang="en-US" i="1" dirty="0" smtClean="0"/>
              <a:t>y</a:t>
            </a:r>
            <a:r>
              <a:rPr lang="en-US" dirty="0" smtClean="0"/>
              <a:t> is divisible by </a:t>
            </a:r>
            <a:r>
              <a:rPr lang="en-US" dirty="0" smtClean="0">
                <a:latin typeface="Cambria Math" pitchFamily="18" charset="0"/>
                <a:ea typeface="Cambria Math" pitchFamily="18" charset="0"/>
              </a:rPr>
              <a:t>3</a:t>
            </a:r>
            <a:r>
              <a:rPr lang="en-US" dirty="0" smtClean="0"/>
              <a:t>. </a:t>
            </a:r>
          </a:p>
          <a:p>
            <a:r>
              <a:rPr lang="en-US" dirty="0" smtClean="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p>
          <a:p>
            <a:pPr lvl="1">
              <a:buNone/>
            </a:pPr>
            <a:r>
              <a:rPr lang="en-US" dirty="0" smtClean="0"/>
              <a:t>BASIS STEP: Show that the result holds for all elements specified in the basis step of the recursive definition.</a:t>
            </a:r>
          </a:p>
          <a:p>
            <a:pPr lvl="1">
              <a:buNone/>
            </a:pPr>
            <a:r>
              <a:rPr lang="en-US" dirty="0" smtClean="0"/>
              <a:t>RECURSIVE STEP: Show that if the statement is true for each of the elements used to construct new elements in the recursive step of the definition, the result holds for these new elements. </a:t>
            </a:r>
          </a:p>
          <a:p>
            <a:r>
              <a:rPr lang="en-US" dirty="0" smtClean="0"/>
              <a:t>The validity of structural induction can be shown to follow from the principle of mathematical induction.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dirty="0" smtClean="0"/>
              <a:t>BASIS STEP: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itchFamily="18" charset="0"/>
                <a:ea typeface="Cambria Math" pitchFamily="18" charset="0"/>
              </a:rPr>
              <a:t>0</a:t>
            </a:r>
            <a:r>
              <a:rPr lang="en-US" dirty="0" smtClean="0"/>
              <a:t>.</a:t>
            </a:r>
          </a:p>
          <a:p>
            <a:pPr lvl="1"/>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height                                           </a:t>
            </a:r>
            <a:r>
              <a:rPr lang="en-US" i="1" dirty="0" smtClean="0"/>
              <a:t>h(T) = </a:t>
            </a:r>
            <a:r>
              <a:rPr lang="en-US" dirty="0" smtClean="0">
                <a:latin typeface="Cambria Math" pitchFamily="18" charset="0"/>
                <a:ea typeface="Cambria Math" pitchFamily="18" charset="0"/>
              </a:rPr>
              <a:t>1</a:t>
            </a:r>
            <a:r>
              <a:rPr lang="en-US" i="1" dirty="0" smtClean="0"/>
              <a:t> + </a:t>
            </a:r>
            <a:r>
              <a:rPr lang="en-US" dirty="0" smtClean="0"/>
              <a:t>max(</a:t>
            </a:r>
            <a:r>
              <a:rPr lang="en-US" i="1" dirty="0" smtClean="0"/>
              <a:t>h(T</a:t>
            </a:r>
            <a:r>
              <a:rPr lang="en-US" baseline="-25000" dirty="0" smtClean="0">
                <a:latin typeface="Cambria Math" pitchFamily="18" charset="0"/>
                <a:ea typeface="Cambria Math" pitchFamily="18" charset="0"/>
              </a:rPr>
              <a:t>1</a:t>
            </a:r>
            <a:r>
              <a:rPr lang="en-US" i="1" dirty="0" smtClean="0"/>
              <a:t>),h</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smtClean="0"/>
              <a:t>.</a:t>
            </a:r>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b="1" dirty="0" smtClean="0"/>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p>
          <a:p>
            <a:pPr lvl="1"/>
            <a:r>
              <a:rPr lang="en-US" b="1" dirty="0" smtClean="0"/>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itchFamily="18" charset="0"/>
                <a:ea typeface="Cambria Math"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itchFamily="18" charset="0"/>
                <a:ea typeface="Cambria Math" pitchFamily="18" charset="0"/>
              </a:rPr>
              <a:t>1</a:t>
            </a:r>
            <a:r>
              <a:rPr lang="en-US" sz="2400" baseline="30000" dirty="0" smtClean="0"/>
              <a:t> </a:t>
            </a:r>
            <a:r>
              <a:rPr lang="en-US" sz="2400" dirty="0" smtClean="0"/>
              <a:t>– </a:t>
            </a:r>
            <a:r>
              <a:rPr lang="en-US" sz="2400" dirty="0" smtClean="0">
                <a:latin typeface="Cambria Math" pitchFamily="18" charset="0"/>
                <a:ea typeface="Cambria Math" pitchFamily="18" charset="0"/>
              </a:rPr>
              <a:t>1.</a:t>
            </a:r>
          </a:p>
          <a:p>
            <a:pPr>
              <a:buNone/>
            </a:pPr>
            <a:r>
              <a:rPr lang="en-US" sz="2400" b="1" dirty="0" smtClean="0">
                <a:ea typeface="Cambria Math" pitchFamily="18" charset="0"/>
              </a:rPr>
              <a:t>   Proof</a:t>
            </a:r>
            <a:r>
              <a:rPr lang="en-US" sz="2400" dirty="0" smtClean="0">
                <a:ea typeface="Cambria Math" pitchFamily="18" charset="0"/>
              </a:rPr>
              <a:t>: Use structural induction.</a:t>
            </a:r>
          </a:p>
          <a:p>
            <a:pPr lvl="1"/>
            <a:r>
              <a:rPr lang="en-US" sz="2000" dirty="0" smtClean="0"/>
              <a:t>BASIS  STEP: The result holds for a full binary tree consisting only of a root,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and </a:t>
            </a:r>
            <a:r>
              <a:rPr lang="en-US" sz="2000" i="1" dirty="0" smtClean="0"/>
              <a:t>h</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0</a:t>
            </a:r>
            <a:r>
              <a:rPr lang="en-US" sz="2000" dirty="0" smtClean="0"/>
              <a:t>.  Hence,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baseline="30000" dirty="0" smtClean="0">
                <a:latin typeface="Cambria Math" pitchFamily="18" charset="0"/>
                <a:ea typeface="Cambria Math" pitchFamily="18" charset="0"/>
              </a:rPr>
              <a:t>0</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1.</a:t>
            </a:r>
          </a:p>
          <a:p>
            <a:pPr lvl="1"/>
            <a:r>
              <a:rPr lang="en-US" sz="2000" dirty="0" smtClean="0"/>
              <a:t>RECURSIVE STEP:  Assume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1</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and also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2</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2</a:t>
            </a:r>
            <a:r>
              <a:rPr lang="en-US" sz="2000" baseline="30000" dirty="0" smtClean="0"/>
              <a:t>)+</a:t>
            </a:r>
            <a:r>
              <a:rPr lang="en-US" sz="2000" baseline="30000" dirty="0" smtClean="0">
                <a:latin typeface="Cambria Math" pitchFamily="18" charset="0"/>
                <a:ea typeface="Cambria Math" pitchFamily="18" charset="0"/>
              </a:rPr>
              <a:t>1  </a:t>
            </a:r>
            <a:r>
              <a:rPr lang="en-US" sz="2000" dirty="0" smtClean="0"/>
              <a:t>– </a:t>
            </a:r>
            <a:r>
              <a:rPr lang="en-US" sz="2000" dirty="0" smtClean="0">
                <a:latin typeface="Cambria Math" pitchFamily="18" charset="0"/>
                <a:ea typeface="Cambria Math" pitchFamily="18" charset="0"/>
              </a:rPr>
              <a:t>1</a:t>
            </a:r>
            <a:r>
              <a:rPr lang="en-US" sz="2000" dirty="0" smtClean="0"/>
              <a:t> whenever </a:t>
            </a:r>
            <a:r>
              <a:rPr lang="en-US" sz="2000" i="1" dirty="0" smtClean="0"/>
              <a:t>T</a:t>
            </a:r>
            <a:r>
              <a:rPr lang="en-US" sz="2000" baseline="-25000" dirty="0" smtClean="0">
                <a:latin typeface="Cambria Math" pitchFamily="18" charset="0"/>
                <a:ea typeface="Cambria Math" pitchFamily="18" charset="0"/>
              </a:rPr>
              <a:t>1</a:t>
            </a:r>
            <a:r>
              <a:rPr lang="en-US" sz="2000" dirty="0" smtClean="0"/>
              <a:t> and </a:t>
            </a:r>
            <a:r>
              <a:rPr lang="en-US" sz="2000" i="1" dirty="0" smtClean="0"/>
              <a:t>T</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t>are full binary trees.</a:t>
            </a:r>
          </a:p>
          <a:p>
            <a:pPr>
              <a:buNone/>
            </a:pPr>
            <a:endParaRPr lang="en-US" sz="2000" dirty="0" smtClean="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∙max(</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                (max(</a:t>
            </a:r>
            <a:r>
              <a:rPr lang="en-US" sz="2000" dirty="0" smtClean="0">
                <a:latin typeface="Cambria Math" pitchFamily="18" charset="0"/>
                <a:ea typeface="Cambria Math" pitchFamily="18" charset="0"/>
              </a:rPr>
              <a:t>2</a:t>
            </a:r>
            <a:r>
              <a:rPr lang="en-US" sz="2000" i="1" baseline="30000" dirty="0" smtClean="0"/>
              <a:t>x</a:t>
            </a:r>
            <a:r>
              <a:rPr lang="en-US" sz="2000" dirty="0" smtClean="0"/>
              <a:t> ,</a:t>
            </a:r>
            <a:r>
              <a:rPr lang="en-US" sz="2000" dirty="0" smtClean="0">
                <a:latin typeface="Cambria Math" pitchFamily="18" charset="0"/>
                <a:ea typeface="Cambria Math" pitchFamily="18" charset="0"/>
              </a:rPr>
              <a:t> 2</a:t>
            </a:r>
            <a:r>
              <a:rPr lang="en-US" sz="2000" i="1" baseline="30000" dirty="0" smtClean="0"/>
              <a:t>y</a:t>
            </a:r>
            <a:r>
              <a:rPr lang="en-US" sz="2000" dirty="0" smtClean="0"/>
              <a:t>)= </a:t>
            </a:r>
            <a:r>
              <a:rPr lang="en-US" sz="2000" dirty="0" smtClean="0">
                <a:latin typeface="Cambria Math" pitchFamily="18" charset="0"/>
                <a:ea typeface="Cambria Math" pitchFamily="18" charset="0"/>
              </a:rPr>
              <a:t>2</a:t>
            </a:r>
            <a:r>
              <a:rPr lang="en-US" sz="2000" baseline="30000" dirty="0" smtClean="0"/>
              <a:t>max(</a:t>
            </a:r>
            <a:r>
              <a:rPr lang="en-US" sz="2000" i="1" baseline="30000" dirty="0" err="1" smtClean="0"/>
              <a:t>x,y</a:t>
            </a:r>
            <a:r>
              <a:rPr lang="en-US" sz="2000" baseline="30000" dirty="0" smtClean="0"/>
              <a:t>)</a:t>
            </a:r>
            <a:r>
              <a:rPr lang="en-US" sz="2000" dirty="0" smtClean="0"/>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lang="en-US" sz="2000" dirty="0" smtClean="0"/>
              <a:t>                                     (</a:t>
            </a:r>
            <a:r>
              <a:rPr lang="en-US" sz="2000" i="1" dirty="0" smtClean="0"/>
              <a:t>by recursive definition of h(T)</a:t>
            </a: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Generalized induction </a:t>
            </a:r>
            <a:r>
              <a:rPr lang="en-US" dirty="0" smtClean="0"/>
              <a:t>is used to prove results about sets other than the integers that have the well-ordering property. (</a:t>
            </a:r>
            <a:r>
              <a:rPr lang="en-US" i="1" dirty="0" smtClean="0"/>
              <a:t>explored in more detail in Chapter </a:t>
            </a:r>
            <a:r>
              <a:rPr lang="en-US" dirty="0" smtClean="0">
                <a:latin typeface="Cambria Math" pitchFamily="18" charset="0"/>
                <a:ea typeface="Cambria Math" pitchFamily="18" charset="0"/>
              </a:rPr>
              <a:t>9</a:t>
            </a:r>
            <a:r>
              <a:rPr lang="en-US" dirty="0" smtClean="0"/>
              <a:t>)</a:t>
            </a:r>
          </a:p>
          <a:p>
            <a:r>
              <a:rPr lang="en-US" dirty="0" smtClean="0"/>
              <a:t>For example, consider an ordering on </a:t>
            </a:r>
            <a:r>
              <a:rPr lang="en-US" b="1" dirty="0" smtClean="0"/>
              <a:t>N</a:t>
            </a:r>
            <a:r>
              <a:rPr lang="en-US" dirty="0" smtClean="0">
                <a:latin typeface="Cambria Math"/>
                <a:ea typeface="Cambria Math"/>
              </a:rPr>
              <a:t>⨉</a:t>
            </a:r>
            <a:r>
              <a:rPr lang="en-US" dirty="0" smtClean="0"/>
              <a:t> </a:t>
            </a:r>
            <a:r>
              <a:rPr lang="en-US" b="1" dirty="0" smtClean="0"/>
              <a:t>N</a:t>
            </a:r>
            <a:r>
              <a:rPr lang="en-US" dirty="0" smtClean="0"/>
              <a:t>, ordered pairs of nonnegative integers. Specify that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y</a:t>
            </a:r>
            <a:r>
              <a:rPr lang="en-US" baseline="-25000" dirty="0" smtClean="0">
                <a:latin typeface="Cambria Math" pitchFamily="18" charset="0"/>
                <a:ea typeface="Cambria Math" pitchFamily="18" charset="0"/>
              </a:rPr>
              <a:t>1</a:t>
            </a:r>
            <a:r>
              <a:rPr lang="en-US" dirty="0" smtClean="0"/>
              <a:t>) is less than or equal to (</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y</a:t>
            </a:r>
            <a:r>
              <a:rPr lang="en-US" baseline="-25000" dirty="0" smtClean="0">
                <a:latin typeface="Cambria Math" pitchFamily="18" charset="0"/>
                <a:ea typeface="Cambria Math" pitchFamily="18" charset="0"/>
              </a:rPr>
              <a:t>2</a:t>
            </a:r>
            <a:r>
              <a:rPr lang="en-US" dirty="0" smtClean="0"/>
              <a:t>) if either </a:t>
            </a:r>
            <a:r>
              <a:rPr lang="en-US" i="1" dirty="0" smtClean="0"/>
              <a:t>x</a:t>
            </a:r>
            <a:r>
              <a:rPr lang="en-US" baseline="-25000" dirty="0" smtClean="0">
                <a:latin typeface="Cambria Math" pitchFamily="18" charset="0"/>
                <a:ea typeface="Cambria Math" pitchFamily="18" charset="0"/>
              </a:rPr>
              <a:t>1</a:t>
            </a:r>
            <a:r>
              <a:rPr lang="en-US" dirty="0" smtClean="0"/>
              <a:t> &lt; </a:t>
            </a:r>
            <a:r>
              <a:rPr lang="en-US" i="1" dirty="0" smtClean="0"/>
              <a:t>x</a:t>
            </a:r>
            <a:r>
              <a:rPr lang="en-US" baseline="-25000" dirty="0" smtClean="0">
                <a:latin typeface="Cambria Math" pitchFamily="18" charset="0"/>
                <a:ea typeface="Cambria Math" pitchFamily="18" charset="0"/>
              </a:rPr>
              <a:t>2</a:t>
            </a:r>
            <a:r>
              <a:rPr lang="en-US" dirty="0" smtClean="0"/>
              <a:t>, or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 x</a:t>
            </a:r>
            <a:r>
              <a:rPr lang="en-US" baseline="-25000" dirty="0" smtClean="0">
                <a:latin typeface="Cambria Math" pitchFamily="18" charset="0"/>
                <a:ea typeface="Cambria Math" pitchFamily="18" charset="0"/>
              </a:rPr>
              <a:t>2</a:t>
            </a:r>
            <a:r>
              <a:rPr lang="en-US" dirty="0" smtClean="0"/>
              <a:t>  and </a:t>
            </a:r>
            <a:r>
              <a:rPr lang="en-US" i="1" dirty="0" smtClean="0"/>
              <a:t>y</a:t>
            </a:r>
            <a:r>
              <a:rPr lang="en-US" baseline="-25000" dirty="0" smtClean="0">
                <a:latin typeface="Cambria Math" pitchFamily="18" charset="0"/>
                <a:ea typeface="Cambria Math" pitchFamily="18" charset="0"/>
              </a:rPr>
              <a:t>1 </a:t>
            </a:r>
            <a:r>
              <a:rPr lang="en-US" dirty="0" smtClean="0"/>
              <a:t>&lt;</a:t>
            </a:r>
            <a:r>
              <a:rPr lang="en-US" i="1" dirty="0" smtClean="0"/>
              <a:t>y</a:t>
            </a:r>
            <a:r>
              <a:rPr lang="en-US" baseline="-25000" dirty="0" smtClean="0">
                <a:latin typeface="Cambria Math" pitchFamily="18" charset="0"/>
                <a:ea typeface="Cambria Math" pitchFamily="18" charset="0"/>
              </a:rPr>
              <a:t>2</a:t>
            </a:r>
            <a:r>
              <a:rPr lang="en-US" dirty="0" smtClean="0"/>
              <a:t> . This is called the </a:t>
            </a:r>
            <a:r>
              <a:rPr lang="en-US" i="1" dirty="0" smtClean="0"/>
              <a:t>lexicographic ordering</a:t>
            </a:r>
            <a:r>
              <a:rPr lang="en-US" dirty="0" smtClean="0"/>
              <a:t>.</a:t>
            </a:r>
          </a:p>
          <a:p>
            <a:r>
              <a:rPr lang="en-US" dirty="0" smtClean="0"/>
              <a:t>Strings are also commonly ordered by a</a:t>
            </a:r>
            <a:r>
              <a:rPr lang="en-US" i="1" dirty="0" smtClean="0"/>
              <a:t> lexicographic ordering</a:t>
            </a:r>
            <a:r>
              <a:rPr lang="en-US" dirty="0" smtClean="0"/>
              <a:t>.</a:t>
            </a:r>
          </a:p>
          <a:p>
            <a:r>
              <a:rPr lang="en-US" dirty="0" smtClean="0"/>
              <a:t>The next example uses generalized induction to prove a result about ordered pairs from </a:t>
            </a:r>
            <a:r>
              <a:rPr lang="en-US" b="1" dirty="0" smtClean="0"/>
              <a:t>N</a:t>
            </a:r>
            <a:r>
              <a:rPr lang="en-US" dirty="0" smtClean="0">
                <a:latin typeface="Cambria Math"/>
                <a:ea typeface="Cambria Math"/>
              </a:rPr>
              <a:t>⨉</a:t>
            </a:r>
            <a:r>
              <a:rPr lang="en-US" dirty="0" smtClean="0"/>
              <a:t> </a:t>
            </a:r>
            <a:r>
              <a:rPr lang="en-US" b="1" dirty="0" smtClean="0"/>
              <a:t>N</a:t>
            </a:r>
            <a:r>
              <a:rPr lang="en-US" dirty="0" smtClean="0"/>
              <a: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that </a:t>
            </a:r>
            <a:r>
              <a:rPr lang="en-US" i="1" dirty="0" err="1" smtClean="0"/>
              <a:t>a</a:t>
            </a:r>
            <a:r>
              <a:rPr lang="en-US" i="1" baseline="-25000" dirty="0" err="1" smtClean="0"/>
              <a:t>m,n</a:t>
            </a:r>
            <a:r>
              <a:rPr lang="en-US" baseline="-25000" dirty="0" smtClean="0"/>
              <a:t>  </a:t>
            </a:r>
            <a:r>
              <a:rPr lang="en-US" dirty="0" smtClean="0"/>
              <a:t> is defined for  (</a:t>
            </a:r>
            <a:r>
              <a:rPr lang="en-US" i="1" dirty="0" err="1" smtClean="0"/>
              <a:t>m</a:t>
            </a:r>
            <a:r>
              <a:rPr lang="en-US" dirty="0" err="1" smtClean="0"/>
              <a:t>,</a:t>
            </a:r>
            <a:r>
              <a:rPr lang="en-US" i="1" dirty="0" err="1" smtClean="0"/>
              <a:t>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by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a:t>
            </a:r>
            <a:r>
              <a:rPr lang="en-US" dirty="0" smtClean="0">
                <a:ea typeface="Cambria Math" pitchFamily="18" charset="0"/>
              </a:rPr>
              <a:t>and</a:t>
            </a: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Show that</a:t>
            </a:r>
            <a:r>
              <a:rPr lang="en-US" i="1" dirty="0" smtClean="0"/>
              <a:t> </a:t>
            </a:r>
            <a:r>
              <a:rPr lang="en-US" i="1" dirty="0" err="1" smtClean="0"/>
              <a:t>a</a:t>
            </a:r>
            <a:r>
              <a:rPr lang="en-US" i="1" baseline="-25000" dirty="0" err="1" smtClean="0"/>
              <a:t>m,n</a:t>
            </a:r>
            <a:r>
              <a:rPr lang="en-US" baseline="-25000" dirty="0" smtClean="0"/>
              <a:t> </a:t>
            </a:r>
            <a:r>
              <a:rPr lang="en-US" dirty="0" smtClean="0">
                <a:latin typeface="Cambria Math" pitchFamily="18" charset="0"/>
                <a:ea typeface="Cambria Math" pitchFamily="18" charset="0"/>
              </a:rPr>
              <a:t>=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r>
              <a:rPr lang="en-US" dirty="0" smtClean="0"/>
              <a:t>is defined for all    (</a:t>
            </a:r>
            <a:r>
              <a:rPr lang="en-US" dirty="0" err="1" smtClean="0"/>
              <a:t>m,n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ea typeface="Cambria Math" pitchFamily="18" charset="0"/>
              </a:rPr>
              <a:t>.</a:t>
            </a:r>
            <a:endParaRPr lang="en-US" dirty="0" smtClean="0"/>
          </a:p>
          <a:p>
            <a:pPr>
              <a:buNone/>
            </a:pPr>
            <a:r>
              <a:rPr lang="en-US" b="1" dirty="0" smtClean="0"/>
              <a:t>    Solution</a:t>
            </a:r>
            <a:r>
              <a:rPr lang="en-US" dirty="0" smtClean="0"/>
              <a:t>: Use generalized induction.</a:t>
            </a:r>
          </a:p>
          <a:p>
            <a:pPr lvl="1">
              <a:buNone/>
            </a:pPr>
            <a:r>
              <a:rPr lang="en-US" dirty="0" smtClean="0"/>
              <a:t>BASIS STEP: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 0 + (0</a:t>
            </a:r>
            <a:r>
              <a:rPr lang="en-US" dirty="0" smtClean="0">
                <a:latin typeface="Cambria Math"/>
                <a:ea typeface="Cambria Math"/>
              </a:rPr>
              <a:t>∙1)/2</a:t>
            </a:r>
            <a:endParaRPr lang="en-US" dirty="0" smtClean="0"/>
          </a:p>
          <a:p>
            <a:pPr lvl="1">
              <a:buNone/>
            </a:pPr>
            <a:r>
              <a:rPr lang="en-US" dirty="0" smtClean="0"/>
              <a:t>INDUCTIVE STEP: Assume that </a:t>
            </a:r>
            <a:r>
              <a:rPr lang="en-US" i="1" dirty="0" err="1" smtClean="0"/>
              <a:t>a</a:t>
            </a:r>
            <a:r>
              <a:rPr lang="en-US" i="1" baseline="-25000" dirty="0" err="1" smtClean="0"/>
              <a:t>m</a:t>
            </a:r>
            <a:r>
              <a:rPr lang="en-US" i="1" baseline="-25000" dirty="0" err="1" smtClean="0">
                <a:latin typeface="Cambria Math"/>
                <a:ea typeface="Cambria Math"/>
              </a:rPr>
              <a:t>̍</a:t>
            </a:r>
            <a:r>
              <a:rPr lang="en-US" i="1" baseline="-25000" dirty="0" err="1" smtClean="0"/>
              <a:t>,n</a:t>
            </a:r>
            <a:r>
              <a:rPr lang="en-US" i="1"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ea typeface="Cambria Math" pitchFamily="18" charset="0"/>
              </a:rPr>
              <a:t>m</a:t>
            </a:r>
            <a:r>
              <a:rPr lang="en-US" i="1"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 + 1)/2 whenever(</a:t>
            </a:r>
            <a:r>
              <a:rPr lang="en-US" i="1" dirty="0" err="1" smtClean="0">
                <a:ea typeface="Cambria Math" pitchFamily="18" charset="0"/>
              </a:rPr>
              <a:t>m</a:t>
            </a:r>
            <a:r>
              <a:rPr lang="en-US" i="1" dirty="0" err="1" smtClean="0">
                <a:latin typeface="Cambria Math"/>
                <a:ea typeface="Cambria Math"/>
              </a:rPr>
              <a:t>̍</a:t>
            </a:r>
            <a:r>
              <a:rPr lang="en-US" dirty="0" err="1" smtClean="0"/>
              <a:t>,</a:t>
            </a:r>
            <a:r>
              <a:rPr lang="en-US" i="1" dirty="0" err="1" smtClean="0">
                <a:ea typeface="Cambria Math" pitchFamily="18" charset="0"/>
              </a:rPr>
              <a:t>n</a:t>
            </a:r>
            <a:r>
              <a:rPr lang="en-US" i="1" dirty="0" smtClean="0">
                <a:latin typeface="Cambria Math"/>
                <a:ea typeface="Cambria Math"/>
              </a:rPr>
              <a:t>̍</a:t>
            </a:r>
            <a:r>
              <a:rPr lang="en-US" dirty="0" smtClean="0"/>
              <a:t>)</a:t>
            </a:r>
            <a:r>
              <a:rPr lang="en-US" dirty="0" smtClean="0">
                <a:latin typeface="Cambria Math"/>
                <a:ea typeface="Cambria Math"/>
              </a:rPr>
              <a:t>  </a:t>
            </a:r>
            <a:r>
              <a:rPr lang="en-US" dirty="0" smtClean="0">
                <a:ea typeface="Cambria Math"/>
              </a:rPr>
              <a:t>is less than</a:t>
            </a:r>
            <a:r>
              <a:rPr lang="en-US" dirty="0" smtClean="0"/>
              <a:t> (</a:t>
            </a:r>
            <a:r>
              <a:rPr lang="en-US" dirty="0" err="1" smtClean="0"/>
              <a:t>m,n</a:t>
            </a:r>
            <a:r>
              <a:rPr lang="en-US" dirty="0" smtClean="0"/>
              <a:t>) in the lexicographic ordering of </a:t>
            </a:r>
            <a:r>
              <a:rPr lang="en-US" dirty="0" smtClean="0">
                <a:ea typeface="Cambria Math"/>
              </a:rPr>
              <a:t> </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endParaRPr lang="en-US" dirty="0" smtClean="0"/>
          </a:p>
          <a:p>
            <a:pPr lvl="2"/>
            <a:r>
              <a:rPr lang="en-US" dirty="0" smtClean="0"/>
              <a:t>If </a:t>
            </a:r>
            <a:r>
              <a:rPr lang="en-US" i="1" dirty="0" smtClean="0"/>
              <a:t>n</a:t>
            </a:r>
            <a:r>
              <a:rPr lang="en-US" dirty="0" smtClean="0"/>
              <a:t> = </a:t>
            </a:r>
            <a:r>
              <a:rPr lang="en-US" dirty="0" smtClean="0">
                <a:latin typeface="Cambria Math" pitchFamily="18" charset="0"/>
                <a:ea typeface="Cambria Math" pitchFamily="18" charset="0"/>
              </a:rPr>
              <a:t>0</a:t>
            </a:r>
            <a:r>
              <a:rPr lang="en-US" dirty="0" smtClean="0"/>
              <a:t>, by the inductive hypothesis we can conclude </a:t>
            </a:r>
          </a:p>
          <a:p>
            <a:pPr lvl="2">
              <a:buNone/>
            </a:pPr>
            <a:r>
              <a:rPr lang="en-US" i="1" dirty="0" smtClean="0"/>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a:t>
            </a:r>
            <a:r>
              <a:rPr lang="en-US" i="1" dirty="0" smtClean="0">
                <a:latin typeface="Cambria Math"/>
                <a:ea typeface="Cambria Math"/>
              </a:rPr>
              <a:t>− </a:t>
            </a:r>
            <a:r>
              <a:rPr lang="en-US" dirty="0" smtClean="0">
                <a:latin typeface="Cambria Math" pitchFamily="18" charset="0"/>
                <a:ea typeface="Cambria Math" pitchFamily="18" charset="0"/>
              </a:rPr>
              <a:t>1+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+ 1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p>
          <a:p>
            <a:pPr lvl="2"/>
            <a:r>
              <a:rPr lang="en-US" dirty="0" smtClean="0">
                <a:latin typeface="Cambria Math" pitchFamily="18" charset="0"/>
                <a:ea typeface="Cambria Math" pitchFamily="18" charset="0"/>
              </a:rPr>
              <a:t>If </a:t>
            </a:r>
            <a:r>
              <a:rPr lang="en-US" i="1" dirty="0" smtClean="0">
                <a:ea typeface="Cambria Math" pitchFamily="18" charset="0"/>
              </a:rPr>
              <a:t>n</a:t>
            </a:r>
            <a:r>
              <a:rPr lang="en-US" dirty="0" smtClean="0">
                <a:latin typeface="Cambria Math" pitchFamily="18" charset="0"/>
                <a:ea typeface="Cambria Math" pitchFamily="18" charset="0"/>
              </a:rPr>
              <a:t> &gt; 0, by the inductive hypothesis we can conclude </a:t>
            </a:r>
          </a:p>
          <a:p>
            <a:pPr lvl="2">
              <a:buNone/>
            </a:pPr>
            <a:r>
              <a:rPr lang="en-US" dirty="0" smtClean="0">
                <a:latin typeface="Cambria Math" pitchFamily="18" charset="0"/>
                <a:ea typeface="Cambria Math" pitchFamily="18" charset="0"/>
              </a:rPr>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 −</a:t>
            </a:r>
            <a:r>
              <a:rPr lang="en-US" dirty="0" smtClean="0">
                <a:latin typeface="Cambria Math" pitchFamily="18" charset="0"/>
                <a:ea typeface="Cambria Math" pitchFamily="18" charset="0"/>
              </a:rPr>
              <a:t>  1)/2 +</a:t>
            </a:r>
            <a:r>
              <a:rPr lang="en-US" i="1" dirty="0" smtClean="0">
                <a:ea typeface="Cambria Math" pitchFamily="18" charset="0"/>
              </a:rPr>
              <a:t>n</a:t>
            </a:r>
            <a:r>
              <a:rPr lang="en-US" dirty="0" smtClean="0">
                <a:latin typeface="Cambria Math" pitchFamily="18" charset="0"/>
                <a:ea typeface="Cambria Math" pitchFamily="18" charset="0"/>
              </a:rPr>
              <a:t>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endParaRPr lang="en-US" dirty="0" smtClean="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Algorithms</a:t>
            </a:r>
            <a:endParaRPr lang="en-US" dirty="0"/>
          </a:p>
        </p:txBody>
      </p:sp>
      <p:sp>
        <p:nvSpPr>
          <p:cNvPr id="3" name="Subtitle 2"/>
          <p:cNvSpPr>
            <a:spLocks noGrp="1"/>
          </p:cNvSpPr>
          <p:nvPr>
            <p:ph type="subTitle" idx="1"/>
          </p:nvPr>
        </p:nvSpPr>
        <p:spPr/>
        <p:txBody>
          <a:bodyPr/>
          <a:lstStyle/>
          <a:p>
            <a:r>
              <a:rPr lang="en-US" dirty="0" smtClean="0"/>
              <a:t>Section 5.4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these steps:</a:t>
            </a:r>
            <a:endParaRPr lang="en-US" dirty="0"/>
          </a:p>
          <a:p>
            <a:pPr lvl="1"/>
            <a:r>
              <a:rPr lang="en-US" i="1" dirty="0" smtClean="0"/>
              <a:t>Basis Step</a:t>
            </a:r>
            <a:r>
              <a:rPr lang="en-US" dirty="0" smtClean="0"/>
              <a:t>: Show that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a:t>
            </a:r>
            <a:r>
              <a:rPr lang="en-US" i="1" dirty="0" smtClean="0">
                <a:sym typeface="Wingdings" pitchFamily="2" charset="2"/>
              </a:rPr>
              <a:t> </a:t>
            </a:r>
            <a:r>
              <a:rPr lang="en-US" dirty="0" smtClean="0">
                <a:sym typeface="Wingdings" pitchFamily="2" charset="2"/>
              </a:rPr>
              <a:t>is true for all positive integers </a:t>
            </a:r>
            <a:r>
              <a:rPr lang="en-US" i="1" dirty="0" smtClean="0">
                <a:sym typeface="Wingdings" pitchFamily="2" charset="2"/>
              </a:rPr>
              <a:t>k</a:t>
            </a:r>
            <a:r>
              <a:rPr lang="en-US" dirty="0" smtClean="0">
                <a:sym typeface="Wingdings" pitchFamily="2" charset="2"/>
              </a:rPr>
              <a:t>.</a:t>
            </a: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a:t>
            </a:r>
          </a:p>
          <a:p>
            <a:pPr>
              <a:buNone/>
            </a:pPr>
            <a:r>
              <a:rPr lang="en-US" dirty="0" smtClean="0"/>
              <a:t>    </a:t>
            </a:r>
          </a:p>
          <a:p>
            <a:pPr>
              <a:buNone/>
            </a:pPr>
            <a:r>
              <a:rPr lang="en-US" b="1" dirty="0" smtClean="0"/>
              <a:t>     Climbing an Infinite Ladder Example</a:t>
            </a:r>
            <a:r>
              <a:rPr lang="en-US" dirty="0" smtClean="0"/>
              <a:t>:</a:t>
            </a:r>
          </a:p>
          <a:p>
            <a:pPr lvl="1"/>
            <a:r>
              <a:rPr lang="en-US" dirty="0" smtClean="0"/>
              <a:t>BASIS STEP: By (</a:t>
            </a:r>
            <a:r>
              <a:rPr lang="en-US" dirty="0" smtClean="0">
                <a:latin typeface="Cambria Math" pitchFamily="18" charset="0"/>
                <a:ea typeface="Cambria Math" pitchFamily="18" charset="0"/>
              </a:rPr>
              <a:t>1</a:t>
            </a:r>
            <a:r>
              <a:rPr lang="en-US" dirty="0" smtClean="0"/>
              <a:t>), we can reach rung </a:t>
            </a:r>
            <a:r>
              <a:rPr lang="en-US" dirty="0" smtClean="0">
                <a:latin typeface="Cambria Math" pitchFamily="18" charset="0"/>
                <a:ea typeface="Cambria Math" pitchFamily="18" charset="0"/>
              </a:rPr>
              <a:t>1</a:t>
            </a:r>
            <a:r>
              <a:rPr lang="en-US" dirty="0" smtClean="0"/>
              <a:t>.</a:t>
            </a:r>
          </a:p>
          <a:p>
            <a:pPr lvl="1"/>
            <a:r>
              <a:rPr lang="en-US" dirty="0" smtClean="0"/>
              <a:t>INDUCTIVE STEP: Assume the inductive hypothesis that we can reach rung </a:t>
            </a:r>
            <a:r>
              <a:rPr lang="en-US" i="1" dirty="0" smtClean="0"/>
              <a:t>k</a:t>
            </a:r>
            <a:r>
              <a:rPr lang="en-US" dirty="0" smtClean="0"/>
              <a:t>. Then by (</a:t>
            </a:r>
            <a:r>
              <a:rPr lang="en-US" dirty="0" smtClean="0">
                <a:latin typeface="Cambria Math" pitchFamily="18" charset="0"/>
                <a:ea typeface="Cambria Math" pitchFamily="18" charset="0"/>
              </a:rPr>
              <a:t>2</a:t>
            </a:r>
            <a:r>
              <a:rPr lang="en-US" dirty="0" smtClean="0"/>
              <a:t>), we can reach rung </a:t>
            </a:r>
            <a:r>
              <a:rPr lang="en-US" i="1" dirty="0" smtClean="0"/>
              <a:t>k </a:t>
            </a:r>
            <a:r>
              <a:rPr lang="en-US" dirty="0" smtClean="0"/>
              <a:t>+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 Algorithms</a:t>
            </a:r>
          </a:p>
          <a:p>
            <a:r>
              <a:rPr lang="en-US" dirty="0" smtClean="0"/>
              <a:t>Proving Recursive Algorithms Correct</a:t>
            </a:r>
          </a:p>
          <a:p>
            <a:r>
              <a:rPr lang="en-US" dirty="0" smtClean="0"/>
              <a:t>Recursion and Iteration (</a:t>
            </a:r>
            <a:r>
              <a:rPr lang="en-US" i="1" dirty="0" smtClean="0"/>
              <a:t>not yet included in overheads</a:t>
            </a:r>
            <a:r>
              <a:rPr lang="en-US" dirty="0" smtClean="0"/>
              <a:t>)</a:t>
            </a:r>
          </a:p>
          <a:p>
            <a:r>
              <a:rPr lang="en-US" dirty="0" smtClean="0"/>
              <a:t>Merge Sort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An algorithm is called </a:t>
            </a:r>
            <a:r>
              <a:rPr lang="en-US" i="1" dirty="0" smtClean="0"/>
              <a:t>recursive</a:t>
            </a:r>
            <a:r>
              <a:rPr lang="en-US" dirty="0" smtClean="0"/>
              <a:t> if it solves a problem by reducing it to an instance of the same problem with smaller input.</a:t>
            </a:r>
          </a:p>
          <a:p>
            <a:r>
              <a:rPr lang="en-US" dirty="0" smtClean="0"/>
              <a:t>For the algorithm to terminate, the instance of the problem must eventually be reduced to some initial case for which the solution is known.</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Factorial Algorithm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n</a:t>
            </a:r>
            <a:r>
              <a:rPr lang="en-US" dirty="0" smtClean="0"/>
              <a:t>!, where </a:t>
            </a:r>
            <a:r>
              <a:rPr lang="en-US" i="1" dirty="0" smtClean="0"/>
              <a:t>n</a:t>
            </a:r>
            <a:r>
              <a:rPr lang="en-US" dirty="0" smtClean="0"/>
              <a:t> is a nonnegative integer. </a:t>
            </a:r>
          </a:p>
          <a:p>
            <a:r>
              <a:rPr lang="en-US" b="1" dirty="0" smtClean="0"/>
              <a:t>Solution</a:t>
            </a:r>
            <a:r>
              <a:rPr lang="en-US" dirty="0" smtClean="0"/>
              <a:t>: Use the recursive definition of the factorial function.</a:t>
            </a:r>
            <a:endParaRPr lang="en-US" dirty="0"/>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factorial</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n</a:t>
            </a:r>
            <a:r>
              <a:rPr lang="en-US" sz="7200" dirty="0" smtClean="0"/>
              <a:t>:</a:t>
            </a:r>
            <a:r>
              <a:rPr lang="en-US" sz="7200" i="1" dirty="0" smtClean="0"/>
              <a:t> </a:t>
            </a:r>
            <a:r>
              <a:rPr lang="en-US" sz="7200" dirty="0" smtClean="0"/>
              <a:t>nonnegative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smtClean="0"/>
              <a:t>else </a:t>
            </a:r>
            <a:r>
              <a:rPr lang="en-US" sz="7200" dirty="0" smtClean="0"/>
              <a:t> </a:t>
            </a:r>
            <a:r>
              <a:rPr lang="en-US" sz="7200" b="1" dirty="0" smtClean="0">
                <a:latin typeface="Cambria Math" pitchFamily="18" charset="0"/>
                <a:ea typeface="Cambria Math" pitchFamily="18" charset="0"/>
              </a:rPr>
              <a:t>return </a:t>
            </a:r>
            <a:r>
              <a:rPr lang="en-US" sz="7200" i="1" dirty="0" err="1" smtClean="0"/>
              <a:t>n</a:t>
            </a:r>
            <a:r>
              <a:rPr lang="en-US" sz="7200" i="1" dirty="0" err="1" smtClean="0">
                <a:latin typeface="Cambria Math"/>
                <a:ea typeface="Cambria Math"/>
              </a:rPr>
              <a:t>∙</a:t>
            </a:r>
            <a:r>
              <a:rPr lang="en-US" sz="7200" i="1" dirty="0" err="1" smtClean="0"/>
              <a:t>factorial</a:t>
            </a:r>
            <a:r>
              <a:rPr lang="en-US" sz="7200" i="1" smtClean="0"/>
              <a:t> </a:t>
            </a:r>
            <a:r>
              <a:rPr lang="en-US" sz="7200" smtClean="0">
                <a:ea typeface="Cambria Math"/>
              </a:rPr>
              <a:t>(</a:t>
            </a:r>
            <a:r>
              <a:rPr lang="en-US" sz="7200" i="1" dirty="0" smtClean="0">
                <a:ea typeface="Cambria Math"/>
              </a:rPr>
              <a:t>n</a:t>
            </a:r>
            <a:r>
              <a:rPr lang="en-US" sz="7200" i="1" dirty="0" smtClean="0">
                <a:latin typeface="Cambria Math"/>
                <a:ea typeface="Cambria Math"/>
              </a:rPr>
              <a:t> − </a:t>
            </a:r>
            <a:r>
              <a:rPr lang="en-US" sz="7200" dirty="0" smtClean="0">
                <a:latin typeface="Cambria Math" pitchFamily="18" charset="0"/>
                <a:ea typeface="Cambria Math" pitchFamily="18" charset="0"/>
              </a:rPr>
              <a:t>1</a:t>
            </a:r>
            <a:r>
              <a:rPr lang="en-US" sz="7200" dirty="0" smtClean="0">
                <a:ea typeface="Cambria Math" pitchFamily="18" charset="0"/>
              </a:rPr>
              <a:t>)</a:t>
            </a:r>
            <a:endParaRPr lang="en-US" sz="7200" i="1" dirty="0" smtClean="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noProof="0" dirty="0" smtClean="0">
                <a:ea typeface="Cambria Math" pitchFamily="18" charset="0"/>
              </a:rPr>
              <a:t>n</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 Exponentiation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a</a:t>
            </a:r>
            <a:r>
              <a:rPr lang="en-US" i="1" baseline="30000" dirty="0" smtClean="0"/>
              <a:t>n</a:t>
            </a:r>
            <a:r>
              <a:rPr lang="en-US" dirty="0" smtClean="0"/>
              <a:t>, where </a:t>
            </a:r>
            <a:r>
              <a:rPr lang="en-US" i="1" dirty="0" smtClean="0"/>
              <a:t>a</a:t>
            </a:r>
            <a:r>
              <a:rPr lang="en-US" dirty="0" smtClean="0"/>
              <a:t> is a nonzero real number and  </a:t>
            </a:r>
            <a:r>
              <a:rPr lang="en-US" i="1" dirty="0" smtClean="0"/>
              <a:t>n</a:t>
            </a:r>
            <a:r>
              <a:rPr lang="en-US" dirty="0" smtClean="0"/>
              <a:t> is a nonnegative integer.</a:t>
            </a:r>
          </a:p>
          <a:p>
            <a:pPr>
              <a:buNone/>
            </a:pPr>
            <a:r>
              <a:rPr lang="en-US" dirty="0" smtClean="0"/>
              <a:t>   </a:t>
            </a:r>
            <a:r>
              <a:rPr lang="en-US" b="1" dirty="0" smtClean="0"/>
              <a:t>Solution</a:t>
            </a:r>
            <a:r>
              <a:rPr lang="en-US" dirty="0" smtClean="0"/>
              <a:t>: Use the recursive definition of </a:t>
            </a:r>
            <a:r>
              <a:rPr lang="en-US" sz="2800" i="1" dirty="0" smtClean="0"/>
              <a:t>a</a:t>
            </a:r>
            <a:r>
              <a:rPr lang="en-US" sz="2800" i="1" baseline="30000" dirty="0" smtClean="0"/>
              <a:t>n</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smtClean="0"/>
              <a:t>procedure</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 </a:t>
            </a:r>
            <a:r>
              <a:rPr lang="en-US" sz="8000" i="1" dirty="0" smtClean="0"/>
              <a:t>power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r>
              <a:rPr lang="en-US" sz="8000" i="1" noProof="0" dirty="0" smtClean="0"/>
              <a:t>a</a:t>
            </a:r>
            <a:r>
              <a:rPr lang="en-US" sz="8000" dirty="0" smtClean="0"/>
              <a:t>:</a:t>
            </a:r>
            <a:r>
              <a:rPr lang="en-US" sz="8000" i="1" dirty="0" smtClean="0"/>
              <a:t> </a:t>
            </a:r>
            <a:r>
              <a:rPr lang="en-US" sz="8000" dirty="0" smtClean="0"/>
              <a:t>nonzero</a:t>
            </a:r>
            <a:r>
              <a:rPr lang="en-US" sz="8000" i="1" dirty="0" smtClean="0"/>
              <a:t> </a:t>
            </a:r>
            <a:r>
              <a:rPr lang="en-US" sz="8000" dirty="0" smtClean="0"/>
              <a:t>real number</a:t>
            </a:r>
            <a:r>
              <a:rPr lang="en-US" sz="8000" i="1" dirty="0" smtClean="0"/>
              <a:t>, n</a:t>
            </a:r>
            <a:r>
              <a:rPr lang="en-US" sz="8000" dirty="0" smtClean="0"/>
              <a:t>:</a:t>
            </a:r>
            <a:r>
              <a:rPr lang="en-US" sz="8000" i="1" dirty="0" smtClean="0"/>
              <a:t> </a:t>
            </a:r>
            <a:r>
              <a:rPr lang="en-US" sz="8000" dirty="0" smtClean="0"/>
              <a:t>nonnegative integer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smtClean="0"/>
              <a:t>if </a:t>
            </a:r>
            <a:r>
              <a:rPr lang="en-US" sz="8000" dirty="0" smtClean="0"/>
              <a:t> </a:t>
            </a:r>
            <a:r>
              <a:rPr lang="en-US" sz="8000" i="1" dirty="0" smtClean="0"/>
              <a:t>n</a:t>
            </a:r>
            <a:r>
              <a:rPr kumimoji="0" lang="en-US" sz="8000" i="0" u="none" strike="noStrike" kern="1200" cap="none" spc="0" normalizeH="0" baseline="0" noProof="0" dirty="0" smtClean="0">
                <a:ln>
                  <a:noFill/>
                </a:ln>
                <a:solidFill>
                  <a:schemeClr val="tx1"/>
                </a:solidFill>
                <a:effectLst/>
                <a:uLnTx/>
                <a:uFillTx/>
                <a:latin typeface="+mn-lt"/>
                <a:ea typeface="+mn-ea"/>
                <a:cs typeface="+mn-cs"/>
              </a:rPr>
              <a:t> = </a:t>
            </a:r>
            <a:r>
              <a:rPr lang="en-US" sz="8000" dirty="0" smtClean="0">
                <a:latin typeface="Cambria Math" pitchFamily="18" charset="0"/>
                <a:ea typeface="Cambria Math" pitchFamily="18" charset="0"/>
              </a:rPr>
              <a:t>0</a:t>
            </a:r>
            <a:r>
              <a:rPr kumimoji="0" lang="en-US" sz="80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smtClean="0"/>
              <a:t>else </a:t>
            </a:r>
            <a:r>
              <a:rPr lang="en-US" sz="8000" dirty="0" smtClean="0"/>
              <a:t> </a:t>
            </a:r>
            <a:r>
              <a:rPr lang="en-US" sz="8000" b="1" dirty="0" smtClean="0">
                <a:latin typeface="Cambria Math" pitchFamily="18" charset="0"/>
                <a:ea typeface="Cambria Math" pitchFamily="18" charset="0"/>
              </a:rPr>
              <a:t>return </a:t>
            </a:r>
            <a:r>
              <a:rPr lang="en-US" sz="8000" i="1" dirty="0" smtClean="0"/>
              <a:t>a</a:t>
            </a:r>
            <a:r>
              <a:rPr lang="en-US" sz="8000" i="1" dirty="0" smtClean="0">
                <a:latin typeface="Cambria Math"/>
                <a:ea typeface="Cambria Math"/>
              </a:rPr>
              <a:t>∙ </a:t>
            </a:r>
            <a:r>
              <a:rPr lang="en-US" sz="8000" i="1" dirty="0" smtClean="0"/>
              <a:t>power </a:t>
            </a:r>
            <a:r>
              <a:rPr lang="en-US" sz="8000" dirty="0" smtClean="0">
                <a:ea typeface="Cambria Math"/>
              </a:rPr>
              <a:t>(</a:t>
            </a:r>
            <a:r>
              <a:rPr lang="en-US" sz="8000" i="1" dirty="0" smtClean="0">
                <a:ea typeface="Cambria Math"/>
              </a:rPr>
              <a:t>a, n</a:t>
            </a:r>
            <a:r>
              <a:rPr lang="en-US" sz="8000" i="1" dirty="0" smtClean="0">
                <a:latin typeface="Cambria Math"/>
                <a:ea typeface="Cambria Math"/>
              </a:rPr>
              <a:t> − </a:t>
            </a:r>
            <a:r>
              <a:rPr lang="en-US" sz="8000" dirty="0" smtClean="0">
                <a:latin typeface="Cambria Math" pitchFamily="18" charset="0"/>
                <a:ea typeface="Cambria Math" pitchFamily="18" charset="0"/>
              </a:rPr>
              <a:t>1</a:t>
            </a:r>
            <a:r>
              <a:rPr lang="en-US" sz="8000" dirty="0" smtClean="0">
                <a:ea typeface="Cambria Math" pitchFamily="18" charset="0"/>
              </a:rPr>
              <a:t>)</a:t>
            </a:r>
            <a:endParaRPr lang="en-US" sz="8000" i="1" dirty="0" smtClean="0">
              <a:ea typeface="Cambria Math" pitchFamily="18" charset="0"/>
            </a:endParaRPr>
          </a:p>
          <a:p>
            <a:pPr marL="274320" lvl="0" indent="-274320">
              <a:spcBef>
                <a:spcPct val="20000"/>
              </a:spcBef>
              <a:buClr>
                <a:schemeClr val="accent3"/>
              </a:buClr>
              <a:buSzPct val="95000"/>
              <a:defRPr/>
            </a:pPr>
            <a:r>
              <a:rPr lang="en-US" sz="8000" noProof="0" dirty="0" smtClean="0">
                <a:ea typeface="Cambria Math" pitchFamily="18" charset="0"/>
              </a:rPr>
              <a:t>{output is </a:t>
            </a:r>
            <a:r>
              <a:rPr lang="en-US" sz="8000" i="1" dirty="0" smtClean="0"/>
              <a:t>a</a:t>
            </a:r>
            <a:r>
              <a:rPr lang="en-US" sz="8000" i="1" baseline="30000" dirty="0" smtClean="0"/>
              <a:t>n</a:t>
            </a:r>
            <a:r>
              <a:rPr lang="en-US" sz="8000" dirty="0" smtClean="0"/>
              <a:t>}</a:t>
            </a:r>
            <a:endParaRPr lang="en-US" sz="8000" noProof="0" dirty="0" smtClean="0">
              <a:ea typeface="Cambria Math" pitchFamily="18" charset="0"/>
            </a:endParaRPr>
          </a:p>
          <a:p>
            <a:pPr marL="274320" lvl="0" indent="-274320">
              <a:spcBef>
                <a:spcPct val="20000"/>
              </a:spcBef>
              <a:buClr>
                <a:schemeClr val="accent3"/>
              </a:buClr>
              <a:buSzPct val="95000"/>
              <a:defRPr/>
            </a:pPr>
            <a:endParaRPr lang="en-US" sz="7200" noProof="0" dirty="0" smtClean="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GCD Algorithm</a:t>
            </a:r>
            <a:endParaRPr lang="en-US" dirty="0"/>
          </a:p>
        </p:txBody>
      </p:sp>
      <p:sp>
        <p:nvSpPr>
          <p:cNvPr id="3" name="Content Placeholder 2"/>
          <p:cNvSpPr>
            <a:spLocks noGrp="1"/>
          </p:cNvSpPr>
          <p:nvPr>
            <p:ph idx="1"/>
          </p:nvPr>
        </p:nvSpPr>
        <p:spPr>
          <a:xfrm>
            <a:off x="457200" y="1935480"/>
            <a:ext cx="8229600" cy="4541520"/>
          </a:xfrm>
        </p:spPr>
        <p:txBody>
          <a:bodyPr/>
          <a:lstStyle/>
          <a:p>
            <a:pPr>
              <a:buNone/>
            </a:pPr>
            <a:r>
              <a:rPr lang="en-US" b="1" dirty="0" smtClean="0"/>
              <a:t>   Example</a:t>
            </a:r>
            <a:r>
              <a:rPr lang="en-US" dirty="0" smtClean="0"/>
              <a:t>: Give a recursive algorithm for computing the greatest common divisor of two nonnegative integers</a:t>
            </a:r>
            <a:r>
              <a:rPr lang="en-US" i="1" dirty="0" smtClean="0"/>
              <a:t>  a </a:t>
            </a:r>
            <a:r>
              <a:rPr lang="en-US" dirty="0" smtClean="0"/>
              <a:t>and</a:t>
            </a:r>
            <a:r>
              <a:rPr lang="en-US" i="1" dirty="0" smtClean="0"/>
              <a:t> b </a:t>
            </a:r>
            <a:r>
              <a:rPr lang="en-US" dirty="0" smtClean="0"/>
              <a:t>with </a:t>
            </a:r>
            <a:r>
              <a:rPr lang="en-US" i="1" dirty="0" smtClean="0"/>
              <a:t>a &lt; b.</a:t>
            </a:r>
            <a:r>
              <a:rPr lang="en-US" dirty="0" smtClean="0"/>
              <a:t> </a:t>
            </a:r>
          </a:p>
          <a:p>
            <a:pPr>
              <a:buNone/>
            </a:pPr>
            <a:r>
              <a:rPr lang="en-US" b="1" dirty="0" smtClean="0"/>
              <a:t>   Solution</a:t>
            </a:r>
            <a:r>
              <a:rPr lang="en-US" dirty="0" smtClean="0"/>
              <a:t>: Use the reduction</a:t>
            </a:r>
          </a:p>
          <a:p>
            <a:pPr>
              <a:buNone/>
            </a:pPr>
            <a:r>
              <a:rPr lang="en-US" dirty="0" smtClean="0"/>
              <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err="1" smtClean="0"/>
              <a:t>gcd</a:t>
            </a:r>
            <a:r>
              <a:rPr lang="en-US" dirty="0" smtClean="0"/>
              <a:t>(</a:t>
            </a:r>
            <a:r>
              <a:rPr lang="en-US" i="1" dirty="0" smtClean="0"/>
              <a:t>b</a:t>
            </a:r>
            <a:r>
              <a:rPr lang="en-US" dirty="0" smtClean="0"/>
              <a:t> </a:t>
            </a:r>
            <a:r>
              <a:rPr lang="en-US" b="1" dirty="0" smtClean="0"/>
              <a:t>mod</a:t>
            </a:r>
            <a:r>
              <a:rPr lang="en-US" dirty="0" smtClean="0"/>
              <a:t> </a:t>
            </a:r>
            <a:r>
              <a:rPr lang="en-US" i="1" dirty="0" smtClean="0"/>
              <a:t>a</a:t>
            </a:r>
            <a:r>
              <a:rPr lang="en-US" dirty="0" smtClean="0"/>
              <a:t>, </a:t>
            </a:r>
            <a:r>
              <a:rPr lang="en-US" i="1" dirty="0" smtClean="0"/>
              <a:t>a</a:t>
            </a:r>
            <a:r>
              <a:rPr lang="en-US" dirty="0" smtClean="0"/>
              <a:t>) </a:t>
            </a:r>
          </a:p>
          <a:p>
            <a:pPr>
              <a:buNone/>
            </a:pPr>
            <a:r>
              <a:rPr lang="en-US" dirty="0" smtClean="0"/>
              <a:t>   and the condition </a:t>
            </a:r>
            <a:r>
              <a:rPr lang="en-US" dirty="0" err="1" smtClean="0"/>
              <a:t>gcd</a:t>
            </a:r>
            <a:r>
              <a:rPr lang="en-US" dirty="0" smtClean="0"/>
              <a:t>(</a:t>
            </a:r>
            <a:r>
              <a:rPr lang="en-US" dirty="0" smtClean="0">
                <a:latin typeface="Cambria Math" pitchFamily="18" charset="0"/>
                <a:ea typeface="Cambria Math" pitchFamily="18" charset="0"/>
              </a:rPr>
              <a:t>0</a:t>
            </a:r>
            <a:r>
              <a:rPr lang="en-US" dirty="0" smtClean="0"/>
              <a:t>,</a:t>
            </a:r>
            <a:r>
              <a:rPr lang="en-US" i="1" dirty="0" smtClean="0"/>
              <a:t>b</a:t>
            </a:r>
            <a:r>
              <a:rPr lang="en-US" dirty="0" smtClean="0"/>
              <a:t>) = </a:t>
            </a:r>
            <a:r>
              <a:rPr lang="en-US" i="1" dirty="0" smtClean="0"/>
              <a:t>b</a:t>
            </a:r>
            <a:r>
              <a:rPr lang="en-US" dirty="0" smtClean="0"/>
              <a:t> when </a:t>
            </a:r>
            <a:r>
              <a:rPr lang="en-US" i="1" dirty="0" smtClean="0"/>
              <a:t>b</a:t>
            </a:r>
            <a:r>
              <a:rPr lang="en-US" dirty="0" smtClean="0"/>
              <a:t> &gt; </a:t>
            </a:r>
            <a:r>
              <a:rPr lang="en-US" dirty="0" smtClean="0">
                <a:latin typeface="Cambria Math" pitchFamily="18" charset="0"/>
                <a:ea typeface="Cambria Math" pitchFamily="18" charset="0"/>
              </a:rPr>
              <a:t>0</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smtClean="0"/>
              <a:t>procedure</a:t>
            </a:r>
            <a:r>
              <a:rPr kumimoji="0" lang="en-US" sz="7400" b="1" i="0" u="none" strike="noStrike" kern="1200" cap="none" spc="0" normalizeH="0" baseline="0" noProof="0" dirty="0" smtClean="0">
                <a:ln>
                  <a:noFill/>
                </a:ln>
                <a:solidFill>
                  <a:schemeClr val="tx1"/>
                </a:solidFill>
                <a:effectLst/>
                <a:uLnTx/>
                <a:uFillTx/>
                <a:latin typeface="+mn-lt"/>
                <a:ea typeface="+mn-ea"/>
                <a:cs typeface="+mn-cs"/>
              </a:rPr>
              <a:t> </a:t>
            </a:r>
            <a:r>
              <a:rPr lang="en-US" sz="7400" i="1" dirty="0" err="1" smtClean="0"/>
              <a:t>gcd</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r>
              <a:rPr lang="en-US" sz="7400" i="1" noProof="0" dirty="0" err="1" smtClean="0"/>
              <a:t>a,b</a:t>
            </a:r>
            <a:r>
              <a:rPr lang="en-US" sz="7400" dirty="0" smtClean="0"/>
              <a:t>:</a:t>
            </a:r>
            <a:r>
              <a:rPr lang="en-US" sz="7400" i="1" dirty="0" smtClean="0"/>
              <a:t> </a:t>
            </a:r>
            <a:r>
              <a:rPr lang="en-US" sz="7400" dirty="0" smtClean="0"/>
              <a:t>nonnegative integers </a:t>
            </a:r>
          </a:p>
          <a:p>
            <a:pPr marL="274320" lvl="0" indent="-274320">
              <a:spcBef>
                <a:spcPct val="20000"/>
              </a:spcBef>
              <a:buClr>
                <a:schemeClr val="accent3"/>
              </a:buClr>
              <a:buSzPct val="95000"/>
              <a:defRPr/>
            </a:pPr>
            <a:r>
              <a:rPr lang="en-US" sz="7400" dirty="0" smtClean="0"/>
              <a:t>                                   with </a:t>
            </a:r>
            <a:r>
              <a:rPr lang="en-US" sz="7400" i="1" dirty="0" smtClean="0"/>
              <a:t>a &lt; b</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smtClean="0"/>
              <a:t>if </a:t>
            </a:r>
            <a:r>
              <a:rPr lang="en-US" sz="7400" dirty="0" smtClean="0"/>
              <a:t> </a:t>
            </a:r>
            <a:r>
              <a:rPr lang="en-US" sz="7400" i="1" dirty="0" smtClean="0"/>
              <a:t>a</a:t>
            </a:r>
            <a:r>
              <a:rPr kumimoji="0" lang="en-US" sz="7400" i="0" u="none" strike="noStrike" kern="1200" cap="none" spc="0" normalizeH="0" baseline="0" noProof="0" dirty="0" smtClean="0">
                <a:ln>
                  <a:noFill/>
                </a:ln>
                <a:solidFill>
                  <a:schemeClr val="tx1"/>
                </a:solidFill>
                <a:effectLst/>
                <a:uLnTx/>
                <a:uFillTx/>
                <a:latin typeface="+mn-lt"/>
                <a:ea typeface="+mn-ea"/>
                <a:cs typeface="+mn-cs"/>
              </a:rPr>
              <a:t> = </a:t>
            </a:r>
            <a:r>
              <a:rPr lang="en-US" sz="7400" dirty="0" smtClean="0">
                <a:latin typeface="Cambria Math" pitchFamily="18" charset="0"/>
                <a:ea typeface="Cambria Math" pitchFamily="18" charset="0"/>
              </a:rPr>
              <a:t>0</a:t>
            </a:r>
            <a:r>
              <a:rPr kumimoji="0" lang="en-US" sz="7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lang="en-US" sz="7400" i="1" dirty="0" smtClean="0">
                <a:latin typeface="Cambria Math" pitchFamily="18" charset="0"/>
                <a:ea typeface="Cambria Math" pitchFamily="18" charset="0"/>
              </a:rPr>
              <a:t>b</a:t>
            </a:r>
            <a:endParaRPr kumimoji="0" lang="en-US" sz="7400" i="1"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smtClean="0"/>
              <a:t>else </a:t>
            </a:r>
            <a:r>
              <a:rPr lang="en-US" sz="7400" dirty="0" smtClean="0"/>
              <a:t> </a:t>
            </a:r>
            <a:r>
              <a:rPr lang="en-US" sz="7400" b="1" dirty="0" smtClean="0">
                <a:latin typeface="Cambria Math" pitchFamily="18" charset="0"/>
                <a:ea typeface="Cambria Math" pitchFamily="18" charset="0"/>
              </a:rPr>
              <a:t>return </a:t>
            </a:r>
            <a:r>
              <a:rPr lang="en-US" sz="7400" i="1" dirty="0" smtClean="0"/>
              <a:t> </a:t>
            </a:r>
            <a:r>
              <a:rPr lang="en-US" sz="7400" i="1" dirty="0" err="1" smtClean="0"/>
              <a:t>gcd</a:t>
            </a:r>
            <a:r>
              <a:rPr lang="en-US" sz="7400" i="1" dirty="0" smtClean="0"/>
              <a:t> </a:t>
            </a:r>
            <a:r>
              <a:rPr lang="en-US" sz="7400" dirty="0" smtClean="0">
                <a:ea typeface="Cambria Math"/>
              </a:rPr>
              <a:t>(</a:t>
            </a:r>
            <a:r>
              <a:rPr lang="en-US" sz="7400" i="1" dirty="0" smtClean="0">
                <a:ea typeface="Cambria Math"/>
              </a:rPr>
              <a:t>b</a:t>
            </a:r>
            <a:r>
              <a:rPr lang="en-US" sz="7400" i="1" dirty="0" smtClean="0">
                <a:latin typeface="Cambria Math"/>
                <a:ea typeface="Cambria Math"/>
              </a:rPr>
              <a:t> </a:t>
            </a:r>
            <a:r>
              <a:rPr lang="en-US" sz="7400" b="1" dirty="0" smtClean="0">
                <a:ea typeface="Cambria Math"/>
              </a:rPr>
              <a:t>mod</a:t>
            </a:r>
            <a:r>
              <a:rPr lang="en-US" sz="7400" i="1" dirty="0" smtClean="0">
                <a:ea typeface="Cambria Math"/>
              </a:rPr>
              <a:t>  a, a</a:t>
            </a:r>
            <a:r>
              <a:rPr lang="en-US" sz="7400" dirty="0" smtClean="0">
                <a:ea typeface="Cambria Math" pitchFamily="18" charset="0"/>
              </a:rPr>
              <a:t>)</a:t>
            </a:r>
            <a:endParaRPr lang="en-US" sz="7400" i="1" dirty="0" smtClean="0">
              <a:ea typeface="Cambria Math" pitchFamily="18" charset="0"/>
            </a:endParaRPr>
          </a:p>
          <a:p>
            <a:pPr marL="274320" lvl="0" indent="-274320">
              <a:spcBef>
                <a:spcPct val="20000"/>
              </a:spcBef>
              <a:buClr>
                <a:schemeClr val="accent3"/>
              </a:buClr>
              <a:buSzPct val="95000"/>
              <a:defRPr/>
            </a:pPr>
            <a:r>
              <a:rPr lang="en-US" sz="7400" noProof="0" dirty="0" smtClean="0">
                <a:ea typeface="Cambria Math" pitchFamily="18" charset="0"/>
              </a:rPr>
              <a:t>{output is </a:t>
            </a:r>
            <a:r>
              <a:rPr lang="en-US" sz="7400" i="1" dirty="0" err="1" smtClean="0">
                <a:ea typeface="Cambria Math" pitchFamily="18" charset="0"/>
              </a:rPr>
              <a:t>gcd</a:t>
            </a:r>
            <a:r>
              <a:rPr lang="en-US" sz="7400" dirty="0" smtClean="0">
                <a:ea typeface="Cambria Math" pitchFamily="18" charset="0"/>
              </a:rPr>
              <a:t>(</a:t>
            </a:r>
            <a:r>
              <a:rPr lang="en-US" sz="7400" i="1" dirty="0" smtClean="0">
                <a:ea typeface="Cambria Math" pitchFamily="18" charset="0"/>
              </a:rPr>
              <a:t>a, b</a:t>
            </a:r>
            <a:r>
              <a:rPr lang="en-US" sz="7400" dirty="0" smtClean="0">
                <a:ea typeface="Cambria Math" pitchFamily="18" charset="0"/>
              </a:rPr>
              <a:t>)</a:t>
            </a:r>
            <a:r>
              <a:rPr lang="en-US" sz="7400" noProof="0" dirty="0" smtClean="0">
                <a:ea typeface="Cambria Math" pitchFamily="18" charset="0"/>
              </a:rPr>
              <a:t>}</a:t>
            </a:r>
            <a:endParaRPr kumimoji="0" lang="en-US" sz="74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Modular Exponentiation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Devise a  a recursive algorithm for computing</a:t>
            </a:r>
            <a:r>
              <a:rPr lang="en-US" i="1" dirty="0" smtClean="0"/>
              <a:t>   </a:t>
            </a:r>
            <a:r>
              <a:rPr lang="en-US" i="1" dirty="0" err="1" smtClean="0"/>
              <a:t>b</a:t>
            </a:r>
            <a:r>
              <a:rPr lang="en-US" i="1" baseline="30000" dirty="0" err="1" smtClean="0"/>
              <a:t>n</a:t>
            </a:r>
            <a:r>
              <a:rPr lang="en-US" dirty="0" smtClean="0"/>
              <a:t> </a:t>
            </a:r>
            <a:r>
              <a:rPr lang="en-US" sz="2800" b="1" dirty="0" smtClean="0">
                <a:ea typeface="Cambria Math"/>
              </a:rPr>
              <a:t>mod</a:t>
            </a:r>
            <a:r>
              <a:rPr lang="en-US" sz="2800" i="1" dirty="0" smtClean="0">
                <a:ea typeface="Cambria Math"/>
              </a:rPr>
              <a:t>  m, </a:t>
            </a:r>
            <a:r>
              <a:rPr lang="en-US" sz="2800" dirty="0" smtClean="0">
                <a:ea typeface="Cambria Math"/>
              </a:rPr>
              <a:t>where</a:t>
            </a:r>
            <a:r>
              <a:rPr lang="en-US" sz="2800" i="1" dirty="0" smtClean="0">
                <a:ea typeface="Cambria Math"/>
              </a:rPr>
              <a:t> b, n, and m </a:t>
            </a:r>
            <a:r>
              <a:rPr lang="en-US" sz="2800" dirty="0" smtClean="0">
                <a:ea typeface="Cambria Math"/>
              </a:rPr>
              <a:t>are</a:t>
            </a:r>
            <a:r>
              <a:rPr lang="en-US" sz="2800" i="1" dirty="0" smtClean="0">
                <a:ea typeface="Cambria Math"/>
              </a:rPr>
              <a:t> </a:t>
            </a:r>
            <a:r>
              <a:rPr lang="en-US" sz="2800" dirty="0" smtClean="0">
                <a:ea typeface="Cambria Math"/>
              </a:rPr>
              <a:t>integers with  </a:t>
            </a:r>
            <a:r>
              <a:rPr lang="en-US" sz="2800" i="1" dirty="0" smtClean="0">
                <a:ea typeface="Cambria Math"/>
              </a:rPr>
              <a:t>m</a:t>
            </a:r>
            <a:r>
              <a:rPr lang="en-US" sz="2800" dirty="0" smtClean="0">
                <a:ea typeface="Cambria Math"/>
              </a:rPr>
              <a:t> </a:t>
            </a:r>
            <a:r>
              <a:rPr lang="en-US" sz="2800" dirty="0" smtClean="0">
                <a:latin typeface="Cambria Math"/>
                <a:ea typeface="Cambria Math"/>
              </a:rPr>
              <a:t>≥ 2,  </a:t>
            </a:r>
            <a:r>
              <a:rPr lang="en-US" sz="2800" i="1" dirty="0" smtClean="0">
                <a:ea typeface="Cambria Math"/>
              </a:rPr>
              <a:t>n</a:t>
            </a:r>
            <a:r>
              <a:rPr lang="en-US" sz="2800" dirty="0" smtClean="0">
                <a:ea typeface="Cambria Math"/>
              </a:rPr>
              <a:t> </a:t>
            </a:r>
            <a:r>
              <a:rPr lang="en-US" sz="2800" dirty="0" smtClean="0">
                <a:latin typeface="Cambria Math"/>
                <a:ea typeface="Cambria Math"/>
              </a:rPr>
              <a:t>≥ 0, </a:t>
            </a:r>
            <a:r>
              <a:rPr lang="en-US" sz="2800" dirty="0" smtClean="0"/>
              <a:t>and</a:t>
            </a:r>
            <a:r>
              <a:rPr lang="en-US" sz="2800" i="1" dirty="0" smtClean="0"/>
              <a:t> </a:t>
            </a:r>
            <a:r>
              <a:rPr lang="en-US" sz="2800" dirty="0" smtClean="0">
                <a:latin typeface="Cambria Math" pitchFamily="18" charset="0"/>
                <a:ea typeface="Cambria Math" pitchFamily="18" charset="0"/>
              </a:rPr>
              <a:t>1</a:t>
            </a:r>
            <a:r>
              <a:rPr lang="en-US" sz="2800" dirty="0" smtClean="0">
                <a:latin typeface="Cambria Math"/>
                <a:ea typeface="Cambria Math"/>
              </a:rPr>
              <a:t>≤</a:t>
            </a:r>
            <a:r>
              <a:rPr lang="en-US" sz="2800" dirty="0" smtClean="0">
                <a:latin typeface="Cambria Math" pitchFamily="18" charset="0"/>
                <a:ea typeface="Cambria Math" pitchFamily="18" charset="0"/>
              </a:rPr>
              <a:t> </a:t>
            </a:r>
            <a:r>
              <a:rPr lang="en-US" sz="2800" i="1" dirty="0" smtClean="0"/>
              <a:t>b </a:t>
            </a:r>
            <a:r>
              <a:rPr lang="en-US" sz="2800" dirty="0" smtClean="0">
                <a:latin typeface="Cambria Math"/>
                <a:ea typeface="Cambria Math"/>
              </a:rPr>
              <a:t>≤</a:t>
            </a:r>
            <a:r>
              <a:rPr lang="en-US" sz="2800" i="1" dirty="0" smtClean="0"/>
              <a:t> m.</a:t>
            </a:r>
            <a:r>
              <a:rPr lang="en-US" sz="2800" dirty="0" smtClean="0"/>
              <a:t> </a:t>
            </a:r>
          </a:p>
          <a:p>
            <a:r>
              <a:rPr lang="en-US" b="1" dirty="0" smtClean="0"/>
              <a:t>Solution</a:t>
            </a:r>
            <a:r>
              <a:rPr lang="en-US" dirty="0" smtClean="0"/>
              <a:t>:</a:t>
            </a:r>
            <a:endParaRPr lang="en-US" dirty="0"/>
          </a:p>
        </p:txBody>
      </p:sp>
      <p:sp>
        <p:nvSpPr>
          <p:cNvPr id="5" name="Content Placeholder 2"/>
          <p:cNvSpPr txBox="1">
            <a:spLocks/>
          </p:cNvSpPr>
          <p:nvPr/>
        </p:nvSpPr>
        <p:spPr>
          <a:xfrm>
            <a:off x="9906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err="1" smtClean="0"/>
              <a:t>mpower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b</a:t>
            </a:r>
            <a:r>
              <a:rPr lang="en-US" sz="7200" i="1" noProof="0" dirty="0" smtClean="0"/>
              <a:t>,</a:t>
            </a:r>
            <a:r>
              <a:rPr lang="en-US" sz="7200" i="1" noProof="0" dirty="0" err="1" smtClean="0"/>
              <a:t>m,n</a:t>
            </a:r>
            <a:r>
              <a:rPr lang="en-US" sz="7200" dirty="0" smtClean="0"/>
              <a:t>:</a:t>
            </a:r>
            <a:r>
              <a:rPr lang="en-US" sz="7200" i="1" dirty="0" smtClean="0"/>
              <a:t> </a:t>
            </a:r>
            <a:r>
              <a:rPr lang="en-US" sz="7200" dirty="0" smtClean="0"/>
              <a:t>integers with </a:t>
            </a:r>
            <a:r>
              <a:rPr lang="en-US" sz="7200" i="1" dirty="0" smtClean="0"/>
              <a:t>b</a:t>
            </a:r>
            <a:r>
              <a:rPr lang="en-US" sz="7200" dirty="0" smtClean="0"/>
              <a:t> &gt; </a:t>
            </a:r>
            <a:r>
              <a:rPr lang="en-US" sz="7200" dirty="0" smtClean="0">
                <a:latin typeface="Cambria Math" pitchFamily="18" charset="0"/>
                <a:ea typeface="Cambria Math" pitchFamily="18" charset="0"/>
              </a:rPr>
              <a:t>0</a:t>
            </a:r>
            <a:r>
              <a:rPr lang="en-US" sz="7200" dirty="0" smtClean="0"/>
              <a:t> and    </a:t>
            </a:r>
            <a:r>
              <a:rPr lang="en-US" sz="7200" i="1" dirty="0" smtClean="0">
                <a:ea typeface="Cambria Math"/>
              </a:rPr>
              <a:t>m</a:t>
            </a:r>
            <a:r>
              <a:rPr lang="en-US" sz="7200" dirty="0" smtClean="0">
                <a:ea typeface="Cambria Math"/>
              </a:rPr>
              <a:t> </a:t>
            </a:r>
            <a:r>
              <a:rPr lang="en-US" sz="7200" dirty="0" smtClean="0">
                <a:latin typeface="Cambria Math"/>
                <a:ea typeface="Cambria Math"/>
              </a:rPr>
              <a:t>≥ 2,  </a:t>
            </a:r>
            <a:r>
              <a:rPr lang="en-US" sz="7200" i="1" dirty="0" smtClean="0">
                <a:ea typeface="Cambria Math"/>
              </a:rPr>
              <a:t>n</a:t>
            </a:r>
            <a:r>
              <a:rPr lang="en-US" sz="7200" dirty="0" smtClean="0">
                <a:ea typeface="Cambria Math"/>
              </a:rPr>
              <a:t> </a:t>
            </a:r>
            <a:r>
              <a:rPr lang="en-US" sz="7200" dirty="0" smtClean="0">
                <a:latin typeface="Cambria Math"/>
                <a:ea typeface="Cambria Math"/>
              </a:rPr>
              <a:t>≥ 0)</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noProof="0" dirty="0" smtClean="0">
                <a:latin typeface="Cambria Math" pitchFamily="18" charset="0"/>
                <a:ea typeface="Cambria Math" pitchFamily="18" charset="0"/>
              </a:rPr>
              <a:t>1</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i="1" dirty="0" smtClean="0"/>
              <a:t>n</a:t>
            </a:r>
            <a:r>
              <a:rPr lang="en-US" sz="7200" dirty="0" smtClean="0"/>
              <a:t> </a:t>
            </a:r>
            <a:r>
              <a:rPr lang="en-US" sz="7200" i="1" dirty="0" smtClean="0"/>
              <a:t>is even </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err="1" smtClean="0"/>
              <a:t>mpower</a:t>
            </a:r>
            <a:r>
              <a:rPr lang="en-US" sz="7200" dirty="0" smtClean="0"/>
              <a:t>(</a:t>
            </a:r>
            <a:r>
              <a:rPr lang="en-US" sz="7200" i="1" dirty="0" err="1" smtClean="0"/>
              <a:t>b,n</a:t>
            </a:r>
            <a:r>
              <a:rPr lang="en-US" sz="7200" i="1" dirty="0" smtClean="0"/>
              <a:t>/</a:t>
            </a:r>
            <a:r>
              <a:rPr lang="en-US" sz="7200" dirty="0" smtClean="0">
                <a:latin typeface="Cambria Math" pitchFamily="18" charset="0"/>
                <a:ea typeface="Cambria Math" pitchFamily="18" charset="0"/>
              </a:rPr>
              <a:t>2</a:t>
            </a:r>
            <a:r>
              <a:rPr lang="en-US" sz="7200" i="1" dirty="0" smtClean="0"/>
              <a:t>,m</a:t>
            </a:r>
            <a:r>
              <a:rPr lang="en-US" sz="7200" dirty="0" smtClean="0">
                <a:latin typeface="Cambria Math"/>
                <a:ea typeface="Cambria Math"/>
              </a:rPr>
              <a:t>)</a:t>
            </a:r>
            <a:r>
              <a:rPr lang="en-US" sz="7200" baseline="30000" dirty="0" smtClean="0">
                <a:latin typeface="Cambria Math" pitchFamily="18" charset="0"/>
                <a:ea typeface="Cambria Math" pitchFamily="18" charset="0"/>
              </a:rPr>
              <a:t>2</a:t>
            </a:r>
            <a:r>
              <a:rPr lang="en-US" sz="7200" b="1" dirty="0" smtClean="0">
                <a:ea typeface="Cambria Math"/>
              </a:rPr>
              <a:t> mod</a:t>
            </a:r>
            <a:r>
              <a:rPr lang="en-US" sz="7200" i="1" dirty="0" smtClean="0">
                <a:ea typeface="Cambria Math"/>
              </a:rPr>
              <a:t>  m</a:t>
            </a:r>
          </a:p>
          <a:p>
            <a:pPr marL="274320" indent="-274320">
              <a:spcBef>
                <a:spcPct val="20000"/>
              </a:spcBef>
              <a:buClr>
                <a:schemeClr val="accent3"/>
              </a:buClr>
              <a:buSzPct val="95000"/>
              <a:defRPr/>
            </a:pPr>
            <a:r>
              <a:rPr lang="en-US" sz="7200" b="1" dirty="0" smtClean="0"/>
              <a:t>else</a:t>
            </a:r>
            <a:endParaRPr lang="en-US" sz="7200" b="1"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dirty="0" smtClean="0">
                <a:ea typeface="Cambria Math" pitchFamily="18" charset="0"/>
              </a:rPr>
              <a:t>(</a:t>
            </a:r>
            <a:r>
              <a:rPr lang="en-US" sz="7200" i="1" dirty="0" err="1" smtClean="0"/>
              <a:t>mpower</a:t>
            </a:r>
            <a:r>
              <a:rPr lang="en-US" sz="7200" dirty="0" smtClean="0"/>
              <a:t>(</a:t>
            </a:r>
            <a:r>
              <a:rPr lang="en-US" sz="7200" i="1" dirty="0" err="1" smtClean="0"/>
              <a:t>b,</a:t>
            </a:r>
            <a:r>
              <a:rPr lang="en-US" sz="7200" dirty="0" err="1" smtClean="0">
                <a:latin typeface="Cambria Math"/>
                <a:ea typeface="Cambria Math"/>
              </a:rPr>
              <a:t>⌊</a:t>
            </a:r>
            <a:r>
              <a:rPr lang="en-US" sz="7200" i="1" dirty="0" err="1" smtClean="0"/>
              <a:t>n</a:t>
            </a:r>
            <a:r>
              <a:rPr lang="en-US" sz="7200" i="1" dirty="0" smtClean="0"/>
              <a:t>/</a:t>
            </a:r>
            <a:r>
              <a:rPr lang="en-US" sz="7200" dirty="0" smtClean="0">
                <a:latin typeface="Cambria Math" pitchFamily="18" charset="0"/>
                <a:ea typeface="Cambria Math" pitchFamily="18" charset="0"/>
              </a:rPr>
              <a:t>2</a:t>
            </a:r>
            <a:r>
              <a:rPr lang="en-US" sz="7200" dirty="0" smtClean="0">
                <a:latin typeface="Cambria Math"/>
                <a:ea typeface="Cambria Math"/>
              </a:rPr>
              <a:t>⌋</a:t>
            </a:r>
            <a:r>
              <a:rPr lang="en-US" sz="7200" i="1" dirty="0" smtClean="0"/>
              <a:t>,m</a:t>
            </a:r>
            <a:r>
              <a:rPr lang="en-US" sz="7200" dirty="0" smtClean="0">
                <a:latin typeface="Cambria Math"/>
                <a:ea typeface="Cambria Math"/>
              </a:rPr>
              <a:t>)</a:t>
            </a:r>
            <a:r>
              <a:rPr lang="en-US" sz="7200" baseline="30000" dirty="0" smtClean="0">
                <a:latin typeface="Cambria Math" pitchFamily="18" charset="0"/>
                <a:ea typeface="Cambria Math" pitchFamily="18" charset="0"/>
              </a:rPr>
              <a:t>2</a:t>
            </a:r>
            <a:r>
              <a:rPr lang="en-US" sz="7200" b="1" dirty="0" smtClean="0">
                <a:ea typeface="Cambria Math"/>
              </a:rPr>
              <a:t> mod</a:t>
            </a:r>
            <a:r>
              <a:rPr lang="en-US" sz="7200" i="1" dirty="0" smtClean="0">
                <a:ea typeface="Cambria Math"/>
              </a:rPr>
              <a:t>  m</a:t>
            </a:r>
            <a:r>
              <a:rPr lang="en-US" sz="7200" i="1" dirty="0" smtClean="0">
                <a:latin typeface="Cambria Math"/>
                <a:ea typeface="Cambria Math"/>
              </a:rPr>
              <a:t>∙ b</a:t>
            </a:r>
            <a:r>
              <a:rPr lang="en-US" sz="7200" b="1" dirty="0" smtClean="0">
                <a:ea typeface="Cambria Math"/>
              </a:rPr>
              <a:t> mod</a:t>
            </a:r>
            <a:r>
              <a:rPr lang="en-US" sz="7200" i="1" dirty="0" smtClean="0">
                <a:ea typeface="Cambria Math"/>
              </a:rPr>
              <a:t>  m</a:t>
            </a:r>
            <a:r>
              <a:rPr lang="en-US" sz="7200" dirty="0" smtClean="0">
                <a:ea typeface="Cambria Math"/>
              </a:rPr>
              <a:t>)</a:t>
            </a:r>
            <a:r>
              <a:rPr lang="en-US" sz="7200" b="1" dirty="0" smtClean="0">
                <a:ea typeface="Cambria Math"/>
              </a:rPr>
              <a:t> mod</a:t>
            </a:r>
            <a:r>
              <a:rPr lang="en-US" sz="7200" i="1" dirty="0" smtClean="0">
                <a:ea typeface="Cambria Math"/>
              </a:rPr>
              <a:t>  m</a:t>
            </a:r>
            <a:endParaRPr lang="en-US" sz="7200"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dirty="0" err="1" smtClean="0"/>
              <a:t>b</a:t>
            </a:r>
            <a:r>
              <a:rPr lang="en-US" sz="7200" i="1" baseline="30000" dirty="0" err="1" smtClean="0"/>
              <a:t>n</a:t>
            </a:r>
            <a:r>
              <a:rPr lang="en-US" sz="8000" dirty="0" smtClean="0"/>
              <a:t> </a:t>
            </a:r>
            <a:r>
              <a:rPr lang="en-US" sz="7200" b="1" dirty="0" smtClean="0">
                <a:ea typeface="Cambria Math"/>
              </a:rPr>
              <a:t>mod</a:t>
            </a:r>
            <a:r>
              <a:rPr lang="en-US" sz="7200" i="1" dirty="0" smtClean="0">
                <a:ea typeface="Cambria Math"/>
              </a:rPr>
              <a:t>  m</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667000" y="3429000"/>
            <a:ext cx="3352800" cy="369332"/>
          </a:xfrm>
          <a:prstGeom prst="rect">
            <a:avLst/>
          </a:prstGeom>
          <a:noFill/>
        </p:spPr>
        <p:txBody>
          <a:bodyPr wrap="square" rtlCol="0">
            <a:spAutoFit/>
          </a:bodyPr>
          <a:lstStyle/>
          <a:p>
            <a:r>
              <a:rPr lang="en-US" dirty="0" smtClean="0"/>
              <a:t>(</a:t>
            </a:r>
            <a:r>
              <a:rPr lang="en-US" i="1" dirty="0" smtClean="0"/>
              <a:t>see text for full explanation</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Binary Search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version of a binary search algorithm. </a:t>
            </a:r>
          </a:p>
          <a:p>
            <a:pPr>
              <a:buNone/>
            </a:pPr>
            <a:r>
              <a:rPr lang="en-US" sz="2800" b="1" dirty="0" smtClean="0"/>
              <a:t>   Solution</a:t>
            </a:r>
            <a:r>
              <a:rPr lang="en-US" sz="2800" dirty="0" smtClean="0"/>
              <a:t>: </a:t>
            </a:r>
            <a:r>
              <a:rPr lang="en-US" sz="2000" dirty="0" smtClean="0"/>
              <a:t>Assume we have </a:t>
            </a:r>
            <a:r>
              <a:rPr lang="en-US" sz="2000" i="1" dirty="0" smtClean="0"/>
              <a:t>a</a:t>
            </a:r>
            <a:r>
              <a:rPr lang="en-US" sz="2000" baseline="-25000" dirty="0" smtClean="0"/>
              <a:t>1</a:t>
            </a:r>
            <a:r>
              <a:rPr lang="en-US" sz="2000" dirty="0" smtClean="0"/>
              <a:t>,</a:t>
            </a:r>
            <a:r>
              <a:rPr lang="en-US" sz="2000" i="1" dirty="0" smtClean="0"/>
              <a:t>a</a:t>
            </a:r>
            <a:r>
              <a:rPr lang="en-US" sz="2000" baseline="-25000" dirty="0" smtClean="0"/>
              <a:t>2</a:t>
            </a:r>
            <a:r>
              <a:rPr lang="en-US" sz="2000" dirty="0" smtClean="0"/>
              <a:t>,…, </a:t>
            </a:r>
            <a:r>
              <a:rPr lang="en-US" sz="2000" i="1" dirty="0" smtClean="0"/>
              <a:t>a</a:t>
            </a:r>
            <a:r>
              <a:rPr lang="en-US" sz="2000" i="1" baseline="-25000" dirty="0" smtClean="0"/>
              <a:t>n</a:t>
            </a:r>
            <a:r>
              <a:rPr lang="en-US" sz="2000" dirty="0" smtClean="0"/>
              <a:t>, an increasing sequence of integers. Initially </a:t>
            </a:r>
            <a:r>
              <a:rPr lang="en-US" sz="2000" i="1" dirty="0" err="1" smtClean="0"/>
              <a:t>i</a:t>
            </a:r>
            <a:r>
              <a:rPr lang="en-US" sz="2000" dirty="0" smtClean="0"/>
              <a:t> is </a:t>
            </a:r>
            <a:r>
              <a:rPr lang="en-US" sz="2000" dirty="0" smtClean="0">
                <a:latin typeface="Cambria Math" pitchFamily="18" charset="0"/>
                <a:ea typeface="Cambria Math" pitchFamily="18" charset="0"/>
              </a:rPr>
              <a:t>1</a:t>
            </a:r>
            <a:r>
              <a:rPr lang="en-US" sz="2000" dirty="0" smtClean="0"/>
              <a:t> and </a:t>
            </a:r>
            <a:r>
              <a:rPr lang="en-US" sz="2000" i="1" dirty="0" smtClean="0"/>
              <a:t>j</a:t>
            </a:r>
            <a:r>
              <a:rPr lang="en-US" sz="2000" dirty="0" smtClean="0"/>
              <a:t> is </a:t>
            </a:r>
            <a:r>
              <a:rPr lang="en-US" sz="2000" i="1" dirty="0" smtClean="0"/>
              <a:t>n</a:t>
            </a:r>
            <a:r>
              <a:rPr lang="en-US" sz="2000" dirty="0" smtClean="0"/>
              <a:t>. We are searching for </a:t>
            </a:r>
            <a:r>
              <a:rPr lang="en-US" sz="2000" i="1" dirty="0" smtClean="0"/>
              <a:t>x</a:t>
            </a:r>
            <a:r>
              <a:rPr lang="en-US" sz="2000" dirty="0" smtClean="0"/>
              <a:t>.</a:t>
            </a:r>
          </a:p>
          <a:p>
            <a:endParaRPr lang="en-US" dirty="0" smtClean="0"/>
          </a:p>
          <a:p>
            <a:endParaRPr lang="en-US" dirty="0" smtClean="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binary search</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err="1" smtClean="0"/>
              <a:t>i</a:t>
            </a:r>
            <a:r>
              <a:rPr lang="en-US" sz="7200" i="1" noProof="0" dirty="0" smtClean="0"/>
              <a:t>, j, x : </a:t>
            </a:r>
            <a:r>
              <a:rPr lang="en-US" sz="7200" dirty="0" smtClean="0"/>
              <a:t>integers,  </a:t>
            </a:r>
            <a:r>
              <a:rPr lang="en-US" sz="7200" dirty="0" smtClean="0">
                <a:latin typeface="Cambria Math" pitchFamily="18" charset="0"/>
                <a:ea typeface="Cambria Math" pitchFamily="18" charset="0"/>
              </a:rPr>
              <a:t>1</a:t>
            </a:r>
            <a:r>
              <a:rPr lang="en-US" sz="7200" dirty="0" smtClean="0">
                <a:latin typeface="Cambria Math"/>
                <a:ea typeface="Cambria Math"/>
              </a:rPr>
              <a:t>≤</a:t>
            </a:r>
            <a:r>
              <a:rPr lang="en-US" sz="7200" i="1" dirty="0" smtClean="0">
                <a:ea typeface="Cambria Math"/>
              </a:rPr>
              <a:t> </a:t>
            </a:r>
            <a:r>
              <a:rPr lang="en-US" sz="7200" i="1" dirty="0" err="1" smtClean="0">
                <a:ea typeface="Cambria Math"/>
              </a:rPr>
              <a:t>i</a:t>
            </a:r>
            <a:r>
              <a:rPr lang="en-US" sz="7200" i="1" dirty="0" smtClean="0">
                <a:ea typeface="Cambria Math"/>
              </a:rPr>
              <a:t> </a:t>
            </a:r>
            <a:r>
              <a:rPr lang="en-US" sz="7200" dirty="0" smtClean="0">
                <a:latin typeface="Cambria Math"/>
                <a:ea typeface="Cambria Math"/>
              </a:rPr>
              <a:t>≤ </a:t>
            </a:r>
            <a:r>
              <a:rPr lang="en-US" sz="7200" i="1" dirty="0" smtClean="0">
                <a:ea typeface="Cambria Math"/>
              </a:rPr>
              <a:t>j </a:t>
            </a:r>
            <a:r>
              <a:rPr lang="en-US" sz="7200" dirty="0" smtClean="0">
                <a:latin typeface="Cambria Math"/>
                <a:ea typeface="Cambria Math"/>
              </a:rPr>
              <a:t>≤</a:t>
            </a:r>
            <a:r>
              <a:rPr lang="en-US" sz="7200" i="1" dirty="0" smtClean="0">
                <a:ea typeface="Cambria Math"/>
              </a:rPr>
              <a:t>n</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a:rPr>
              <a:t>m</a:t>
            </a:r>
            <a:r>
              <a:rPr kumimoji="0" lang="en-US" sz="7200" i="0" u="none" strike="noStrike" kern="1200" cap="none" spc="0" normalizeH="0" baseline="0" noProof="0" dirty="0" smtClean="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smtClean="0">
                <a:ln>
                  <a:noFill/>
                </a:ln>
                <a:solidFill>
                  <a:schemeClr val="tx1"/>
                </a:solidFill>
                <a:effectLst/>
                <a:uLnTx/>
                <a:uFillTx/>
                <a:latin typeface="Cambria Math"/>
                <a:ea typeface="Cambria Math"/>
              </a:rPr>
              <a:t>⌊(</a:t>
            </a:r>
            <a:r>
              <a:rPr kumimoji="0" lang="en-US" sz="7200" i="1" u="none" strike="noStrike" kern="1200" cap="none" spc="0" normalizeH="0" baseline="0" noProof="0" dirty="0" err="1" smtClean="0">
                <a:ln>
                  <a:noFill/>
                </a:ln>
                <a:solidFill>
                  <a:schemeClr val="tx1"/>
                </a:solidFill>
                <a:effectLst/>
                <a:uLnTx/>
                <a:uFillTx/>
                <a:ea typeface="Cambria Math"/>
              </a:rPr>
              <a:t>i</a:t>
            </a:r>
            <a:r>
              <a:rPr kumimoji="0" lang="en-US" sz="7200" i="0" u="none" strike="noStrike" kern="1200" cap="none" spc="0" normalizeH="0" baseline="0" noProof="0" dirty="0" smtClean="0">
                <a:ln>
                  <a:noFill/>
                </a:ln>
                <a:solidFill>
                  <a:schemeClr val="tx1"/>
                </a:solidFill>
                <a:effectLst/>
                <a:uLnTx/>
                <a:uFillTx/>
                <a:latin typeface="Cambria Math"/>
                <a:ea typeface="Cambria Math"/>
              </a:rPr>
              <a:t> + </a:t>
            </a:r>
            <a:r>
              <a:rPr kumimoji="0" lang="en-US" sz="7200" i="1" u="none" strike="noStrike" kern="1200" cap="none" spc="0" normalizeH="0" baseline="0" noProof="0" dirty="0" smtClean="0">
                <a:ln>
                  <a:noFill/>
                </a:ln>
                <a:solidFill>
                  <a:schemeClr val="tx1"/>
                </a:solidFill>
                <a:effectLst/>
                <a:uLnTx/>
                <a:uFillTx/>
                <a:ea typeface="Cambria Math"/>
              </a:rPr>
              <a:t>j</a:t>
            </a:r>
            <a:r>
              <a:rPr kumimoji="0" lang="en-US" sz="7200" i="0" u="none" strike="noStrike" kern="1200" cap="none" spc="0" normalizeH="0" baseline="0" noProof="0" dirty="0" smtClean="0">
                <a:ln>
                  <a:noFill/>
                </a:ln>
                <a:solidFill>
                  <a:schemeClr val="tx1"/>
                </a:solidFill>
                <a:effectLst/>
                <a:uLnTx/>
                <a:uFillTx/>
                <a:latin typeface="Cambria Math"/>
                <a:ea typeface="Cambria Math"/>
              </a:rPr>
              <a:t>)/2⌋</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x</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noProof="0" dirty="0" smtClean="0">
                <a:ea typeface="Cambria Math" pitchFamily="18" charset="0"/>
              </a:rPr>
              <a:t>a</a:t>
            </a:r>
            <a:r>
              <a:rPr lang="en-US" sz="7200" i="1" baseline="-25000" noProof="0" dirty="0" smtClean="0">
                <a:ea typeface="Cambria Math" pitchFamily="18" charset="0"/>
              </a:rPr>
              <a:t>m</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i="1" dirty="0" smtClean="0">
                <a:ea typeface="Cambria Math"/>
              </a:rPr>
              <a:t>m</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&lt;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err="1" smtClean="0"/>
              <a:t>i</a:t>
            </a:r>
            <a:r>
              <a:rPr lang="en-US" sz="7200" dirty="0" smtClean="0"/>
              <a:t> &lt; </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i,m</a:t>
            </a:r>
            <a:r>
              <a:rPr lang="en-US" sz="7200" i="1" dirty="0" smtClean="0">
                <a:latin typeface="Cambria Math"/>
                <a:ea typeface="Cambria Math"/>
              </a:rPr>
              <a:t>−</a:t>
            </a:r>
            <a:r>
              <a:rPr lang="en-US" sz="7200" dirty="0" smtClean="0">
                <a:latin typeface="Cambria Math"/>
                <a:ea typeface="Cambria Math"/>
              </a:rPr>
              <a:t>1</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&gt;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smtClean="0"/>
              <a:t>j</a:t>
            </a:r>
            <a:r>
              <a:rPr lang="en-US" sz="7200" dirty="0" smtClean="0"/>
              <a:t> &gt;</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m</a:t>
            </a:r>
            <a:r>
              <a:rPr lang="en-US" sz="7200" dirty="0" smtClean="0">
                <a:latin typeface="Cambria Math"/>
                <a:ea typeface="Cambria Math"/>
              </a:rPr>
              <a:t>+1,j</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b="1" dirty="0" smtClean="0">
                <a:latin typeface="Cambria Math" pitchFamily="18" charset="0"/>
                <a:ea typeface="Cambria Math" pitchFamily="18" charset="0"/>
              </a:rPr>
              <a:t>return </a:t>
            </a:r>
            <a:r>
              <a:rPr lang="en-US" sz="7200" dirty="0" smtClean="0">
                <a:latin typeface="Cambria Math" pitchFamily="18" charset="0"/>
                <a:ea typeface="Cambria Math" pitchFamily="18" charset="0"/>
              </a:rPr>
              <a:t>0</a:t>
            </a:r>
            <a:endParaRPr lang="en-US" sz="7200" i="1" dirty="0" smtClean="0">
              <a:ea typeface="Cambria Math"/>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noProof="0" dirty="0" smtClean="0"/>
              <a:t>location of </a:t>
            </a:r>
            <a:r>
              <a:rPr lang="en-US" sz="7200" i="1" noProof="0" dirty="0" smtClean="0"/>
              <a:t>x </a:t>
            </a:r>
            <a:r>
              <a:rPr lang="en-US" sz="7200" noProof="0" dirty="0" smtClean="0"/>
              <a:t>in</a:t>
            </a:r>
            <a:r>
              <a:rPr lang="en-US" sz="7200" i="1" noProof="0" dirty="0" smtClean="0"/>
              <a:t>    a</a:t>
            </a:r>
            <a:r>
              <a:rPr lang="en-US" sz="7200" baseline="-25000" noProof="0" dirty="0" smtClean="0">
                <a:latin typeface="Cambria Math" pitchFamily="18" charset="0"/>
                <a:ea typeface="Cambria Math" pitchFamily="18" charset="0"/>
              </a:rPr>
              <a:t>1</a:t>
            </a:r>
            <a:r>
              <a:rPr lang="en-US" sz="7200" noProof="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ea typeface="Cambria Math" pitchFamily="18" charset="0"/>
              </a:rPr>
              <a:t>if it appears, otherwise </a:t>
            </a:r>
            <a:r>
              <a:rPr lang="en-US" sz="7200" dirty="0" smtClean="0">
                <a:latin typeface="Cambria Math" pitchFamily="18" charset="0"/>
                <a:ea typeface="Cambria Math" pitchFamily="18" charset="0"/>
              </a:rPr>
              <a:t>0</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Recursive Algorithms Correct</a:t>
            </a:r>
            <a:endParaRPr lang="en-US" sz="4000" dirty="0"/>
          </a:p>
        </p:txBody>
      </p:sp>
      <p:sp>
        <p:nvSpPr>
          <p:cNvPr id="3" name="Content Placeholder 2"/>
          <p:cNvSpPr>
            <a:spLocks noGrp="1"/>
          </p:cNvSpPr>
          <p:nvPr>
            <p:ph idx="1"/>
          </p:nvPr>
        </p:nvSpPr>
        <p:spPr/>
        <p:txBody>
          <a:bodyPr>
            <a:normAutofit fontScale="62500" lnSpcReduction="20000"/>
          </a:bodyPr>
          <a:lstStyle/>
          <a:p>
            <a:r>
              <a:rPr lang="en-US" b="1" dirty="0" smtClean="0"/>
              <a:t> </a:t>
            </a:r>
            <a:r>
              <a:rPr lang="en-US" dirty="0" smtClean="0"/>
              <a:t>Both </a:t>
            </a:r>
            <a:r>
              <a:rPr lang="en-US" b="1" dirty="0" smtClean="0"/>
              <a:t> </a:t>
            </a:r>
            <a:r>
              <a:rPr lang="en-US" dirty="0" smtClean="0"/>
              <a:t>mathematical</a:t>
            </a:r>
            <a:r>
              <a:rPr lang="en-US" b="1" dirty="0" smtClean="0"/>
              <a:t> </a:t>
            </a:r>
            <a:r>
              <a:rPr lang="en-US" dirty="0" smtClean="0"/>
              <a:t>and str0ng induction are useful techniques to show that recursive algorithms always produce the correct output.</a:t>
            </a:r>
          </a:p>
          <a:p>
            <a:pPr>
              <a:buNone/>
            </a:pPr>
            <a:endParaRPr lang="en-US" dirty="0" smtClean="0"/>
          </a:p>
          <a:p>
            <a:pPr>
              <a:buNone/>
            </a:pPr>
            <a:r>
              <a:rPr lang="en-US" b="1" dirty="0" smtClean="0"/>
              <a:t> Example</a:t>
            </a:r>
            <a:r>
              <a:rPr lang="en-US" dirty="0" smtClean="0"/>
              <a:t>: Prove that the algorithm for computing the powers of real numbers is correct.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Solution</a:t>
            </a:r>
            <a:r>
              <a:rPr lang="en-US" dirty="0" smtClean="0"/>
              <a:t>: Use mathematical induction on the exponent </a:t>
            </a:r>
            <a:r>
              <a:rPr lang="en-US" i="1" dirty="0" smtClean="0"/>
              <a:t>n</a:t>
            </a:r>
            <a:r>
              <a:rPr lang="en-US" dirty="0" smtClean="0"/>
              <a:t>.</a:t>
            </a:r>
          </a:p>
          <a:p>
            <a:pPr lvl="1">
              <a:buNone/>
            </a:pPr>
            <a:r>
              <a:rPr lang="en-US" dirty="0" smtClean="0"/>
              <a:t>   BASIS STEP: </a:t>
            </a:r>
            <a:r>
              <a:rPr lang="en-US" i="1" dirty="0" smtClean="0"/>
              <a:t>a</a:t>
            </a:r>
            <a:r>
              <a:rPr lang="en-US" baseline="30000" dirty="0" smtClean="0">
                <a:latin typeface="Cambria Math" pitchFamily="18" charset="0"/>
                <a:ea typeface="Cambria Math" pitchFamily="18" charset="0"/>
              </a:rPr>
              <a:t>0</a:t>
            </a:r>
            <a:r>
              <a:rPr lang="en-US" dirty="0" smtClean="0"/>
              <a:t> =</a:t>
            </a:r>
            <a:r>
              <a:rPr lang="en-US" dirty="0" smtClean="0">
                <a:latin typeface="Cambria Math" pitchFamily="18" charset="0"/>
                <a:ea typeface="Cambria Math" pitchFamily="18" charset="0"/>
              </a:rPr>
              <a:t>1</a:t>
            </a:r>
            <a:r>
              <a:rPr lang="en-US" dirty="0" smtClean="0"/>
              <a:t> for every nonzero real number </a:t>
            </a:r>
            <a:r>
              <a:rPr lang="en-US" i="1" dirty="0" smtClean="0"/>
              <a:t>a</a:t>
            </a:r>
            <a:r>
              <a:rPr lang="en-US" dirty="0" smtClean="0"/>
              <a:t>, and </a:t>
            </a:r>
            <a:r>
              <a:rPr lang="en-US" i="1" dirty="0" smtClean="0"/>
              <a:t>power</a:t>
            </a:r>
            <a:r>
              <a:rPr lang="en-US" dirty="0" smtClean="0"/>
              <a:t>(</a:t>
            </a:r>
            <a:r>
              <a:rPr lang="en-US" i="1" dirty="0" smtClean="0"/>
              <a:t>a</a:t>
            </a:r>
            <a:r>
              <a:rPr lang="en-US" dirty="0" smtClean="0"/>
              <a:t>,</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buNone/>
            </a:pPr>
            <a:r>
              <a:rPr lang="en-US" dirty="0" smtClean="0"/>
              <a:t>    INDUCTIVE STEP: The inductive hypothesis is that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dirty="0" smtClean="0"/>
              <a:t>) = </a:t>
            </a:r>
            <a:r>
              <a:rPr lang="en-US" i="1" dirty="0" err="1" smtClean="0"/>
              <a:t>a</a:t>
            </a:r>
            <a:r>
              <a:rPr lang="en-US" i="1" baseline="30000" dirty="0" err="1" smtClean="0"/>
              <a:t>k</a:t>
            </a:r>
            <a:r>
              <a:rPr lang="en-US" dirty="0" smtClean="0"/>
              <a:t>, for all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Assuming the inductive hypothesis, the algorithm correctly computes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since</a:t>
            </a:r>
          </a:p>
          <a:p>
            <a:pPr>
              <a:buNone/>
            </a:pPr>
            <a:r>
              <a:rPr lang="en-US" dirty="0" smtClean="0"/>
              <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i="1" dirty="0" smtClean="0">
                <a:ea typeface="Cambria Math" pitchFamily="18" charset="0"/>
              </a:rPr>
              <a:t> + </a:t>
            </a:r>
            <a:r>
              <a:rPr lang="en-US" dirty="0" smtClean="0">
                <a:latin typeface="Cambria Math" pitchFamily="18" charset="0"/>
                <a:ea typeface="Cambria Math" pitchFamily="18" charset="0"/>
              </a:rPr>
              <a:t>1</a:t>
            </a:r>
            <a:r>
              <a:rPr lang="en-US" dirty="0" smtClean="0"/>
              <a:t>) =</a:t>
            </a:r>
            <a:r>
              <a:rPr lang="en-US" sz="2800" i="1" dirty="0" smtClean="0"/>
              <a:t> </a:t>
            </a:r>
            <a:r>
              <a:rPr lang="en-US" i="1" dirty="0" smtClean="0"/>
              <a:t>a</a:t>
            </a:r>
            <a:r>
              <a:rPr lang="en-US" i="1" dirty="0" smtClean="0">
                <a:latin typeface="Cambria Math"/>
                <a:ea typeface="Cambria Math"/>
              </a:rPr>
              <a:t>∙ </a:t>
            </a:r>
            <a:r>
              <a:rPr lang="en-US" i="1" dirty="0" smtClean="0"/>
              <a:t>power </a:t>
            </a:r>
            <a:r>
              <a:rPr lang="en-US" dirty="0" smtClean="0">
                <a:ea typeface="Cambria Math"/>
              </a:rPr>
              <a:t>(</a:t>
            </a:r>
            <a:r>
              <a:rPr lang="en-US" i="1" dirty="0" smtClean="0">
                <a:ea typeface="Cambria Math"/>
              </a:rPr>
              <a:t>a, k</a:t>
            </a:r>
            <a:r>
              <a:rPr lang="en-US" dirty="0" smtClean="0">
                <a:ea typeface="Cambria Math" pitchFamily="18" charset="0"/>
              </a:rPr>
              <a:t>) =</a:t>
            </a:r>
            <a:r>
              <a:rPr lang="en-US" i="1" dirty="0" smtClean="0"/>
              <a:t> a</a:t>
            </a:r>
            <a:r>
              <a:rPr lang="en-US" i="1" dirty="0" smtClean="0">
                <a:latin typeface="Cambria Math"/>
                <a:ea typeface="Cambria Math"/>
              </a:rPr>
              <a:t>∙ </a:t>
            </a:r>
            <a:r>
              <a:rPr lang="en-US" i="1" dirty="0" err="1" smtClean="0"/>
              <a:t>a</a:t>
            </a:r>
            <a:r>
              <a:rPr lang="en-US" i="1" baseline="30000" dirty="0" err="1" smtClean="0"/>
              <a:t>k</a:t>
            </a:r>
            <a:r>
              <a:rPr lang="en-US" dirty="0" smtClean="0"/>
              <a:t> =</a:t>
            </a:r>
            <a:r>
              <a:rPr lang="en-US" sz="2800" i="1" dirty="0" smtClean="0"/>
              <a:t>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a:buNone/>
            </a:pPr>
            <a:r>
              <a:rPr lang="en-US" dirty="0" smtClean="0"/>
              <a:t>     </a:t>
            </a:r>
            <a:endParaRPr lang="en-US" dirty="0"/>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smtClean="0"/>
              <a:t>procedure</a:t>
            </a: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r>
              <a:rPr lang="en-US" sz="1400" i="1" dirty="0" smtClean="0"/>
              <a:t>power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r>
              <a:rPr lang="en-US" sz="1400" i="1" noProof="0" dirty="0" smtClean="0"/>
              <a:t>a</a:t>
            </a:r>
            <a:r>
              <a:rPr lang="en-US" sz="1400" dirty="0" smtClean="0"/>
              <a:t>:</a:t>
            </a:r>
            <a:r>
              <a:rPr lang="en-US" sz="1400" i="1" dirty="0" smtClean="0"/>
              <a:t> </a:t>
            </a:r>
            <a:r>
              <a:rPr lang="en-US" sz="1400" dirty="0" smtClean="0"/>
              <a:t>nonzero</a:t>
            </a:r>
            <a:r>
              <a:rPr lang="en-US" sz="1400" i="1" dirty="0" smtClean="0"/>
              <a:t> </a:t>
            </a:r>
            <a:r>
              <a:rPr lang="en-US" sz="1400" dirty="0" smtClean="0"/>
              <a:t>real number</a:t>
            </a:r>
            <a:r>
              <a:rPr lang="en-US" sz="1400" i="1" dirty="0" smtClean="0"/>
              <a:t>, n</a:t>
            </a:r>
            <a:r>
              <a:rPr lang="en-US" sz="1400" dirty="0" smtClean="0"/>
              <a:t>:</a:t>
            </a:r>
            <a:r>
              <a:rPr lang="en-US" sz="1400" i="1" dirty="0" smtClean="0"/>
              <a:t> </a:t>
            </a:r>
            <a:r>
              <a:rPr lang="en-US" sz="1400" dirty="0" smtClean="0"/>
              <a:t>nonnegative integer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smtClean="0"/>
              <a:t>if </a:t>
            </a:r>
            <a:r>
              <a:rPr lang="en-US" sz="1400" dirty="0" smtClean="0"/>
              <a:t> </a:t>
            </a:r>
            <a:r>
              <a:rPr lang="en-US" sz="1400" i="1" dirty="0" smtClean="0"/>
              <a:t>n</a:t>
            </a:r>
            <a:r>
              <a:rPr kumimoji="0" lang="en-US" sz="1400" i="0" u="none" strike="noStrike" kern="1200" cap="none" spc="0" normalizeH="0" baseline="0" noProof="0" dirty="0" smtClean="0">
                <a:ln>
                  <a:noFill/>
                </a:ln>
                <a:solidFill>
                  <a:schemeClr val="tx1"/>
                </a:solidFill>
                <a:effectLst/>
                <a:uLnTx/>
                <a:uFillTx/>
                <a:latin typeface="+mn-lt"/>
                <a:ea typeface="+mn-ea"/>
                <a:cs typeface="+mn-cs"/>
              </a:rPr>
              <a:t> = </a:t>
            </a:r>
            <a:r>
              <a:rPr lang="en-US" sz="1400" dirty="0" smtClean="0">
                <a:latin typeface="Cambria Math" pitchFamily="18" charset="0"/>
                <a:ea typeface="Cambria Math" pitchFamily="18" charset="0"/>
              </a:rPr>
              <a:t>0</a:t>
            </a:r>
            <a:r>
              <a:rPr kumimoji="0" lang="en-US" sz="1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smtClean="0"/>
              <a:t>else </a:t>
            </a:r>
            <a:r>
              <a:rPr lang="en-US" sz="1400" dirty="0" smtClean="0"/>
              <a:t> </a:t>
            </a:r>
            <a:r>
              <a:rPr lang="en-US" sz="1400" b="1" dirty="0" smtClean="0">
                <a:latin typeface="Cambria Math" pitchFamily="18" charset="0"/>
                <a:ea typeface="Cambria Math" pitchFamily="18" charset="0"/>
              </a:rPr>
              <a:t>return </a:t>
            </a:r>
            <a:r>
              <a:rPr lang="en-US" sz="1400" i="1" dirty="0" smtClean="0"/>
              <a:t>a</a:t>
            </a:r>
            <a:r>
              <a:rPr lang="en-US" sz="1400" i="1" dirty="0" smtClean="0">
                <a:latin typeface="Cambria Math"/>
                <a:ea typeface="Cambria Math"/>
              </a:rPr>
              <a:t>∙ </a:t>
            </a:r>
            <a:r>
              <a:rPr lang="en-US" sz="1400" i="1" dirty="0" smtClean="0"/>
              <a:t>power </a:t>
            </a:r>
            <a:r>
              <a:rPr lang="en-US" sz="1400" dirty="0" smtClean="0">
                <a:ea typeface="Cambria Math"/>
              </a:rPr>
              <a:t>(</a:t>
            </a:r>
            <a:r>
              <a:rPr lang="en-US" sz="1400" i="1" dirty="0" smtClean="0">
                <a:ea typeface="Cambria Math"/>
              </a:rPr>
              <a:t>a, n</a:t>
            </a:r>
            <a:r>
              <a:rPr lang="en-US" sz="1400" i="1" dirty="0" smtClean="0">
                <a:latin typeface="Cambria Math"/>
                <a:ea typeface="Cambria Math"/>
              </a:rPr>
              <a:t> − </a:t>
            </a:r>
            <a:r>
              <a:rPr lang="en-US" sz="1400" dirty="0" smtClean="0">
                <a:latin typeface="Cambria Math" pitchFamily="18" charset="0"/>
                <a:ea typeface="Cambria Math" pitchFamily="18" charset="0"/>
              </a:rPr>
              <a:t>1</a:t>
            </a:r>
            <a:r>
              <a:rPr lang="en-US" sz="1400" dirty="0" smtClean="0">
                <a:ea typeface="Cambria Math" pitchFamily="18" charset="0"/>
              </a:rPr>
              <a:t>)</a:t>
            </a:r>
            <a:endParaRPr lang="en-US" sz="1400" i="1" dirty="0" smtClean="0">
              <a:ea typeface="Cambria Math" pitchFamily="18" charset="0"/>
            </a:endParaRPr>
          </a:p>
          <a:p>
            <a:pPr marL="274320" lvl="0" indent="-274320">
              <a:spcBef>
                <a:spcPct val="20000"/>
              </a:spcBef>
              <a:buClr>
                <a:schemeClr val="accent3"/>
              </a:buClr>
              <a:buSzPct val="95000"/>
              <a:defRPr/>
            </a:pPr>
            <a:r>
              <a:rPr lang="en-US" sz="1400" noProof="0" dirty="0" smtClean="0">
                <a:ea typeface="Cambria Math" pitchFamily="18" charset="0"/>
              </a:rPr>
              <a:t>{output is </a:t>
            </a:r>
            <a:r>
              <a:rPr lang="en-US" sz="1400" i="1" dirty="0" smtClean="0"/>
              <a:t>a</a:t>
            </a:r>
            <a:r>
              <a:rPr lang="en-US" sz="1400" i="1" baseline="30000" dirty="0" smtClean="0"/>
              <a:t>n</a:t>
            </a:r>
            <a:r>
              <a:rPr lang="en-US" sz="1400" dirty="0" smtClean="0"/>
              <a:t>}</a:t>
            </a:r>
            <a:endParaRPr lang="en-US" sz="1400" noProof="0" dirty="0" smtClean="0">
              <a:ea typeface="Cambria Math" pitchFamily="18" charset="0"/>
            </a:endParaRPr>
          </a:p>
          <a:p>
            <a:pPr marL="274320" lvl="0" indent="-274320">
              <a:spcBef>
                <a:spcPct val="20000"/>
              </a:spcBef>
              <a:buClr>
                <a:schemeClr val="accent3"/>
              </a:buClr>
              <a:buSzPct val="95000"/>
              <a:defRPr/>
            </a:pPr>
            <a:endParaRPr lang="en-US" sz="4800" noProof="0" dirty="0" smtClean="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smtClean="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i="1" dirty="0" smtClean="0"/>
              <a:t>Merge Sort </a:t>
            </a:r>
            <a:r>
              <a:rPr lang="en-US" dirty="0" smtClean="0"/>
              <a:t>works by iteratively splitting a list (with an even number of elements) into two </a:t>
            </a:r>
            <a:r>
              <a:rPr lang="en-US" dirty="0" err="1" smtClean="0"/>
              <a:t>sublists</a:t>
            </a:r>
            <a:r>
              <a:rPr lang="en-US" dirty="0" smtClean="0"/>
              <a:t> of equal length until each </a:t>
            </a:r>
            <a:r>
              <a:rPr lang="en-US" dirty="0" err="1" smtClean="0"/>
              <a:t>sublist</a:t>
            </a:r>
            <a:r>
              <a:rPr lang="en-US" dirty="0" smtClean="0"/>
              <a:t> has one element.</a:t>
            </a:r>
          </a:p>
          <a:p>
            <a:r>
              <a:rPr lang="en-US" dirty="0" smtClean="0"/>
              <a:t>Each </a:t>
            </a:r>
            <a:r>
              <a:rPr lang="en-US" dirty="0" err="1" smtClean="0"/>
              <a:t>sublist</a:t>
            </a:r>
            <a:r>
              <a:rPr lang="en-US" dirty="0" smtClean="0"/>
              <a:t> is represented by a balanced binary tree.</a:t>
            </a:r>
          </a:p>
          <a:p>
            <a:r>
              <a:rPr lang="en-US" dirty="0" smtClean="0"/>
              <a:t>At each step a pair of </a:t>
            </a:r>
            <a:r>
              <a:rPr lang="en-US" dirty="0" err="1" smtClean="0"/>
              <a:t>sublists</a:t>
            </a:r>
            <a:r>
              <a:rPr lang="en-US" dirty="0" smtClean="0"/>
              <a:t> is successively merged into a list with the elements in increasing order. The process ends when all the </a:t>
            </a:r>
            <a:r>
              <a:rPr lang="en-US" dirty="0" err="1" smtClean="0"/>
              <a:t>sublists</a:t>
            </a:r>
            <a:r>
              <a:rPr lang="en-US" dirty="0" smtClean="0"/>
              <a:t> have been merged.</a:t>
            </a:r>
          </a:p>
          <a:p>
            <a:r>
              <a:rPr lang="en-US" dirty="0" smtClean="0"/>
              <a:t>The succession of merged lists is represented by a binary tree.</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merge sort to put the list</a:t>
            </a:r>
          </a:p>
          <a:p>
            <a:pPr>
              <a:buNone/>
            </a:pPr>
            <a:r>
              <a:rPr lang="en-US" dirty="0" smtClean="0"/>
              <a:t>           </a:t>
            </a:r>
            <a:r>
              <a:rPr lang="en-US" dirty="0" smtClean="0">
                <a:latin typeface="Cambria Math" pitchFamily="18" charset="0"/>
                <a:ea typeface="Cambria Math" pitchFamily="18" charset="0"/>
              </a:rPr>
              <a:t>8,2,4,6,9,7,10, 1, 5, 3</a:t>
            </a:r>
          </a:p>
          <a:p>
            <a:pPr>
              <a:buNone/>
            </a:pPr>
            <a:r>
              <a:rPr lang="en-US" dirty="0" smtClean="0"/>
              <a:t>       into increasing order.</a:t>
            </a:r>
          </a:p>
          <a:p>
            <a:pPr>
              <a:buNone/>
            </a:pPr>
            <a:r>
              <a:rPr lang="en-US" b="1" dirty="0" smtClean="0"/>
              <a:t>    Solution</a:t>
            </a:r>
            <a:r>
              <a:rPr lang="en-US" dirty="0" smtClean="0"/>
              <a:t>:</a:t>
            </a:r>
            <a:endParaRPr lang="en-US" dirty="0"/>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p>
          <a:p>
            <a:pPr>
              <a:buNone/>
            </a:pPr>
            <a:r>
              <a:rPr lang="en-US" dirty="0" smtClean="0"/>
              <a:t>     </a:t>
            </a:r>
          </a:p>
          <a:p>
            <a:pPr>
              <a:buNone/>
            </a:pPr>
            <a:r>
              <a:rPr lang="en-US" dirty="0" smtClean="0"/>
              <a:t>    </a:t>
            </a:r>
            <a:r>
              <a:rPr lang="en-US" sz="2900" dirty="0" smtClean="0"/>
              <a:t>where the domain is the set of positive integers</a:t>
            </a:r>
            <a:r>
              <a:rPr lang="en-US" dirty="0" smtClean="0"/>
              <a:t>.</a:t>
            </a:r>
          </a:p>
          <a:p>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must also  be true. </a:t>
            </a:r>
          </a:p>
          <a:p>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Merge Sort</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merge sort algorithm. </a:t>
            </a:r>
          </a:p>
          <a:p>
            <a:pPr>
              <a:buNone/>
            </a:pPr>
            <a:r>
              <a:rPr lang="en-US" sz="2800" b="1" dirty="0" smtClean="0"/>
              <a:t>   Solution</a:t>
            </a:r>
            <a:r>
              <a:rPr lang="en-US" sz="2800" dirty="0" smtClean="0"/>
              <a:t>: Begin with the list of </a:t>
            </a:r>
            <a:r>
              <a:rPr lang="en-US" sz="2800" i="1" dirty="0" smtClean="0"/>
              <a:t>n</a:t>
            </a:r>
            <a:r>
              <a:rPr lang="en-US" sz="2800" dirty="0" smtClean="0"/>
              <a:t> elements </a:t>
            </a:r>
            <a:r>
              <a:rPr lang="en-US" sz="2800" i="1" dirty="0" smtClean="0"/>
              <a:t>L</a:t>
            </a:r>
            <a:r>
              <a:rPr lang="en-US" sz="2800" dirty="0" smtClean="0"/>
              <a:t>.</a:t>
            </a:r>
            <a:endParaRPr lang="en-US" sz="2000" dirty="0" smtClean="0"/>
          </a:p>
          <a:p>
            <a:endParaRPr lang="en-US" dirty="0" smtClean="0"/>
          </a:p>
          <a:p>
            <a:endParaRPr lang="en-US" dirty="0" smtClean="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a:t>
            </a:r>
            <a:r>
              <a:rPr lang="en-US" sz="7200" i="1" noProof="0" dirty="0" err="1" smtClean="0"/>
              <a:t>mergesort</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L =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if  </a:t>
            </a:r>
            <a:r>
              <a:rPr lang="en-US" sz="7200" i="1" dirty="0" smtClean="0"/>
              <a:t>n</a:t>
            </a:r>
            <a:r>
              <a:rPr lang="en-US" sz="7200" b="1" dirty="0" smtClean="0"/>
              <a:t> </a:t>
            </a:r>
            <a:r>
              <a:rPr lang="en-US" sz="7200" dirty="0" smtClean="0"/>
              <a:t> &gt; </a:t>
            </a:r>
            <a:r>
              <a:rPr lang="en-US" sz="7200" dirty="0" smtClean="0">
                <a:latin typeface="Cambria Math" pitchFamily="18" charset="0"/>
                <a:ea typeface="Cambria Math" pitchFamily="18" charset="0"/>
              </a:rPr>
              <a:t>1</a:t>
            </a:r>
            <a:r>
              <a:rPr lang="en-US" sz="7200" dirty="0" smtClean="0"/>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smtClean="0">
                <a:ea typeface="Cambria Math"/>
              </a:rPr>
              <a:t>         m</a:t>
            </a:r>
            <a:r>
              <a:rPr lang="en-US" sz="7200" dirty="0" smtClean="0">
                <a:latin typeface="Cambria Math"/>
                <a:ea typeface="Cambria Math"/>
              </a:rPr>
              <a:t> := ⌊</a:t>
            </a:r>
            <a:r>
              <a:rPr lang="en-US" sz="7200" i="1" dirty="0" smtClean="0">
                <a:latin typeface="Cambria Math"/>
                <a:ea typeface="Cambria Math"/>
              </a:rPr>
              <a:t>n</a:t>
            </a:r>
            <a:r>
              <a:rPr lang="en-US" sz="7200" dirty="0" smtClean="0">
                <a:latin typeface="Cambria Math"/>
                <a:ea typeface="Cambria Math"/>
              </a:rPr>
              <a:t>/2⌋</a:t>
            </a:r>
            <a:endParaRPr lang="en-US" sz="7200" dirty="0" smtClean="0"/>
          </a:p>
          <a:p>
            <a:pPr marL="274320" lvl="0" indent="-274320">
              <a:spcBef>
                <a:spcPct val="20000"/>
              </a:spcBef>
              <a:buClr>
                <a:schemeClr val="accent3"/>
              </a:buClr>
              <a:buSzPct val="95000"/>
              <a:defRPr/>
            </a:pPr>
            <a:r>
              <a:rPr kumimoji="0" lang="en-US" sz="7200" i="1" u="none" strike="noStrike" kern="1200" cap="none" spc="0" normalizeH="0" noProof="0" dirty="0" smtClean="0">
                <a:ln>
                  <a:noFill/>
                </a:ln>
                <a:solidFill>
                  <a:schemeClr val="tx1"/>
                </a:solidFill>
                <a:effectLst/>
                <a:uLnTx/>
                <a:uFillTx/>
                <a:ea typeface="Cambria Math" pitchFamily="18" charset="0"/>
              </a:rPr>
              <a:t>         L</a:t>
            </a:r>
            <a:r>
              <a:rPr kumimoji="0" lang="en-US" sz="720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smtClean="0">
                <a:ln>
                  <a:noFill/>
                </a:ln>
                <a:solidFill>
                  <a:schemeClr val="tx1"/>
                </a:solidFill>
                <a:effectLst/>
                <a:uLnTx/>
                <a:uFillTx/>
                <a:ea typeface="Cambria Math" pitchFamily="18" charset="0"/>
              </a:rPr>
              <a:t> </a:t>
            </a:r>
            <a:r>
              <a:rPr kumimoji="0" lang="en-US" sz="7200" u="none" strike="noStrike" kern="1200" cap="none" spc="0" normalizeH="0" noProof="0" dirty="0" smtClean="0">
                <a:ln>
                  <a:noFill/>
                </a:ln>
                <a:solidFill>
                  <a:schemeClr val="tx1"/>
                </a:solidFill>
                <a:effectLst/>
                <a:uLnTx/>
                <a:uFillTx/>
                <a:ea typeface="Cambria Math" pitchFamily="18" charset="0"/>
              </a:rPr>
              <a:t>:</a:t>
            </a:r>
            <a:r>
              <a:rPr kumimoji="0" lang="en-US" sz="7200" i="1" u="none" strike="noStrike" kern="1200" cap="none" spc="0" normalizeH="0" noProof="0" dirty="0" smtClean="0">
                <a:ln>
                  <a:noFill/>
                </a:ln>
                <a:solidFill>
                  <a:schemeClr val="tx1"/>
                </a:solidFill>
                <a:effectLst/>
                <a:uLnTx/>
                <a:uFillTx/>
                <a:ea typeface="Cambria Math" pitchFamily="18" charset="0"/>
              </a:rPr>
              <a:t>=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m</a:t>
            </a:r>
            <a:r>
              <a:rPr lang="en-US" sz="7200" i="1" dirty="0" smtClean="0">
                <a:ea typeface="Cambria Math" pitchFamily="18" charset="0"/>
              </a:rPr>
              <a:t> </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 </a:t>
            </a:r>
            <a:r>
              <a:rPr lang="en-US" sz="7200" dirty="0" smtClean="0">
                <a:latin typeface="Cambria Math" pitchFamily="18" charset="0"/>
                <a:ea typeface="Cambria Math" pitchFamily="18" charset="0"/>
              </a:rPr>
              <a:t> </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merge</a:t>
            </a:r>
            <a:r>
              <a:rPr lang="en-US" sz="7200" dirty="0" smtClean="0">
                <a:ea typeface="Cambria Math" pitchFamily="18" charset="0"/>
              </a:rPr>
              <a:t>(</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pitchFamily="18" charset="0"/>
              </a:rPr>
              <a:t>)</a:t>
            </a:r>
            <a:r>
              <a:rPr lang="en-US" sz="7200" i="1" dirty="0" smtClean="0">
                <a:ea typeface="Cambria Math" pitchFamily="18" charset="0"/>
              </a:rPr>
              <a:t>, </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endParaRPr kumimoji="0" lang="en-US" sz="7200" u="none" strike="noStrike" kern="1200" cap="none" spc="0" normalizeH="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now sorted into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Subroutine </a:t>
            </a:r>
            <a:r>
              <a:rPr lang="en-US" i="1" dirty="0" smtClean="0"/>
              <a:t>merge</a:t>
            </a:r>
            <a:r>
              <a:rPr lang="en-US" dirty="0" smtClean="0"/>
              <a:t>, which merges two sorted lists.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Complexity of Merge</a:t>
            </a:r>
            <a:r>
              <a:rPr lang="en-US" dirty="0" smtClean="0"/>
              <a:t>: Two sorted lists with </a:t>
            </a:r>
            <a:r>
              <a:rPr lang="en-US" i="1" dirty="0" smtClean="0"/>
              <a:t>m</a:t>
            </a:r>
            <a:r>
              <a:rPr lang="en-US" dirty="0" smtClean="0"/>
              <a:t> elements and </a:t>
            </a:r>
            <a:r>
              <a:rPr lang="en-US" i="1" dirty="0" smtClean="0"/>
              <a:t>n</a:t>
            </a:r>
            <a:r>
              <a:rPr lang="en-US" dirty="0" smtClean="0"/>
              <a:t> elements can be merged into a sorted list using no more than </a:t>
            </a:r>
            <a:r>
              <a:rPr lang="en-US" i="1" dirty="0" smtClean="0"/>
              <a:t>m</a:t>
            </a:r>
            <a:r>
              <a:rPr lang="en-US" dirty="0" smtClean="0"/>
              <a:t> +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comparisons.</a:t>
            </a:r>
            <a:endParaRPr lang="en-US" dirty="0"/>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i="1" dirty="0" smtClean="0"/>
              <a:t>,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t> </a:t>
            </a:r>
            <a:r>
              <a:rPr lang="en-US" sz="7200" dirty="0" smtClean="0"/>
              <a:t>:</a:t>
            </a:r>
            <a:r>
              <a:rPr lang="en-US" sz="7200" dirty="0" smtClean="0">
                <a:ea typeface="Cambria Math" pitchFamily="18" charset="0"/>
              </a:rPr>
              <a:t>sorted lists</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pitchFamily="18" charset="0"/>
              </a:rPr>
              <a:t>L </a:t>
            </a:r>
            <a:r>
              <a:rPr lang="en-US" sz="7200" dirty="0" smtClean="0">
                <a:ea typeface="Cambria Math" pitchFamily="18" charset="0"/>
              </a:rPr>
              <a:t>:= empty list</a:t>
            </a:r>
            <a:endParaRPr lang="en-US" sz="7200" dirty="0" smtClean="0">
              <a:latin typeface="Cambria Math"/>
              <a:ea typeface="Cambria Math"/>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smtClean="0">
                <a:ea typeface="Cambria Math"/>
              </a:rPr>
              <a:t>     </a:t>
            </a:r>
            <a:r>
              <a:rPr lang="en-US" sz="7200" dirty="0" smtClean="0">
                <a:ea typeface="Cambria Math"/>
              </a:rPr>
              <a:t>remove smaller of first elements of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a:rPr>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ea typeface="Cambria Math"/>
              </a:rPr>
              <a:t> from its list; </a:t>
            </a:r>
          </a:p>
          <a:p>
            <a:pPr marL="274320" indent="-274320">
              <a:spcBef>
                <a:spcPct val="20000"/>
              </a:spcBef>
              <a:buClr>
                <a:schemeClr val="accent3"/>
              </a:buClr>
              <a:buSzPct val="95000"/>
              <a:defRPr/>
            </a:pPr>
            <a:r>
              <a:rPr lang="en-US" sz="7200" dirty="0" smtClean="0">
                <a:ea typeface="Cambria Math"/>
              </a:rPr>
              <a:t>             put at the right end of </a:t>
            </a:r>
            <a:r>
              <a:rPr lang="en-US" sz="7200" i="1" dirty="0" smtClean="0">
                <a:ea typeface="Cambria Math" pitchFamily="18" charset="0"/>
              </a:rPr>
              <a:t>L</a:t>
            </a:r>
          </a:p>
          <a:p>
            <a:pPr marL="274320" indent="-274320">
              <a:spcBef>
                <a:spcPct val="20000"/>
              </a:spcBef>
              <a:buClr>
                <a:schemeClr val="accent3"/>
              </a:buClr>
              <a:buSzPct val="95000"/>
              <a:defRPr/>
            </a:pPr>
            <a:r>
              <a:rPr lang="en-US" sz="7200" i="1" dirty="0" smtClean="0">
                <a:ea typeface="Cambria Math" pitchFamily="18" charset="0"/>
              </a:rPr>
              <a:t>     </a:t>
            </a:r>
            <a:r>
              <a:rPr lang="en-US" sz="7200" b="1" dirty="0" smtClean="0">
                <a:ea typeface="Cambria Math" pitchFamily="18" charset="0"/>
              </a:rPr>
              <a:t>if </a:t>
            </a:r>
            <a:r>
              <a:rPr lang="en-US" sz="7200" dirty="0" smtClean="0">
                <a:ea typeface="Cambria Math" pitchFamily="18" charset="0"/>
              </a:rPr>
              <a:t>this removal makes one list empty </a:t>
            </a:r>
          </a:p>
          <a:p>
            <a:pPr marL="274320" indent="-274320">
              <a:spcBef>
                <a:spcPct val="20000"/>
              </a:spcBef>
              <a:buClr>
                <a:schemeClr val="accent3"/>
              </a:buClr>
              <a:buSzPct val="95000"/>
              <a:defRPr/>
            </a:pPr>
            <a:r>
              <a:rPr lang="en-US" sz="7200" b="1" dirty="0" smtClean="0">
                <a:ea typeface="Cambria Math" pitchFamily="18" charset="0"/>
              </a:rPr>
              <a:t>         then</a:t>
            </a:r>
            <a:r>
              <a:rPr lang="en-US" sz="7200" dirty="0" smtClean="0">
                <a:ea typeface="Cambria Math"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itchFamily="18" charset="0"/>
              </a:rPr>
              <a:t>return</a:t>
            </a:r>
            <a:r>
              <a:rPr lang="en-US" sz="7200" i="1" dirty="0" smtClean="0">
                <a:ea typeface="Cambria Math" pitchFamily="18" charset="0"/>
              </a:rPr>
              <a:t> L </a:t>
            </a: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Two Lists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Merge the two lists </a:t>
            </a:r>
            <a:r>
              <a:rPr lang="en-US" dirty="0" smtClean="0">
                <a:latin typeface="Cambria Math" pitchFamily="18" charset="0"/>
                <a:ea typeface="Cambria Math" pitchFamily="18" charset="0"/>
              </a:rPr>
              <a:t>2,3,5,6</a:t>
            </a:r>
            <a:r>
              <a:rPr lang="en-US" dirty="0" smtClean="0"/>
              <a:t>  and </a:t>
            </a:r>
            <a:r>
              <a:rPr lang="en-US" dirty="0" smtClean="0">
                <a:latin typeface="Cambria Math" pitchFamily="18" charset="0"/>
                <a:ea typeface="Cambria Math" pitchFamily="18" charset="0"/>
              </a:rPr>
              <a:t>1,4</a:t>
            </a:r>
            <a:r>
              <a:rPr lang="en-US" dirty="0" smtClean="0"/>
              <a:t>.</a:t>
            </a:r>
          </a:p>
          <a:p>
            <a:pPr>
              <a:buNone/>
            </a:pPr>
            <a:r>
              <a:rPr lang="en-US" b="1" dirty="0" smtClean="0"/>
              <a:t>   Solution</a:t>
            </a:r>
            <a:r>
              <a:rPr lang="en-US" dirty="0" smtClean="0"/>
              <a:t>:</a:t>
            </a:r>
            <a:endParaRPr lang="en-US" dirty="0"/>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Complexity of Merge Sort</a:t>
            </a:r>
            <a:r>
              <a:rPr lang="en-US" dirty="0" smtClean="0"/>
              <a:t>:  The number of comparisons needed to merge  a list with </a:t>
            </a:r>
            <a:r>
              <a:rPr lang="en-US" i="1" dirty="0" smtClean="0"/>
              <a:t>n</a:t>
            </a:r>
            <a:r>
              <a:rPr lang="en-US" dirty="0" smtClean="0"/>
              <a:t> elements is </a:t>
            </a:r>
            <a:r>
              <a:rPr lang="en-US" i="1" dirty="0" smtClean="0"/>
              <a:t>O</a:t>
            </a:r>
            <a:r>
              <a:rPr lang="en-US" dirty="0" smtClean="0"/>
              <a:t>(</a:t>
            </a:r>
            <a:r>
              <a:rPr lang="en-US" i="1" dirty="0" smtClean="0"/>
              <a:t>n</a:t>
            </a:r>
            <a:r>
              <a:rPr lang="en-US" dirty="0" smtClean="0"/>
              <a:t> log </a:t>
            </a:r>
            <a:r>
              <a:rPr lang="en-US" i="1" dirty="0" smtClean="0"/>
              <a:t>n</a:t>
            </a:r>
            <a:r>
              <a:rPr lang="en-US" dirty="0" smtClean="0"/>
              <a:t>).</a:t>
            </a:r>
          </a:p>
          <a:p>
            <a:r>
              <a:rPr lang="en-US" dirty="0" smtClean="0"/>
              <a:t>For simplicity, assume that </a:t>
            </a:r>
            <a:r>
              <a:rPr lang="en-US" i="1" dirty="0" smtClean="0"/>
              <a:t>n</a:t>
            </a:r>
            <a:r>
              <a:rPr lang="en-US" dirty="0" smtClean="0"/>
              <a:t> is a power of </a:t>
            </a:r>
            <a:r>
              <a:rPr lang="en-US" dirty="0" smtClean="0">
                <a:latin typeface="Cambria Math" pitchFamily="18" charset="0"/>
                <a:ea typeface="Cambria Math" pitchFamily="18" charset="0"/>
              </a:rPr>
              <a:t>2</a:t>
            </a:r>
            <a:r>
              <a:rPr lang="en-US" dirty="0" smtClean="0"/>
              <a:t>, say </a:t>
            </a:r>
            <a:r>
              <a:rPr lang="en-US" dirty="0" smtClean="0">
                <a:latin typeface="Cambria Math" pitchFamily="18" charset="0"/>
                <a:ea typeface="Cambria Math" pitchFamily="18" charset="0"/>
              </a:rPr>
              <a:t>2</a:t>
            </a:r>
            <a:r>
              <a:rPr lang="en-US" i="1" baseline="30000" dirty="0" smtClean="0"/>
              <a:t>m</a:t>
            </a:r>
            <a:r>
              <a:rPr lang="en-US" dirty="0" smtClean="0"/>
              <a:t>.</a:t>
            </a:r>
          </a:p>
          <a:p>
            <a:r>
              <a:rPr lang="en-US" dirty="0" smtClean="0"/>
              <a:t>At the end of the splitting process, we have a binary tree with   </a:t>
            </a:r>
            <a:r>
              <a:rPr lang="en-US" i="1" dirty="0" smtClean="0"/>
              <a:t>m</a:t>
            </a:r>
            <a:r>
              <a:rPr lang="en-US" dirty="0" smtClean="0"/>
              <a:t> levels, and </a:t>
            </a:r>
            <a:r>
              <a:rPr lang="en-US" dirty="0" smtClean="0">
                <a:latin typeface="Cambria Math" pitchFamily="18" charset="0"/>
                <a:ea typeface="Cambria Math" pitchFamily="18" charset="0"/>
              </a:rPr>
              <a:t>2</a:t>
            </a:r>
            <a:r>
              <a:rPr lang="en-US" i="1" baseline="30000" dirty="0" smtClean="0"/>
              <a:t>m</a:t>
            </a:r>
            <a:r>
              <a:rPr lang="en-US" dirty="0" smtClean="0"/>
              <a:t>  lists with one element at level  </a:t>
            </a:r>
            <a:r>
              <a:rPr lang="en-US" i="1" dirty="0" smtClean="0"/>
              <a:t>m</a:t>
            </a:r>
            <a:r>
              <a:rPr lang="en-US" dirty="0" smtClean="0"/>
              <a:t>.</a:t>
            </a:r>
          </a:p>
          <a:p>
            <a:r>
              <a:rPr lang="en-US" dirty="0" smtClean="0"/>
              <a:t>The merging process begins at level m with the pairs of</a:t>
            </a:r>
            <a:r>
              <a:rPr lang="en-US" dirty="0" smtClean="0">
                <a:latin typeface="Cambria Math" pitchFamily="18" charset="0"/>
                <a:ea typeface="Cambria Math" pitchFamily="18" charset="0"/>
              </a:rPr>
              <a:t> 2</a:t>
            </a:r>
            <a:r>
              <a:rPr lang="en-US" i="1" baseline="30000" dirty="0" smtClean="0"/>
              <a:t>m </a:t>
            </a:r>
            <a:r>
              <a:rPr lang="en-US" dirty="0" smtClean="0"/>
              <a:t>lists with one element combined into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a:t>
            </a:r>
            <a:r>
              <a:rPr lang="en-US" baseline="30000" dirty="0" smtClean="0">
                <a:latin typeface="Cambria Math"/>
                <a:ea typeface="Cambria Math"/>
              </a:rPr>
              <a:t>1</a:t>
            </a:r>
            <a:r>
              <a:rPr lang="en-US" i="1" baseline="30000" dirty="0" smtClean="0"/>
              <a:t> </a:t>
            </a:r>
            <a:r>
              <a:rPr lang="en-US" dirty="0" smtClean="0"/>
              <a:t>lists of two elements. Each merger takes two one comparison.</a:t>
            </a:r>
          </a:p>
          <a:p>
            <a:r>
              <a:rPr lang="en-US" dirty="0" smtClean="0"/>
              <a:t>The procedure continues , at each level (</a:t>
            </a:r>
            <a:r>
              <a:rPr lang="en-US" i="1" dirty="0" smtClean="0"/>
              <a:t>k</a:t>
            </a:r>
            <a:r>
              <a:rPr lang="en-US" dirty="0" smtClean="0"/>
              <a:t> = </a:t>
            </a:r>
            <a:r>
              <a:rPr lang="en-US" i="1" dirty="0" smtClean="0"/>
              <a:t>m</a:t>
            </a:r>
            <a:r>
              <a:rPr lang="en-US" dirty="0" smtClean="0"/>
              <a:t>,  </a:t>
            </a:r>
            <a:r>
              <a:rPr lang="en-US" i="1" dirty="0" smtClean="0"/>
              <a:t>m</a:t>
            </a:r>
            <a:r>
              <a:rPr lang="en-US" dirty="0" smtClean="0">
                <a:latin typeface="Cambria Math"/>
                <a:ea typeface="Cambria Math"/>
              </a:rPr>
              <a:t>−1,</a:t>
            </a:r>
            <a:r>
              <a:rPr lang="en-US" dirty="0" smtClean="0"/>
              <a:t> </a:t>
            </a:r>
            <a:r>
              <a:rPr lang="en-US" i="1" dirty="0" smtClean="0"/>
              <a:t>m</a:t>
            </a:r>
            <a:r>
              <a:rPr lang="en-US" dirty="0" smtClean="0">
                <a:latin typeface="Cambria Math"/>
                <a:ea typeface="Cambria Math"/>
              </a:rPr>
              <a:t>−1,…,3,2,1) </a:t>
            </a:r>
            <a:r>
              <a:rPr lang="en-US" dirty="0" smtClean="0">
                <a:latin typeface="Cambria Math" pitchFamily="18" charset="0"/>
                <a:ea typeface="Cambria Math" pitchFamily="18" charset="0"/>
              </a:rPr>
              <a:t>2</a:t>
            </a:r>
            <a:r>
              <a:rPr lang="en-US" i="1" baseline="30000" dirty="0" smtClean="0"/>
              <a:t>k </a:t>
            </a:r>
            <a:r>
              <a:rPr lang="en-US" dirty="0" smtClean="0"/>
              <a:t>lists with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dirty="0" smtClean="0"/>
              <a:t>  elements are merged into </a:t>
            </a:r>
            <a:r>
              <a:rPr lang="en-US" dirty="0" smtClean="0">
                <a:latin typeface="Cambria Math" pitchFamily="18" charset="0"/>
                <a:ea typeface="Cambria Math" pitchFamily="18" charset="0"/>
              </a:rPr>
              <a:t>2</a:t>
            </a:r>
            <a:r>
              <a:rPr lang="en-US" i="1" baseline="30000" dirty="0" smtClean="0"/>
              <a:t>k</a:t>
            </a:r>
            <a:r>
              <a:rPr lang="en-US" i="1" baseline="30000" dirty="0" smtClean="0">
                <a:latin typeface="Cambria Math"/>
                <a:ea typeface="Cambria Math"/>
              </a:rPr>
              <a:t>−</a:t>
            </a:r>
            <a:r>
              <a:rPr lang="en-US" baseline="30000" dirty="0" smtClean="0">
                <a:latin typeface="Cambria Math"/>
                <a:ea typeface="Cambria Math"/>
              </a:rPr>
              <a:t>1</a:t>
            </a:r>
            <a:r>
              <a:rPr lang="en-US" dirty="0" smtClean="0"/>
              <a:t> lists, with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 + </a:t>
            </a:r>
            <a:r>
              <a:rPr lang="en-US" baseline="30000" dirty="0" smtClean="0">
                <a:latin typeface="Cambria Math"/>
                <a:ea typeface="Cambria Math"/>
              </a:rPr>
              <a:t>1</a:t>
            </a:r>
            <a:r>
              <a:rPr lang="en-US" dirty="0" smtClean="0"/>
              <a:t>  elements at level </a:t>
            </a:r>
            <a:r>
              <a:rPr lang="en-US" i="1" dirty="0" smtClean="0"/>
              <a:t>k</a:t>
            </a:r>
            <a:r>
              <a:rPr lang="en-US" dirty="0" smtClean="0">
                <a:latin typeface="Cambria Math"/>
                <a:ea typeface="Cambria Math"/>
              </a:rPr>
              <a:t>−1</a:t>
            </a:r>
            <a:r>
              <a:rPr lang="en-US" dirty="0" smtClean="0"/>
              <a:t>.</a:t>
            </a:r>
          </a:p>
          <a:p>
            <a:pPr lvl="1"/>
            <a:r>
              <a:rPr lang="en-US" dirty="0" smtClean="0"/>
              <a:t>We know (by the complexity of the merge subroutine) that  each merger takes at most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dirty="0" smtClean="0"/>
              <a:t> +</a:t>
            </a:r>
            <a:r>
              <a:rPr lang="en-US" dirty="0" smtClean="0">
                <a:latin typeface="Cambria Math" pitchFamily="18" charset="0"/>
                <a:ea typeface="Cambria Math" pitchFamily="18" charset="0"/>
              </a:rPr>
              <a:t> 2</a:t>
            </a:r>
            <a:r>
              <a:rPr lang="en-US" i="1" baseline="30000" dirty="0" smtClean="0"/>
              <a:t>m</a:t>
            </a:r>
            <a:r>
              <a:rPr lang="en-US" i="1" baseline="30000" dirty="0" smtClean="0">
                <a:latin typeface="Cambria Math"/>
                <a:ea typeface="Cambria Math"/>
              </a:rPr>
              <a:t>−k</a:t>
            </a:r>
            <a:r>
              <a:rPr lang="en-US" dirty="0" smtClean="0"/>
              <a:t>  </a:t>
            </a:r>
            <a:r>
              <a:rPr lang="en-US" dirty="0" smtClean="0">
                <a:latin typeface="Cambria Math"/>
                <a:ea typeface="Cambria Math"/>
              </a:rPr>
              <a:t>− 1 =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baseline="30000" dirty="0" smtClean="0">
                <a:latin typeface="Cambria Math"/>
                <a:ea typeface="Cambria Math"/>
              </a:rPr>
              <a:t>+</a:t>
            </a:r>
            <a:r>
              <a:rPr lang="en-US" i="1" baseline="30000" dirty="0" smtClean="0">
                <a:latin typeface="Cambria Math"/>
                <a:ea typeface="Cambria Math"/>
              </a:rPr>
              <a:t> </a:t>
            </a:r>
            <a:r>
              <a:rPr lang="en-US" baseline="30000" dirty="0" smtClean="0">
                <a:latin typeface="Cambria Math"/>
                <a:ea typeface="Cambria Math"/>
              </a:rPr>
              <a:t>1</a:t>
            </a:r>
            <a:r>
              <a:rPr lang="en-US" dirty="0" smtClean="0"/>
              <a:t> </a:t>
            </a:r>
            <a:r>
              <a:rPr lang="en-US" dirty="0" smtClean="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Summing over the number of comparisons at each level, shows that </a:t>
            </a:r>
          </a:p>
          <a:p>
            <a:endParaRPr lang="en-US" dirty="0" smtClean="0"/>
          </a:p>
          <a:p>
            <a:endParaRPr lang="en-US" dirty="0" smtClean="0"/>
          </a:p>
          <a:p>
            <a:pPr>
              <a:buNone/>
            </a:pPr>
            <a:r>
              <a:rPr lang="en-US" dirty="0" smtClean="0"/>
              <a:t>   because </a:t>
            </a:r>
            <a:r>
              <a:rPr lang="en-US" i="1" dirty="0" smtClean="0"/>
              <a:t>m</a:t>
            </a:r>
            <a:r>
              <a:rPr lang="en-US" dirty="0" smtClean="0"/>
              <a:t> = log </a:t>
            </a:r>
            <a:r>
              <a:rPr lang="en-US" i="1" dirty="0" smtClean="0"/>
              <a:t>n</a:t>
            </a:r>
            <a:r>
              <a:rPr lang="en-US" dirty="0" smtClean="0"/>
              <a:t> and </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t>m</a:t>
            </a:r>
            <a:r>
              <a:rPr lang="en-US" dirty="0" smtClean="0"/>
              <a:t>.</a:t>
            </a:r>
          </a:p>
          <a:p>
            <a:endParaRPr lang="en-US" dirty="0" smtClean="0"/>
          </a:p>
          <a:p>
            <a:pPr>
              <a:buNone/>
            </a:pPr>
            <a:r>
              <a:rPr lang="en-US" dirty="0" smtClean="0"/>
              <a:t>    (The expression                   in the formula above  is evaluated as </a:t>
            </a:r>
            <a:r>
              <a:rPr lang="en-US" dirty="0" smtClean="0">
                <a:latin typeface="Cambria Math" pitchFamily="18" charset="0"/>
                <a:ea typeface="Cambria Math" pitchFamily="18" charset="0"/>
              </a:rPr>
              <a:t>2</a:t>
            </a:r>
            <a:r>
              <a:rPr lang="en-US" baseline="30000" dirty="0" smtClean="0"/>
              <a:t>m</a:t>
            </a:r>
            <a:r>
              <a:rPr lang="en-US" dirty="0" smtClean="0"/>
              <a:t> </a:t>
            </a:r>
            <a:r>
              <a:rPr lang="en-US" dirty="0" smtClean="0">
                <a:latin typeface="Cambria Math"/>
                <a:ea typeface="Cambria Math"/>
              </a:rPr>
              <a:t>− 1</a:t>
            </a:r>
            <a:r>
              <a:rPr lang="en-US" dirty="0" smtClean="0"/>
              <a:t>  using the formula for the sum of the terms of a geometric progression, from Section </a:t>
            </a:r>
            <a:r>
              <a:rPr lang="en-US" dirty="0" smtClean="0">
                <a:latin typeface="Cambria Math" pitchFamily="18" charset="0"/>
                <a:ea typeface="Cambria Math" pitchFamily="18" charset="0"/>
              </a:rPr>
              <a:t>2.4</a:t>
            </a:r>
            <a:r>
              <a:rPr lang="en-US" dirty="0" smtClean="0"/>
              <a:t>.)</a:t>
            </a:r>
          </a:p>
          <a:p>
            <a:r>
              <a:rPr lang="en-US" dirty="0" smtClean="0"/>
              <a:t>In Chapter </a:t>
            </a:r>
            <a:r>
              <a:rPr lang="en-US" dirty="0" smtClean="0">
                <a:latin typeface="Cambria Math" pitchFamily="18" charset="0"/>
                <a:ea typeface="Cambria Math" pitchFamily="18" charset="0"/>
              </a:rPr>
              <a:t>11</a:t>
            </a:r>
            <a:r>
              <a:rPr lang="en-US" dirty="0" smtClean="0"/>
              <a:t>, we’ll see that the fastest comparison-based sorting algorithms have </a:t>
            </a:r>
            <a:r>
              <a:rPr lang="en-US" i="1" dirty="0" smtClean="0"/>
              <a:t>O</a:t>
            </a:r>
            <a:r>
              <a:rPr lang="en-US" dirty="0" smtClean="0"/>
              <a:t>(</a:t>
            </a:r>
            <a:r>
              <a:rPr lang="en-US" i="1" dirty="0" smtClean="0"/>
              <a:t>n</a:t>
            </a:r>
            <a:r>
              <a:rPr lang="en-US" dirty="0" smtClean="0"/>
              <a:t> log </a:t>
            </a:r>
            <a:r>
              <a:rPr lang="en-US" i="1" dirty="0" smtClean="0"/>
              <a:t>n</a:t>
            </a:r>
            <a:r>
              <a:rPr lang="en-US" dirty="0" smtClean="0"/>
              <a:t>) time complexity. So, merge sort achieves the best possible big-</a:t>
            </a:r>
            <a:r>
              <a:rPr lang="en-US" i="1" dirty="0" smtClean="0"/>
              <a:t>O</a:t>
            </a:r>
            <a:r>
              <a:rPr lang="en-US" dirty="0" smtClean="0"/>
              <a:t> estimate of time complexity.</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p:txBody>
          <a:bodyPr>
            <a:normAutofit fontScale="62500" lnSpcReduction="20000"/>
          </a:bodyPr>
          <a:lstStyle/>
          <a:p>
            <a:r>
              <a:rPr lang="en-US" sz="2900" dirty="0" smtClean="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smtClean="0">
                <a:ea typeface="Cambria Math" pitchFamily="18" charset="0"/>
                <a:sym typeface="Wingdings" pitchFamily="2" charset="2"/>
              </a:rPr>
              <a:t>see Section </a:t>
            </a:r>
            <a:r>
              <a:rPr lang="en-US" sz="2900" dirty="0" smtClean="0">
                <a:latin typeface="Cambria Math" pitchFamily="18" charset="0"/>
                <a:ea typeface="Cambria Math" pitchFamily="18" charset="0"/>
                <a:sym typeface="Wingdings" pitchFamily="2" charset="2"/>
              </a:rPr>
              <a:t>5.2</a:t>
            </a:r>
            <a:r>
              <a:rPr lang="en-US" sz="2900" dirty="0" smtClean="0">
                <a:ea typeface="Cambria Math" pitchFamily="18" charset="0"/>
                <a:sym typeface="Wingdings" pitchFamily="2" charset="2"/>
              </a:rPr>
              <a:t> </a:t>
            </a:r>
            <a:r>
              <a:rPr lang="en-US" sz="2900" i="1" dirty="0" smtClean="0">
                <a:ea typeface="Cambria Math" pitchFamily="18" charset="0"/>
                <a:sym typeface="Wingdings" pitchFamily="2" charset="2"/>
              </a:rPr>
              <a:t>and Appendix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Here is the proof:</a:t>
            </a:r>
          </a:p>
          <a:p>
            <a:pPr lvl="1"/>
            <a:r>
              <a:rPr lang="en-US" sz="2900" dirty="0" smtClean="0">
                <a:ea typeface="Cambria Math" pitchFamily="18" charset="0"/>
                <a:sym typeface="Wingdings" pitchFamily="2" charset="2"/>
              </a:rPr>
              <a:t>Suppose that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and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is true for all positive integers </a:t>
            </a:r>
            <a:r>
              <a:rPr lang="en-US" sz="2900" i="1" dirty="0" smtClean="0">
                <a:ea typeface="Cambria Math"/>
                <a:sym typeface="Wingdings" pitchFamily="2" charset="2"/>
              </a:rPr>
              <a:t>k</a:t>
            </a:r>
            <a:r>
              <a:rPr lang="en-US" sz="2900" dirty="0" smtClean="0">
                <a:ea typeface="Cambria Math"/>
                <a:sym typeface="Wingdings" pitchFamily="2" charset="2"/>
              </a:rPr>
              <a:t>. </a:t>
            </a:r>
          </a:p>
          <a:p>
            <a:pPr lvl="1"/>
            <a:r>
              <a:rPr lang="en-US" sz="2900" dirty="0" smtClean="0">
                <a:ea typeface="Cambria Math"/>
                <a:sym typeface="Wingdings" pitchFamily="2" charset="2"/>
              </a:rPr>
              <a:t>Assume there is at least one positive integer  </a:t>
            </a:r>
            <a:r>
              <a:rPr lang="en-US" sz="2900" i="1" dirty="0" smtClean="0">
                <a:ea typeface="Cambria Math"/>
                <a:sym typeface="Wingdings" pitchFamily="2" charset="2"/>
              </a:rPr>
              <a:t>n</a:t>
            </a:r>
            <a:r>
              <a:rPr lang="en-US" sz="2900" dirty="0" smtClean="0">
                <a:ea typeface="Cambria Math"/>
                <a:sym typeface="Wingdings" pitchFamily="2" charset="2"/>
              </a:rPr>
              <a:t> for which P(</a:t>
            </a:r>
            <a:r>
              <a:rPr lang="en-US" sz="2900" i="1" dirty="0" smtClean="0">
                <a:ea typeface="Cambria Math"/>
                <a:sym typeface="Wingdings" pitchFamily="2" charset="2"/>
              </a:rPr>
              <a:t>n</a:t>
            </a:r>
            <a:r>
              <a:rPr lang="en-US" sz="2900" dirty="0" smtClean="0">
                <a:ea typeface="Cambria Math"/>
                <a:sym typeface="Wingdings" pitchFamily="2" charset="2"/>
              </a:rPr>
              <a:t>) is false. Then the set </a:t>
            </a:r>
            <a:r>
              <a:rPr lang="en-US" sz="2900" i="1" dirty="0" smtClean="0">
                <a:ea typeface="Cambria Math"/>
                <a:sym typeface="Wingdings" pitchFamily="2" charset="2"/>
              </a:rPr>
              <a:t>S</a:t>
            </a:r>
            <a:r>
              <a:rPr lang="en-US" sz="2900" dirty="0" smtClean="0">
                <a:ea typeface="Cambria Math"/>
                <a:sym typeface="Wingdings" pitchFamily="2" charset="2"/>
              </a:rPr>
              <a:t> of positive integers for which P(</a:t>
            </a:r>
            <a:r>
              <a:rPr lang="en-US" sz="2900" i="1" dirty="0" smtClean="0">
                <a:ea typeface="Cambria Math"/>
                <a:sym typeface="Wingdings" pitchFamily="2" charset="2"/>
              </a:rPr>
              <a:t>n</a:t>
            </a:r>
            <a:r>
              <a:rPr lang="en-US" sz="2900" dirty="0" smtClean="0">
                <a:ea typeface="Cambria Math"/>
                <a:sym typeface="Wingdings" pitchFamily="2" charset="2"/>
              </a:rPr>
              <a:t>) is false is nonempty. </a:t>
            </a:r>
          </a:p>
          <a:p>
            <a:pPr lvl="1"/>
            <a:r>
              <a:rPr lang="en-US" sz="2900" dirty="0" smtClean="0">
                <a:ea typeface="Cambria Math"/>
                <a:sym typeface="Wingdings" pitchFamily="2" charset="2"/>
              </a:rPr>
              <a:t>By the well-ordering property, </a:t>
            </a:r>
            <a:r>
              <a:rPr lang="en-US" sz="2900" i="1" dirty="0" smtClean="0">
                <a:ea typeface="Cambria Math"/>
                <a:sym typeface="Wingdings" pitchFamily="2" charset="2"/>
              </a:rPr>
              <a:t>S</a:t>
            </a:r>
            <a:r>
              <a:rPr lang="en-US" sz="2900" dirty="0" smtClean="0">
                <a:ea typeface="Cambria Math"/>
                <a:sym typeface="Wingdings" pitchFamily="2" charset="2"/>
              </a:rPr>
              <a:t> has a least element, say </a:t>
            </a:r>
            <a:r>
              <a:rPr lang="en-US" sz="2900" i="1" dirty="0" smtClean="0">
                <a:ea typeface="Cambria Math"/>
                <a:sym typeface="Wingdings" pitchFamily="2" charset="2"/>
              </a:rPr>
              <a:t>m</a:t>
            </a:r>
            <a:r>
              <a:rPr lang="en-US" sz="2900" dirty="0" smtClean="0">
                <a:ea typeface="Cambria Math"/>
                <a:sym typeface="Wingdings" pitchFamily="2" charset="2"/>
              </a:rPr>
              <a:t>.</a:t>
            </a:r>
          </a:p>
          <a:p>
            <a:pPr lvl="1"/>
            <a:r>
              <a:rPr lang="en-US" sz="2900" dirty="0" smtClean="0">
                <a:ea typeface="Cambria Math"/>
                <a:sym typeface="Wingdings" pitchFamily="2" charset="2"/>
              </a:rPr>
              <a:t>We know that </a:t>
            </a:r>
            <a:r>
              <a:rPr lang="en-US" sz="2900" i="1" dirty="0" smtClean="0">
                <a:ea typeface="Cambria Math"/>
                <a:sym typeface="Wingdings" pitchFamily="2" charset="2"/>
              </a:rPr>
              <a:t>m</a:t>
            </a:r>
            <a:r>
              <a:rPr lang="en-US" sz="2900" dirty="0" smtClean="0">
                <a:ea typeface="Cambria Math"/>
                <a:sym typeface="Wingdings" pitchFamily="2" charset="2"/>
              </a:rPr>
              <a:t> can not be </a:t>
            </a:r>
            <a:r>
              <a:rPr lang="en-US" sz="2900" dirty="0" smtClean="0">
                <a:latin typeface="Cambria Math" pitchFamily="18" charset="0"/>
                <a:ea typeface="Cambria Math" pitchFamily="18" charset="0"/>
              </a:rPr>
              <a:t>1</a:t>
            </a:r>
            <a:r>
              <a:rPr lang="en-US" sz="2900" dirty="0" smtClean="0">
                <a:ea typeface="Cambria Math" pitchFamily="18" charset="0"/>
              </a:rPr>
              <a:t> </a:t>
            </a:r>
            <a:r>
              <a:rPr lang="en-US" sz="2900" dirty="0" smtClean="0">
                <a:ea typeface="Cambria Math" pitchFamily="18" charset="0"/>
                <a:sym typeface="Wingdings" pitchFamily="2" charset="2"/>
              </a:rPr>
              <a:t>since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t>
            </a:r>
          </a:p>
          <a:p>
            <a:pPr lvl="1"/>
            <a:r>
              <a:rPr lang="en-US" sz="2900" dirty="0" smtClean="0"/>
              <a:t>Since </a:t>
            </a:r>
            <a:r>
              <a:rPr lang="en-US" sz="2900" i="1" dirty="0" smtClean="0"/>
              <a:t>m</a:t>
            </a:r>
            <a:r>
              <a:rPr lang="en-US" sz="2900" dirty="0" smtClean="0"/>
              <a:t> is positive and greater than </a:t>
            </a:r>
            <a:r>
              <a:rPr lang="en-US" sz="2900" dirty="0" smtClean="0">
                <a:latin typeface="Cambria Math" pitchFamily="18" charset="0"/>
                <a:ea typeface="Cambria Math" pitchFamily="18" charset="0"/>
              </a:rPr>
              <a:t>1</a:t>
            </a:r>
            <a:r>
              <a:rPr lang="en-US" sz="2900" dirty="0" smtClean="0"/>
              <a:t>,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a positive integer. Since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&lt; </a:t>
            </a:r>
            <a:r>
              <a:rPr lang="en-US" sz="2900" i="1" dirty="0" smtClean="0">
                <a:ea typeface="Cambria Math"/>
              </a:rPr>
              <a:t>m</a:t>
            </a:r>
            <a:r>
              <a:rPr lang="en-US" sz="2900" dirty="0" smtClean="0">
                <a:ea typeface="Cambria Math"/>
              </a:rPr>
              <a:t>, it is not in S, so </a:t>
            </a:r>
            <a:r>
              <a:rPr lang="en-US" sz="2900" i="1" dirty="0" smtClean="0">
                <a:ea typeface="Cambria Math"/>
              </a:rPr>
              <a:t>P</a:t>
            </a:r>
            <a:r>
              <a:rPr lang="en-US" sz="2900" dirty="0" smtClean="0">
                <a:ea typeface="Cambria Math"/>
              </a:rPr>
              <a:t>(</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true. </a:t>
            </a:r>
          </a:p>
          <a:p>
            <a:pPr lvl="1"/>
            <a:r>
              <a:rPr lang="en-US" sz="2900" dirty="0" smtClean="0">
                <a:ea typeface="Cambria Math"/>
              </a:rPr>
              <a:t>But then, since the conditional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for every positive integer </a:t>
            </a:r>
            <a:r>
              <a:rPr lang="en-US" sz="2900" i="1" dirty="0" smtClean="0">
                <a:ea typeface="Cambria Math"/>
                <a:sym typeface="Wingdings" pitchFamily="2" charset="2"/>
              </a:rPr>
              <a:t>k</a:t>
            </a:r>
            <a:r>
              <a:rPr lang="en-US" sz="2900" dirty="0" smtClean="0">
                <a:ea typeface="Cambria Math"/>
                <a:sym typeface="Wingdings" pitchFamily="2" charset="2"/>
              </a:rPr>
              <a:t> holds, </a:t>
            </a:r>
            <a:r>
              <a:rPr lang="en-US" sz="2900" i="1" dirty="0" smtClean="0"/>
              <a:t>P</a:t>
            </a:r>
            <a:r>
              <a:rPr lang="en-US" sz="2900" dirty="0" smtClean="0"/>
              <a:t>(</a:t>
            </a:r>
            <a:r>
              <a:rPr lang="en-US" sz="2900" i="1" dirty="0" smtClean="0"/>
              <a:t>m</a:t>
            </a:r>
            <a:r>
              <a:rPr lang="en-US" sz="2900" dirty="0" smtClean="0"/>
              <a:t>) must also be true. This contradicts </a:t>
            </a:r>
            <a:r>
              <a:rPr lang="en-US" sz="2900" i="1" dirty="0" smtClean="0"/>
              <a:t>P</a:t>
            </a:r>
            <a:r>
              <a:rPr lang="en-US" sz="2900" dirty="0" smtClean="0"/>
              <a:t>(</a:t>
            </a:r>
            <a:r>
              <a:rPr lang="en-US" sz="2900" i="1" dirty="0" smtClean="0"/>
              <a:t>m</a:t>
            </a:r>
            <a:r>
              <a:rPr lang="en-US" sz="2900" dirty="0" smtClean="0"/>
              <a:t>) being false. </a:t>
            </a:r>
          </a:p>
          <a:p>
            <a:pPr lvl="1"/>
            <a:r>
              <a:rPr lang="en-US" sz="2900" dirty="0" smtClean="0"/>
              <a:t> Hence, </a:t>
            </a:r>
            <a:r>
              <a:rPr lang="en-US" sz="2900" i="1" dirty="0" smtClean="0"/>
              <a:t>P</a:t>
            </a:r>
            <a:r>
              <a:rPr lang="en-US" sz="2900" dirty="0" smtClean="0"/>
              <a:t>(</a:t>
            </a:r>
            <a:r>
              <a:rPr lang="en-US" sz="2900" i="1" dirty="0" smtClean="0"/>
              <a:t>n</a:t>
            </a:r>
            <a:r>
              <a:rPr lang="en-US" sz="2900" dirty="0" smtClean="0"/>
              <a:t>) must be true for every positive integer </a:t>
            </a:r>
            <a:r>
              <a:rPr lang="en-US" sz="2900" i="1" dirty="0" smtClean="0"/>
              <a:t>n</a:t>
            </a:r>
            <a:r>
              <a:rPr lang="en-US" sz="2900" dirty="0" smtClean="0"/>
              <a:t>.</a:t>
            </a:r>
            <a:endParaRPr lang="en-US" sz="2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Remembering How Mathematical Induction Works</a:t>
            </a:r>
            <a:endParaRPr lang="en-US" dirty="0"/>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smtClean="0"/>
              <a:t>Consider  an infinite sequence  of dominoes, labeled </a:t>
            </a:r>
            <a:r>
              <a:rPr lang="en-US" dirty="0" smtClean="0">
                <a:latin typeface="Cambria Math" pitchFamily="18" charset="0"/>
                <a:ea typeface="Cambria Math" pitchFamily="18" charset="0"/>
              </a:rPr>
              <a:t>1,2,3</a:t>
            </a:r>
            <a:r>
              <a:rPr lang="en-US" dirty="0" smtClean="0"/>
              <a:t>, …, where each domino is standing. </a:t>
            </a:r>
            <a:endParaRPr lang="en-US" dirty="0"/>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smtClean="0"/>
              <a:t>We know that the first domino is knocked down, i.e.,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a:t>
            </a:r>
          </a:p>
          <a:p>
            <a:endParaRPr lang="en-US" dirty="0" smtClean="0"/>
          </a:p>
          <a:p>
            <a:r>
              <a:rPr lang="en-US" dirty="0" smtClean="0"/>
              <a:t>We also know that  if  whenever the </a:t>
            </a:r>
            <a:r>
              <a:rPr lang="en-US" i="1" dirty="0" err="1" smtClean="0"/>
              <a:t>k</a:t>
            </a:r>
            <a:r>
              <a:rPr lang="en-US" dirty="0" err="1" smtClean="0"/>
              <a:t>th</a:t>
            </a:r>
            <a:r>
              <a:rPr lang="en-US" dirty="0" smtClean="0"/>
              <a:t> domino is knocked over, it knocks over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a:t>
            </a:r>
            <a:r>
              <a:rPr lang="en-US" dirty="0" smtClean="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smtClean="0"/>
              <a:t>Let </a:t>
            </a:r>
            <a:r>
              <a:rPr lang="en-US" i="1" dirty="0" smtClean="0"/>
              <a:t>P</a:t>
            </a:r>
            <a:r>
              <a:rPr lang="en-US" dirty="0" smtClean="0"/>
              <a:t>(</a:t>
            </a:r>
            <a:r>
              <a:rPr lang="en-US" i="1" dirty="0" smtClean="0"/>
              <a:t>n</a:t>
            </a:r>
            <a:r>
              <a:rPr lang="en-US" dirty="0" smtClean="0"/>
              <a:t>) be the proposition that the </a:t>
            </a:r>
            <a:r>
              <a:rPr lang="en-US" i="1" dirty="0" smtClean="0"/>
              <a:t>n</a:t>
            </a:r>
            <a:r>
              <a:rPr lang="en-US" dirty="0" smtClean="0"/>
              <a:t>th domino is knocked over. </a:t>
            </a:r>
          </a:p>
          <a:p>
            <a:endParaRPr lang="en-US" dirty="0" smtClean="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smtClean="0"/>
              <a:t>Hence, all dominos are knocked over.</a:t>
            </a:r>
          </a:p>
          <a:p>
            <a:endParaRPr lang="en-US" dirty="0" smtClean="0"/>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14472</TotalTime>
  <Words>8563</Words>
  <Application>Microsoft Office PowerPoint</Application>
  <PresentationFormat>On-screen Show (4:3)</PresentationFormat>
  <Paragraphs>688</Paragraphs>
  <Slides>74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Wingdings 2</vt:lpstr>
      <vt:lpstr>Wingdings</vt:lpstr>
      <vt:lpstr>Cambria Math</vt:lpstr>
      <vt:lpstr>Constantia</vt:lpstr>
      <vt:lpstr>Calibri</vt:lpstr>
      <vt:lpstr>Symbol</vt:lpstr>
      <vt:lpstr>Flow</vt:lpstr>
      <vt:lpstr>Induction and recursion</vt:lpstr>
      <vt:lpstr>Chapter Summary</vt:lpstr>
      <vt:lpstr>Mathematical Induction</vt:lpstr>
      <vt:lpstr>Section Summary</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Tiling Checkerboards</vt:lpstr>
      <vt:lpstr>Tiling Checkerboards</vt:lpstr>
      <vt:lpstr>An Incorrect “Proof” by Mathematical Induction</vt:lpstr>
      <vt:lpstr>An Incorrect “Proof” by Mathematical Induction</vt:lpstr>
      <vt:lpstr>                      Guidelines:      Mathematical Induction Proofs</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Well-Ordering Property</vt:lpstr>
      <vt:lpstr>Well-Ordering Property</vt:lpstr>
      <vt:lpstr>Recursive Definitions and Structural Induction</vt:lpstr>
      <vt:lpstr>Section Summary</vt:lpstr>
      <vt:lpstr>Recursively Defined Functions</vt:lpstr>
      <vt:lpstr>Recursively Defined Functions</vt:lpstr>
      <vt:lpstr>Recursively Defined Functions</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Recursive Algorithms</vt:lpstr>
      <vt:lpstr>Section Summary</vt:lpstr>
      <vt:lpstr>Recursive Algorithms</vt:lpstr>
      <vt:lpstr>Recursive Factorial Algorithm</vt:lpstr>
      <vt:lpstr>Recursive Exponentiation Algorithm</vt:lpstr>
      <vt:lpstr>Recursive GCD Algorithm</vt:lpstr>
      <vt:lpstr>Recursive Modular Exponentiation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Jozefowicz, Karen</cp:lastModifiedBy>
  <cp:revision>877</cp:revision>
  <dcterms:created xsi:type="dcterms:W3CDTF">2011-03-27T19:21:35Z</dcterms:created>
  <dcterms:modified xsi:type="dcterms:W3CDTF">2015-02-06T15:21:54Z</dcterms:modified>
</cp:coreProperties>
</file>