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1"/>
  </p:notesMasterIdLst>
  <p:handoutMasterIdLst>
    <p:handoutMasterId r:id="rId72"/>
  </p:handoutMasterIdLst>
  <p:sldIdLst>
    <p:sldId id="291" r:id="rId2"/>
    <p:sldId id="316" r:id="rId3"/>
    <p:sldId id="298" r:id="rId4"/>
    <p:sldId id="318" r:id="rId5"/>
    <p:sldId id="565" r:id="rId6"/>
    <p:sldId id="541" r:id="rId7"/>
    <p:sldId id="568" r:id="rId8"/>
    <p:sldId id="569" r:id="rId9"/>
    <p:sldId id="570" r:id="rId10"/>
    <p:sldId id="572" r:id="rId11"/>
    <p:sldId id="573" r:id="rId12"/>
    <p:sldId id="548" r:id="rId13"/>
    <p:sldId id="574" r:id="rId14"/>
    <p:sldId id="575" r:id="rId15"/>
    <p:sldId id="576" r:id="rId16"/>
    <p:sldId id="327" r:id="rId17"/>
    <p:sldId id="354" r:id="rId18"/>
    <p:sldId id="549" r:id="rId19"/>
    <p:sldId id="550" r:id="rId20"/>
    <p:sldId id="586" r:id="rId21"/>
    <p:sldId id="551" r:id="rId22"/>
    <p:sldId id="552" r:id="rId23"/>
    <p:sldId id="553" r:id="rId24"/>
    <p:sldId id="554" r:id="rId25"/>
    <p:sldId id="555" r:id="rId26"/>
    <p:sldId id="556" r:id="rId27"/>
    <p:sldId id="587" r:id="rId28"/>
    <p:sldId id="589" r:id="rId29"/>
    <p:sldId id="582" r:id="rId30"/>
    <p:sldId id="583" r:id="rId31"/>
    <p:sldId id="584" r:id="rId32"/>
    <p:sldId id="585" r:id="rId33"/>
    <p:sldId id="404" r:id="rId34"/>
    <p:sldId id="434" r:id="rId35"/>
    <p:sldId id="591" r:id="rId36"/>
    <p:sldId id="590" r:id="rId37"/>
    <p:sldId id="592" r:id="rId38"/>
    <p:sldId id="593" r:id="rId39"/>
    <p:sldId id="594" r:id="rId40"/>
    <p:sldId id="595" r:id="rId41"/>
    <p:sldId id="596" r:id="rId42"/>
    <p:sldId id="597" r:id="rId43"/>
    <p:sldId id="598" r:id="rId44"/>
    <p:sldId id="599" r:id="rId45"/>
    <p:sldId id="474" r:id="rId46"/>
    <p:sldId id="475" r:id="rId47"/>
    <p:sldId id="601" r:id="rId48"/>
    <p:sldId id="602" r:id="rId49"/>
    <p:sldId id="603" r:id="rId50"/>
    <p:sldId id="600" r:id="rId51"/>
    <p:sldId id="604" r:id="rId52"/>
    <p:sldId id="605" r:id="rId53"/>
    <p:sldId id="534" r:id="rId54"/>
    <p:sldId id="482" r:id="rId55"/>
    <p:sldId id="557" r:id="rId56"/>
    <p:sldId id="558" r:id="rId57"/>
    <p:sldId id="559" r:id="rId58"/>
    <p:sldId id="560" r:id="rId59"/>
    <p:sldId id="606" r:id="rId60"/>
    <p:sldId id="561" r:id="rId61"/>
    <p:sldId id="562" r:id="rId62"/>
    <p:sldId id="563" r:id="rId63"/>
    <p:sldId id="535" r:id="rId64"/>
    <p:sldId id="536" r:id="rId65"/>
    <p:sldId id="607" r:id="rId66"/>
    <p:sldId id="609" r:id="rId67"/>
    <p:sldId id="610" r:id="rId68"/>
    <p:sldId id="611" r:id="rId69"/>
    <p:sldId id="612" r:id="rId70"/>
  </p:sldIdLst>
  <p:sldSz cx="9144000" cy="6858000" type="screen4x3"/>
  <p:notesSz cx="7010400" cy="9296400"/>
  <p:embeddedFontLst>
    <p:embeddedFont>
      <p:font typeface="Cambria" panose="02040503050406030204" pitchFamily="18" charset="0"/>
      <p:regular r:id="rId73"/>
      <p:bold r:id="rId74"/>
      <p:italic r:id="rId75"/>
      <p:boldItalic r:id="rId76"/>
    </p:embeddedFont>
    <p:embeddedFont>
      <p:font typeface="Wingdings 2" panose="05020102010507070707" pitchFamily="18" charset="2"/>
      <p:regular r:id="rId77"/>
    </p:embeddedFont>
    <p:embeddedFont>
      <p:font typeface="Cambria Math" panose="02040503050406030204" pitchFamily="18" charset="0"/>
      <p:regular r:id="rId78"/>
    </p:embeddedFont>
    <p:embeddedFont>
      <p:font typeface="Constantia" panose="02030602050306030303" pitchFamily="18" charset="0"/>
      <p:regular r:id="rId79"/>
      <p:bold r:id="rId80"/>
      <p:italic r:id="rId81"/>
      <p:boldItalic r:id="rId82"/>
    </p:embeddedFont>
    <p:embeddedFont>
      <p:font typeface="Calibri" panose="020F0502020204030204"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7" autoAdjust="0"/>
    <p:restoredTop sz="94660"/>
  </p:normalViewPr>
  <p:slideViewPr>
    <p:cSldViewPr>
      <p:cViewPr>
        <p:scale>
          <a:sx n="83" d="100"/>
          <a:sy n="83" d="100"/>
        </p:scale>
        <p:origin x="-5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font" Target="fonts/font8.fntdata"/><Relationship Id="rId85"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2/6/2015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70682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2/6/2015</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01824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2/6/2015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2/6/2015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14.png"/><Relationship Id="rId4" Type="http://schemas.openxmlformats.org/officeDocument/2006/relationships/tags" Target="../tags/tag10.xml"/><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2.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3.xml"/><Relationship Id="rId7" Type="http://schemas.openxmlformats.org/officeDocument/2006/relationships/image" Target="../media/image2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7.xml"/><Relationship Id="rId7" Type="http://schemas.openxmlformats.org/officeDocument/2006/relationships/image" Target="../media/image3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4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7.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Advanced Counting Techniques </a:t>
            </a:r>
            <a:endParaRPr lang="en-US" dirty="0"/>
          </a:p>
        </p:txBody>
      </p:sp>
      <p:sp>
        <p:nvSpPr>
          <p:cNvPr id="3" name="Subtitle 2"/>
          <p:cNvSpPr>
            <a:spLocks noGrp="1"/>
          </p:cNvSpPr>
          <p:nvPr>
            <p:ph type="subTitle" idx="1"/>
          </p:nvPr>
        </p:nvSpPr>
        <p:spPr/>
        <p:txBody>
          <a:bodyPr/>
          <a:lstStyle/>
          <a:p>
            <a:r>
              <a:rPr lang="en-US" dirty="0" smtClean="0"/>
              <a:t>Chapter 8</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
        <p:nvSpPr>
          <p:cNvPr id="5" name="Text Box 3"/>
          <p:cNvSpPr txBox="1">
            <a:spLocks noChangeArrowheads="1"/>
          </p:cNvSpPr>
          <p:nvPr/>
        </p:nvSpPr>
        <p:spPr bwMode="auto">
          <a:xfrm>
            <a:off x="0" y="62484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2667000" y="2057400"/>
            <a:ext cx="3347466" cy="1677162"/>
          </a:xfrm>
          <a:prstGeom prst="rect">
            <a:avLst/>
          </a:prstGeom>
        </p:spPr>
      </p:pic>
      <p:sp>
        <p:nvSpPr>
          <p:cNvPr id="5" name="TextBox 4"/>
          <p:cNvSpPr txBox="1"/>
          <p:nvPr/>
        </p:nvSpPr>
        <p:spPr>
          <a:xfrm>
            <a:off x="1219200" y="3962400"/>
            <a:ext cx="6172200" cy="400110"/>
          </a:xfrm>
          <a:prstGeom prst="rect">
            <a:avLst/>
          </a:prstGeom>
          <a:noFill/>
        </p:spPr>
        <p:txBody>
          <a:bodyPr wrap="square" rtlCol="0">
            <a:spAutoFit/>
          </a:bodyPr>
          <a:lstStyle/>
          <a:p>
            <a:r>
              <a:rPr lang="en-US" sz="2000" b="1" dirty="0" smtClean="0"/>
              <a:t>The Initial Position in the Tower of Hanoi Puzzle</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62500" lnSpcReduction="20000"/>
          </a:bodyPr>
          <a:lstStyle/>
          <a:p>
            <a:pPr>
              <a:buNone/>
            </a:pPr>
            <a:r>
              <a:rPr lang="en-US" b="1" dirty="0" smtClean="0"/>
              <a:t>    Solution</a:t>
            </a:r>
            <a:r>
              <a:rPr lang="en-US" dirty="0" smtClean="0"/>
              <a:t>: Let {</a:t>
            </a:r>
            <a:r>
              <a:rPr lang="en-US" i="1" dirty="0" err="1" smtClean="0"/>
              <a:t>H</a:t>
            </a:r>
            <a:r>
              <a:rPr lang="en-US" i="1" baseline="-25000" dirty="0" err="1" smtClean="0"/>
              <a:t>n</a:t>
            </a:r>
            <a:r>
              <a:rPr lang="en-US" dirty="0" smtClean="0"/>
              <a:t>} denote the number of moves needed to solve the Tower of Hanoi Puzzle with </a:t>
            </a:r>
            <a:r>
              <a:rPr lang="en-US" i="1" dirty="0" smtClean="0"/>
              <a:t>n</a:t>
            </a:r>
            <a:r>
              <a:rPr lang="en-US" dirty="0" smtClean="0"/>
              <a:t> disks. Set up a recurrence   relation for the sequence {</a:t>
            </a:r>
            <a:r>
              <a:rPr lang="en-US" i="1" dirty="0" err="1" smtClean="0"/>
              <a:t>H</a:t>
            </a:r>
            <a:r>
              <a:rPr lang="en-US" i="1" baseline="-25000" dirty="0" err="1" smtClean="0"/>
              <a:t>n</a:t>
            </a:r>
            <a:r>
              <a:rPr lang="en-US" dirty="0" smtClean="0"/>
              <a:t>}. Begin with </a:t>
            </a:r>
            <a:r>
              <a:rPr lang="en-US" i="1" dirty="0" smtClean="0"/>
              <a:t>n</a:t>
            </a:r>
            <a:r>
              <a:rPr lang="en-US" dirty="0" smtClean="0"/>
              <a:t> disks on peg </a:t>
            </a:r>
            <a:r>
              <a:rPr lang="en-US" dirty="0" smtClean="0">
                <a:latin typeface="Cambria Math" pitchFamily="18" charset="0"/>
                <a:ea typeface="Cambria Math" pitchFamily="18" charset="0"/>
              </a:rPr>
              <a:t>1</a:t>
            </a:r>
            <a:r>
              <a:rPr lang="en-US" dirty="0" smtClean="0"/>
              <a:t>. We can transfer the top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following the rules of the puzzle, to peg </a:t>
            </a:r>
            <a:r>
              <a:rPr lang="en-US" dirty="0" smtClean="0">
                <a:latin typeface="Cambria Math" pitchFamily="18" charset="0"/>
                <a:ea typeface="Cambria Math" pitchFamily="18" charset="0"/>
              </a:rPr>
              <a:t>3</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moves.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      First, we use </a:t>
            </a:r>
            <a:r>
              <a:rPr lang="en-US" dirty="0" smtClean="0">
                <a:latin typeface="Cambria Math" pitchFamily="18" charset="0"/>
                <a:ea typeface="Cambria Math" pitchFamily="18" charset="0"/>
              </a:rPr>
              <a:t>1</a:t>
            </a:r>
            <a:r>
              <a:rPr lang="en-US" dirty="0" smtClean="0"/>
              <a:t> move to transfer the largest disk to the second peg. Then we  transfer the  </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disks from peg</a:t>
            </a:r>
            <a:r>
              <a:rPr lang="en-US" dirty="0" smtClean="0">
                <a:latin typeface="Cambria Math" pitchFamily="18" charset="0"/>
                <a:ea typeface="Cambria Math" pitchFamily="18" charset="0"/>
              </a:rPr>
              <a:t> 3 </a:t>
            </a:r>
            <a:r>
              <a:rPr lang="en-US" dirty="0" smtClean="0"/>
              <a:t>to peg </a:t>
            </a:r>
            <a:r>
              <a:rPr lang="en-US" dirty="0" smtClean="0">
                <a:latin typeface="Cambria Math" pitchFamily="18" charset="0"/>
                <a:ea typeface="Cambria Math" pitchFamily="18" charset="0"/>
              </a:rPr>
              <a:t>2</a:t>
            </a:r>
            <a:r>
              <a:rPr lang="en-US" dirty="0" smtClean="0"/>
              <a:t> using 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additional moves. This can not be done in fewer steps. Hence, </a:t>
            </a:r>
          </a:p>
          <a:p>
            <a:pPr>
              <a:buNone/>
            </a:pPr>
            <a:r>
              <a:rPr lang="en-US" dirty="0" smtClean="0"/>
              <a:t>                            </a:t>
            </a:r>
            <a:r>
              <a:rPr lang="en-US" dirty="0" err="1" smtClean="0"/>
              <a:t>H</a:t>
            </a:r>
            <a:r>
              <a:rPr lang="en-US" i="1" baseline="-25000" dirty="0" err="1" smtClean="0"/>
              <a:t>n</a:t>
            </a:r>
            <a:r>
              <a:rPr lang="en-US" baseline="-25000" dirty="0" smtClean="0"/>
              <a:t> </a:t>
            </a:r>
            <a:r>
              <a:rPr lang="en-US" dirty="0" smtClean="0"/>
              <a:t> = </a:t>
            </a:r>
            <a:r>
              <a:rPr lang="en-US" dirty="0" smtClean="0">
                <a:latin typeface="Cambria Math" pitchFamily="18" charset="0"/>
                <a:ea typeface="Cambria Math" pitchFamily="18" charset="0"/>
              </a:rPr>
              <a:t>2</a:t>
            </a:r>
            <a:r>
              <a:rPr lang="en-US" dirty="0" smtClean="0"/>
              <a:t>H</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The initial condition is H</a:t>
            </a:r>
            <a:r>
              <a:rPr lang="en-US" baseline="-25000"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1 since a single disk can be transferred from peg 1 to peg 2 in one move.</a:t>
            </a:r>
            <a:endParaRPr lang="en-US" dirty="0" smtClean="0"/>
          </a:p>
          <a:p>
            <a:pPr>
              <a:buNone/>
            </a:pPr>
            <a:r>
              <a:rPr lang="en-US" dirty="0" smtClean="0"/>
              <a:t>     </a:t>
            </a:r>
          </a:p>
          <a:p>
            <a:pPr>
              <a:buNone/>
            </a:pPr>
            <a:endParaRPr lang="en-US" dirty="0"/>
          </a:p>
        </p:txBody>
      </p:sp>
      <p:pic>
        <p:nvPicPr>
          <p:cNvPr id="4" name="Picture 3" descr="0703.jpg"/>
          <p:cNvPicPr>
            <a:picLocks noChangeAspect="1"/>
          </p:cNvPicPr>
          <p:nvPr/>
        </p:nvPicPr>
        <p:blipFill>
          <a:blip r:embed="rId2" cstate="print"/>
          <a:stretch>
            <a:fillRect/>
          </a:stretch>
        </p:blipFill>
        <p:spPr>
          <a:xfrm>
            <a:off x="3048000" y="2667000"/>
            <a:ext cx="3759708" cy="167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Autofit/>
          </a:bodyPr>
          <a:lstStyle/>
          <a:p>
            <a:r>
              <a:rPr lang="en-US" sz="1400" dirty="0" smtClean="0"/>
              <a:t>We can use an iterative approach to solve this recurrence relation by repeatedly expressing </a:t>
            </a:r>
            <a:r>
              <a:rPr lang="en-US" sz="1400" i="1" dirty="0" err="1" smtClean="0"/>
              <a:t>H</a:t>
            </a:r>
            <a:r>
              <a:rPr lang="en-US" sz="1400" i="1" baseline="-25000" dirty="0" err="1" smtClean="0"/>
              <a:t>n</a:t>
            </a:r>
            <a:r>
              <a:rPr lang="en-US" sz="1400" dirty="0" smtClean="0"/>
              <a:t> in terms of the previous terms of the sequence.</a:t>
            </a:r>
          </a:p>
          <a:p>
            <a:pPr>
              <a:buNone/>
            </a:pPr>
            <a:r>
              <a:rPr lang="en-US" sz="1400" dirty="0" smtClean="0"/>
              <a:t>           </a:t>
            </a:r>
            <a:r>
              <a:rPr lang="en-US" sz="1400" i="1" dirty="0" err="1" smtClean="0"/>
              <a:t>H</a:t>
            </a:r>
            <a:r>
              <a:rPr lang="en-US" sz="1400" i="1" baseline="-25000" dirty="0" err="1" smtClean="0"/>
              <a:t>n</a:t>
            </a:r>
            <a:r>
              <a:rPr lang="en-US" sz="1400" i="1" dirty="0" smtClean="0"/>
              <a:t> = </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2</a:t>
            </a:r>
            <a:r>
              <a:rPr lang="en-US" sz="1400" i="1" dirty="0" smtClean="0"/>
              <a:t>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dirty="0" smtClean="0"/>
              <a:t>(</a:t>
            </a:r>
            <a:r>
              <a:rPr lang="en-US" sz="1400" dirty="0" smtClean="0">
                <a:latin typeface="Cambria Math" pitchFamily="18" charset="0"/>
                <a:ea typeface="Cambria Math" pitchFamily="18" charset="0"/>
              </a:rPr>
              <a:t>2</a:t>
            </a:r>
            <a:r>
              <a:rPr lang="en-US" sz="1400" i="1" dirty="0" smtClean="0"/>
              <a:t>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 </a:t>
            </a:r>
            <a:r>
              <a:rPr lang="en-US" sz="1400" dirty="0" smtClean="0">
                <a:latin typeface="Cambria Math" pitchFamily="18" charset="0"/>
                <a:ea typeface="Cambria Math" pitchFamily="18" charset="0"/>
              </a:rPr>
              <a:t>1</a:t>
            </a:r>
            <a:r>
              <a:rPr lang="en-US" sz="1400" dirty="0" smtClean="0"/>
              <a:t>)</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3</a:t>
            </a:r>
            <a:r>
              <a:rPr lang="en-US" sz="1400" i="1" dirty="0" smtClean="0"/>
              <a:t> H</a:t>
            </a:r>
            <a:r>
              <a:rPr lang="en-US" sz="1400" i="1" baseline="-25000" dirty="0" smtClean="0"/>
              <a:t>n</a:t>
            </a:r>
            <a:r>
              <a:rPr lang="en-US" sz="1400" baseline="-25000" dirty="0" smtClean="0">
                <a:latin typeface="Cambria Math"/>
                <a:ea typeface="Cambria Math"/>
              </a:rPr>
              <a:t>−</a:t>
            </a:r>
            <a:r>
              <a:rPr lang="en-US" sz="1400" baseline="-25000" dirty="0" smtClean="0">
                <a:latin typeface="Cambria Math" pitchFamily="18" charset="0"/>
                <a:ea typeface="Cambria Math" pitchFamily="18" charset="0"/>
              </a:rPr>
              <a:t>3</a:t>
            </a:r>
            <a:r>
              <a:rPr lang="en-US" sz="1400" i="1"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a:t>
            </a:r>
            <a:r>
              <a:rPr lang="en-US" sz="1400" dirty="0" smtClean="0">
                <a:latin typeface="Cambria Math"/>
                <a:ea typeface="Cambria Math"/>
              </a:rPr>
              <a:t>⋮</a:t>
            </a:r>
            <a:endParaRPr lang="en-US" sz="1400" i="1" dirty="0" smtClean="0"/>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baseline="30000" dirty="0" smtClean="0"/>
              <a:t>1</a:t>
            </a:r>
            <a:r>
              <a:rPr lang="en-US" sz="1400" i="1" dirty="0" smtClean="0"/>
              <a:t>H</a:t>
            </a:r>
            <a:r>
              <a:rPr lang="en-US" sz="1400" baseline="-25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a:t>
            </a: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1</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baseline="30000" dirty="0" smtClean="0">
                <a:latin typeface="Cambria Math"/>
                <a:ea typeface="Cambria Math"/>
              </a:rPr>
              <a:t>−</a:t>
            </a:r>
            <a:r>
              <a:rPr lang="en-US" sz="1400" baseline="30000" dirty="0" smtClean="0">
                <a:latin typeface="Cambria Math" pitchFamily="18" charset="0"/>
                <a:ea typeface="Cambria Math" pitchFamily="18" charset="0"/>
              </a:rPr>
              <a:t>3</a:t>
            </a:r>
            <a:r>
              <a:rPr lang="en-US" sz="1400" i="1" dirty="0" smtClean="0"/>
              <a:t> + …. + </a:t>
            </a:r>
            <a:r>
              <a:rPr lang="en-US" sz="1400" dirty="0" smtClean="0">
                <a:latin typeface="Cambria Math" pitchFamily="18" charset="0"/>
                <a:ea typeface="Cambria Math" pitchFamily="18" charset="0"/>
              </a:rPr>
              <a:t>2</a:t>
            </a:r>
            <a:r>
              <a:rPr lang="en-US" sz="1400" i="1" dirty="0" smtClean="0"/>
              <a:t> +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because</a:t>
            </a:r>
            <a:r>
              <a:rPr lang="en-US" sz="1400" dirty="0" smtClean="0">
                <a:solidFill>
                  <a:srgbClr val="FF0000"/>
                </a:solidFill>
                <a:latin typeface="Cambria Math" pitchFamily="18" charset="0"/>
                <a:ea typeface="Cambria Math" pitchFamily="18" charset="0"/>
              </a:rPr>
              <a:t> </a:t>
            </a:r>
            <a:r>
              <a:rPr lang="en-US" sz="1400" i="1" dirty="0" smtClean="0">
                <a:solidFill>
                  <a:srgbClr val="FF0000"/>
                </a:solidFill>
              </a:rPr>
              <a:t>H</a:t>
            </a:r>
            <a:r>
              <a:rPr lang="en-US" sz="1400" baseline="-25000" dirty="0" smtClean="0">
                <a:solidFill>
                  <a:srgbClr val="FF0000"/>
                </a:solidFill>
                <a:latin typeface="Cambria Math" pitchFamily="18" charset="0"/>
                <a:ea typeface="Cambria Math" pitchFamily="18" charset="0"/>
              </a:rPr>
              <a:t>1</a:t>
            </a:r>
            <a:r>
              <a:rPr lang="en-US" sz="1400" dirty="0" smtClean="0">
                <a:solidFill>
                  <a:srgbClr val="FF0000"/>
                </a:solidFill>
              </a:rPr>
              <a:t>= </a:t>
            </a:r>
            <a:r>
              <a:rPr lang="en-US" sz="1400" dirty="0" smtClean="0">
                <a:solidFill>
                  <a:srgbClr val="FF0000"/>
                </a:solidFill>
                <a:latin typeface="Cambria Math" pitchFamily="18" charset="0"/>
                <a:ea typeface="Cambria Math" pitchFamily="18" charset="0"/>
              </a:rPr>
              <a:t>1</a:t>
            </a:r>
            <a:r>
              <a:rPr lang="en-US" sz="1400" i="1" dirty="0" smtClean="0">
                <a:solidFill>
                  <a:srgbClr val="FF0000"/>
                </a:solidFill>
                <a:latin typeface="Cambria Math" pitchFamily="18" charset="0"/>
                <a:ea typeface="Cambria Math" pitchFamily="18" charset="0"/>
              </a:rPr>
              <a:t> </a:t>
            </a:r>
            <a:endParaRPr lang="en-US" sz="1400" dirty="0" smtClean="0">
              <a:solidFill>
                <a:srgbClr val="FF0000"/>
              </a:solidFill>
              <a:latin typeface="Cambria Math" pitchFamily="18" charset="0"/>
              <a:ea typeface="Cambria Math" pitchFamily="18" charset="0"/>
            </a:endParaRPr>
          </a:p>
          <a:p>
            <a:pPr lvl="2">
              <a:buNone/>
            </a:pPr>
            <a:r>
              <a:rPr lang="en-US" sz="1400" i="1" dirty="0" smtClean="0"/>
              <a:t>     = </a:t>
            </a:r>
            <a:r>
              <a:rPr lang="en-US" sz="1400" dirty="0" smtClean="0">
                <a:latin typeface="Cambria Math" pitchFamily="18" charset="0"/>
                <a:ea typeface="Cambria Math" pitchFamily="18" charset="0"/>
              </a:rPr>
              <a:t>2</a:t>
            </a:r>
            <a:r>
              <a:rPr lang="en-US" sz="1400" i="1" baseline="30000" dirty="0" smtClean="0"/>
              <a:t>n</a:t>
            </a:r>
            <a:r>
              <a:rPr lang="en-US" sz="1400" i="1" dirty="0" smtClean="0"/>
              <a:t> </a:t>
            </a:r>
            <a:r>
              <a:rPr lang="en-US" sz="1400" i="1" dirty="0" smtClean="0">
                <a:latin typeface="Cambria Math"/>
                <a:ea typeface="Cambria Math"/>
              </a:rPr>
              <a:t>− </a:t>
            </a:r>
            <a:r>
              <a:rPr lang="en-US" sz="1400" dirty="0" smtClean="0">
                <a:latin typeface="Cambria Math" pitchFamily="18" charset="0"/>
                <a:ea typeface="Cambria Math" pitchFamily="18" charset="0"/>
              </a:rPr>
              <a:t>1       </a:t>
            </a:r>
            <a:r>
              <a:rPr lang="en-US" sz="1400" i="1" dirty="0" smtClean="0">
                <a:solidFill>
                  <a:srgbClr val="FF0000"/>
                </a:solidFill>
                <a:latin typeface="Cambria Math" pitchFamily="18" charset="0"/>
                <a:ea typeface="Cambria Math" pitchFamily="18" charset="0"/>
              </a:rPr>
              <a:t>using the formula for the sum of the terms of a  geometric series</a:t>
            </a:r>
            <a:endParaRPr lang="en-US" sz="1400" dirty="0">
              <a:latin typeface="Cambria Math" pitchFamily="18" charset="0"/>
              <a:ea typeface="Cambria Math" pitchFamily="18" charset="0"/>
            </a:endParaRPr>
          </a:p>
          <a:p>
            <a:pPr lvl="1"/>
            <a:r>
              <a:rPr lang="en-US" sz="1400" dirty="0" smtClean="0"/>
              <a:t>There was a myth created with the puzzle. Monks  in a tower in Hanoi are transferring 64 gold disks from one peg to another following the rules of the puzzle.  They move one disk each day. When the puzzle is finished, the world will end. </a:t>
            </a:r>
          </a:p>
          <a:p>
            <a:pPr lvl="1"/>
            <a:r>
              <a:rPr lang="en-US" sz="1400" dirty="0" smtClean="0"/>
              <a:t>Using this formula for the </a:t>
            </a:r>
            <a:r>
              <a:rPr lang="en-US" sz="1400" dirty="0" smtClean="0">
                <a:latin typeface="Cambria Math" pitchFamily="18" charset="0"/>
                <a:ea typeface="Cambria Math" pitchFamily="18" charset="0"/>
              </a:rPr>
              <a:t>64</a:t>
            </a:r>
            <a:r>
              <a:rPr lang="en-US" sz="1400" dirty="0" smtClean="0"/>
              <a:t> gold disks of the myth, </a:t>
            </a:r>
          </a:p>
          <a:p>
            <a:pPr lvl="1">
              <a:buNone/>
            </a:pPr>
            <a:r>
              <a:rPr lang="en-US" sz="1400" dirty="0" smtClean="0"/>
              <a:t>                 </a:t>
            </a:r>
            <a:r>
              <a:rPr lang="en-US" sz="1400" dirty="0" smtClean="0">
                <a:latin typeface="Cambria Math" pitchFamily="18" charset="0"/>
                <a:ea typeface="Cambria Math" pitchFamily="18" charset="0"/>
              </a:rPr>
              <a:t>2</a:t>
            </a:r>
            <a:r>
              <a:rPr lang="en-US" sz="1400" baseline="30000" dirty="0" smtClean="0">
                <a:latin typeface="Cambria Math" pitchFamily="18" charset="0"/>
                <a:ea typeface="Cambria Math" pitchFamily="18" charset="0"/>
              </a:rPr>
              <a:t>64</a:t>
            </a:r>
            <a:r>
              <a:rPr lang="en-US" sz="1400" dirty="0" smtClean="0">
                <a:latin typeface="Cambria Math" pitchFamily="18" charset="0"/>
                <a:ea typeface="Cambria Math" pitchFamily="18" charset="0"/>
              </a:rPr>
              <a:t>  </a:t>
            </a:r>
            <a:r>
              <a:rPr lang="en-US" sz="1400" dirty="0" smtClean="0">
                <a:latin typeface="Cambria Math"/>
                <a:ea typeface="Cambria Math"/>
              </a:rPr>
              <a:t>−</a:t>
            </a:r>
            <a:r>
              <a:rPr lang="en-US" sz="1400" dirty="0" smtClean="0">
                <a:latin typeface="Cambria Math" pitchFamily="18" charset="0"/>
                <a:ea typeface="Cambria Math" pitchFamily="18" charset="0"/>
              </a:rPr>
              <a:t>1</a:t>
            </a:r>
            <a:r>
              <a:rPr lang="en-US" sz="1400" dirty="0" smtClean="0"/>
              <a:t> = </a:t>
            </a:r>
            <a:r>
              <a:rPr lang="en-US" sz="1400" dirty="0" smtClean="0">
                <a:latin typeface="Cambria Math" pitchFamily="18" charset="0"/>
                <a:ea typeface="Cambria Math" pitchFamily="18" charset="0"/>
              </a:rPr>
              <a:t>18,446, 744,073, 709,551,615 </a:t>
            </a:r>
          </a:p>
          <a:p>
            <a:pPr lvl="1">
              <a:buNone/>
            </a:pPr>
            <a:r>
              <a:rPr lang="en-US" sz="1400" dirty="0" smtClean="0">
                <a:latin typeface="Cambria Math" pitchFamily="18" charset="0"/>
                <a:ea typeface="Cambria Math" pitchFamily="18" charset="0"/>
              </a:rPr>
              <a:t>      </a:t>
            </a:r>
            <a:r>
              <a:rPr lang="en-US" sz="1400" dirty="0" smtClean="0"/>
              <a:t>days are needed to solve the puzzle, which is more than </a:t>
            </a:r>
            <a:r>
              <a:rPr lang="en-US" sz="1400" dirty="0" smtClean="0">
                <a:latin typeface="Cambria" pitchFamily="18" charset="0"/>
              </a:rPr>
              <a:t>500</a:t>
            </a:r>
            <a:r>
              <a:rPr lang="en-US" sz="1400" dirty="0" smtClean="0"/>
              <a:t> billion years.</a:t>
            </a:r>
          </a:p>
          <a:p>
            <a:pPr lvl="1"/>
            <a:r>
              <a:rPr lang="en-US" sz="1400" dirty="0" err="1" smtClean="0"/>
              <a:t>Reve’s</a:t>
            </a:r>
            <a:r>
              <a:rPr lang="en-US" sz="1400" dirty="0" smtClean="0"/>
              <a:t> puzzle (proposed in </a:t>
            </a:r>
            <a:r>
              <a:rPr lang="en-US" sz="1400" dirty="0" smtClean="0">
                <a:latin typeface="Cambria Math" pitchFamily="18" charset="0"/>
                <a:ea typeface="Cambria Math" pitchFamily="18" charset="0"/>
              </a:rPr>
              <a:t>1907</a:t>
            </a:r>
            <a:r>
              <a:rPr lang="en-US" sz="1400" dirty="0" smtClean="0"/>
              <a:t> by Henry </a:t>
            </a:r>
            <a:r>
              <a:rPr lang="en-US" sz="1400" dirty="0" err="1" smtClean="0"/>
              <a:t>Dudeney</a:t>
            </a:r>
            <a:r>
              <a:rPr lang="en-US" sz="1400" dirty="0" smtClean="0"/>
              <a:t>) is similar but has </a:t>
            </a:r>
            <a:r>
              <a:rPr lang="en-US" sz="1400" dirty="0" smtClean="0">
                <a:latin typeface="Cambria Math" pitchFamily="18" charset="0"/>
                <a:ea typeface="Cambria Math" pitchFamily="18" charset="0"/>
              </a:rPr>
              <a:t>4 </a:t>
            </a:r>
            <a:r>
              <a:rPr lang="en-US" sz="1400" dirty="0" smtClean="0"/>
              <a:t>pegs. There is a well-known unsettled conjecture for the </a:t>
            </a:r>
            <a:r>
              <a:rPr lang="en-US" sz="1400" dirty="0" err="1" smtClean="0"/>
              <a:t>the</a:t>
            </a:r>
            <a:r>
              <a:rPr lang="en-US" sz="1400" dirty="0" smtClean="0"/>
              <a:t> minimum number of moves needed to solve this puzzle.  (</a:t>
            </a:r>
            <a:r>
              <a:rPr lang="en-US" sz="1400" i="1" dirty="0" smtClean="0"/>
              <a:t>see Exercises </a:t>
            </a:r>
            <a:r>
              <a:rPr lang="en-US" sz="1400" dirty="0" smtClean="0">
                <a:latin typeface="Cambria Math" pitchFamily="18" charset="0"/>
                <a:ea typeface="Cambria Math" pitchFamily="18" charset="0"/>
              </a:rPr>
              <a:t>38-45</a:t>
            </a:r>
            <a:r>
              <a:rPr lang="en-US" sz="1400" dirty="0" smtClean="0"/>
              <a:t>)</a:t>
            </a:r>
          </a:p>
          <a:p>
            <a:pPr>
              <a:buNone/>
            </a:pPr>
            <a:endParaRPr lang="en-US" sz="1400" dirty="0" smtClean="0">
              <a:latin typeface="Cambria Math" pitchFamily="18" charset="0"/>
              <a:ea typeface="Cambria Math"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Counting Bit Strings</a:t>
            </a:r>
            <a:endParaRPr lang="en-US" sz="4000"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Find a recurrence relation and give initial conditions for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How many such bit strings are there of length five?</a:t>
            </a:r>
          </a:p>
          <a:p>
            <a:pPr>
              <a:buNone/>
            </a:pPr>
            <a:r>
              <a:rPr lang="en-US" b="1" dirty="0" smtClean="0"/>
              <a:t>      Solution</a:t>
            </a:r>
            <a:r>
              <a:rPr lang="en-US" dirty="0" smtClean="0"/>
              <a:t>: Let </a:t>
            </a:r>
            <a:r>
              <a:rPr lang="en-US" i="1" dirty="0" smtClean="0"/>
              <a:t>a</a:t>
            </a:r>
            <a:r>
              <a:rPr lang="en-US" i="1" baseline="-25000" dirty="0" smtClean="0"/>
              <a:t>n </a:t>
            </a:r>
            <a:r>
              <a:rPr lang="en-US" dirty="0" smtClean="0"/>
              <a:t> denote the number of bit strings of length  </a:t>
            </a:r>
            <a:r>
              <a:rPr lang="en-US" i="1" dirty="0" smtClean="0"/>
              <a:t>n</a:t>
            </a:r>
            <a:r>
              <a:rPr lang="en-US" dirty="0" smtClean="0"/>
              <a:t> without two consecutive </a:t>
            </a:r>
            <a:r>
              <a:rPr lang="en-US" dirty="0" smtClean="0">
                <a:latin typeface="Cambria Math" pitchFamily="18" charset="0"/>
                <a:ea typeface="Cambria Math" pitchFamily="18" charset="0"/>
              </a:rPr>
              <a:t>0</a:t>
            </a:r>
            <a:r>
              <a:rPr lang="en-US" dirty="0" smtClean="0"/>
              <a:t>s.  To obtain a recurrence relation for {</a:t>
            </a:r>
            <a:r>
              <a:rPr lang="en-US" i="1" dirty="0" smtClean="0"/>
              <a:t>a</a:t>
            </a:r>
            <a:r>
              <a:rPr lang="en-US" i="1" baseline="-25000" dirty="0" smtClean="0"/>
              <a:t>n </a:t>
            </a:r>
            <a:r>
              <a:rPr lang="en-US" dirty="0" smtClean="0"/>
              <a:t>} note that the number of bit strings of length </a:t>
            </a:r>
            <a:r>
              <a:rPr lang="en-US" i="1" dirty="0" smtClean="0"/>
              <a:t>n</a:t>
            </a:r>
            <a:r>
              <a:rPr lang="en-US" dirty="0" smtClean="0"/>
              <a:t> that do not have two consecutive </a:t>
            </a:r>
            <a:r>
              <a:rPr lang="en-US" dirty="0" smtClean="0">
                <a:latin typeface="Cambria Math" pitchFamily="18" charset="0"/>
                <a:ea typeface="Cambria Math" pitchFamily="18" charset="0"/>
              </a:rPr>
              <a:t>0</a:t>
            </a:r>
            <a:r>
              <a:rPr lang="en-US" dirty="0" smtClean="0"/>
              <a:t>s is the number of bit strings ending with a </a:t>
            </a:r>
            <a:r>
              <a:rPr lang="en-US" dirty="0" smtClean="0">
                <a:latin typeface="Cambria Math" pitchFamily="18" charset="0"/>
                <a:ea typeface="Cambria Math" pitchFamily="18" charset="0"/>
              </a:rPr>
              <a:t>0</a:t>
            </a:r>
            <a:r>
              <a:rPr lang="en-US" dirty="0" smtClean="0"/>
              <a:t> plus the number of such bit strings ending with a </a:t>
            </a:r>
            <a:r>
              <a:rPr lang="en-US" dirty="0" smtClean="0">
                <a:latin typeface="Cambria Math" pitchFamily="18" charset="0"/>
                <a:ea typeface="Cambria Math" pitchFamily="18" charset="0"/>
              </a:rPr>
              <a:t>1</a:t>
            </a:r>
            <a:r>
              <a:rPr lang="en-US" dirty="0" smtClean="0"/>
              <a:t>. </a:t>
            </a:r>
          </a:p>
          <a:p>
            <a:pPr>
              <a:buNone/>
            </a:pPr>
            <a:endParaRPr lang="en-US" dirty="0" smtClean="0"/>
          </a:p>
          <a:p>
            <a:pPr>
              <a:buNone/>
            </a:pPr>
            <a:r>
              <a:rPr lang="en-US" dirty="0" smtClean="0"/>
              <a:t>      Now assume that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 </a:t>
            </a:r>
          </a:p>
          <a:p>
            <a:pPr lvl="1"/>
            <a:r>
              <a:rPr lang="en-US" dirty="0" smtClean="0">
                <a:latin typeface="Cambria Math" pitchFamily="18" charset="0"/>
                <a:ea typeface="Cambria Math" pitchFamily="18" charset="0"/>
              </a:rPr>
              <a:t>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ending with 1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1 with no two consecutive 0s with a 1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 </a:t>
            </a:r>
            <a:r>
              <a:rPr lang="en-US" dirty="0" smtClean="0">
                <a:latin typeface="Cambria Math" pitchFamily="18" charset="0"/>
                <a:ea typeface="Cambria Math" pitchFamily="18" charset="0"/>
              </a:rPr>
              <a:t> such bit strings.</a:t>
            </a:r>
          </a:p>
          <a:p>
            <a:pPr lvl="1"/>
            <a:r>
              <a:rPr lang="en-US" dirty="0" smtClean="0">
                <a:latin typeface="Cambria Math" pitchFamily="18" charset="0"/>
                <a:ea typeface="Cambria Math" pitchFamily="18" charset="0"/>
              </a:rPr>
              <a:t>The bit strings of length n ending with 0 without two consecutive 0s are the bit strings of length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2 with no two consecutive 0s with 10  at the end. Hence, there are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 </a:t>
            </a:r>
            <a:r>
              <a:rPr lang="en-US" dirty="0" smtClean="0">
                <a:latin typeface="Cambria Math" pitchFamily="18" charset="0"/>
                <a:ea typeface="Cambria Math" pitchFamily="18" charset="0"/>
              </a:rPr>
              <a:t> such bit strings.</a:t>
            </a:r>
          </a:p>
          <a:p>
            <a:pPr>
              <a:buNone/>
            </a:pPr>
            <a:r>
              <a:rPr lang="en-US" dirty="0" smtClean="0">
                <a:latin typeface="Cambria Math" pitchFamily="18" charset="0"/>
                <a:ea typeface="Cambria Math" pitchFamily="18" charset="0"/>
              </a:rPr>
              <a:t>       We conclude that </a:t>
            </a:r>
            <a:r>
              <a:rPr lang="en-US" i="1" dirty="0" smtClean="0"/>
              <a:t>a</a:t>
            </a:r>
            <a:r>
              <a:rPr lang="en-US" i="1" baseline="-25000" dirty="0" smtClean="0"/>
              <a:t>n </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1</a:t>
            </a:r>
            <a:r>
              <a:rPr lang="en-US" dirty="0" smtClean="0"/>
              <a:t>  + </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a:ea typeface="Cambria Math"/>
              </a:rPr>
              <a:t>2</a:t>
            </a:r>
            <a:r>
              <a:rPr lang="en-US" dirty="0" smtClean="0"/>
              <a:t>  for </a:t>
            </a:r>
            <a:r>
              <a:rPr lang="en-US" i="1" dirty="0" smtClean="0"/>
              <a:t>n</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3</a:t>
            </a:r>
            <a:r>
              <a:rPr lang="en-US" dirty="0" smtClean="0"/>
              <a:t>.</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5" name="Picture 4" descr="0704.jpg"/>
          <p:cNvPicPr>
            <a:picLocks noChangeAspect="1"/>
          </p:cNvPicPr>
          <p:nvPr/>
        </p:nvPicPr>
        <p:blipFill>
          <a:blip r:embed="rId2" cstate="print"/>
          <a:stretch>
            <a:fillRect/>
          </a:stretch>
        </p:blipFill>
        <p:spPr>
          <a:xfrm>
            <a:off x="2590800" y="4800600"/>
            <a:ext cx="3756660" cy="13830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Bit Strings (</a:t>
            </a:r>
            <a:r>
              <a:rPr lang="en-US" sz="4000" i="1" dirty="0" smtClean="0"/>
              <a:t>continued</a:t>
            </a:r>
            <a:r>
              <a:rPr lang="en-US" sz="4000" dirty="0" smtClean="0"/>
              <a:t>)</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endParaRPr lang="en-US" dirty="0" smtClean="0"/>
          </a:p>
          <a:p>
            <a:pPr>
              <a:buNone/>
            </a:pPr>
            <a:r>
              <a:rPr lang="en-US" dirty="0" smtClean="0"/>
              <a:t>     The initial conditions 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0 and 1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01, 10, and 11 do not have consecutive 0s, while 00 does.</a:t>
            </a:r>
          </a:p>
          <a:p>
            <a:pPr lvl="1"/>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 we use the recurrence relation three times to find that:</a:t>
            </a:r>
          </a:p>
          <a:p>
            <a:pPr>
              <a:buNone/>
            </a:pP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6" name="TextBox 5"/>
          <p:cNvSpPr txBox="1"/>
          <p:nvPr/>
        </p:nvSpPr>
        <p:spPr>
          <a:xfrm>
            <a:off x="1371600" y="4953000"/>
            <a:ext cx="7086600" cy="923330"/>
          </a:xfrm>
          <a:prstGeom prst="rect">
            <a:avLst/>
          </a:prstGeom>
          <a:noFill/>
          <a:ln>
            <a:solidFill>
              <a:srgbClr val="0070C0"/>
            </a:solidFill>
          </a:ln>
        </p:spPr>
        <p:txBody>
          <a:bodyPr wrap="square" rtlCol="0">
            <a:spAutoFit/>
          </a:bodyPr>
          <a:lstStyle/>
          <a:p>
            <a:r>
              <a:rPr lang="en-US" dirty="0" smtClean="0"/>
              <a:t>Note that {</a:t>
            </a:r>
            <a:r>
              <a:rPr lang="en-US" i="1" dirty="0" smtClean="0"/>
              <a:t>a</a:t>
            </a:r>
            <a:r>
              <a:rPr lang="en-US" i="1" baseline="-25000" dirty="0" smtClean="0"/>
              <a:t>n </a:t>
            </a:r>
            <a:r>
              <a:rPr lang="en-US" dirty="0" smtClean="0"/>
              <a:t>} satisfies the same recurrence relation as the Fibonacci sequence. Since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3 </a:t>
            </a:r>
            <a:r>
              <a:rPr lang="en-US" dirty="0" smtClean="0"/>
              <a:t> and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a:t>
            </a:r>
            <a:r>
              <a:rPr lang="en-US" i="1" dirty="0" smtClean="0"/>
              <a:t> f</a:t>
            </a:r>
            <a:r>
              <a:rPr lang="en-US" baseline="-25000" dirty="0" smtClean="0">
                <a:latin typeface="Cambria Math" pitchFamily="18" charset="0"/>
                <a:ea typeface="Cambria Math" pitchFamily="18" charset="0"/>
              </a:rPr>
              <a:t>4 </a:t>
            </a:r>
            <a:r>
              <a:rPr lang="en-US" dirty="0" smtClean="0"/>
              <a:t>, we conclude that </a:t>
            </a:r>
            <a:r>
              <a:rPr lang="en-US" i="1" dirty="0" smtClean="0"/>
              <a:t>a</a:t>
            </a:r>
            <a:r>
              <a:rPr lang="en-US" i="1" baseline="-25000" dirty="0" smtClean="0">
                <a:ea typeface="Cambria Math"/>
              </a:rPr>
              <a:t>n</a:t>
            </a:r>
            <a:r>
              <a:rPr lang="en-US"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t> f</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+2 </a:t>
            </a:r>
            <a:r>
              <a:rPr lang="en-US" dirty="0" smtClean="0"/>
              <a:t>.</a:t>
            </a:r>
            <a:endParaRPr lang="en-US" baseline="-25000" dirty="0" smtClean="0">
              <a:latin typeface="Cambria Math" pitchFamily="18" charset="0"/>
              <a:ea typeface="Cambria Math" pitchFamily="18" charset="0"/>
            </a:endParaRPr>
          </a:p>
          <a:p>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Counting the Ways to Parenthesize a Product</a:t>
            </a:r>
            <a:endParaRPr lang="en-US" sz="4000" dirty="0"/>
          </a:p>
        </p:txBody>
      </p:sp>
      <p:sp>
        <p:nvSpPr>
          <p:cNvPr id="3" name="Content Placeholder 2"/>
          <p:cNvSpPr>
            <a:spLocks noGrp="1"/>
          </p:cNvSpPr>
          <p:nvPr>
            <p:ph idx="1"/>
          </p:nvPr>
        </p:nvSpPr>
        <p:spPr/>
        <p:txBody>
          <a:bodyPr>
            <a:normAutofit fontScale="25000" lnSpcReduction="20000"/>
          </a:bodyPr>
          <a:lstStyle/>
          <a:p>
            <a:pPr>
              <a:buNone/>
            </a:pPr>
            <a:r>
              <a:rPr lang="en-US" sz="4300" b="1" dirty="0" smtClean="0"/>
              <a:t> </a:t>
            </a:r>
            <a:r>
              <a:rPr lang="en-US" sz="5600" b="1" dirty="0" smtClean="0"/>
              <a:t>Example</a:t>
            </a:r>
            <a:r>
              <a:rPr lang="en-US" sz="5600" dirty="0" smtClean="0"/>
              <a:t>: Find a recurrence relation  for </a:t>
            </a:r>
            <a:r>
              <a:rPr lang="en-US" sz="5600" i="1" dirty="0" err="1" smtClean="0"/>
              <a:t>C</a:t>
            </a:r>
            <a:r>
              <a:rPr lang="en-US" sz="5600" i="1" baseline="-25000" dirty="0" err="1" smtClean="0"/>
              <a:t>n</a:t>
            </a:r>
            <a:r>
              <a:rPr lang="en-US" sz="5600" i="1" baseline="-25000" dirty="0" smtClean="0"/>
              <a:t> </a:t>
            </a:r>
            <a:r>
              <a:rPr lang="en-US" sz="5600" dirty="0" smtClean="0"/>
              <a:t>, the number of ways to parenthesize the product of </a:t>
            </a:r>
          </a:p>
          <a:p>
            <a:pPr>
              <a:buNone/>
            </a:pPr>
            <a:r>
              <a:rPr lang="en-US" sz="5600" dirty="0" smtClean="0"/>
              <a:t>  </a:t>
            </a:r>
            <a:r>
              <a:rPr lang="en-US" sz="5600" i="1" dirty="0" smtClean="0"/>
              <a:t>n</a:t>
            </a:r>
            <a:r>
              <a:rPr lang="en-US" sz="5600" dirty="0" smtClean="0"/>
              <a:t> + </a:t>
            </a:r>
            <a:r>
              <a:rPr lang="en-US" sz="5600" dirty="0" smtClean="0">
                <a:latin typeface="Cambria Math" pitchFamily="18" charset="0"/>
                <a:ea typeface="Cambria Math" pitchFamily="18" charset="0"/>
              </a:rPr>
              <a:t>1</a:t>
            </a:r>
            <a:r>
              <a:rPr lang="en-US" sz="5600" dirty="0" smtClean="0"/>
              <a:t> numbers,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to specify the order of multiplication. </a:t>
            </a:r>
          </a:p>
          <a:p>
            <a:pPr>
              <a:buNone/>
            </a:pPr>
            <a:r>
              <a:rPr lang="en-US" sz="5600" dirty="0" smtClean="0"/>
              <a:t>  For example, </a:t>
            </a:r>
            <a:r>
              <a:rPr lang="en-US" sz="5600" i="1" dirty="0" smtClean="0"/>
              <a:t>C</a:t>
            </a:r>
            <a:r>
              <a:rPr lang="en-US" sz="5600" baseline="-25000" dirty="0" smtClean="0">
                <a:latin typeface="Cambria Math" pitchFamily="18" charset="0"/>
                <a:ea typeface="Cambria Math" pitchFamily="18" charset="0"/>
              </a:rPr>
              <a:t>3 </a:t>
            </a:r>
            <a:r>
              <a:rPr lang="en-US" sz="5600" dirty="0" smtClean="0"/>
              <a:t> = </a:t>
            </a:r>
            <a:r>
              <a:rPr lang="en-US" sz="5600" dirty="0" smtClean="0">
                <a:latin typeface="Cambria Math" pitchFamily="18" charset="0"/>
                <a:ea typeface="Cambria Math" pitchFamily="18" charset="0"/>
              </a:rPr>
              <a:t>5, since all the possible ways to parenthesize 4 numbers are </a:t>
            </a:r>
          </a:p>
          <a:p>
            <a:pPr>
              <a:buNone/>
            </a:pPr>
            <a:endParaRPr lang="en-US" sz="5600" dirty="0" smtClean="0">
              <a:latin typeface="Cambria Math" pitchFamily="18" charset="0"/>
              <a:ea typeface="Cambria Math" pitchFamily="18" charset="0"/>
            </a:endParaRPr>
          </a:p>
          <a:p>
            <a:pPr>
              <a:buNone/>
            </a:pPr>
            <a:r>
              <a:rPr lang="en-US" sz="5600" dirty="0" smtClean="0">
                <a:latin typeface="Cambria Math" pitchFamily="18" charset="0"/>
                <a:ea typeface="Cambria Math" pitchFamily="18" charset="0"/>
              </a:rPr>
              <a:t>  </a:t>
            </a:r>
            <a:r>
              <a:rPr lang="en-US" sz="5600" dirty="0" smtClean="0"/>
              <a:t>((</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pitchFamily="18" charset="0"/>
                <a:ea typeface="Cambria Math" pitchFamily="18" charset="0"/>
              </a:rPr>
              <a:t> </a:t>
            </a:r>
            <a:r>
              <a:rPr lang="en-US" sz="5600" dirty="0" smtClean="0"/>
              <a:t>,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a:t>
            </a:r>
            <a:r>
              <a:rPr lang="en-US" sz="5600" dirty="0" smtClean="0"/>
              <a:t>( </a:t>
            </a:r>
            <a:r>
              <a:rPr lang="en-US" sz="5600" i="1" dirty="0" smtClean="0"/>
              <a:t>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x</a:t>
            </a:r>
            <a:r>
              <a:rPr lang="en-US" sz="5600" baseline="-25000" dirty="0" smtClean="0">
                <a:latin typeface="Cambria Math" pitchFamily="18" charset="0"/>
                <a:ea typeface="Cambria Math" pitchFamily="18" charset="0"/>
              </a:rPr>
              <a:t>3</a:t>
            </a:r>
            <a:r>
              <a:rPr lang="en-US" sz="5600" dirty="0" smtClean="0">
                <a:latin typeface="Cambria Math"/>
                <a:ea typeface="Cambria Math"/>
              </a:rPr>
              <a:t> ))</a:t>
            </a:r>
            <a:endParaRPr lang="en-US" sz="5600" dirty="0" smtClean="0">
              <a:latin typeface="Cambria Math" pitchFamily="18" charset="0"/>
              <a:ea typeface="Cambria Math" pitchFamily="18" charset="0"/>
            </a:endParaRPr>
          </a:p>
          <a:p>
            <a:pPr lvl="2"/>
            <a:endParaRPr lang="en-US" sz="5600" dirty="0" smtClean="0">
              <a:latin typeface="Cambria Math" pitchFamily="18" charset="0"/>
              <a:ea typeface="Cambria Math" pitchFamily="18" charset="0"/>
            </a:endParaRPr>
          </a:p>
          <a:p>
            <a:pPr marL="0" indent="0">
              <a:buNone/>
            </a:pPr>
            <a:r>
              <a:rPr lang="en-US" sz="5600" b="1" dirty="0" smtClean="0"/>
              <a:t>Solution</a:t>
            </a:r>
            <a:r>
              <a:rPr lang="en-US" sz="5600" dirty="0" smtClean="0"/>
              <a:t>:  Note that however parentheses are inserted in </a:t>
            </a:r>
            <a:r>
              <a:rPr lang="en-US" sz="5600" i="1" dirty="0" smtClean="0"/>
              <a:t>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one  “</a:t>
            </a:r>
            <a:r>
              <a:rPr lang="en-US" sz="5600" dirty="0" smtClean="0">
                <a:latin typeface="Cambria Math"/>
                <a:ea typeface="Cambria Math"/>
              </a:rPr>
              <a:t>∙” operator remains  outside all parentheses. This final operator appears between two of the </a:t>
            </a:r>
            <a:r>
              <a:rPr lang="en-US" sz="5600" i="1" dirty="0" smtClean="0">
                <a:latin typeface="Cambria Math"/>
                <a:ea typeface="Cambria Math"/>
              </a:rPr>
              <a:t>n</a:t>
            </a:r>
            <a:r>
              <a:rPr lang="en-US" sz="5600" dirty="0" smtClean="0">
                <a:latin typeface="Cambria Math"/>
                <a:ea typeface="Cambria Math"/>
              </a:rPr>
              <a:t> + 1 numbers, say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Since there are </a:t>
            </a:r>
            <a:r>
              <a:rPr lang="en-US" sz="5600" i="1" dirty="0" smtClean="0"/>
              <a:t>C</a:t>
            </a:r>
            <a:r>
              <a:rPr lang="en-US" sz="5600" i="1" baseline="-25000" dirty="0" smtClean="0"/>
              <a:t>k</a:t>
            </a:r>
            <a:r>
              <a:rPr lang="en-US" sz="5600" i="1" dirty="0" smtClean="0"/>
              <a:t>  </a:t>
            </a:r>
            <a:r>
              <a:rPr lang="en-US" sz="5600" dirty="0" smtClean="0"/>
              <a:t>ways  to insert parentheses in the product</a:t>
            </a:r>
            <a:r>
              <a:rPr lang="en-US" sz="5600" i="1" dirty="0" smtClean="0"/>
              <a:t> x</a:t>
            </a:r>
            <a:r>
              <a:rPr lang="en-US" sz="5600" baseline="-25000" dirty="0" smtClean="0">
                <a:latin typeface="Cambria Math" pitchFamily="18" charset="0"/>
                <a:ea typeface="Cambria Math" pitchFamily="18" charset="0"/>
              </a:rPr>
              <a:t>0</a:t>
            </a:r>
            <a:r>
              <a:rPr lang="en-US" sz="5600" dirty="0" smtClean="0"/>
              <a:t> </a:t>
            </a:r>
            <a:r>
              <a:rPr lang="en-US" sz="5600" dirty="0" smtClean="0">
                <a:latin typeface="Cambria Math"/>
                <a:ea typeface="Cambria Math"/>
              </a:rPr>
              <a:t>∙</a:t>
            </a:r>
            <a:r>
              <a:rPr lang="en-US" sz="5600" i="1" dirty="0" smtClean="0"/>
              <a:t> x</a:t>
            </a:r>
            <a:r>
              <a:rPr lang="en-US" sz="5600" baseline="-25000" dirty="0" smtClean="0">
                <a:latin typeface="Cambria Math" pitchFamily="18" charset="0"/>
                <a:ea typeface="Cambria Math" pitchFamily="18" charset="0"/>
              </a:rPr>
              <a:t>1</a:t>
            </a:r>
            <a:r>
              <a:rPr lang="en-US" sz="5600" dirty="0" smtClean="0">
                <a:latin typeface="Cambria Math"/>
                <a:ea typeface="Cambria Math"/>
              </a:rPr>
              <a:t> ∙</a:t>
            </a:r>
            <a:r>
              <a:rPr lang="en-US" sz="5600" i="1" dirty="0" smtClean="0"/>
              <a:t> x</a:t>
            </a:r>
            <a:r>
              <a:rPr lang="en-US" sz="5600" baseline="-25000" dirty="0" smtClean="0">
                <a:latin typeface="Cambria Math" pitchFamily="18" charset="0"/>
                <a:ea typeface="Cambria Math" pitchFamily="18" charset="0"/>
              </a:rPr>
              <a:t>2</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k</a:t>
            </a:r>
            <a:r>
              <a:rPr lang="en-US" sz="5600" dirty="0" smtClean="0"/>
              <a:t>  and  </a:t>
            </a:r>
            <a:r>
              <a:rPr lang="en-US" sz="5600" i="1" dirty="0" smtClean="0"/>
              <a:t>C</a:t>
            </a:r>
            <a:r>
              <a:rPr lang="en-US" sz="5600" i="1" baseline="-25000" dirty="0" smtClean="0"/>
              <a:t>n</a:t>
            </a:r>
            <a:r>
              <a:rPr lang="en-US" sz="5600" i="1" baseline="-25000" dirty="0" smtClean="0">
                <a:latin typeface="Cambria Math"/>
                <a:ea typeface="Cambria Math"/>
              </a:rPr>
              <a:t>−k−</a:t>
            </a:r>
            <a:r>
              <a:rPr lang="en-US" sz="5600" baseline="-25000" dirty="0" smtClean="0">
                <a:latin typeface="Cambria Math" pitchFamily="18" charset="0"/>
                <a:ea typeface="Cambria Math" pitchFamily="18" charset="0"/>
              </a:rPr>
              <a:t>1</a:t>
            </a:r>
            <a:r>
              <a:rPr lang="en-US" sz="5600" dirty="0" smtClean="0">
                <a:latin typeface="Cambria Math" pitchFamily="18" charset="0"/>
                <a:ea typeface="Cambria Math" pitchFamily="18" charset="0"/>
              </a:rPr>
              <a:t> </a:t>
            </a:r>
            <a:r>
              <a:rPr lang="en-US" sz="5600" i="1" dirty="0" smtClean="0"/>
              <a:t> </a:t>
            </a:r>
            <a:r>
              <a:rPr lang="en-US" sz="5600" dirty="0" smtClean="0"/>
              <a:t>ways  to insert parentheses in the product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+1</a:t>
            </a:r>
            <a:r>
              <a:rPr lang="en-US" sz="5600" dirty="0" smtClean="0"/>
              <a:t> </a:t>
            </a:r>
            <a:r>
              <a:rPr lang="en-US" sz="5600" dirty="0" smtClean="0">
                <a:latin typeface="Cambria Math"/>
                <a:ea typeface="Cambria Math"/>
              </a:rPr>
              <a:t>∙</a:t>
            </a:r>
            <a:r>
              <a:rPr lang="en-US" sz="5600" i="1" dirty="0" smtClean="0"/>
              <a:t> x</a:t>
            </a:r>
            <a:r>
              <a:rPr lang="en-US" sz="5600" i="1" baseline="-25000" dirty="0" smtClean="0">
                <a:ea typeface="Cambria Math" pitchFamily="18" charset="0"/>
              </a:rPr>
              <a:t>k</a:t>
            </a:r>
            <a:r>
              <a:rPr lang="en-US" sz="5600" baseline="-25000" dirty="0" smtClean="0">
                <a:latin typeface="Cambria Math" pitchFamily="18" charset="0"/>
                <a:ea typeface="Cambria Math" pitchFamily="18" charset="0"/>
              </a:rPr>
              <a:t>+2</a:t>
            </a:r>
            <a:r>
              <a:rPr lang="en-US" sz="5600" dirty="0" smtClean="0"/>
              <a:t> </a:t>
            </a:r>
            <a:r>
              <a:rPr lang="en-US" sz="5600" dirty="0" smtClean="0">
                <a:latin typeface="Cambria Math"/>
                <a:ea typeface="Cambria Math"/>
              </a:rPr>
              <a:t> ∙ ⋯</a:t>
            </a:r>
            <a:r>
              <a:rPr lang="en-US" sz="5600" i="1" dirty="0" smtClean="0"/>
              <a:t> </a:t>
            </a:r>
            <a:r>
              <a:rPr lang="en-US" sz="5600" dirty="0" smtClean="0">
                <a:latin typeface="Cambria Math"/>
                <a:ea typeface="Cambria Math"/>
              </a:rPr>
              <a:t>∙ </a:t>
            </a:r>
            <a:r>
              <a:rPr lang="en-US" sz="5600" i="1" dirty="0" err="1" smtClean="0"/>
              <a:t>x</a:t>
            </a:r>
            <a:r>
              <a:rPr lang="en-US" sz="5600" i="1" baseline="-25000" dirty="0" err="1" smtClean="0">
                <a:ea typeface="Cambria Math" pitchFamily="18" charset="0"/>
              </a:rPr>
              <a:t>n</a:t>
            </a:r>
            <a:r>
              <a:rPr lang="en-US" sz="5600" dirty="0" smtClean="0"/>
              <a:t>, we have </a:t>
            </a: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endParaRPr lang="en-US" sz="5600" dirty="0" smtClean="0">
              <a:latin typeface="Cambria Math" pitchFamily="18" charset="0"/>
              <a:ea typeface="Cambria Math" pitchFamily="18" charset="0"/>
            </a:endParaRPr>
          </a:p>
          <a:p>
            <a:pPr marL="0" indent="0">
              <a:buNone/>
            </a:pPr>
            <a:r>
              <a:rPr lang="en-US" sz="5600" dirty="0" smtClean="0">
                <a:latin typeface="Cambria Math" pitchFamily="18" charset="0"/>
                <a:ea typeface="Cambria Math" pitchFamily="18" charset="0"/>
              </a:rPr>
              <a:t>The initial conditions are </a:t>
            </a:r>
            <a:r>
              <a:rPr lang="en-US" sz="5600" i="1" dirty="0" smtClean="0"/>
              <a:t>C</a:t>
            </a:r>
            <a:r>
              <a:rPr lang="en-US" sz="5600" baseline="-25000" dirty="0" smtClean="0">
                <a:latin typeface="Cambria Math" pitchFamily="18" charset="0"/>
                <a:ea typeface="Cambria Math" pitchFamily="18" charset="0"/>
              </a:rPr>
              <a:t>0</a:t>
            </a:r>
            <a:r>
              <a:rPr lang="en-US" sz="5600" dirty="0" smtClean="0"/>
              <a:t> = </a:t>
            </a:r>
            <a:r>
              <a:rPr lang="en-US" sz="5600" dirty="0" smtClean="0">
                <a:latin typeface="Cambria Math" pitchFamily="18" charset="0"/>
                <a:ea typeface="Cambria Math" pitchFamily="18" charset="0"/>
              </a:rPr>
              <a:t>1 and </a:t>
            </a:r>
            <a:r>
              <a:rPr lang="en-US" sz="5600" i="1" dirty="0" smtClean="0"/>
              <a:t>C</a:t>
            </a:r>
            <a:r>
              <a:rPr lang="en-US" sz="5600" baseline="-25000" dirty="0" smtClean="0">
                <a:latin typeface="Cambria Math" pitchFamily="18" charset="0"/>
                <a:ea typeface="Cambria Math" pitchFamily="18" charset="0"/>
              </a:rPr>
              <a:t>1</a:t>
            </a:r>
            <a:r>
              <a:rPr lang="en-US" sz="5600" dirty="0" smtClean="0"/>
              <a:t> = </a:t>
            </a:r>
            <a:r>
              <a:rPr lang="en-US" sz="5600" dirty="0" smtClean="0">
                <a:latin typeface="Cambria Math" pitchFamily="18" charset="0"/>
                <a:ea typeface="Cambria Math" pitchFamily="18" charset="0"/>
              </a:rPr>
              <a:t>1.</a:t>
            </a:r>
          </a:p>
          <a:p>
            <a:pPr marL="0" indent="0">
              <a:buNone/>
            </a:pPr>
            <a:endParaRPr lang="en-US" sz="5600" dirty="0" smtClean="0">
              <a:latin typeface="Cambria Math" pitchFamily="18" charset="0"/>
              <a:ea typeface="Cambria Math" pitchFamily="18" charset="0"/>
            </a:endParaRPr>
          </a:p>
          <a:p>
            <a:pPr marL="0" indent="0">
              <a:buNone/>
            </a:pPr>
            <a:endParaRPr lang="en-US" sz="4300" dirty="0" smtClean="0">
              <a:latin typeface="Cambria Math" pitchFamily="18" charset="0"/>
              <a:ea typeface="Cambria Math" pitchFamily="18" charset="0"/>
            </a:endParaRPr>
          </a:p>
          <a:p>
            <a:pPr>
              <a:buNone/>
            </a:pPr>
            <a:endParaRPr lang="en-US" sz="4300" dirty="0" smtClean="0"/>
          </a:p>
          <a:p>
            <a:pPr lvl="1"/>
            <a:endParaRPr lang="en-US" dirty="0" smtClean="0">
              <a:latin typeface="Cambria Math" pitchFamily="18" charset="0"/>
              <a:ea typeface="Cambria Math" pitchFamily="18" charset="0"/>
            </a:endParaRP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676400" y="4191000"/>
            <a:ext cx="4233386" cy="16573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981200" y="4419600"/>
            <a:ext cx="1353026" cy="558641"/>
          </a:xfrm>
          <a:prstGeom prst="rect">
            <a:avLst/>
          </a:prstGeom>
        </p:spPr>
      </p:pic>
      <p:sp>
        <p:nvSpPr>
          <p:cNvPr id="10" name="TextBox 9"/>
          <p:cNvSpPr txBox="1"/>
          <p:nvPr/>
        </p:nvSpPr>
        <p:spPr>
          <a:xfrm>
            <a:off x="1752600" y="5257800"/>
            <a:ext cx="5943600" cy="923330"/>
          </a:xfrm>
          <a:prstGeom prst="rect">
            <a:avLst/>
          </a:prstGeom>
          <a:noFill/>
          <a:ln>
            <a:solidFill>
              <a:srgbClr val="0070C0"/>
            </a:solidFill>
          </a:ln>
        </p:spPr>
        <p:txBody>
          <a:bodyPr wrap="square" rtlCol="0">
            <a:spAutoFit/>
          </a:bodyPr>
          <a:lstStyle/>
          <a:p>
            <a:r>
              <a:rPr lang="en-US" dirty="0" smtClean="0"/>
              <a:t>The sequence {</a:t>
            </a:r>
            <a:r>
              <a:rPr lang="en-US" i="1" dirty="0" err="1" smtClean="0"/>
              <a:t>C</a:t>
            </a:r>
            <a:r>
              <a:rPr lang="en-US" i="1" baseline="-25000" dirty="0" err="1" smtClean="0"/>
              <a:t>n</a:t>
            </a:r>
            <a:r>
              <a:rPr lang="en-US" i="1" baseline="-25000" dirty="0" smtClean="0"/>
              <a:t> </a:t>
            </a:r>
            <a:r>
              <a:rPr lang="en-US" dirty="0" smtClean="0"/>
              <a:t>} is the sequence of </a:t>
            </a:r>
            <a:r>
              <a:rPr lang="en-US" b="1" dirty="0" smtClean="0"/>
              <a:t>Catalan Numbers</a:t>
            </a:r>
            <a:r>
              <a:rPr lang="en-US" dirty="0" smtClean="0"/>
              <a:t>. This recurrence  relation can be solved using the method of generating functions; see Exercise </a:t>
            </a:r>
            <a:r>
              <a:rPr lang="en-US" dirty="0" smtClean="0">
                <a:latin typeface="Cambria Math" pitchFamily="18" charset="0"/>
                <a:ea typeface="Cambria Math" pitchFamily="18" charset="0"/>
              </a:rPr>
              <a:t>41</a:t>
            </a:r>
            <a:r>
              <a:rPr lang="en-US" dirty="0" smtClean="0"/>
              <a:t> in Section </a:t>
            </a:r>
            <a:r>
              <a:rPr lang="en-US" dirty="0" smtClean="0">
                <a:latin typeface="Cambria Math" pitchFamily="18" charset="0"/>
                <a:ea typeface="Cambria Math" pitchFamily="18" charset="0"/>
              </a:rPr>
              <a:t>8.4</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Linear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Linear Homogeneous Recurrence Relations</a:t>
            </a:r>
          </a:p>
          <a:p>
            <a:r>
              <a:rPr lang="en-US" dirty="0" smtClean="0"/>
              <a:t>Solving Linear Homogeneous Recurrence Relations with Constant Coefficients. </a:t>
            </a:r>
          </a:p>
          <a:p>
            <a:r>
              <a:rPr lang="en-US" dirty="0" smtClean="0"/>
              <a:t>Solving Linear </a:t>
            </a:r>
            <a:r>
              <a:rPr lang="en-US" dirty="0" err="1" smtClean="0"/>
              <a:t>Nonhomogeneous</a:t>
            </a:r>
            <a:r>
              <a:rPr lang="en-US" dirty="0" smtClean="0"/>
              <a:t> Recurrence Relations with Constant Coefficients.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Linear Homogeneous Recurrence Relations</a:t>
            </a:r>
            <a:endParaRPr lang="en-US"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homogeneous recurrence relation of degree </a:t>
            </a:r>
            <a:r>
              <a:rPr lang="en-US" sz="2400" dirty="0" smtClean="0"/>
              <a:t>k</a:t>
            </a:r>
            <a:r>
              <a:rPr lang="en-US" sz="2400" i="1" dirty="0" smtClean="0"/>
              <a:t> with constant coefficients </a:t>
            </a:r>
            <a:r>
              <a:rPr lang="en-US" sz="2400" dirty="0" smtClean="0"/>
              <a:t>is a recurrence relation of the form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b="1" dirty="0" smtClean="0"/>
              <a:t> </a:t>
            </a:r>
            <a:r>
              <a:rPr lang="en-US" sz="2400" dirty="0" smtClean="0"/>
              <a:t>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c</a:t>
            </a:r>
            <a:r>
              <a:rPr lang="en-US" sz="2400" i="1" baseline="-25000" dirty="0" smtClean="0"/>
              <a:t>k</a:t>
            </a:r>
            <a:r>
              <a:rPr lang="en-US" sz="2400" i="1" dirty="0" smtClean="0"/>
              <a:t> </a:t>
            </a:r>
            <a:r>
              <a:rPr lang="en-US" sz="2400" dirty="0" smtClean="0">
                <a:latin typeface="Cambria Math"/>
                <a:ea typeface="Cambria Math"/>
              </a:rPr>
              <a:t>≠ </a:t>
            </a:r>
            <a:r>
              <a:rPr lang="en-US" sz="2400" dirty="0" smtClean="0">
                <a:latin typeface="Cambria Math" pitchFamily="18" charset="0"/>
                <a:ea typeface="Cambria Math" pitchFamily="18" charset="0"/>
              </a:rPr>
              <a:t>0 </a:t>
            </a:r>
            <a:endParaRPr lang="en-US" sz="2400" dirty="0">
              <a:latin typeface="Cambria Math" pitchFamily="18" charset="0"/>
              <a:ea typeface="Cambria Math" pitchFamily="18" charset="0"/>
            </a:endParaRPr>
          </a:p>
        </p:txBody>
      </p:sp>
      <p:sp>
        <p:nvSpPr>
          <p:cNvPr id="4" name="TextBox 3"/>
          <p:cNvSpPr txBox="1"/>
          <p:nvPr/>
        </p:nvSpPr>
        <p:spPr>
          <a:xfrm>
            <a:off x="533400" y="3886200"/>
            <a:ext cx="8305800" cy="1354217"/>
          </a:xfrm>
          <a:prstGeom prst="rect">
            <a:avLst/>
          </a:prstGeom>
          <a:noFill/>
          <a:ln>
            <a:solidFill>
              <a:schemeClr val="accent1"/>
            </a:solidFill>
          </a:ln>
        </p:spPr>
        <p:txBody>
          <a:bodyPr wrap="square" rtlCol="0">
            <a:spAutoFit/>
          </a:bodyPr>
          <a:lstStyle/>
          <a:p>
            <a:pPr>
              <a:buFont typeface="Arial" pitchFamily="34" charset="0"/>
              <a:buChar char="•"/>
            </a:pPr>
            <a:r>
              <a:rPr lang="en-US" dirty="0" smtClean="0"/>
              <a:t> </a:t>
            </a:r>
            <a:r>
              <a:rPr lang="en-US" sz="1600" dirty="0" smtClean="0"/>
              <a:t>it is </a:t>
            </a:r>
            <a:r>
              <a:rPr lang="en-US" sz="1600" i="1" dirty="0" smtClean="0"/>
              <a:t>linear </a:t>
            </a:r>
            <a:r>
              <a:rPr lang="en-US" sz="1600" dirty="0" smtClean="0"/>
              <a:t>because the right-hand side is a sum of the previous terms of the sequence each multiplied by a function of </a:t>
            </a:r>
            <a:r>
              <a:rPr lang="en-US" sz="1600" i="1" dirty="0" smtClean="0"/>
              <a:t>n</a:t>
            </a:r>
            <a:r>
              <a:rPr lang="en-US" sz="1600" dirty="0" smtClean="0"/>
              <a:t>.</a:t>
            </a:r>
          </a:p>
          <a:p>
            <a:pPr>
              <a:buFont typeface="Arial" pitchFamily="34" charset="0"/>
              <a:buChar char="•"/>
            </a:pPr>
            <a:r>
              <a:rPr lang="en-US" sz="1600" i="1" dirty="0" smtClean="0"/>
              <a:t> </a:t>
            </a:r>
            <a:r>
              <a:rPr lang="en-US" sz="1600" dirty="0" smtClean="0"/>
              <a:t>it is </a:t>
            </a:r>
            <a:r>
              <a:rPr lang="en-US" sz="1600" i="1" dirty="0" smtClean="0"/>
              <a:t>homogeneous </a:t>
            </a:r>
            <a:r>
              <a:rPr lang="en-US" sz="1600" dirty="0" smtClean="0"/>
              <a:t>because no terms occur that are not multiples of the </a:t>
            </a:r>
            <a:r>
              <a:rPr lang="en-US" sz="1600" i="1" dirty="0" err="1" smtClean="0"/>
              <a:t>a</a:t>
            </a:r>
            <a:r>
              <a:rPr lang="en-US" sz="1600" i="1" baseline="-25000" dirty="0" err="1" smtClean="0"/>
              <a:t>j</a:t>
            </a:r>
            <a:r>
              <a:rPr lang="en-US" sz="1600" dirty="0" err="1" smtClean="0"/>
              <a:t>s</a:t>
            </a:r>
            <a:r>
              <a:rPr lang="en-US" sz="1600" dirty="0" smtClean="0"/>
              <a:t>. Each coefficient is a constant.</a:t>
            </a:r>
          </a:p>
          <a:p>
            <a:pPr>
              <a:buFont typeface="Arial" pitchFamily="34" charset="0"/>
              <a:buChar char="•"/>
            </a:pPr>
            <a:r>
              <a:rPr lang="en-US" sz="1600" i="1" dirty="0" smtClean="0"/>
              <a:t> </a:t>
            </a:r>
            <a:r>
              <a:rPr lang="en-US" sz="1600" dirty="0" smtClean="0"/>
              <a:t>the </a:t>
            </a:r>
            <a:r>
              <a:rPr lang="en-US" sz="1600" i="1" dirty="0" smtClean="0"/>
              <a:t>degree </a:t>
            </a:r>
            <a:r>
              <a:rPr lang="en-US" sz="1600" dirty="0" smtClean="0"/>
              <a:t>is</a:t>
            </a:r>
            <a:r>
              <a:rPr lang="en-US" sz="1600" i="1" dirty="0" smtClean="0"/>
              <a:t> k  </a:t>
            </a:r>
            <a:r>
              <a:rPr lang="en-US" sz="1600" dirty="0" smtClean="0"/>
              <a:t>because  </a:t>
            </a:r>
            <a:r>
              <a:rPr lang="en-US" sz="1600" i="1" dirty="0" smtClean="0"/>
              <a:t>a</a:t>
            </a:r>
            <a:r>
              <a:rPr lang="en-US" sz="1600" i="1" baseline="-25000" dirty="0" smtClean="0"/>
              <a:t>n</a:t>
            </a:r>
            <a:r>
              <a:rPr lang="en-US" sz="1600" i="1" dirty="0" smtClean="0"/>
              <a:t> </a:t>
            </a:r>
            <a:r>
              <a:rPr lang="en-US" sz="1600" dirty="0" smtClean="0"/>
              <a:t>is expressed in terms of the previous </a:t>
            </a:r>
            <a:r>
              <a:rPr lang="en-US" sz="1600" i="1" dirty="0" smtClean="0"/>
              <a:t>k</a:t>
            </a:r>
            <a:r>
              <a:rPr lang="en-US" sz="1600" dirty="0" smtClean="0"/>
              <a:t> terms of the sequence. </a:t>
            </a:r>
            <a:endParaRPr lang="en-US" sz="1600" i="1" dirty="0"/>
          </a:p>
        </p:txBody>
      </p:sp>
      <p:sp>
        <p:nvSpPr>
          <p:cNvPr id="5" name="TextBox 4"/>
          <p:cNvSpPr txBox="1"/>
          <p:nvPr/>
        </p:nvSpPr>
        <p:spPr>
          <a:xfrm>
            <a:off x="609600" y="5715000"/>
            <a:ext cx="8305800" cy="584775"/>
          </a:xfrm>
          <a:prstGeom prst="rect">
            <a:avLst/>
          </a:prstGeom>
          <a:noFill/>
          <a:ln>
            <a:solidFill>
              <a:schemeClr val="accent1"/>
            </a:solidFill>
          </a:ln>
        </p:spPr>
        <p:txBody>
          <a:bodyPr wrap="square" rtlCol="0">
            <a:spAutoFit/>
          </a:bodyPr>
          <a:lstStyle/>
          <a:p>
            <a:r>
              <a:rPr lang="en-US" sz="1600" dirty="0" smtClean="0"/>
              <a:t>By strong induction, a sequence satisfying such a recurrence relation is uniquely determined by the recurrence relation and the </a:t>
            </a:r>
            <a:r>
              <a:rPr lang="en-US" sz="1600" i="1" dirty="0" smtClean="0"/>
              <a:t>k</a:t>
            </a:r>
            <a:r>
              <a:rPr lang="en-US" sz="1600" dirty="0" smtClean="0"/>
              <a:t> initial conditions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i="1" dirty="0" smtClean="0"/>
              <a:t>a</a:t>
            </a:r>
            <a:r>
              <a:rPr lang="en-US" sz="1600" baseline="-25000" dirty="0" smtClean="0">
                <a:latin typeface="Cambria Math" pitchFamily="18" charset="0"/>
                <a:ea typeface="Cambria Math" pitchFamily="18" charset="0"/>
              </a:rPr>
              <a:t>0</a:t>
            </a:r>
            <a:r>
              <a:rPr lang="en-US" sz="1600" baseline="-25000" dirty="0" smtClean="0"/>
              <a:t> </a:t>
            </a:r>
            <a:r>
              <a:rPr lang="en-US" sz="1600" dirty="0" smtClean="0"/>
              <a:t> = </a:t>
            </a:r>
            <a:r>
              <a:rPr lang="en-US" sz="1600" i="1" dirty="0" smtClean="0"/>
              <a:t>C</a:t>
            </a:r>
            <a:r>
              <a:rPr lang="en-US" sz="1600" baseline="-25000" dirty="0" smtClean="0">
                <a:latin typeface="Cambria Math" pitchFamily="18" charset="0"/>
                <a:ea typeface="Cambria Math" pitchFamily="18" charset="0"/>
              </a:rPr>
              <a:t>1</a:t>
            </a:r>
            <a:r>
              <a:rPr lang="en-US" sz="1600" dirty="0" smtClean="0"/>
              <a:t> ,</a:t>
            </a:r>
            <a:r>
              <a:rPr lang="en-US" sz="1600" dirty="0" smtClean="0">
                <a:latin typeface="Cambria Math"/>
                <a:ea typeface="Cambria Math"/>
              </a:rPr>
              <a:t>…</a:t>
            </a:r>
            <a:r>
              <a:rPr lang="en-US" sz="1600" dirty="0" smtClean="0"/>
              <a:t> , </a:t>
            </a:r>
            <a:r>
              <a:rPr lang="en-US" sz="1600" i="1" dirty="0" smtClean="0"/>
              <a:t>a</a:t>
            </a:r>
            <a:r>
              <a:rPr lang="en-US" sz="1600" i="1" baseline="-25000" dirty="0" smtClean="0">
                <a:ea typeface="Cambria Math" pitchFamily="18" charset="0"/>
              </a:rPr>
              <a:t>k</a:t>
            </a:r>
            <a:r>
              <a:rPr lang="en-US" sz="1600" baseline="-25000" dirty="0" smtClean="0">
                <a:latin typeface="Cambria Math"/>
                <a:ea typeface="Cambria Math"/>
              </a:rPr>
              <a:t>−1</a:t>
            </a:r>
            <a:r>
              <a:rPr lang="en-US" sz="1600" baseline="-25000" dirty="0" smtClean="0"/>
              <a:t> </a:t>
            </a:r>
            <a:r>
              <a:rPr lang="en-US" sz="1600" dirty="0" smtClean="0"/>
              <a:t> = </a:t>
            </a:r>
            <a:r>
              <a:rPr lang="en-US" sz="1600" i="1" dirty="0" smtClean="0"/>
              <a:t>C</a:t>
            </a:r>
            <a:r>
              <a:rPr lang="en-US" sz="1600" i="1" baseline="-25000" dirty="0" smtClean="0">
                <a:ea typeface="Cambria Math" pitchFamily="18" charset="0"/>
              </a:rPr>
              <a:t>k</a:t>
            </a:r>
            <a:r>
              <a:rPr lang="en-US" sz="1600" baseline="-25000" dirty="0" smtClean="0">
                <a:latin typeface="Cambria Math"/>
                <a:ea typeface="Cambria Math"/>
              </a:rPr>
              <a:t>−1</a:t>
            </a:r>
            <a:r>
              <a:rPr lang="en-US" sz="1600" dirty="0" smtClean="0"/>
              <a:t>.</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Linear Homogeneous Recurrence Relations </a:t>
            </a:r>
            <a:endParaRPr lang="en-US" dirty="0"/>
          </a:p>
        </p:txBody>
      </p:sp>
      <p:sp>
        <p:nvSpPr>
          <p:cNvPr id="3" name="Content Placeholder 2"/>
          <p:cNvSpPr>
            <a:spLocks noGrp="1"/>
          </p:cNvSpPr>
          <p:nvPr>
            <p:ph idx="1"/>
          </p:nvPr>
        </p:nvSpPr>
        <p:spPr/>
        <p:txBody>
          <a:bodyPr/>
          <a:lstStyle/>
          <a:p>
            <a:r>
              <a:rPr lang="en-US" i="1" dirty="0" err="1" smtClean="0"/>
              <a:t>P</a:t>
            </a:r>
            <a:r>
              <a:rPr lang="en-US" i="1" baseline="-25000" dirty="0" err="1" smtClean="0"/>
              <a:t>n</a:t>
            </a:r>
            <a:r>
              <a:rPr lang="en-US" i="1" dirty="0" smtClean="0"/>
              <a:t> = </a:t>
            </a:r>
            <a:r>
              <a:rPr lang="en-US" dirty="0" smtClean="0">
                <a:latin typeface="Cambria Math" pitchFamily="18" charset="0"/>
                <a:ea typeface="Cambria Math" pitchFamily="18" charset="0"/>
              </a:rPr>
              <a:t>(1.11)</a:t>
            </a:r>
            <a:r>
              <a:rPr lang="en-US" i="1" dirty="0" smtClean="0"/>
              <a:t>P</a:t>
            </a:r>
            <a:r>
              <a:rPr lang="en-US" i="1" baseline="-25000" dirty="0" smtClean="0"/>
              <a:t>n-1 </a:t>
            </a:r>
            <a:r>
              <a:rPr lang="en-US" i="1" dirty="0" smtClean="0"/>
              <a:t>    </a:t>
            </a:r>
            <a:r>
              <a:rPr lang="en-US" dirty="0" smtClean="0">
                <a:solidFill>
                  <a:srgbClr val="FF0000"/>
                </a:solidFill>
              </a:rPr>
              <a:t>linear homogeneous recurrence relation of degree one</a:t>
            </a:r>
          </a:p>
          <a:p>
            <a:r>
              <a:rPr lang="en-US" dirty="0" smtClean="0"/>
              <a:t> </a:t>
            </a:r>
            <a:r>
              <a:rPr lang="en-US" i="1" dirty="0" smtClean="0"/>
              <a:t>f</a:t>
            </a:r>
            <a:r>
              <a:rPr lang="en-US" i="1" baseline="-25000" dirty="0" smtClean="0"/>
              <a:t>n</a:t>
            </a:r>
            <a:r>
              <a:rPr lang="en-US" i="1" dirty="0" smtClean="0"/>
              <a:t> = f</a:t>
            </a:r>
            <a:r>
              <a:rPr lang="en-US" i="1" baseline="-25000" dirty="0" smtClean="0"/>
              <a:t>n-1 </a:t>
            </a:r>
            <a:r>
              <a:rPr lang="en-US" i="1" dirty="0" smtClean="0"/>
              <a:t> + f</a:t>
            </a:r>
            <a:r>
              <a:rPr lang="en-US" i="1" baseline="-25000" dirty="0" smtClean="0"/>
              <a:t>n-2</a:t>
            </a:r>
            <a:r>
              <a:rPr lang="en-US" dirty="0" smtClean="0"/>
              <a:t>   </a:t>
            </a:r>
            <a:r>
              <a:rPr lang="en-US" dirty="0" smtClean="0">
                <a:solidFill>
                  <a:srgbClr val="FF0000"/>
                </a:solidFill>
              </a:rPr>
              <a:t>linear homogeneous recurrence relation of degree two</a:t>
            </a:r>
            <a:endParaRPr lang="en-US" i="1" baseline="-25000" dirty="0" smtClean="0">
              <a:solidFill>
                <a:srgbClr val="FF0000"/>
              </a:solidFill>
            </a:endParaRPr>
          </a:p>
          <a:p>
            <a:r>
              <a:rPr lang="en-US" i="1" dirty="0" smtClean="0"/>
              <a:t>                     </a:t>
            </a:r>
            <a:r>
              <a:rPr lang="en-US" i="1" baseline="-25000" dirty="0" smtClean="0"/>
              <a:t>                    </a:t>
            </a:r>
            <a:r>
              <a:rPr lang="en-US" dirty="0" smtClean="0">
                <a:solidFill>
                  <a:srgbClr val="FF0000"/>
                </a:solidFill>
              </a:rPr>
              <a:t>not linear</a:t>
            </a:r>
            <a:endParaRPr lang="en-US" i="1" baseline="-25000" dirty="0" smtClean="0">
              <a:solidFill>
                <a:srgbClr val="FF0000"/>
              </a:solidFill>
            </a:endParaRPr>
          </a:p>
          <a:p>
            <a:r>
              <a:rPr lang="en-US" i="1" dirty="0" err="1" smtClean="0"/>
              <a:t>H</a:t>
            </a:r>
            <a:r>
              <a:rPr lang="en-US" i="1" baseline="-25000" dirty="0" err="1" smtClean="0"/>
              <a:t>n</a:t>
            </a:r>
            <a:r>
              <a:rPr lang="en-US" i="1" dirty="0" smtClean="0"/>
              <a:t> = </a:t>
            </a:r>
            <a:r>
              <a:rPr lang="en-US" dirty="0" smtClean="0">
                <a:latin typeface="Cambria Math" pitchFamily="18" charset="0"/>
                <a:ea typeface="Cambria Math" pitchFamily="18" charset="0"/>
              </a:rPr>
              <a:t>2</a:t>
            </a:r>
            <a:r>
              <a:rPr lang="en-US" i="1" dirty="0" smtClean="0"/>
              <a:t>H</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i="1" dirty="0" smtClean="0"/>
              <a:t>   </a:t>
            </a:r>
            <a:r>
              <a:rPr lang="en-US" dirty="0" smtClean="0">
                <a:solidFill>
                  <a:srgbClr val="FF0000"/>
                </a:solidFill>
              </a:rPr>
              <a:t>not homogeneous</a:t>
            </a:r>
            <a:endParaRPr lang="en-US" i="1" dirty="0" smtClean="0">
              <a:solidFill>
                <a:srgbClr val="FF0000"/>
              </a:solidFill>
            </a:endParaRPr>
          </a:p>
          <a:p>
            <a:r>
              <a:rPr lang="en-US" i="1" dirty="0" err="1" smtClean="0"/>
              <a:t>B</a:t>
            </a:r>
            <a:r>
              <a:rPr lang="en-US" i="1" baseline="-25000" dirty="0" err="1" smtClean="0"/>
              <a:t>n</a:t>
            </a:r>
            <a:r>
              <a:rPr lang="en-US" i="1" dirty="0" smtClean="0"/>
              <a:t> = nB</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 </a:t>
            </a:r>
            <a:r>
              <a:rPr lang="en-US" i="1" baseline="-25000" dirty="0" smtClean="0"/>
              <a:t> </a:t>
            </a:r>
            <a:r>
              <a:rPr lang="en-US" dirty="0" smtClean="0">
                <a:solidFill>
                  <a:srgbClr val="FF0000"/>
                </a:solidFill>
              </a:rPr>
              <a:t>coefficients are not constants </a:t>
            </a:r>
            <a:endParaRPr lang="en-US" i="1" baseline="-25000" dirty="0">
              <a:solidFill>
                <a:srgbClr val="FF0000"/>
              </a:solidFill>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838200" y="3733800"/>
            <a:ext cx="2433638" cy="3452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r>
              <a:rPr lang="en-US" dirty="0" smtClean="0"/>
              <a:t>Solving Linear Recurrence Relations</a:t>
            </a:r>
          </a:p>
          <a:p>
            <a:pPr lvl="1"/>
            <a:r>
              <a:rPr lang="en-US" dirty="0" smtClean="0"/>
              <a:t>Homogeneous Recurrence Relations</a:t>
            </a:r>
          </a:p>
          <a:p>
            <a:pPr lvl="1"/>
            <a:r>
              <a:rPr lang="en-US" dirty="0" err="1" smtClean="0"/>
              <a:t>Nonhomogeneous</a:t>
            </a:r>
            <a:r>
              <a:rPr lang="en-US" dirty="0" smtClean="0"/>
              <a:t> Recurrence Relations</a:t>
            </a:r>
          </a:p>
          <a:p>
            <a:r>
              <a:rPr lang="en-US" dirty="0" smtClean="0"/>
              <a:t>Divide-and-Conquer Algorithms and Recurrence Relations</a:t>
            </a:r>
          </a:p>
          <a:p>
            <a:r>
              <a:rPr lang="en-US" dirty="0" smtClean="0"/>
              <a:t>Generating Functions</a:t>
            </a:r>
          </a:p>
          <a:p>
            <a:r>
              <a:rPr lang="en-US" dirty="0" smtClean="0"/>
              <a:t>Inclusion-Exclusion</a:t>
            </a:r>
          </a:p>
          <a:p>
            <a:r>
              <a:rPr lang="en-US" dirty="0" smtClean="0"/>
              <a:t>Applications of Inclusion-Exclusion</a:t>
            </a:r>
          </a:p>
          <a:p>
            <a:pPr lvl="1">
              <a:buNone/>
            </a:pPr>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Linear Homogeneous Recurrence Relations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approach is to look for solutions of the form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where </a:t>
            </a:r>
            <a:r>
              <a:rPr lang="en-US" i="1" dirty="0" smtClean="0"/>
              <a:t>r</a:t>
            </a:r>
            <a:r>
              <a:rPr lang="en-US" dirty="0" smtClean="0"/>
              <a:t> is a constant.  </a:t>
            </a:r>
          </a:p>
          <a:p>
            <a:r>
              <a:rPr lang="en-US" dirty="0" smtClean="0"/>
              <a:t>Note that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to the recurrence relation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t>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dirty="0" smtClean="0"/>
              <a:t> if and only if                                 </a:t>
            </a:r>
            <a:r>
              <a:rPr lang="en-US" i="1" dirty="0" err="1" smtClean="0"/>
              <a:t>r</a:t>
            </a:r>
            <a:r>
              <a:rPr lang="en-US" i="1" baseline="30000" dirty="0" err="1" smtClean="0"/>
              <a:t>n</a:t>
            </a:r>
            <a:r>
              <a:rPr lang="en-US" dirty="0" smtClean="0"/>
              <a:t> </a:t>
            </a:r>
            <a:r>
              <a:rPr lang="en-US" sz="2400" i="1" dirty="0" smtClean="0"/>
              <a:t>= c</a:t>
            </a:r>
            <a:r>
              <a:rPr lang="en-US" sz="2400" baseline="-25000" dirty="0" smtClean="0">
                <a:latin typeface="Cambria Math" pitchFamily="18" charset="0"/>
                <a:ea typeface="Cambria Math" pitchFamily="18" charset="0"/>
              </a:rPr>
              <a:t>1</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1</a:t>
            </a:r>
            <a:r>
              <a:rPr lang="en-US" sz="2400" i="1" baseline="30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r</a:t>
            </a:r>
            <a:r>
              <a:rPr lang="en-US" sz="2400" i="1" baseline="30000" dirty="0" smtClean="0"/>
              <a:t>n</a:t>
            </a:r>
            <a:r>
              <a:rPr lang="en-US" sz="2400" i="1" baseline="30000" dirty="0" smtClean="0">
                <a:latin typeface="Cambria Math"/>
                <a:ea typeface="Cambria Math"/>
              </a:rPr>
              <a:t>−</a:t>
            </a:r>
            <a:r>
              <a:rPr lang="en-US" sz="2400" baseline="30000" dirty="0" smtClean="0">
                <a:latin typeface="Cambria Math" pitchFamily="18" charset="0"/>
                <a:ea typeface="Cambria Math" pitchFamily="18" charset="0"/>
              </a:rPr>
              <a:t>2</a:t>
            </a:r>
            <a:r>
              <a:rPr lang="en-US" sz="2400" i="1" baseline="30000" dirty="0" smtClean="0"/>
              <a:t> </a:t>
            </a:r>
            <a:r>
              <a:rPr lang="en-US" sz="2400" i="1" dirty="0" smtClean="0"/>
              <a:t>+ </a:t>
            </a:r>
            <a:r>
              <a:rPr lang="en-US" sz="2400" dirty="0" smtClean="0">
                <a:latin typeface="Cambria Math"/>
                <a:ea typeface="Cambria Math"/>
              </a:rPr>
              <a:t>⋯ </a:t>
            </a:r>
            <a:r>
              <a:rPr lang="en-US" sz="2400" i="1" dirty="0" smtClean="0"/>
              <a:t>+ c</a:t>
            </a:r>
            <a:r>
              <a:rPr lang="en-US" sz="2400" i="1" baseline="-25000" dirty="0" smtClean="0"/>
              <a:t>k</a:t>
            </a:r>
            <a:r>
              <a:rPr lang="en-US" sz="2400" i="1" dirty="0" smtClean="0"/>
              <a:t> </a:t>
            </a:r>
            <a:r>
              <a:rPr lang="en-US" sz="2400" i="1" dirty="0" err="1" smtClean="0"/>
              <a:t>r</a:t>
            </a:r>
            <a:r>
              <a:rPr lang="en-US" sz="2400" i="1" baseline="30000" dirty="0" err="1" smtClean="0"/>
              <a:t>n</a:t>
            </a:r>
            <a:r>
              <a:rPr lang="en-US" sz="2400" baseline="30000" dirty="0" smtClean="0">
                <a:latin typeface="Cambria Math"/>
                <a:ea typeface="Cambria Math"/>
              </a:rPr>
              <a:t>−</a:t>
            </a:r>
            <a:r>
              <a:rPr lang="en-US" sz="2400" i="1" baseline="30000" dirty="0" smtClean="0"/>
              <a:t>k</a:t>
            </a:r>
            <a:r>
              <a:rPr lang="en-US" sz="2400" baseline="30000" dirty="0" smtClean="0"/>
              <a:t> </a:t>
            </a:r>
            <a:r>
              <a:rPr lang="en-US" dirty="0" smtClean="0"/>
              <a:t>.</a:t>
            </a:r>
          </a:p>
          <a:p>
            <a:r>
              <a:rPr lang="en-US" dirty="0" smtClean="0"/>
              <a:t>Algebraic manipulation yields the </a:t>
            </a:r>
            <a:r>
              <a:rPr lang="en-US" i="1" dirty="0" smtClean="0"/>
              <a:t>characteristic equation</a:t>
            </a:r>
            <a:r>
              <a:rPr lang="en-US" dirty="0" smtClean="0"/>
              <a:t>: </a:t>
            </a:r>
          </a:p>
          <a:p>
            <a:pPr>
              <a:buNone/>
            </a:pPr>
            <a:r>
              <a:rPr lang="en-US" dirty="0" smtClean="0"/>
              <a:t>      </a:t>
            </a:r>
            <a:r>
              <a:rPr lang="en-US" i="1" dirty="0" err="1" smtClean="0"/>
              <a:t>r</a:t>
            </a:r>
            <a:r>
              <a:rPr lang="en-US" i="1" baseline="30000" dirty="0" err="1" smtClean="0"/>
              <a:t>k</a:t>
            </a:r>
            <a:r>
              <a:rPr lang="en-US" dirty="0" smtClean="0"/>
              <a:t> </a:t>
            </a:r>
            <a:r>
              <a:rPr lang="en-US" sz="2800"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1</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1</a:t>
            </a:r>
            <a:r>
              <a:rPr lang="en-US" sz="2800" i="1" baseline="30000" dirty="0" smtClean="0"/>
              <a:t> </a:t>
            </a:r>
            <a:r>
              <a:rPr lang="en-US" sz="2800" i="1" dirty="0" smtClean="0"/>
              <a:t> </a:t>
            </a:r>
            <a:r>
              <a:rPr lang="en-US" sz="2800" i="1" dirty="0" smtClean="0">
                <a:latin typeface="Cambria Math"/>
                <a:ea typeface="Cambria Math"/>
              </a:rPr>
              <a:t>−</a:t>
            </a:r>
            <a:r>
              <a:rPr lang="en-US" sz="2800" i="1" dirty="0" smtClean="0"/>
              <a:t> c</a:t>
            </a:r>
            <a:r>
              <a:rPr lang="en-US" sz="2800" baseline="-25000" dirty="0" smtClean="0">
                <a:latin typeface="Cambria Math" pitchFamily="18" charset="0"/>
                <a:ea typeface="Cambria Math" pitchFamily="18" charset="0"/>
              </a:rPr>
              <a:t>2</a:t>
            </a:r>
            <a:r>
              <a:rPr lang="en-US" sz="2800" i="1" dirty="0" smtClean="0"/>
              <a:t>r</a:t>
            </a:r>
            <a:r>
              <a:rPr lang="en-US" sz="2800" i="1" baseline="30000" dirty="0" smtClean="0"/>
              <a:t>k</a:t>
            </a:r>
            <a:r>
              <a:rPr lang="en-US" sz="2800" i="1" baseline="30000" dirty="0" smtClean="0">
                <a:latin typeface="Cambria Math"/>
                <a:ea typeface="Cambria Math"/>
              </a:rPr>
              <a:t>−</a:t>
            </a:r>
            <a:r>
              <a:rPr lang="en-US" sz="2800" baseline="30000" dirty="0" smtClean="0">
                <a:latin typeface="Cambria Math" pitchFamily="18" charset="0"/>
                <a:ea typeface="Cambria Math" pitchFamily="18" charset="0"/>
              </a:rPr>
              <a:t>2</a:t>
            </a:r>
            <a:r>
              <a:rPr lang="en-US" sz="2800" i="1" baseline="30000" dirty="0" smtClean="0"/>
              <a:t> </a:t>
            </a:r>
            <a:r>
              <a:rPr lang="en-US" sz="2800" i="1" dirty="0" smtClean="0">
                <a:latin typeface="Cambria Math"/>
                <a:ea typeface="Cambria Math"/>
              </a:rPr>
              <a:t>−</a:t>
            </a:r>
            <a:r>
              <a:rPr lang="en-US" sz="2800" i="1" dirty="0" smtClean="0"/>
              <a:t> </a:t>
            </a:r>
            <a:r>
              <a:rPr lang="en-US" sz="2800" dirty="0" smtClean="0">
                <a:latin typeface="Cambria Math"/>
                <a:ea typeface="Cambria Math"/>
              </a:rPr>
              <a:t>⋯</a:t>
            </a:r>
            <a:r>
              <a:rPr lang="en-US" sz="2800" i="1" dirty="0" smtClean="0"/>
              <a:t> </a:t>
            </a:r>
            <a:r>
              <a:rPr lang="en-US" sz="2800" i="1" dirty="0" smtClean="0">
                <a:latin typeface="Cambria Math"/>
                <a:ea typeface="Cambria Math"/>
              </a:rPr>
              <a:t>−</a:t>
            </a:r>
            <a:r>
              <a:rPr lang="en-US" sz="2800" i="1" dirty="0" smtClean="0"/>
              <a:t> c</a:t>
            </a:r>
            <a:r>
              <a:rPr lang="en-US" sz="2800" i="1" baseline="-25000" dirty="0" smtClean="0"/>
              <a:t>k</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dirty="0" smtClean="0"/>
              <a:t>r</a:t>
            </a:r>
            <a:r>
              <a:rPr lang="en-US" sz="2800" baseline="30000" dirty="0" smtClean="0"/>
              <a:t>  </a:t>
            </a:r>
            <a:r>
              <a:rPr lang="en-US" sz="2800" dirty="0" smtClean="0">
                <a:latin typeface="Cambria Math"/>
                <a:ea typeface="Cambria Math"/>
              </a:rPr>
              <a:t>− </a:t>
            </a:r>
            <a:r>
              <a:rPr lang="en-US" sz="2800" i="1" dirty="0" smtClean="0"/>
              <a:t>c</a:t>
            </a:r>
            <a:r>
              <a:rPr lang="en-US" sz="2400" i="1" baseline="-25000" dirty="0" smtClean="0"/>
              <a:t>k   </a:t>
            </a:r>
            <a:r>
              <a:rPr lang="en-US" sz="2400" dirty="0" smtClean="0"/>
              <a:t>= </a:t>
            </a:r>
            <a:r>
              <a:rPr lang="en-US" sz="2400" dirty="0" smtClean="0">
                <a:latin typeface="Cambria Math" pitchFamily="18" charset="0"/>
                <a:ea typeface="Cambria Math" pitchFamily="18" charset="0"/>
              </a:rPr>
              <a:t>0</a:t>
            </a:r>
            <a:endParaRPr lang="en-US" dirty="0" smtClean="0"/>
          </a:p>
          <a:p>
            <a:r>
              <a:rPr lang="en-US" dirty="0" smtClean="0"/>
              <a:t>The sequence {</a:t>
            </a:r>
            <a:r>
              <a:rPr lang="en-US" i="1" dirty="0" smtClean="0"/>
              <a:t>a</a:t>
            </a:r>
            <a:r>
              <a:rPr lang="en-US" i="1" baseline="-25000" dirty="0" smtClean="0"/>
              <a:t>n</a:t>
            </a:r>
            <a:r>
              <a:rPr lang="en-US" dirty="0" smtClean="0"/>
              <a:t>} with  </a:t>
            </a:r>
            <a:r>
              <a:rPr lang="en-US" i="1" dirty="0" smtClean="0"/>
              <a:t>a</a:t>
            </a:r>
            <a:r>
              <a:rPr lang="en-US" i="1" baseline="-25000" dirty="0" smtClean="0"/>
              <a:t>n</a:t>
            </a:r>
            <a:r>
              <a:rPr lang="en-US" dirty="0" smtClean="0"/>
              <a:t> = </a:t>
            </a:r>
            <a:r>
              <a:rPr lang="en-US" i="1" dirty="0" err="1" smtClean="0"/>
              <a:t>r</a:t>
            </a:r>
            <a:r>
              <a:rPr lang="en-US" i="1" baseline="30000" dirty="0" err="1" smtClean="0"/>
              <a:t>n</a:t>
            </a:r>
            <a:r>
              <a:rPr lang="en-US" dirty="0" smtClean="0"/>
              <a:t>  is a solution if and only if </a:t>
            </a:r>
            <a:r>
              <a:rPr lang="en-US" i="1" dirty="0" smtClean="0"/>
              <a:t>r</a:t>
            </a:r>
            <a:r>
              <a:rPr lang="en-US" dirty="0" smtClean="0"/>
              <a:t> is a solution to the characteristic equation. </a:t>
            </a:r>
          </a:p>
          <a:p>
            <a:r>
              <a:rPr lang="en-US" dirty="0" smtClean="0"/>
              <a:t>The solutions to the characteristic equation are called the </a:t>
            </a:r>
            <a:r>
              <a:rPr lang="en-US" i="1" dirty="0" smtClean="0"/>
              <a:t>characteristic roots </a:t>
            </a:r>
            <a:r>
              <a:rPr lang="en-US" dirty="0" smtClean="0"/>
              <a:t>of the recurrence relation. The roots are used to give an explicit formula for all the solutions of the recurrence relation. </a:t>
            </a:r>
          </a:p>
          <a:p>
            <a:pPr>
              <a:buNone/>
            </a:pPr>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Solving </a:t>
            </a:r>
            <a:r>
              <a:rPr lang="en-US" sz="3600" dirty="0" smtClean="0"/>
              <a:t>Linear Homogeneous Recurrence Relations of Degree Two</a:t>
            </a:r>
            <a:endParaRPr lang="en-US" sz="3600"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two distinct roots </a:t>
            </a:r>
            <a:r>
              <a:rPr lang="en-US" i="1" dirty="0" smtClean="0"/>
              <a:t>r</a:t>
            </a:r>
            <a:r>
              <a:rPr lang="en-US" i="1" baseline="-25000" dirty="0" smtClean="0"/>
              <a:t>1</a:t>
            </a:r>
            <a:r>
              <a:rPr lang="en-US" dirty="0" smtClean="0"/>
              <a:t> and </a:t>
            </a:r>
            <a:r>
              <a:rPr lang="en-US" i="1" dirty="0" smtClean="0"/>
              <a:t>r</a:t>
            </a:r>
            <a:r>
              <a:rPr lang="en-US" i="1" baseline="-25000" dirty="0" smtClean="0"/>
              <a:t>2</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a:t>
            </a:r>
            <a:r>
              <a:rPr lang="en-US" dirty="0" smtClean="0"/>
              <a:t>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a:t>
            </a:r>
            <a:r>
              <a:rPr lang="en-US" i="1" dirty="0" smtClean="0"/>
              <a:t>,</a:t>
            </a:r>
            <a:r>
              <a:rPr lang="en-US" dirty="0" smtClean="0">
                <a:latin typeface="Cambria Math" pitchFamily="18" charset="0"/>
                <a:ea typeface="Cambria Math" pitchFamily="18" charset="0"/>
              </a:rPr>
              <a:t>1</a:t>
            </a:r>
            <a:r>
              <a:rPr lang="en-US" i="1" dirty="0" smtClean="0"/>
              <a:t>,</a:t>
            </a:r>
            <a:r>
              <a:rPr lang="en-US" dirty="0" smtClean="0">
                <a:latin typeface="Cambria Math" pitchFamily="18" charset="0"/>
                <a:ea typeface="Cambria Math" pitchFamily="18" charset="0"/>
              </a:rPr>
              <a:t>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81200" y="3886200"/>
            <a:ext cx="2768918" cy="34861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Theorem 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What is the solution to the recurrence relation  </a:t>
            </a:r>
          </a:p>
          <a:p>
            <a:pPr>
              <a:buNone/>
            </a:pPr>
            <a:r>
              <a:rPr lang="en-US" dirty="0" smtClean="0"/>
              <a:t>           </a:t>
            </a:r>
          </a:p>
          <a:p>
            <a:pPr>
              <a:buNone/>
            </a:pPr>
            <a:r>
              <a:rPr lang="en-US" dirty="0" smtClean="0"/>
              <a:t>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and </a:t>
            </a:r>
            <a:r>
              <a:rPr lang="en-US" i="1" dirty="0" smtClean="0">
                <a:ea typeface="Cambria Math" pitchFamily="18" charset="0"/>
              </a:rPr>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a:t>
            </a:r>
          </a:p>
          <a:p>
            <a:pPr>
              <a:buNone/>
            </a:pPr>
            <a:endParaRPr lang="en-US" dirty="0" smtClean="0"/>
          </a:p>
          <a:p>
            <a:pPr>
              <a:buNone/>
            </a:pPr>
            <a:r>
              <a:rPr lang="en-US" b="1" dirty="0" smtClean="0"/>
              <a:t>    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a:t>
            </a:r>
            <a:r>
              <a:rPr lang="en-US" i="1" dirty="0" smtClean="0"/>
              <a:t>  r </a:t>
            </a:r>
            <a:r>
              <a:rPr lang="en-US" i="1" dirty="0" smtClean="0">
                <a:latin typeface="Cambria Math"/>
                <a:ea typeface="Cambria Math"/>
              </a:rPr>
              <a:t>−</a:t>
            </a:r>
            <a:r>
              <a:rPr lang="en-US" i="1" dirty="0" smtClean="0"/>
              <a:t>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 </a:t>
            </a:r>
            <a:r>
              <a:rPr lang="en-US" i="1" dirty="0" smtClean="0"/>
              <a:t>  </a:t>
            </a:r>
          </a:p>
          <a:p>
            <a:pPr>
              <a:buNone/>
            </a:pPr>
            <a:r>
              <a:rPr lang="en-US" i="1" dirty="0" smtClean="0"/>
              <a:t>    </a:t>
            </a:r>
            <a:r>
              <a:rPr lang="en-US" dirty="0" smtClean="0"/>
              <a:t>Its roots are </a:t>
            </a:r>
            <a:r>
              <a:rPr lang="en-US" i="1" dirty="0" smtClean="0"/>
              <a:t>r = </a:t>
            </a:r>
            <a:r>
              <a:rPr lang="en-US" dirty="0" smtClean="0">
                <a:latin typeface="Cambria Math" pitchFamily="18" charset="0"/>
                <a:ea typeface="Cambria Math" pitchFamily="18" charset="0"/>
              </a:rPr>
              <a:t>2 </a:t>
            </a:r>
            <a:r>
              <a:rPr lang="en-US" dirty="0" smtClean="0"/>
              <a:t>and </a:t>
            </a:r>
            <a:r>
              <a:rPr lang="en-US" i="1" dirty="0" smtClean="0"/>
              <a:t>r = </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 .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a:t>
            </a:r>
          </a:p>
          <a:p>
            <a:pPr>
              <a:buNone/>
            </a:pPr>
            <a:r>
              <a:rPr lang="en-US" dirty="0" smtClean="0"/>
              <a:t>    only if  </a:t>
            </a:r>
            <a:r>
              <a:rPr lang="en-US" i="1" dirty="0" smtClean="0"/>
              <a:t>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a:t>
            </a:r>
            <a:r>
              <a:rPr lang="en-US" i="1" dirty="0" smtClean="0">
                <a:latin typeface="Cambria Math"/>
                <a:ea typeface="Cambria Math"/>
              </a:rPr>
              <a:t>−</a:t>
            </a:r>
            <a:r>
              <a:rPr lang="en-US" dirty="0" smtClean="0">
                <a:latin typeface="Cambria Math" pitchFamily="18" charset="0"/>
                <a:ea typeface="Cambria Math" pitchFamily="18" charset="0"/>
              </a:rPr>
              <a:t>1</a:t>
            </a:r>
            <a:r>
              <a:rPr lang="en-US" i="1" dirty="0" smtClean="0"/>
              <a:t>)</a:t>
            </a:r>
            <a:r>
              <a:rPr lang="en-US" i="1" baseline="30000" dirty="0" smtClean="0"/>
              <a:t>n</a:t>
            </a:r>
            <a:r>
              <a:rPr lang="en-US" dirty="0" smtClean="0"/>
              <a:t>, for some constants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a:t>
            </a:r>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a:t>
            </a:r>
          </a:p>
          <a:p>
            <a:pPr>
              <a:buNone/>
            </a:pPr>
            <a:endParaRPr lang="en-US" dirty="0" smtClean="0"/>
          </a:p>
          <a:p>
            <a:pPr>
              <a:buNone/>
            </a:pPr>
            <a:r>
              <a:rPr lang="en-US" dirty="0" smtClean="0"/>
              <a:t>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 </a:t>
            </a:r>
            <a:r>
              <a:rPr lang="el-GR" i="1" dirty="0" smtClean="0"/>
              <a:t>α</a:t>
            </a:r>
            <a:r>
              <a:rPr lang="en-US" baseline="-25000" dirty="0" smtClean="0">
                <a:latin typeface="Cambria Math" pitchFamily="18" charset="0"/>
                <a:ea typeface="Cambria Math" pitchFamily="18" charset="0"/>
              </a:rPr>
              <a:t>2</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7</a:t>
            </a:r>
            <a:r>
              <a:rPr lang="en-US" dirty="0" smtClean="0"/>
              <a:t> =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2</a:t>
            </a:r>
            <a:r>
              <a:rPr lang="en-US" dirty="0" smtClean="0"/>
              <a:t> + </a:t>
            </a:r>
            <a:r>
              <a:rPr lang="el-GR" dirty="0" smtClean="0"/>
              <a:t>α</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p>
          <a:p>
            <a:pPr>
              <a:buNone/>
            </a:pPr>
            <a:endParaRPr lang="en-US" dirty="0" smtClean="0"/>
          </a:p>
          <a:p>
            <a:pPr>
              <a:buNone/>
            </a:pPr>
            <a:r>
              <a:rPr lang="en-US" dirty="0" smtClean="0"/>
              <a:t>     Solving these equations,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3</a:t>
            </a:r>
            <a:r>
              <a:rPr lang="en-US" dirty="0" smtClean="0"/>
              <a:t> and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 </a:t>
            </a:r>
            <a:r>
              <a:rPr lang="en-US" dirty="0" smtClean="0"/>
              <a:t> </a:t>
            </a:r>
            <a:endParaRPr lang="en-US" baseline="-25000" dirty="0" smtClean="0"/>
          </a:p>
          <a:p>
            <a:pPr>
              <a:buNone/>
            </a:pPr>
            <a:endParaRPr lang="en-US" baseline="-25000" dirty="0" smtClean="0"/>
          </a:p>
          <a:p>
            <a:pPr>
              <a:buNone/>
            </a:pPr>
            <a:r>
              <a:rPr lang="en-US" dirty="0" smtClean="0"/>
              <a:t>     Hence, the solution is the sequence {</a:t>
            </a:r>
            <a:r>
              <a:rPr lang="en-US" i="1" dirty="0" smtClean="0"/>
              <a:t>a</a:t>
            </a:r>
            <a:r>
              <a:rPr lang="en-US" i="1" baseline="-25000" dirty="0" smtClean="0"/>
              <a:t>n</a:t>
            </a:r>
            <a:r>
              <a:rPr lang="en-US" dirty="0" smtClean="0"/>
              <a:t>}</a:t>
            </a:r>
            <a:r>
              <a:rPr lang="en-US" i="1" dirty="0" smtClean="0"/>
              <a:t> </a:t>
            </a:r>
            <a:r>
              <a:rPr lang="en-US" dirty="0" smtClean="0"/>
              <a:t>with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3∙2</a:t>
            </a:r>
            <a:r>
              <a:rPr lang="en-US" i="1" baseline="30000" dirty="0" smtClean="0"/>
              <a:t>n</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n</a:t>
            </a:r>
            <a:r>
              <a:rPr lang="en-US" dirty="0" smtClean="0"/>
              <a:t>.</a:t>
            </a:r>
          </a:p>
          <a:p>
            <a:pPr>
              <a:buNone/>
            </a:pPr>
            <a:endParaRPr lang="en-US" i="1" baseline="30000" dirty="0" smtClean="0"/>
          </a:p>
          <a:p>
            <a:pPr>
              <a:buNone/>
            </a:pPr>
            <a:r>
              <a:rPr lang="en-US" dirty="0" smtClean="0"/>
              <a:t>  </a:t>
            </a:r>
          </a:p>
          <a:p>
            <a:pPr>
              <a:buNone/>
            </a:pPr>
            <a:r>
              <a:rPr lang="en-US" dirty="0" smtClean="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r>
              <a:rPr lang="en-US" sz="3200" dirty="0" smtClean="0"/>
              <a:t>An Explicit Formula for the Fibonacci Numbers</a:t>
            </a: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i="1" dirty="0" smtClean="0"/>
              <a:t>    </a:t>
            </a:r>
            <a:r>
              <a:rPr lang="en-US" dirty="0" smtClean="0"/>
              <a:t>We can use Theorem </a:t>
            </a:r>
            <a:r>
              <a:rPr lang="en-US" dirty="0" smtClean="0">
                <a:latin typeface="Cambria Math" pitchFamily="18" charset="0"/>
                <a:ea typeface="Cambria Math" pitchFamily="18" charset="0"/>
              </a:rPr>
              <a:t>1</a:t>
            </a:r>
            <a:r>
              <a:rPr lang="en-US" dirty="0" smtClean="0"/>
              <a:t> to find an explicit formula for the Fibonacci numbers. The sequence of Fibonacci numbers satisfies the recurrence relation   </a:t>
            </a:r>
            <a:r>
              <a:rPr lang="en-US" i="1" dirty="0" smtClean="0"/>
              <a:t>f</a:t>
            </a:r>
            <a:r>
              <a:rPr lang="en-US" i="1" baseline="-25000" dirty="0" smtClean="0"/>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the initial conditions:</a:t>
            </a:r>
            <a:r>
              <a:rPr lang="en-US" i="1" baseline="-25000" dirty="0" smtClean="0"/>
              <a:t> </a:t>
            </a:r>
            <a:r>
              <a:rPr lang="en-US" i="1" dirty="0" smtClean="0"/>
              <a:t> 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a:t>
            </a:r>
          </a:p>
          <a:p>
            <a:pPr>
              <a:buNone/>
            </a:pPr>
            <a:endParaRPr lang="en-US" dirty="0" smtClean="0">
              <a:latin typeface="Cambria Math" pitchFamily="18" charset="0"/>
              <a:ea typeface="Cambria Math" pitchFamily="18" charset="0"/>
            </a:endParaRPr>
          </a:p>
          <a:p>
            <a:pPr>
              <a:buNone/>
            </a:pPr>
            <a:r>
              <a:rPr lang="en-US" i="1" dirty="0" smtClean="0"/>
              <a:t>    </a:t>
            </a:r>
            <a:r>
              <a:rPr lang="en-US" b="1" dirty="0" smtClean="0"/>
              <a:t>Solution</a:t>
            </a:r>
            <a:r>
              <a:rPr lang="en-US" dirty="0" smtClean="0"/>
              <a:t>:  The roots of the characteristic equation                            </a:t>
            </a:r>
            <a:r>
              <a:rPr lang="en-US" i="1" dirty="0" smtClean="0"/>
              <a:t>r</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r – </a:t>
            </a:r>
            <a:r>
              <a:rPr lang="en-US"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0 are</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a:p>
            <a:pPr>
              <a:buNone/>
            </a:pPr>
            <a:endParaRPr lang="en-US" i="1" dirty="0" smtClean="0"/>
          </a:p>
          <a:p>
            <a:endParaRPr lang="en-US" i="1" dirty="0" smtClean="0"/>
          </a:p>
          <a:p>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3429000" y="4343400"/>
            <a:ext cx="1671638" cy="517208"/>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505200" y="5181600"/>
            <a:ext cx="1677353" cy="5172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Fibonacci Numbers (</a:t>
            </a:r>
            <a:r>
              <a:rPr lang="en-US" sz="4000" i="1" dirty="0" smtClean="0"/>
              <a:t>continued</a:t>
            </a:r>
            <a:r>
              <a:rPr lang="en-US" sz="4000" dirty="0" smtClean="0"/>
              <a:t>)</a:t>
            </a:r>
            <a:endParaRPr lang="en-US" sz="4000" dirty="0"/>
          </a:p>
        </p:txBody>
      </p:sp>
      <p:pic>
        <p:nvPicPr>
          <p:cNvPr id="13" name="Picture 12" descr="addin_tmp.png"/>
          <p:cNvPicPr>
            <a:picLocks noChangeAspect="1"/>
          </p:cNvPicPr>
          <p:nvPr>
            <p:custDataLst>
              <p:tags r:id="rId1"/>
            </p:custDataLst>
          </p:nvPr>
        </p:nvPicPr>
        <p:blipFill>
          <a:blip r:embed="rId8" cstate="print"/>
          <a:stretch>
            <a:fillRect/>
          </a:stretch>
        </p:blipFill>
        <p:spPr>
          <a:xfrm>
            <a:off x="3200400" y="2438400"/>
            <a:ext cx="3562350" cy="472440"/>
          </a:xfrm>
          <a:prstGeom prst="rect">
            <a:avLst/>
          </a:prstGeom>
        </p:spPr>
      </p:pic>
      <p:sp>
        <p:nvSpPr>
          <p:cNvPr id="6" name="Content Placeholder 5"/>
          <p:cNvSpPr>
            <a:spLocks noGrp="1"/>
          </p:cNvSpPr>
          <p:nvPr>
            <p:ph idx="1"/>
          </p:nvPr>
        </p:nvSpPr>
        <p:spPr>
          <a:xfrm>
            <a:off x="685800" y="1981200"/>
            <a:ext cx="8229600" cy="4389120"/>
          </a:xfrm>
        </p:spPr>
        <p:txBody>
          <a:bodyPr>
            <a:normAutofit/>
          </a:bodyPr>
          <a:lstStyle/>
          <a:p>
            <a:pPr>
              <a:buNone/>
            </a:pPr>
            <a:r>
              <a:rPr lang="en-US" dirty="0" smtClean="0"/>
              <a:t>     Therefore by Theorem </a:t>
            </a:r>
            <a:r>
              <a:rPr lang="en-US" dirty="0" smtClean="0">
                <a:latin typeface="Cambria Math" pitchFamily="18" charset="0"/>
                <a:ea typeface="Cambria Math" pitchFamily="18" charset="0"/>
              </a:rPr>
              <a:t>1</a:t>
            </a:r>
            <a:endParaRPr lang="en-US" dirty="0" smtClean="0"/>
          </a:p>
          <a:p>
            <a:pPr>
              <a:buNone/>
            </a:pPr>
            <a:endParaRPr lang="en-US" dirty="0" smtClean="0"/>
          </a:p>
          <a:p>
            <a:pPr>
              <a:buNone/>
            </a:pPr>
            <a:r>
              <a:rPr lang="en-US" dirty="0" smtClean="0"/>
              <a:t>     for some constants</a:t>
            </a:r>
            <a:r>
              <a:rPr lang="el-GR" i="1" dirty="0" smtClean="0"/>
              <a:t> α</a:t>
            </a:r>
            <a:r>
              <a:rPr lang="en-US" baseline="-25000" dirty="0" smtClean="0">
                <a:latin typeface="Cambria Math" pitchFamily="18" charset="0"/>
                <a:ea typeface="Cambria Math" pitchFamily="18" charset="0"/>
              </a:rPr>
              <a:t>1</a:t>
            </a:r>
            <a:r>
              <a:rPr lang="en-US" i="1" dirty="0" smtClean="0"/>
              <a:t> </a:t>
            </a:r>
            <a:r>
              <a:rPr lang="en-US" dirty="0" smtClean="0"/>
              <a:t>and</a:t>
            </a:r>
            <a:r>
              <a:rPr lang="en-US" i="1" dirty="0" smtClean="0"/>
              <a:t> </a:t>
            </a:r>
            <a:r>
              <a:rPr lang="el-GR" i="1" dirty="0" smtClean="0"/>
              <a:t>α</a:t>
            </a:r>
            <a:r>
              <a:rPr lang="en-US" baseline="-25000" dirty="0" smtClean="0">
                <a:latin typeface="Cambria Math" pitchFamily="18" charset="0"/>
                <a:ea typeface="Cambria Math" pitchFamily="18" charset="0"/>
              </a:rPr>
              <a:t>2</a:t>
            </a:r>
            <a:r>
              <a:rPr lang="en-US" dirty="0" smtClean="0"/>
              <a:t>.</a:t>
            </a:r>
          </a:p>
          <a:p>
            <a:pPr>
              <a:buNone/>
            </a:pPr>
            <a:r>
              <a:rPr lang="en-US" dirty="0" smtClean="0"/>
              <a:t>    Using the initial conditions </a:t>
            </a:r>
            <a:r>
              <a:rPr lang="en-US" i="1" dirty="0" smtClean="0"/>
              <a:t>f</a:t>
            </a:r>
            <a:r>
              <a:rPr lang="en-US" baseline="-25000" dirty="0" smtClean="0">
                <a:latin typeface="Cambria Math" pitchFamily="18" charset="0"/>
                <a:ea typeface="Cambria Math" pitchFamily="18" charset="0"/>
              </a:rPr>
              <a:t>0</a:t>
            </a:r>
            <a:r>
              <a:rPr lang="en-US" i="1" dirty="0" smtClean="0"/>
              <a:t> = </a:t>
            </a:r>
            <a:r>
              <a:rPr lang="en-US" dirty="0" smtClean="0">
                <a:latin typeface="Cambria Math" pitchFamily="18" charset="0"/>
                <a:ea typeface="Cambria Math" pitchFamily="18" charset="0"/>
              </a:rPr>
              <a:t>0 </a:t>
            </a:r>
            <a:r>
              <a:rPr lang="en-US" dirty="0" smtClean="0"/>
              <a:t>and  </a:t>
            </a: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r>
              <a:rPr lang="en-US" dirty="0" smtClean="0"/>
              <a:t> , we have</a:t>
            </a:r>
          </a:p>
          <a:p>
            <a:pPr>
              <a:buNone/>
            </a:pPr>
            <a:endParaRPr lang="en-US" dirty="0" smtClean="0"/>
          </a:p>
          <a:p>
            <a:pPr>
              <a:buNone/>
            </a:pPr>
            <a:endParaRPr lang="en-US" dirty="0" smtClean="0"/>
          </a:p>
          <a:p>
            <a:pPr>
              <a:buNone/>
            </a:pPr>
            <a:r>
              <a:rPr lang="en-US" dirty="0" smtClean="0"/>
              <a:t>     Solving, we obtain                                     .</a:t>
            </a:r>
          </a:p>
          <a:p>
            <a:pPr>
              <a:buNone/>
            </a:pPr>
            <a:r>
              <a:rPr lang="en-US" dirty="0" smtClean="0"/>
              <a:t>     Hence, </a:t>
            </a:r>
          </a:p>
          <a:p>
            <a:pPr>
              <a:buNone/>
            </a:pPr>
            <a:endParaRPr lang="en-US" dirty="0" smtClean="0"/>
          </a:p>
          <a:p>
            <a:endParaRPr lang="en-US" dirty="0" smtClean="0"/>
          </a:p>
          <a:p>
            <a:endParaRPr lang="en-US" dirty="0"/>
          </a:p>
        </p:txBody>
      </p:sp>
      <p:pic>
        <p:nvPicPr>
          <p:cNvPr id="14" name="Picture 13" descr="addin_tmp.png"/>
          <p:cNvPicPr>
            <a:picLocks noChangeAspect="1"/>
          </p:cNvPicPr>
          <p:nvPr>
            <p:custDataLst>
              <p:tags r:id="rId2"/>
            </p:custDataLst>
          </p:nvPr>
        </p:nvPicPr>
        <p:blipFill>
          <a:blip r:embed="rId9" cstate="print"/>
          <a:stretch>
            <a:fillRect/>
          </a:stretch>
        </p:blipFill>
        <p:spPr>
          <a:xfrm>
            <a:off x="2057400" y="3962401"/>
            <a:ext cx="1878330" cy="23050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2057400" y="4343400"/>
            <a:ext cx="3726180" cy="457200"/>
          </a:xfrm>
          <a:prstGeom prst="rect">
            <a:avLst/>
          </a:prstGeom>
        </p:spPr>
      </p:pic>
      <p:pic>
        <p:nvPicPr>
          <p:cNvPr id="18" name="Picture 17" descr="addin_tmp.png"/>
          <p:cNvPicPr>
            <a:picLocks noChangeAspect="1"/>
          </p:cNvPicPr>
          <p:nvPr>
            <p:custDataLst>
              <p:tags r:id="rId4"/>
            </p:custDataLst>
          </p:nvPr>
        </p:nvPicPr>
        <p:blipFill>
          <a:blip r:embed="rId11" cstate="print"/>
          <a:stretch>
            <a:fillRect/>
          </a:stretch>
        </p:blipFill>
        <p:spPr>
          <a:xfrm>
            <a:off x="4267200" y="4876800"/>
            <a:ext cx="902970" cy="358140"/>
          </a:xfrm>
          <a:prstGeom prst="rect">
            <a:avLst/>
          </a:prstGeom>
        </p:spPr>
      </p:pic>
      <p:pic>
        <p:nvPicPr>
          <p:cNvPr id="19" name="Picture 18" descr="addin_tmp.png"/>
          <p:cNvPicPr>
            <a:picLocks noChangeAspect="1"/>
          </p:cNvPicPr>
          <p:nvPr>
            <p:custDataLst>
              <p:tags r:id="rId5"/>
            </p:custDataLst>
          </p:nvPr>
        </p:nvPicPr>
        <p:blipFill>
          <a:blip r:embed="rId12" cstate="print"/>
          <a:stretch>
            <a:fillRect/>
          </a:stretch>
        </p:blipFill>
        <p:spPr>
          <a:xfrm>
            <a:off x="5638800" y="4876800"/>
            <a:ext cx="1099185" cy="358140"/>
          </a:xfrm>
          <a:prstGeom prst="rect">
            <a:avLst/>
          </a:prstGeom>
        </p:spPr>
      </p:pic>
      <p:pic>
        <p:nvPicPr>
          <p:cNvPr id="12" name="Picture 11" descr="addin_tmp.png"/>
          <p:cNvPicPr>
            <a:picLocks noChangeAspect="1"/>
          </p:cNvPicPr>
          <p:nvPr>
            <p:custDataLst>
              <p:tags r:id="rId6"/>
            </p:custDataLst>
          </p:nvPr>
        </p:nvPicPr>
        <p:blipFill>
          <a:blip r:embed="rId13" cstate="print"/>
          <a:stretch>
            <a:fillRect/>
          </a:stretch>
        </p:blipFill>
        <p:spPr>
          <a:xfrm>
            <a:off x="3048001" y="5638800"/>
            <a:ext cx="3667125" cy="472440"/>
          </a:xfrm>
          <a:prstGeom prst="rect">
            <a:avLst/>
          </a:prstGeom>
        </p:spPr>
      </p:pic>
      <p:sp>
        <p:nvSpPr>
          <p:cNvPr id="21" name="TextBox 20"/>
          <p:cNvSpPr txBox="1"/>
          <p:nvPr/>
        </p:nvSpPr>
        <p:spPr>
          <a:xfrm>
            <a:off x="5791200" y="4343400"/>
            <a:ext cx="381000" cy="369332"/>
          </a:xfrm>
          <a:prstGeom prst="rect">
            <a:avLst/>
          </a:prstGeom>
          <a:noFill/>
        </p:spPr>
        <p:txBody>
          <a:bodyPr wrap="square" rtlCol="0">
            <a:spAutoFit/>
          </a:bodyPr>
          <a:lstStyle/>
          <a:p>
            <a:r>
              <a:rPr lang="en-US" dirty="0" smtClean="0"/>
              <a:t>.</a:t>
            </a:r>
            <a:endParaRPr lang="en-US" dirty="0"/>
          </a:p>
        </p:txBody>
      </p:sp>
      <p:sp>
        <p:nvSpPr>
          <p:cNvPr id="15" name="TextBox 14"/>
          <p:cNvSpPr txBox="1"/>
          <p:nvPr/>
        </p:nvSpPr>
        <p:spPr>
          <a:xfrm>
            <a:off x="5257800" y="4800600"/>
            <a:ext cx="243978"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Solution when there is a Repeated Root</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2</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and </a:t>
            </a:r>
            <a:r>
              <a:rPr lang="en-US" i="1" dirty="0" smtClean="0"/>
              <a:t>c</a:t>
            </a:r>
            <a:r>
              <a:rPr lang="en-US" baseline="-25000" dirty="0" smtClean="0">
                <a:latin typeface="Cambria Math" pitchFamily="18" charset="0"/>
                <a:ea typeface="Cambria Math" pitchFamily="18" charset="0"/>
              </a:rPr>
              <a:t>2</a:t>
            </a:r>
            <a:r>
              <a:rPr lang="en-US" i="1" dirty="0" smtClean="0"/>
              <a:t> </a:t>
            </a:r>
            <a:r>
              <a:rPr lang="en-US" dirty="0" smtClean="0"/>
              <a:t>be real numbers with </a:t>
            </a:r>
            <a:r>
              <a:rPr lang="en-US" i="1" dirty="0" smtClean="0"/>
              <a:t>c</a:t>
            </a:r>
            <a:r>
              <a:rPr lang="en-US" baseline="-25000" dirty="0" smtClean="0">
                <a:latin typeface="Cambria Math" pitchFamily="18" charset="0"/>
                <a:ea typeface="Cambria Math" pitchFamily="18" charset="0"/>
              </a:rPr>
              <a:t>2</a:t>
            </a:r>
            <a:r>
              <a:rPr lang="en-US" i="1" baseline="-25000" dirty="0" smtClean="0"/>
              <a:t> </a:t>
            </a:r>
            <a:r>
              <a:rPr lang="en-US" dirty="0" smtClean="0">
                <a:latin typeface="Cambria Math"/>
                <a:ea typeface="Cambria Math"/>
              </a:rPr>
              <a:t>≠ 0</a:t>
            </a:r>
            <a:r>
              <a:rPr lang="en-US" dirty="0" smtClean="0"/>
              <a:t>.  Suppose that </a:t>
            </a:r>
            <a:r>
              <a:rPr lang="en-US" i="1" dirty="0" smtClean="0"/>
              <a:t>r</a:t>
            </a:r>
            <a:r>
              <a:rPr lang="en-US" baseline="30000" dirty="0" smtClean="0">
                <a:latin typeface="Cambria Math" pitchFamily="18" charset="0"/>
                <a:ea typeface="Cambria Math" pitchFamily="18" charset="0"/>
              </a:rPr>
              <a:t>2</a:t>
            </a:r>
            <a:r>
              <a:rPr lang="en-US" i="1" dirty="0" smtClean="0"/>
              <a:t> – c</a:t>
            </a:r>
            <a:r>
              <a:rPr lang="en-US" baseline="-25000" dirty="0" smtClean="0">
                <a:latin typeface="Cambria Math" pitchFamily="18" charset="0"/>
                <a:ea typeface="Cambria Math" pitchFamily="18" charset="0"/>
              </a:rPr>
              <a:t>1</a:t>
            </a:r>
            <a:r>
              <a:rPr lang="en-US" i="1" dirty="0" smtClean="0"/>
              <a:t>r – c</a:t>
            </a:r>
            <a:r>
              <a:rPr lang="en-US" baseline="-25000"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0</a:t>
            </a:r>
            <a:r>
              <a:rPr lang="en-US" i="1" dirty="0" smtClean="0"/>
              <a:t> </a:t>
            </a:r>
            <a:r>
              <a:rPr lang="en-US" dirty="0" smtClean="0"/>
              <a:t>has one repeated root </a:t>
            </a:r>
            <a:r>
              <a:rPr lang="en-US" i="1" dirty="0" smtClean="0"/>
              <a:t>r</a:t>
            </a:r>
            <a:r>
              <a:rPr lang="en-US" baseline="-25000" dirty="0" smtClean="0">
                <a:latin typeface="Cambria Math" pitchFamily="18" charset="0"/>
                <a:ea typeface="Cambria Math" pitchFamily="18" charset="0"/>
              </a:rPr>
              <a:t>0</a:t>
            </a:r>
            <a:r>
              <a:rPr lang="en-US" dirty="0" smtClean="0"/>
              <a:t>. Then the sequence {</a:t>
            </a:r>
            <a:r>
              <a:rPr lang="en-US" i="1" dirty="0" smtClean="0"/>
              <a:t>a</a:t>
            </a:r>
            <a:r>
              <a:rPr lang="en-US" i="1" baseline="-25000" dirty="0" smtClean="0"/>
              <a:t>n</a:t>
            </a:r>
            <a:r>
              <a:rPr lang="en-US" dirty="0" smtClean="0"/>
              <a:t>} is a solution to the recurrence  relation </a:t>
            </a:r>
            <a:r>
              <a:rPr lang="en-US" i="1" dirty="0" smtClean="0"/>
              <a:t>a</a:t>
            </a:r>
            <a:r>
              <a:rPr lang="en-US" i="1" baseline="-25000" dirty="0" smtClean="0"/>
              <a:t>n</a:t>
            </a:r>
            <a:r>
              <a:rPr lang="en-US" i="1" dirty="0" smtClean="0"/>
              <a:t> = c</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c</a:t>
            </a:r>
            <a:r>
              <a:rPr lang="en-US" baseline="-25000" dirty="0" smtClean="0">
                <a:latin typeface="Cambria Math" pitchFamily="18" charset="0"/>
                <a:ea typeface="Cambria Math" pitchFamily="18" charset="0"/>
              </a:rPr>
              <a:t>2</a:t>
            </a:r>
            <a:r>
              <a:rPr lang="en-US" i="1" dirty="0" smtClean="0"/>
              <a:t>a</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r>
              <a:rPr lang="en-US" i="1" dirty="0" smtClean="0"/>
              <a:t>  </a:t>
            </a:r>
            <a:r>
              <a:rPr lang="en-US" dirty="0" smtClean="0"/>
              <a:t>if  and only if</a:t>
            </a:r>
          </a:p>
          <a:p>
            <a:endParaRPr lang="en-US" dirty="0" smtClean="0"/>
          </a:p>
          <a:p>
            <a:endParaRPr lang="en-US" dirty="0" smtClean="0"/>
          </a:p>
          <a:p>
            <a:pPr>
              <a:buNone/>
            </a:pPr>
            <a:r>
              <a:rPr lang="en-US" dirty="0" smtClean="0"/>
              <a:t>  for </a:t>
            </a:r>
            <a:r>
              <a:rPr lang="en-US" i="1" dirty="0" smtClean="0"/>
              <a:t>n = </a:t>
            </a:r>
            <a:r>
              <a:rPr lang="en-US" dirty="0" smtClean="0">
                <a:latin typeface="Cambria Math" pitchFamily="18" charset="0"/>
                <a:ea typeface="Cambria Math" pitchFamily="18" charset="0"/>
              </a:rPr>
              <a:t>0,1,2</a:t>
            </a:r>
            <a:r>
              <a:rPr lang="en-US" i="1" dirty="0" smtClean="0"/>
              <a:t>,… </a:t>
            </a: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endParaRPr lang="en-US" baseline="-25000"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752600" y="3810000"/>
            <a:ext cx="2997518" cy="35433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Theorem 2</a:t>
            </a:r>
            <a:endParaRPr lang="en-US" sz="4000"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Example</a:t>
            </a:r>
            <a:r>
              <a:rPr lang="en-US" dirty="0" smtClean="0"/>
              <a:t>:  What is the solution to the recurrence  relation                                                                     </a:t>
            </a:r>
            <a:r>
              <a:rPr lang="en-US" i="1" dirty="0" smtClean="0"/>
              <a:t>a</a:t>
            </a:r>
            <a:r>
              <a:rPr lang="en-US" i="1" baseline="-25000" dirty="0" smtClean="0"/>
              <a:t>n</a:t>
            </a:r>
            <a:r>
              <a:rPr lang="en-US" dirty="0" smtClean="0"/>
              <a:t> = 6</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9</a:t>
            </a:r>
            <a:r>
              <a:rPr lang="en-US" i="1" dirty="0" smtClean="0"/>
              <a:t>a</a:t>
            </a:r>
            <a:r>
              <a:rPr lang="en-US" i="1" baseline="-25000" dirty="0" smtClean="0"/>
              <a:t>n</a:t>
            </a:r>
            <a:r>
              <a:rPr lang="en-US" baseline="-25000" dirty="0" smtClean="0">
                <a:latin typeface="Cambria Math"/>
                <a:ea typeface="Cambria Math"/>
              </a:rPr>
              <a:t>−</a:t>
            </a:r>
            <a:r>
              <a:rPr lang="en-US" baseline="-25000" dirty="0" smtClean="0">
                <a:latin typeface="Cambria Math" pitchFamily="18" charset="0"/>
                <a:ea typeface="Cambria Math" pitchFamily="18" charset="0"/>
              </a:rPr>
              <a:t>2</a:t>
            </a:r>
            <a:r>
              <a:rPr lang="en-US" dirty="0" smtClean="0"/>
              <a:t> with </a:t>
            </a:r>
            <a:r>
              <a:rPr lang="en-US" i="1" dirty="0" smtClean="0"/>
              <a:t>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 </a:t>
            </a:r>
            <a:r>
              <a:rPr lang="en-US" dirty="0" smtClean="0"/>
              <a:t>and </a:t>
            </a:r>
            <a:r>
              <a:rPr lang="en-US" i="1" dirty="0" smtClean="0"/>
              <a:t>a</a:t>
            </a:r>
            <a:r>
              <a:rPr lang="en-US" baseline="-25000" dirty="0" smtClean="0">
                <a:latin typeface="Cambria Math" pitchFamily="18" charset="0"/>
                <a:ea typeface="Cambria Math" pitchFamily="18" charset="0"/>
              </a:rPr>
              <a:t>1</a:t>
            </a:r>
            <a:r>
              <a:rPr lang="en-US" dirty="0" smtClean="0"/>
              <a:t> = 6? </a:t>
            </a:r>
          </a:p>
          <a:p>
            <a:pPr>
              <a:buNone/>
            </a:pPr>
            <a:endParaRPr lang="en-US" dirty="0" smtClean="0"/>
          </a:p>
          <a:p>
            <a:pPr>
              <a:buNone/>
            </a:pPr>
            <a:r>
              <a:rPr lang="en-US" dirty="0" smtClean="0"/>
              <a:t>    </a:t>
            </a:r>
            <a:r>
              <a:rPr lang="en-US" b="1" dirty="0" smtClean="0"/>
              <a:t>Solution</a:t>
            </a:r>
            <a:r>
              <a:rPr lang="en-US" dirty="0" smtClean="0"/>
              <a:t>: The characteristic equation is  </a:t>
            </a:r>
            <a:r>
              <a:rPr lang="en-US" i="1" dirty="0" smtClean="0"/>
              <a:t>r</a:t>
            </a:r>
            <a:r>
              <a:rPr lang="en-US" baseline="30000" dirty="0" smtClean="0">
                <a:latin typeface="Cambria Math" pitchFamily="18" charset="0"/>
                <a:ea typeface="Cambria Math" pitchFamily="18" charset="0"/>
              </a:rPr>
              <a:t>2</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6</a:t>
            </a:r>
            <a:r>
              <a:rPr lang="en-US" i="1" dirty="0" smtClean="0"/>
              <a:t>r + </a:t>
            </a:r>
            <a:r>
              <a:rPr lang="en-US" dirty="0" smtClean="0">
                <a:latin typeface="Cambria Math" pitchFamily="18" charset="0"/>
                <a:ea typeface="Cambria Math" pitchFamily="18" charset="0"/>
              </a:rPr>
              <a:t>9</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The only root is  </a:t>
            </a:r>
            <a:r>
              <a:rPr lang="en-US" i="1" dirty="0" smtClean="0"/>
              <a:t>r = </a:t>
            </a:r>
            <a:r>
              <a:rPr lang="en-US" dirty="0" smtClean="0">
                <a:latin typeface="Cambria Math" pitchFamily="18" charset="0"/>
                <a:ea typeface="Cambria Math" pitchFamily="18" charset="0"/>
              </a:rPr>
              <a:t>3</a:t>
            </a:r>
            <a:r>
              <a:rPr lang="en-US" i="1" dirty="0" smtClean="0"/>
              <a:t>. </a:t>
            </a:r>
            <a:r>
              <a:rPr lang="en-US" dirty="0" smtClean="0"/>
              <a:t>Therefore,  {</a:t>
            </a:r>
            <a:r>
              <a:rPr lang="en-US" i="1" dirty="0" smtClean="0"/>
              <a:t>a</a:t>
            </a:r>
            <a:r>
              <a:rPr lang="en-US" i="1" baseline="-25000" dirty="0" smtClean="0"/>
              <a:t>n</a:t>
            </a:r>
            <a:r>
              <a:rPr lang="en-US" dirty="0" smtClean="0"/>
              <a:t>}</a:t>
            </a:r>
            <a:r>
              <a:rPr lang="en-US" i="1" dirty="0" smtClean="0"/>
              <a:t> </a:t>
            </a:r>
            <a:r>
              <a:rPr lang="en-US" dirty="0" smtClean="0"/>
              <a:t>is a solution to the recurrence relation  if and only if  </a:t>
            </a:r>
          </a:p>
          <a:p>
            <a:pPr>
              <a:buNone/>
            </a:pPr>
            <a:r>
              <a:rPr lang="en-US" i="1" dirty="0" smtClean="0"/>
              <a:t>                a</a:t>
            </a:r>
            <a:r>
              <a:rPr lang="en-US" i="1" baseline="-25000" dirty="0" smtClean="0"/>
              <a:t>n</a:t>
            </a:r>
            <a:r>
              <a:rPr lang="en-US" i="1" dirty="0" smtClean="0"/>
              <a:t> = </a:t>
            </a:r>
            <a:r>
              <a:rPr lang="el-GR" i="1"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3</a:t>
            </a:r>
            <a:r>
              <a:rPr lang="en-US" i="1" baseline="30000" dirty="0" smtClean="0"/>
              <a:t>n</a:t>
            </a:r>
            <a:r>
              <a:rPr lang="en-US" i="1" dirty="0" smtClean="0"/>
              <a:t> + </a:t>
            </a:r>
            <a:r>
              <a:rPr lang="el-GR" i="1" dirty="0" smtClean="0"/>
              <a:t>α</a:t>
            </a:r>
            <a:r>
              <a:rPr lang="en-US" baseline="-25000" dirty="0" smtClean="0">
                <a:latin typeface="Cambria Math" pitchFamily="18" charset="0"/>
                <a:ea typeface="Cambria Math" pitchFamily="18" charset="0"/>
              </a:rPr>
              <a:t>2</a:t>
            </a:r>
            <a:r>
              <a:rPr lang="en-US" i="1" dirty="0" smtClean="0"/>
              <a:t>n</a:t>
            </a:r>
            <a:r>
              <a:rPr lang="en-US" dirty="0" smtClean="0"/>
              <a:t>(</a:t>
            </a:r>
            <a:r>
              <a:rPr lang="en-US" dirty="0" smtClean="0">
                <a:latin typeface="Cambria Math" pitchFamily="18" charset="0"/>
                <a:ea typeface="Cambria Math" pitchFamily="18" charset="0"/>
              </a:rPr>
              <a:t>3</a:t>
            </a:r>
            <a:r>
              <a:rPr lang="en-US" dirty="0" smtClean="0"/>
              <a:t>)</a:t>
            </a:r>
            <a:r>
              <a:rPr lang="en-US" i="1" baseline="30000" dirty="0" smtClean="0"/>
              <a:t>n</a:t>
            </a:r>
            <a:r>
              <a:rPr lang="en-US" dirty="0" smtClean="0"/>
              <a:t>                                                   </a:t>
            </a:r>
          </a:p>
          <a:p>
            <a:pPr>
              <a:buNone/>
            </a:pPr>
            <a:r>
              <a:rPr lang="en-US" dirty="0" smtClean="0"/>
              <a:t>     where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and</a:t>
            </a:r>
            <a:r>
              <a:rPr lang="en-US" baseline="-25000" dirty="0" smtClean="0"/>
              <a:t> </a:t>
            </a:r>
            <a:r>
              <a:rPr lang="el-GR" dirty="0" smtClean="0"/>
              <a:t>α</a:t>
            </a:r>
            <a:r>
              <a:rPr lang="en-US" baseline="-25000" dirty="0" smtClean="0">
                <a:latin typeface="Cambria Math" pitchFamily="18" charset="0"/>
                <a:ea typeface="Cambria Math" pitchFamily="18" charset="0"/>
              </a:rPr>
              <a:t>2</a:t>
            </a:r>
            <a:r>
              <a:rPr lang="en-US" dirty="0" smtClean="0"/>
              <a:t>  are constants.</a:t>
            </a:r>
          </a:p>
          <a:p>
            <a:pPr>
              <a:buNone/>
            </a:pPr>
            <a:endParaRPr lang="en-US" dirty="0" smtClean="0"/>
          </a:p>
          <a:p>
            <a:pPr>
              <a:buNone/>
            </a:pPr>
            <a:r>
              <a:rPr lang="en-US" dirty="0" smtClean="0"/>
              <a:t>      To find the constants  </a:t>
            </a:r>
            <a:r>
              <a:rPr lang="el-GR" dirty="0" smtClean="0"/>
              <a:t>α</a:t>
            </a:r>
            <a:r>
              <a:rPr lang="en-US" baseline="-25000" dirty="0" smtClean="0">
                <a:latin typeface="Cambria Math" pitchFamily="18" charset="0"/>
                <a:ea typeface="Cambria Math" pitchFamily="18" charset="0"/>
              </a:rPr>
              <a:t>1</a:t>
            </a:r>
            <a:r>
              <a:rPr lang="en-US" dirty="0" smtClean="0"/>
              <a:t> and </a:t>
            </a:r>
            <a:r>
              <a:rPr lang="el-GR" dirty="0" smtClean="0"/>
              <a:t>α</a:t>
            </a:r>
            <a:r>
              <a:rPr lang="en-US" baseline="-25000" dirty="0" smtClean="0">
                <a:latin typeface="Cambria Math" pitchFamily="18" charset="0"/>
                <a:ea typeface="Cambria Math" pitchFamily="18" charset="0"/>
              </a:rPr>
              <a:t>2</a:t>
            </a:r>
            <a:r>
              <a:rPr lang="en-US" dirty="0" smtClean="0"/>
              <a:t>, note that </a:t>
            </a:r>
          </a:p>
          <a:p>
            <a:pPr>
              <a:buNone/>
            </a:pPr>
            <a:r>
              <a:rPr lang="en-US" dirty="0" smtClean="0"/>
              <a:t>  </a:t>
            </a:r>
          </a:p>
          <a:p>
            <a:pPr>
              <a:buNone/>
            </a:pPr>
            <a:r>
              <a:rPr lang="en-US" i="1" dirty="0" smtClean="0"/>
              <a:t>                a</a:t>
            </a:r>
            <a:r>
              <a:rPr lang="en-US" baseline="-25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l-GR" i="1" dirty="0" smtClean="0"/>
              <a:t>α</a:t>
            </a:r>
            <a:r>
              <a:rPr lang="en-US" baseline="-25000" dirty="0" smtClean="0">
                <a:latin typeface="Cambria Math" pitchFamily="18" charset="0"/>
                <a:ea typeface="Cambria Math" pitchFamily="18" charset="0"/>
              </a:rPr>
              <a:t>1</a:t>
            </a:r>
            <a:r>
              <a:rPr lang="en-US" i="1" dirty="0" smtClean="0"/>
              <a:t> </a:t>
            </a:r>
            <a:r>
              <a:rPr lang="en-US" dirty="0" smtClean="0"/>
              <a:t>   and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6 </a:t>
            </a:r>
            <a:r>
              <a:rPr lang="en-US" dirty="0" smtClean="0"/>
              <a:t>= </a:t>
            </a:r>
            <a:r>
              <a:rPr lang="el-GR" dirty="0" smtClean="0"/>
              <a:t>α</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 3 </a:t>
            </a:r>
            <a:r>
              <a:rPr lang="en-US" dirty="0" smtClean="0"/>
              <a:t>+ </a:t>
            </a:r>
            <a:r>
              <a:rPr lang="el-GR" dirty="0" smtClean="0"/>
              <a:t>α</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Solving, we find that  </a:t>
            </a:r>
            <a:r>
              <a:rPr lang="el-GR" dirty="0" smtClean="0"/>
              <a:t>α</a:t>
            </a:r>
            <a:r>
              <a:rPr lang="en-US" baseline="-25000" dirty="0" smtClean="0">
                <a:latin typeface="Cambria Math" pitchFamily="18" charset="0"/>
                <a:ea typeface="Cambria Math" pitchFamily="18" charset="0"/>
              </a:rPr>
              <a:t>1</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and</a:t>
            </a:r>
            <a:r>
              <a:rPr lang="en-US" dirty="0" smtClean="0">
                <a:solidFill>
                  <a:srgbClr val="FF0000"/>
                </a:solidFill>
              </a:rPr>
              <a:t>    </a:t>
            </a:r>
            <a:r>
              <a:rPr lang="el-GR" dirty="0" smtClean="0"/>
              <a:t>α</a:t>
            </a:r>
            <a:r>
              <a:rPr lang="en-US" baseline="-25000" dirty="0" smtClean="0">
                <a:latin typeface="Cambria Math" pitchFamily="18" charset="0"/>
                <a:ea typeface="Cambria Math" pitchFamily="18" charset="0"/>
              </a:rPr>
              <a:t>2</a:t>
            </a:r>
            <a:r>
              <a:rPr lang="en-US" baseline="-25000" dirty="0" smtClean="0"/>
              <a:t> </a:t>
            </a:r>
            <a:r>
              <a:rPr lang="en-US" dirty="0" smtClean="0"/>
              <a:t> = </a:t>
            </a:r>
            <a:r>
              <a:rPr lang="en-US" dirty="0" smtClean="0">
                <a:latin typeface="Cambria Math" pitchFamily="18" charset="0"/>
                <a:ea typeface="Cambria Math" pitchFamily="18" charset="0"/>
              </a:rPr>
              <a:t>1</a:t>
            </a:r>
            <a:r>
              <a:rPr lang="en-US" dirty="0" smtClean="0"/>
              <a:t>  .</a:t>
            </a:r>
          </a:p>
          <a:p>
            <a:pPr>
              <a:buNone/>
            </a:pPr>
            <a:r>
              <a:rPr lang="en-US" dirty="0" smtClean="0"/>
              <a:t>       Hence, </a:t>
            </a:r>
          </a:p>
          <a:p>
            <a:pPr>
              <a:buNone/>
            </a:pPr>
            <a:r>
              <a:rPr lang="en-US" dirty="0" smtClean="0"/>
              <a:t>             </a:t>
            </a:r>
            <a:r>
              <a:rPr lang="en-US" i="1" dirty="0" smtClean="0"/>
              <a:t>a</a:t>
            </a:r>
            <a:r>
              <a:rPr lang="en-US" i="1" baseline="-25000" dirty="0" smtClean="0"/>
              <a:t>n</a:t>
            </a:r>
            <a:r>
              <a:rPr lang="en-US" dirty="0" smtClean="0"/>
              <a:t> = </a:t>
            </a:r>
            <a:r>
              <a:rPr lang="en-US" dirty="0" smtClean="0">
                <a:latin typeface="Cambria Math" pitchFamily="18" charset="0"/>
                <a:ea typeface="Cambria Math" pitchFamily="18" charset="0"/>
              </a:rPr>
              <a:t>3</a:t>
            </a:r>
            <a:r>
              <a:rPr lang="en-US" i="1" baseline="30000" dirty="0" smtClean="0"/>
              <a:t>n</a:t>
            </a:r>
            <a:r>
              <a:rPr lang="en-US" dirty="0" smtClean="0"/>
              <a:t> + </a:t>
            </a:r>
            <a:r>
              <a:rPr lang="en-US" i="1" dirty="0" smtClean="0"/>
              <a:t>n</a:t>
            </a:r>
            <a:r>
              <a:rPr lang="en-US" dirty="0" smtClean="0">
                <a:latin typeface="Cambria Math" pitchFamily="18" charset="0"/>
                <a:ea typeface="Cambria Math" pitchFamily="18" charset="0"/>
              </a:rPr>
              <a:t>3</a:t>
            </a:r>
            <a:r>
              <a:rPr lang="en-US" i="1" baseline="30000" dirty="0" smtClean="0"/>
              <a:t>n</a:t>
            </a:r>
            <a:r>
              <a:rPr lang="en-US" dirty="0" smtClean="0"/>
              <a:t> .</a:t>
            </a:r>
            <a:endParaRPr lang="en-US" baseline="30000" dirty="0" smtClean="0"/>
          </a:p>
          <a:p>
            <a:pPr>
              <a:buNone/>
            </a:pP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Solving Linear Homogeneous Recurrence Relations of Arbitrary Degree</a:t>
            </a:r>
            <a:endParaRPr lang="en-US" sz="4000"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a:t>
            </a:r>
            <a:r>
              <a:rPr lang="en-US" dirty="0" smtClean="0"/>
              <a:t>This theorem can be used to solve linear homogeneous recurrence relations with constant coefficients of any degree when the characteristic equation has distinct roots.</a:t>
            </a:r>
          </a:p>
          <a:p>
            <a:pPr>
              <a:buNone/>
            </a:pPr>
            <a:endParaRPr lang="en-US" dirty="0" smtClean="0"/>
          </a:p>
          <a:p>
            <a:pPr>
              <a:buNone/>
            </a:pPr>
            <a:r>
              <a:rPr lang="en-US" b="1" dirty="0" smtClean="0"/>
              <a:t>    Theorem </a:t>
            </a:r>
            <a:r>
              <a:rPr lang="en-US" b="1" dirty="0" smtClean="0">
                <a:latin typeface="Cambria Math" pitchFamily="18" charset="0"/>
                <a:ea typeface="Cambria Math" pitchFamily="18" charset="0"/>
              </a:rPr>
              <a:t>3</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k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baseline="-25000" dirty="0" smtClean="0">
                <a:latin typeface="Cambria Math"/>
                <a:ea typeface="Cambria Math"/>
              </a:rPr>
              <a:t>1</a:t>
            </a:r>
            <a:r>
              <a:rPr lang="en-US" sz="2800" dirty="0" smtClean="0">
                <a:latin typeface="Cambria Math"/>
                <a:ea typeface="Cambria Math"/>
              </a:rPr>
              <a:t>,</a:t>
            </a:r>
            <a:r>
              <a:rPr lang="en-US" sz="2800" dirty="0" smtClean="0"/>
              <a:t> </a:t>
            </a:r>
            <a:r>
              <a:rPr lang="el-GR" sz="2400" dirty="0" smtClean="0">
                <a:latin typeface="Cambria Math"/>
                <a:ea typeface="Cambria Math"/>
              </a:rPr>
              <a:t>α</a:t>
            </a:r>
            <a:r>
              <a:rPr lang="en-US" sz="2400" baseline="-25000" dirty="0" smtClean="0">
                <a:latin typeface="Cambria Math"/>
                <a:ea typeface="Cambria Math"/>
              </a:rPr>
              <a:t>2</a:t>
            </a:r>
            <a:r>
              <a:rPr lang="en-US" sz="2400" dirty="0" smtClean="0">
                <a:latin typeface="Cambria Math"/>
                <a:ea typeface="Cambria Math"/>
              </a:rPr>
              <a:t>,…,</a:t>
            </a:r>
            <a:r>
              <a:rPr lang="el-GR" sz="2400" dirty="0" smtClean="0">
                <a:latin typeface="Cambria Math"/>
                <a:ea typeface="Cambria Math"/>
              </a:rPr>
              <a:t> α</a:t>
            </a:r>
            <a:r>
              <a:rPr lang="en-US" sz="2400" i="1" baseline="-25000" dirty="0" smtClean="0">
                <a:ea typeface="Cambria Math"/>
              </a:rPr>
              <a:t>k</a:t>
            </a:r>
            <a:r>
              <a:rPr lang="en-US" sz="2400" dirty="0" smtClean="0">
                <a:latin typeface="Cambria Math"/>
                <a:ea typeface="Cambria Math"/>
              </a:rPr>
              <a:t> are constants.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90800" y="5410200"/>
            <a:ext cx="4688300" cy="32918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General Case with Repeated Roots Allowed </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a:t>
            </a:r>
            <a:r>
              <a:rPr lang="en-US" i="1" dirty="0" smtClean="0"/>
              <a:t>c</a:t>
            </a:r>
            <a:r>
              <a:rPr lang="en-US" baseline="-25000" dirty="0" smtClean="0">
                <a:latin typeface="Cambria Math" pitchFamily="18" charset="0"/>
                <a:ea typeface="Cambria Math" pitchFamily="18" charset="0"/>
              </a:rPr>
              <a:t>1</a:t>
            </a:r>
            <a:r>
              <a:rPr lang="en-US" dirty="0" smtClean="0"/>
              <a:t>, </a:t>
            </a:r>
            <a:r>
              <a:rPr lang="en-US" i="1" dirty="0" smtClean="0"/>
              <a:t>c</a:t>
            </a:r>
            <a:r>
              <a:rPr lang="en-US" baseline="-25000" dirty="0" smtClean="0">
                <a:latin typeface="Cambria Math" pitchFamily="18" charset="0"/>
                <a:ea typeface="Cambria Math" pitchFamily="18" charset="0"/>
              </a:rPr>
              <a:t>2</a:t>
            </a:r>
            <a:r>
              <a:rPr lang="en-US" i="1" dirty="0" smtClean="0"/>
              <a:t> ,…, c</a:t>
            </a:r>
            <a:r>
              <a:rPr lang="en-US" i="1" baseline="-25000" dirty="0" smtClean="0">
                <a:ea typeface="Cambria Math" pitchFamily="18" charset="0"/>
              </a:rPr>
              <a:t>k</a:t>
            </a:r>
            <a:r>
              <a:rPr lang="en-US" dirty="0" smtClean="0"/>
              <a:t> be real numbers. Suppose that the characteristic equation                   </a:t>
            </a:r>
          </a:p>
          <a:p>
            <a:pPr>
              <a:buNone/>
            </a:pPr>
            <a:r>
              <a:rPr lang="en-US" i="1" dirty="0" smtClean="0"/>
              <a:t>              </a:t>
            </a:r>
            <a:r>
              <a:rPr lang="en-US" i="1" dirty="0" err="1" smtClean="0"/>
              <a:t>r</a:t>
            </a:r>
            <a:r>
              <a:rPr lang="en-US" i="1" baseline="30000" dirty="0" err="1" smtClean="0">
                <a:ea typeface="Cambria Math" pitchFamily="18" charset="0"/>
              </a:rPr>
              <a:t>k</a:t>
            </a:r>
            <a:r>
              <a:rPr lang="en-US" i="1" dirty="0" smtClean="0"/>
              <a:t> – c</a:t>
            </a:r>
            <a:r>
              <a:rPr lang="en-US" baseline="-25000" dirty="0" smtClean="0">
                <a:latin typeface="Cambria Math" pitchFamily="18" charset="0"/>
                <a:ea typeface="Cambria Math" pitchFamily="18" charset="0"/>
              </a:rPr>
              <a:t>1</a:t>
            </a:r>
            <a:r>
              <a:rPr lang="en-US" i="1" dirty="0" smtClean="0"/>
              <a:t>r</a:t>
            </a:r>
            <a:r>
              <a:rPr lang="en-US" i="1" baseline="30000" dirty="0" smtClean="0"/>
              <a:t>k</a:t>
            </a:r>
            <a:r>
              <a:rPr lang="en-US" baseline="30000" dirty="0" smtClean="0">
                <a:latin typeface="Cambria Math"/>
                <a:ea typeface="Cambria Math"/>
              </a:rPr>
              <a:t>−1</a:t>
            </a:r>
            <a:r>
              <a:rPr lang="en-US" i="1" baseline="30000" dirty="0" smtClean="0"/>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latin typeface="Cambria Math" pitchFamily="18" charset="0"/>
                <a:ea typeface="Cambria Math" pitchFamily="18" charset="0"/>
              </a:rPr>
              <a:t> –</a:t>
            </a:r>
            <a:r>
              <a:rPr lang="en-US" i="1" dirty="0" smtClean="0"/>
              <a:t> c</a:t>
            </a:r>
            <a:r>
              <a:rPr lang="en-US" i="1" baseline="-25000" dirty="0" smtClean="0">
                <a:ea typeface="Cambria Math" pitchFamily="18" charset="0"/>
              </a:rPr>
              <a:t>k</a:t>
            </a:r>
            <a:r>
              <a:rPr lang="en-US" i="1" dirty="0" smtClean="0"/>
              <a:t> = </a:t>
            </a:r>
            <a:r>
              <a:rPr lang="en-US" dirty="0" smtClean="0">
                <a:latin typeface="Cambria Math" pitchFamily="18" charset="0"/>
                <a:ea typeface="Cambria Math" pitchFamily="18" charset="0"/>
              </a:rPr>
              <a:t>0</a:t>
            </a:r>
            <a:r>
              <a:rPr lang="en-US" i="1" dirty="0" smtClean="0"/>
              <a:t> </a:t>
            </a:r>
          </a:p>
          <a:p>
            <a:pPr>
              <a:buNone/>
            </a:pPr>
            <a:r>
              <a:rPr lang="en-US" i="1" dirty="0" smtClean="0"/>
              <a:t>     </a:t>
            </a:r>
            <a:r>
              <a:rPr lang="en-US" dirty="0" smtClean="0"/>
              <a:t>has</a:t>
            </a:r>
            <a:r>
              <a:rPr lang="en-US" i="1" dirty="0" smtClean="0"/>
              <a:t> t </a:t>
            </a:r>
            <a:r>
              <a:rPr lang="en-US" dirty="0" smtClean="0"/>
              <a:t>distinct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 …, </a:t>
            </a:r>
            <a:r>
              <a:rPr lang="en-US" i="1" dirty="0" err="1" smtClean="0"/>
              <a:t>r</a:t>
            </a:r>
            <a:r>
              <a:rPr lang="en-US" i="1" baseline="-25000" dirty="0" err="1" smtClean="0"/>
              <a:t>t</a:t>
            </a:r>
            <a:r>
              <a:rPr lang="en-US" dirty="0" smtClean="0"/>
              <a:t> with multiplicities  </a:t>
            </a:r>
            <a:r>
              <a:rPr lang="en-US" i="1" dirty="0" smtClean="0"/>
              <a:t>m</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2</a:t>
            </a:r>
            <a:r>
              <a:rPr lang="en-US" dirty="0" smtClean="0"/>
              <a:t>, …, </a:t>
            </a:r>
            <a:r>
              <a:rPr lang="en-US" i="1" dirty="0" err="1" smtClean="0"/>
              <a:t>m</a:t>
            </a:r>
            <a:r>
              <a:rPr lang="en-US" i="1" baseline="-25000" dirty="0" err="1" smtClean="0"/>
              <a:t>t</a:t>
            </a:r>
            <a:r>
              <a:rPr lang="en-US" dirty="0" smtClean="0"/>
              <a:t>, respectively so that </a:t>
            </a:r>
            <a:r>
              <a:rPr lang="en-US" i="1" dirty="0" smtClean="0"/>
              <a:t>m</a:t>
            </a:r>
            <a:r>
              <a:rPr lang="en-US" i="1" baseline="-25000" dirty="0" smtClean="0"/>
              <a:t>i</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for </a:t>
            </a:r>
            <a:r>
              <a:rPr lang="en-US" sz="2400" i="1" dirty="0" smtClean="0"/>
              <a:t>i</a:t>
            </a:r>
            <a:r>
              <a:rPr lang="en-US" sz="2400" dirty="0" smtClean="0"/>
              <a:t> = </a:t>
            </a:r>
            <a:r>
              <a:rPr lang="en-US" sz="2400" dirty="0" smtClean="0">
                <a:latin typeface="Cambria Math" pitchFamily="18" charset="0"/>
                <a:ea typeface="Cambria Math" pitchFamily="18" charset="0"/>
              </a:rPr>
              <a:t>0</a:t>
            </a:r>
            <a:r>
              <a:rPr lang="en-US" sz="2400" dirty="0" smtClean="0"/>
              <a:t>, </a:t>
            </a:r>
            <a:r>
              <a:rPr lang="en-US" sz="2400" dirty="0" smtClean="0">
                <a:latin typeface="Cambria Math" pitchFamily="18" charset="0"/>
                <a:ea typeface="Cambria Math" pitchFamily="18" charset="0"/>
              </a:rPr>
              <a:t>1</a:t>
            </a:r>
            <a:r>
              <a:rPr lang="en-US" sz="2400" dirty="0" smtClean="0"/>
              <a:t>, </a:t>
            </a:r>
            <a:r>
              <a:rPr lang="en-US" sz="2400" dirty="0" smtClean="0">
                <a:latin typeface="Cambria Math" pitchFamily="18" charset="0"/>
                <a:ea typeface="Cambria Math" pitchFamily="18" charset="0"/>
              </a:rPr>
              <a:t>2</a:t>
            </a:r>
            <a:r>
              <a:rPr lang="en-US" sz="2400" dirty="0" smtClean="0"/>
              <a:t>, …,</a:t>
            </a:r>
            <a:r>
              <a:rPr lang="en-US" sz="2400" i="1" dirty="0" smtClean="0"/>
              <a:t>t</a:t>
            </a:r>
            <a:r>
              <a:rPr lang="en-US" sz="2400" dirty="0" smtClean="0"/>
              <a:t> and </a:t>
            </a:r>
            <a:r>
              <a:rPr lang="en-US" i="1" dirty="0" smtClean="0"/>
              <a:t>m</a:t>
            </a:r>
            <a:r>
              <a:rPr lang="en-US" baseline="-25000" dirty="0" smtClean="0">
                <a:latin typeface="Cambria Math" pitchFamily="18" charset="0"/>
                <a:ea typeface="Cambria Math" pitchFamily="18" charset="0"/>
              </a:rPr>
              <a:t>1</a:t>
            </a:r>
            <a:r>
              <a:rPr lang="en-US" dirty="0" smtClean="0"/>
              <a:t> +  </a:t>
            </a:r>
            <a:r>
              <a:rPr lang="en-US" i="1" dirty="0" smtClean="0"/>
              <a:t>m</a:t>
            </a:r>
            <a:r>
              <a:rPr lang="en-US" baseline="-25000" dirty="0" smtClean="0">
                <a:latin typeface="Cambria Math" pitchFamily="18" charset="0"/>
                <a:ea typeface="Cambria Math" pitchFamily="18" charset="0"/>
              </a:rPr>
              <a:t>2</a:t>
            </a:r>
            <a:r>
              <a:rPr lang="en-US" dirty="0" smtClean="0"/>
              <a:t> +  … + </a:t>
            </a:r>
            <a:r>
              <a:rPr lang="en-US" i="1" dirty="0" err="1" smtClean="0"/>
              <a:t>m</a:t>
            </a:r>
            <a:r>
              <a:rPr lang="en-US" i="1" baseline="-25000" dirty="0" err="1" smtClean="0"/>
              <a:t>t</a:t>
            </a:r>
            <a:r>
              <a:rPr lang="en-US" i="1" baseline="-25000" dirty="0" smtClean="0"/>
              <a:t> </a:t>
            </a:r>
            <a:r>
              <a:rPr lang="en-US" dirty="0" smtClean="0"/>
              <a:t>= </a:t>
            </a:r>
            <a:r>
              <a:rPr lang="en-US" i="1" dirty="0" smtClean="0"/>
              <a:t>k</a:t>
            </a:r>
            <a:r>
              <a:rPr lang="en-US" dirty="0" smtClean="0"/>
              <a:t>. Then a sequence {</a:t>
            </a:r>
            <a:r>
              <a:rPr lang="en-US" i="1" dirty="0" smtClean="0"/>
              <a:t>a</a:t>
            </a:r>
            <a:r>
              <a:rPr lang="en-US" i="1" baseline="-25000" dirty="0" smtClean="0"/>
              <a:t>n</a:t>
            </a:r>
            <a:r>
              <a:rPr lang="en-US" dirty="0" smtClean="0"/>
              <a:t>}   is a solution of the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 +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a:t>
            </a:r>
          </a:p>
          <a:p>
            <a:pPr>
              <a:buNone/>
            </a:pPr>
            <a:r>
              <a:rPr lang="en-US" sz="2800" i="1" baseline="-25000" dirty="0" smtClean="0"/>
              <a:t>       </a:t>
            </a:r>
            <a:r>
              <a:rPr lang="en-US" sz="2800" dirty="0" smtClean="0"/>
              <a:t>if and only if</a:t>
            </a:r>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r>
              <a:rPr lang="en-US" sz="2800" dirty="0" smtClean="0"/>
              <a:t>     for </a:t>
            </a:r>
            <a:r>
              <a:rPr lang="en-US" sz="2800" i="1" dirty="0" smtClean="0"/>
              <a:t>n</a:t>
            </a:r>
            <a:r>
              <a:rPr lang="en-US" sz="2800" dirty="0" smtClean="0"/>
              <a:t> = </a:t>
            </a:r>
            <a:r>
              <a:rPr lang="en-US" sz="2800" dirty="0" smtClean="0">
                <a:latin typeface="Cambria Math" pitchFamily="18" charset="0"/>
                <a:ea typeface="Cambria Math" pitchFamily="18" charset="0"/>
              </a:rPr>
              <a:t>0</a:t>
            </a:r>
            <a:r>
              <a:rPr lang="en-US" sz="2800" dirty="0" smtClean="0"/>
              <a:t>, </a:t>
            </a:r>
            <a:r>
              <a:rPr lang="en-US" sz="2800" dirty="0" smtClean="0">
                <a:latin typeface="Cambria Math" pitchFamily="18" charset="0"/>
                <a:ea typeface="Cambria Math" pitchFamily="18" charset="0"/>
              </a:rPr>
              <a:t>1</a:t>
            </a:r>
            <a:r>
              <a:rPr lang="en-US" sz="2800" dirty="0" smtClean="0"/>
              <a:t>, </a:t>
            </a:r>
            <a:r>
              <a:rPr lang="en-US" sz="2800" dirty="0" smtClean="0">
                <a:latin typeface="Cambria Math" pitchFamily="18" charset="0"/>
                <a:ea typeface="Cambria Math" pitchFamily="18" charset="0"/>
              </a:rPr>
              <a:t>2</a:t>
            </a:r>
            <a:r>
              <a:rPr lang="en-US" sz="2800" dirty="0" smtClean="0"/>
              <a:t>, …, where </a:t>
            </a:r>
            <a:r>
              <a:rPr lang="el-GR" sz="2800" dirty="0" smtClean="0">
                <a:latin typeface="Cambria Math"/>
                <a:ea typeface="Cambria Math"/>
              </a:rPr>
              <a:t>α</a:t>
            </a:r>
            <a:r>
              <a:rPr lang="en-US" sz="2800" i="1" baseline="-25000" dirty="0" err="1" smtClean="0">
                <a:ea typeface="Cambria Math"/>
              </a:rPr>
              <a:t>i,j</a:t>
            </a:r>
            <a:r>
              <a:rPr lang="en-US" sz="2800" dirty="0" smtClean="0">
                <a:latin typeface="Cambria Math"/>
                <a:ea typeface="Cambria Math"/>
              </a:rPr>
              <a:t> </a:t>
            </a:r>
            <a:r>
              <a:rPr lang="en-US" sz="2900" dirty="0" smtClean="0">
                <a:latin typeface="Cambria Math"/>
                <a:ea typeface="Cambria Math"/>
              </a:rPr>
              <a:t>are constants for 1≤ </a:t>
            </a:r>
            <a:r>
              <a:rPr lang="en-US" sz="2900" i="1" dirty="0" err="1" smtClean="0">
                <a:ea typeface="Cambria Math"/>
              </a:rPr>
              <a:t>i</a:t>
            </a:r>
            <a:r>
              <a:rPr lang="en-US" sz="2900" i="1" dirty="0" smtClean="0">
                <a:ea typeface="Cambria Math"/>
              </a:rPr>
              <a:t> </a:t>
            </a:r>
            <a:r>
              <a:rPr lang="en-US" sz="2900" dirty="0" smtClean="0">
                <a:latin typeface="Cambria Math"/>
                <a:ea typeface="Cambria Math"/>
              </a:rPr>
              <a:t>≤ </a:t>
            </a:r>
            <a:r>
              <a:rPr lang="en-US" sz="2900" i="1" dirty="0" smtClean="0">
                <a:ea typeface="Cambria Math"/>
              </a:rPr>
              <a:t>t</a:t>
            </a:r>
            <a:r>
              <a:rPr lang="en-US" sz="2900" dirty="0" smtClean="0">
                <a:latin typeface="Cambria Math"/>
                <a:ea typeface="Cambria Math"/>
              </a:rPr>
              <a:t>  and 0≤ </a:t>
            </a:r>
            <a:r>
              <a:rPr lang="en-US" sz="2900" i="1" dirty="0" smtClean="0">
                <a:latin typeface="Cambria Math"/>
                <a:ea typeface="Cambria Math"/>
              </a:rPr>
              <a:t>j </a:t>
            </a:r>
            <a:r>
              <a:rPr lang="en-US" sz="2900" dirty="0" smtClean="0">
                <a:latin typeface="Cambria Math"/>
                <a:ea typeface="Cambria Math"/>
              </a:rPr>
              <a:t>≤ </a:t>
            </a:r>
            <a:r>
              <a:rPr lang="en-US" sz="2900" i="1" dirty="0" smtClean="0">
                <a:ea typeface="Cambria Math"/>
              </a:rPr>
              <a:t>m</a:t>
            </a:r>
            <a:r>
              <a:rPr lang="en-US" sz="2900" i="1" baseline="-25000" dirty="0" smtClean="0">
                <a:ea typeface="Cambria Math"/>
              </a:rPr>
              <a:t>i</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Linear </a:t>
            </a:r>
            <a:r>
              <a:rPr lang="en-US" sz="4000" dirty="0" err="1" smtClean="0"/>
              <a:t>Nonhomogeneous</a:t>
            </a:r>
            <a:r>
              <a:rPr lang="en-US" sz="4000" dirty="0" smtClean="0"/>
              <a:t> Recurrence Relations with Constant Coefficients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Definition: </a:t>
            </a:r>
            <a:r>
              <a:rPr lang="en-US" sz="2400" dirty="0" smtClean="0"/>
              <a:t>A </a:t>
            </a:r>
            <a:r>
              <a:rPr lang="en-US" sz="2400" i="1" dirty="0" smtClean="0"/>
              <a:t>linear </a:t>
            </a:r>
            <a:r>
              <a:rPr lang="en-US" sz="2400" i="1" dirty="0" err="1" smtClean="0"/>
              <a:t>nonhomogeneous</a:t>
            </a:r>
            <a:r>
              <a:rPr lang="en-US" sz="2400" i="1" dirty="0" smtClean="0"/>
              <a:t> recurrence relation with constant coefficients </a:t>
            </a:r>
            <a:r>
              <a:rPr lang="en-US" sz="2400" dirty="0" smtClean="0"/>
              <a:t>is a recurrence relation of the form:</a:t>
            </a:r>
          </a:p>
          <a:p>
            <a:pPr>
              <a:buNone/>
            </a:pPr>
            <a:r>
              <a:rPr lang="en-US" sz="2400" i="1" dirty="0" smtClean="0"/>
              <a:t>          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r>
              <a:rPr lang="en-US" sz="2400" i="1" dirty="0" smtClean="0"/>
              <a:t>+ F</a:t>
            </a:r>
            <a:r>
              <a:rPr lang="en-US" sz="2400" dirty="0" smtClean="0"/>
              <a:t>(</a:t>
            </a:r>
            <a:r>
              <a:rPr lang="en-US" sz="2400" i="1" dirty="0" smtClean="0"/>
              <a:t>n</a:t>
            </a:r>
            <a:r>
              <a:rPr lang="en-US" sz="2400" dirty="0" smtClean="0"/>
              <a:t>)</a:t>
            </a:r>
            <a:r>
              <a:rPr lang="en-US" sz="2400" i="1" baseline="-25000" dirty="0" smtClean="0"/>
              <a:t> ,</a:t>
            </a:r>
            <a:endParaRPr lang="en-US" sz="2400" b="1" dirty="0" smtClean="0"/>
          </a:p>
          <a:p>
            <a:pPr>
              <a:buNone/>
            </a:pPr>
            <a:r>
              <a:rPr lang="en-US" sz="2400" dirty="0" smtClean="0"/>
              <a:t>   where </a:t>
            </a:r>
            <a:r>
              <a:rPr lang="en-US" sz="2400" i="1" dirty="0" smtClean="0"/>
              <a:t>c</a:t>
            </a:r>
            <a:r>
              <a:rPr lang="en-US" sz="2400" baseline="-25000" dirty="0" smtClean="0">
                <a:latin typeface="Cambria Math" pitchFamily="18" charset="0"/>
                <a:ea typeface="Cambria Math" pitchFamily="18" charset="0"/>
              </a:rPr>
              <a:t>1</a:t>
            </a:r>
            <a:r>
              <a:rPr lang="en-US" sz="2400" i="1" dirty="0" smtClean="0"/>
              <a:t>, c</a:t>
            </a:r>
            <a:r>
              <a:rPr lang="en-US" sz="2400" baseline="-25000" dirty="0" smtClean="0">
                <a:latin typeface="Cambria Math" pitchFamily="18" charset="0"/>
                <a:ea typeface="Cambria Math" pitchFamily="18" charset="0"/>
              </a:rPr>
              <a:t>2</a:t>
            </a:r>
            <a:r>
              <a:rPr lang="en-US" sz="2400" i="1" dirty="0" smtClean="0"/>
              <a:t>, ….,c</a:t>
            </a:r>
            <a:r>
              <a:rPr lang="en-US" sz="2400" i="1" baseline="-25000" dirty="0" smtClean="0"/>
              <a:t>k</a:t>
            </a:r>
            <a:r>
              <a:rPr lang="en-US" sz="2400" i="1" dirty="0" smtClean="0"/>
              <a:t> </a:t>
            </a:r>
            <a:r>
              <a:rPr lang="en-US" sz="2400" dirty="0" smtClean="0"/>
              <a:t>are real numbers, and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 is a function not identically zero depending only on </a:t>
            </a:r>
            <a:r>
              <a:rPr lang="en-US" sz="2400" i="1" dirty="0" smtClean="0">
                <a:latin typeface="Cambria Math" pitchFamily="18" charset="0"/>
                <a:ea typeface="Cambria Math" pitchFamily="18" charset="0"/>
              </a:rPr>
              <a:t>n</a:t>
            </a:r>
            <a:r>
              <a:rPr lang="en-US" sz="2400" dirty="0" smtClean="0">
                <a:latin typeface="Cambria Math" pitchFamily="18" charset="0"/>
                <a:ea typeface="Cambria Math" pitchFamily="18" charset="0"/>
              </a:rPr>
              <a:t>.</a:t>
            </a:r>
          </a:p>
          <a:p>
            <a:pPr>
              <a:buNone/>
            </a:pPr>
            <a:r>
              <a:rPr lang="en-US" sz="2400" dirty="0" smtClean="0">
                <a:latin typeface="Cambria Math" pitchFamily="18" charset="0"/>
                <a:ea typeface="Cambria Math" pitchFamily="18" charset="0"/>
              </a:rPr>
              <a:t>    The recurrence relation</a:t>
            </a:r>
          </a:p>
          <a:p>
            <a:pPr>
              <a:buNone/>
            </a:pPr>
            <a:r>
              <a:rPr lang="en-US" sz="2400" i="1" dirty="0" smtClean="0">
                <a:latin typeface="Cambria Math" pitchFamily="18" charset="0"/>
                <a:ea typeface="Cambria Math" pitchFamily="18" charset="0"/>
              </a:rPr>
              <a:t>          </a:t>
            </a:r>
            <a:r>
              <a:rPr lang="en-US" sz="2400" i="1" dirty="0" smtClean="0"/>
              <a:t>a</a:t>
            </a:r>
            <a:r>
              <a:rPr lang="en-US" sz="2400" i="1" baseline="-25000" dirty="0" smtClean="0"/>
              <a:t>n</a:t>
            </a:r>
            <a:r>
              <a:rPr lang="en-US" sz="2400" i="1" dirty="0" smtClean="0"/>
              <a:t> = c</a:t>
            </a:r>
            <a:r>
              <a:rPr lang="en-US" sz="2400" baseline="-25000" dirty="0" smtClean="0">
                <a:latin typeface="Cambria Math" pitchFamily="18" charset="0"/>
                <a:ea typeface="Cambria Math" pitchFamily="18" charset="0"/>
              </a:rPr>
              <a:t>1</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c</a:t>
            </a:r>
            <a:r>
              <a:rPr lang="en-US" sz="2400" baseline="-25000" dirty="0" smtClean="0">
                <a:latin typeface="Cambria Math" pitchFamily="18" charset="0"/>
                <a:ea typeface="Cambria Math" pitchFamily="18" charset="0"/>
              </a:rPr>
              <a:t>2</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 + c</a:t>
            </a:r>
            <a:r>
              <a:rPr lang="en-US" sz="2400" i="1" baseline="-25000" dirty="0" smtClean="0"/>
              <a:t>k</a:t>
            </a:r>
            <a:r>
              <a:rPr lang="en-US" sz="2400" i="1" dirty="0" smtClean="0"/>
              <a:t> a</a:t>
            </a:r>
            <a:r>
              <a:rPr lang="en-US" sz="2400" i="1" baseline="-25000" dirty="0" smtClean="0"/>
              <a:t>n</a:t>
            </a:r>
            <a:r>
              <a:rPr lang="en-US" sz="2400" i="1" baseline="-25000" dirty="0" smtClean="0">
                <a:latin typeface="Cambria Math"/>
                <a:ea typeface="Cambria Math"/>
              </a:rPr>
              <a:t>−</a:t>
            </a:r>
            <a:r>
              <a:rPr lang="en-US" sz="2400" i="1" baseline="-25000" dirty="0" smtClean="0"/>
              <a:t>k ,</a:t>
            </a: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is called the associated homogeneous recurrence relation.</a:t>
            </a:r>
            <a:endParaRPr lang="en-US" sz="2400" dirty="0">
              <a:latin typeface="Cambria Math" pitchFamily="18" charset="0"/>
              <a:ea typeface="Cambria Math"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Linear </a:t>
            </a:r>
            <a:r>
              <a:rPr lang="en-US" sz="3600" dirty="0" err="1" smtClean="0"/>
              <a:t>Nonhomogeneous</a:t>
            </a:r>
            <a:r>
              <a:rPr lang="en-US" sz="3600" dirty="0" smtClean="0"/>
              <a:t> Recurrence Relations with Constant Coefficients (</a:t>
            </a:r>
            <a:r>
              <a:rPr lang="en-US" sz="3600" i="1" dirty="0" smtClean="0"/>
              <a:t>cont.</a:t>
            </a:r>
            <a:r>
              <a:rPr lang="en-US" sz="360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sz="2400" i="1" dirty="0" smtClean="0"/>
              <a:t>    </a:t>
            </a:r>
            <a:r>
              <a:rPr lang="en-US" sz="2400" dirty="0" smtClean="0"/>
              <a:t>The following are linear </a:t>
            </a:r>
            <a:r>
              <a:rPr lang="en-US" sz="2400" dirty="0" err="1" smtClean="0"/>
              <a:t>nonhomogeneous</a:t>
            </a:r>
            <a:r>
              <a:rPr lang="en-US" sz="2400" dirty="0" smtClean="0"/>
              <a:t> recurrence relations with constant coefficients:</a:t>
            </a:r>
          </a:p>
          <a:p>
            <a:pPr>
              <a:buNone/>
            </a:pPr>
            <a:r>
              <a:rPr lang="en-US" sz="2400" b="1" i="1" dirty="0" smtClean="0"/>
              <a:t>    </a:t>
            </a:r>
            <a:r>
              <a:rPr lang="en-US" sz="2400" i="1" dirty="0" smtClean="0"/>
              <a:t>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t>
            </a:r>
            <a:r>
              <a:rPr lang="en-US" sz="2400" dirty="0" smtClean="0">
                <a:latin typeface="Cambria Math" pitchFamily="18" charset="0"/>
                <a:ea typeface="Cambria Math" pitchFamily="18" charset="0"/>
              </a:rPr>
              <a:t>2</a:t>
            </a:r>
            <a:r>
              <a:rPr lang="en-US" sz="2400" i="1" baseline="30000" dirty="0" smtClean="0"/>
              <a:t>n</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n</a:t>
            </a:r>
            <a:r>
              <a:rPr lang="en-US" sz="2400" baseline="30000" dirty="0" smtClean="0">
                <a:latin typeface="Cambria Math" pitchFamily="18" charset="0"/>
                <a:ea typeface="Cambria Math" pitchFamily="18" charset="0"/>
              </a:rPr>
              <a:t>2</a:t>
            </a:r>
            <a:r>
              <a:rPr lang="en-US" sz="2400" i="1" dirty="0" smtClean="0"/>
              <a:t> + n + </a:t>
            </a:r>
            <a:r>
              <a:rPr lang="en-US" sz="24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n</a:t>
            </a:r>
            <a:r>
              <a:rPr lang="en-US" sz="2400" dirty="0" smtClean="0">
                <a:latin typeface="Cambria Math" pitchFamily="18" charset="0"/>
                <a:ea typeface="Cambria Math" pitchFamily="18" charset="0"/>
              </a:rPr>
              <a:t>3</a:t>
            </a:r>
            <a:r>
              <a:rPr lang="en-US" sz="2400" i="1" baseline="30000" dirty="0" smtClean="0">
                <a:latin typeface="Cambria Math" pitchFamily="18" charset="0"/>
                <a:ea typeface="Cambria Math" pitchFamily="18" charset="0"/>
              </a:rPr>
              <a:t>n</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 </a:t>
            </a:r>
            <a:r>
              <a:rPr lang="en-US" sz="2400" i="1" dirty="0" smtClean="0"/>
              <a:t>+ n</a:t>
            </a:r>
            <a:r>
              <a:rPr lang="en-US" sz="2400" dirty="0" smtClean="0"/>
              <a:t>! </a:t>
            </a:r>
            <a:endParaRPr lang="en-US" sz="2400" b="1" dirty="0" smtClean="0"/>
          </a:p>
          <a:p>
            <a:pPr>
              <a:buNone/>
            </a:pPr>
            <a:r>
              <a:rPr lang="en-US" sz="2400" dirty="0" smtClean="0"/>
              <a:t>    where the following are the associated linear homogeneous recurrence relations, respectively:</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a:t>
            </a:r>
          </a:p>
          <a:p>
            <a:pPr>
              <a:buNone/>
            </a:pPr>
            <a:r>
              <a:rPr lang="en-US" sz="2400" i="1" dirty="0" smtClean="0"/>
              <a:t>    a</a:t>
            </a:r>
            <a:r>
              <a:rPr lang="en-US" sz="2400" i="1" baseline="-25000" dirty="0" smtClean="0"/>
              <a:t>n</a:t>
            </a:r>
            <a:r>
              <a:rPr lang="en-US" sz="2400" i="1" dirty="0" smtClean="0"/>
              <a:t> = </a:t>
            </a:r>
            <a:r>
              <a:rPr lang="en-US" sz="2400" dirty="0" smtClean="0">
                <a:latin typeface="Cambria Math" pitchFamily="18" charset="0"/>
                <a:ea typeface="Cambria Math" pitchFamily="18" charset="0"/>
              </a:rPr>
              <a:t>3</a:t>
            </a:r>
            <a:r>
              <a:rPr lang="en-US" sz="2400" i="1" dirty="0" smtClean="0"/>
              <a:t>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dirty="0" smtClean="0"/>
              <a:t> ,</a:t>
            </a:r>
          </a:p>
          <a:p>
            <a:pPr>
              <a:buNone/>
            </a:pPr>
            <a:r>
              <a:rPr lang="en-US" sz="2400" i="1" dirty="0" smtClean="0"/>
              <a:t>    a</a:t>
            </a:r>
            <a:r>
              <a:rPr lang="en-US" sz="2400" i="1" baseline="-25000" dirty="0" smtClean="0"/>
              <a:t>n</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1</a:t>
            </a:r>
            <a:r>
              <a:rPr lang="en-US" sz="2400" i="1" baseline="-25000" dirty="0" smtClean="0"/>
              <a:t> </a:t>
            </a:r>
            <a:r>
              <a:rPr lang="en-US" sz="2400" i="1" dirty="0" smtClean="0"/>
              <a:t>+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2</a:t>
            </a:r>
            <a:r>
              <a:rPr lang="en-US" sz="2400" i="1" dirty="0" smtClean="0"/>
              <a:t> + a</a:t>
            </a:r>
            <a:r>
              <a:rPr lang="en-US" sz="2400" i="1" baseline="-25000" dirty="0" smtClean="0"/>
              <a:t>n</a:t>
            </a:r>
            <a:r>
              <a:rPr lang="en-US" sz="2400" i="1" baseline="-25000" dirty="0" smtClean="0">
                <a:latin typeface="Cambria Math"/>
                <a:ea typeface="Cambria Math"/>
              </a:rPr>
              <a:t>−</a:t>
            </a:r>
            <a:r>
              <a:rPr lang="en-US" sz="2400" baseline="-25000" dirty="0" smtClean="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endParaRPr lang="en-US" sz="2800" dirty="0"/>
          </a:p>
        </p:txBody>
      </p:sp>
      <p:sp>
        <p:nvSpPr>
          <p:cNvPr id="3" name="Content Placeholder 2"/>
          <p:cNvSpPr>
            <a:spLocks noGrp="1"/>
          </p:cNvSpPr>
          <p:nvPr>
            <p:ph idx="1"/>
          </p:nvPr>
        </p:nvSpPr>
        <p:spPr/>
        <p:txBody>
          <a:bodyPr>
            <a:normAutofit/>
          </a:bodyPr>
          <a:lstStyle/>
          <a:p>
            <a:pPr>
              <a:buNone/>
            </a:pPr>
            <a:r>
              <a:rPr lang="en-US" b="1" dirty="0" smtClean="0">
                <a:latin typeface="Cambria Math" pitchFamily="18" charset="0"/>
                <a:ea typeface="Cambria Math" pitchFamily="18" charset="0"/>
              </a:rPr>
              <a:t>    Theorem 5</a:t>
            </a:r>
            <a:r>
              <a:rPr lang="en-US" dirty="0" smtClean="0"/>
              <a:t>:  If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is a particular  solution of the </a:t>
            </a:r>
            <a:r>
              <a:rPr lang="en-US" dirty="0" err="1" smtClean="0"/>
              <a:t>nonhomogeneous</a:t>
            </a:r>
            <a:r>
              <a:rPr lang="en-US" dirty="0" smtClean="0"/>
              <a:t> linear recurrence relation with constant coefficients</a:t>
            </a:r>
          </a:p>
          <a:p>
            <a:pPr>
              <a:buNone/>
            </a:pPr>
            <a:r>
              <a:rPr lang="en-US" sz="2800" i="1" dirty="0" smtClean="0"/>
              <a:t>       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pitchFamily="18" charset="0"/>
                <a:ea typeface="Cambria Math" pitchFamily="18" charset="0"/>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r>
              <a:rPr lang="en-US" sz="2800" i="1" dirty="0" smtClean="0"/>
              <a:t>+ F</a:t>
            </a:r>
            <a:r>
              <a:rPr lang="en-US" sz="2800" dirty="0" smtClean="0"/>
              <a:t>(</a:t>
            </a:r>
            <a:r>
              <a:rPr lang="en-US" sz="2800" i="1" dirty="0" smtClean="0"/>
              <a:t>n</a:t>
            </a:r>
            <a:r>
              <a:rPr lang="en-US" sz="2800" dirty="0" smtClean="0"/>
              <a:t>)</a:t>
            </a:r>
            <a:r>
              <a:rPr lang="en-US" sz="2800" i="1" baseline="-25000" dirty="0" smtClean="0"/>
              <a:t> ,</a:t>
            </a:r>
            <a:endParaRPr lang="en-US" dirty="0" smtClean="0"/>
          </a:p>
          <a:p>
            <a:pPr>
              <a:buNone/>
            </a:pPr>
            <a:r>
              <a:rPr lang="en-US" dirty="0" smtClean="0"/>
              <a:t>   then every solution is of the form {</a:t>
            </a:r>
            <a:r>
              <a:rPr lang="en-US" i="1" dirty="0" smtClean="0"/>
              <a:t>a</a:t>
            </a:r>
            <a:r>
              <a:rPr lang="en-US" i="1" baseline="-25000" dirty="0" smtClean="0"/>
              <a:t>n</a:t>
            </a:r>
            <a:r>
              <a:rPr lang="en-US" baseline="30000" dirty="0" smtClean="0"/>
              <a:t>(</a:t>
            </a:r>
            <a:r>
              <a:rPr lang="en-US" i="1" baseline="30000" dirty="0" smtClean="0"/>
              <a:t>p</a:t>
            </a:r>
            <a:r>
              <a:rPr lang="en-US" baseline="30000" dirty="0" smtClean="0"/>
              <a:t>)</a:t>
            </a:r>
            <a:r>
              <a:rPr lang="en-US" dirty="0" smtClean="0"/>
              <a:t> +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where  {</a:t>
            </a:r>
            <a:r>
              <a:rPr lang="en-US" i="1" dirty="0" smtClean="0"/>
              <a:t>a</a:t>
            </a:r>
            <a:r>
              <a:rPr lang="en-US" i="1" baseline="-25000" dirty="0" smtClean="0"/>
              <a:t>n</a:t>
            </a:r>
            <a:r>
              <a:rPr lang="en-US" baseline="30000" dirty="0" smtClean="0"/>
              <a:t>(</a:t>
            </a:r>
            <a:r>
              <a:rPr lang="en-US" i="1" baseline="30000" dirty="0" smtClean="0"/>
              <a:t>h</a:t>
            </a:r>
            <a:r>
              <a:rPr lang="en-US" baseline="30000" dirty="0" smtClean="0"/>
              <a:t>)</a:t>
            </a:r>
            <a:r>
              <a:rPr lang="en-US" dirty="0" smtClean="0"/>
              <a:t>} is a solution of the associated homogeneous recurrence relation</a:t>
            </a:r>
          </a:p>
          <a:p>
            <a:pPr>
              <a:buNone/>
            </a:pPr>
            <a:r>
              <a:rPr lang="en-US" dirty="0" smtClean="0"/>
              <a:t>         </a:t>
            </a:r>
            <a:r>
              <a:rPr lang="en-US" sz="2800" i="1" dirty="0" smtClean="0"/>
              <a:t>a</a:t>
            </a:r>
            <a:r>
              <a:rPr lang="en-US" sz="2800" i="1" baseline="-25000" dirty="0" smtClean="0"/>
              <a:t>n</a:t>
            </a:r>
            <a:r>
              <a:rPr lang="en-US" sz="2800" i="1" dirty="0" smtClean="0"/>
              <a:t> = c</a:t>
            </a:r>
            <a:r>
              <a:rPr lang="en-US" sz="2800" baseline="-25000" dirty="0" smtClean="0">
                <a:latin typeface="Cambria Math" pitchFamily="18" charset="0"/>
                <a:ea typeface="Cambria Math" pitchFamily="18" charset="0"/>
              </a:rPr>
              <a:t>1</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1</a:t>
            </a:r>
            <a:r>
              <a:rPr lang="en-US" sz="2800" i="1" baseline="-25000" dirty="0" smtClean="0"/>
              <a:t> </a:t>
            </a:r>
            <a:r>
              <a:rPr lang="en-US" sz="2800" i="1" dirty="0" smtClean="0"/>
              <a:t>+ c</a:t>
            </a:r>
            <a:r>
              <a:rPr lang="en-US" sz="2800" baseline="-25000" dirty="0" smtClean="0">
                <a:latin typeface="Cambria Math" pitchFamily="18" charset="0"/>
                <a:ea typeface="Cambria Math" pitchFamily="18" charset="0"/>
              </a:rPr>
              <a:t>2</a:t>
            </a:r>
            <a:r>
              <a:rPr lang="en-US" sz="2800" i="1" dirty="0" smtClean="0"/>
              <a:t>a</a:t>
            </a:r>
            <a:r>
              <a:rPr lang="en-US" sz="2800" i="1" baseline="-25000" dirty="0" smtClean="0"/>
              <a:t>n</a:t>
            </a:r>
            <a:r>
              <a:rPr lang="en-US" sz="2800" i="1" baseline="-25000" dirty="0" smtClean="0">
                <a:latin typeface="Cambria Math"/>
                <a:ea typeface="Cambria Math"/>
              </a:rPr>
              <a:t>−</a:t>
            </a:r>
            <a:r>
              <a:rPr lang="en-US" sz="2800" baseline="-25000" dirty="0" smtClean="0">
                <a:latin typeface="Cambria Math" pitchFamily="18" charset="0"/>
                <a:ea typeface="Cambria Math" pitchFamily="18" charset="0"/>
              </a:rPr>
              <a:t>2</a:t>
            </a:r>
            <a:r>
              <a:rPr lang="en-US" sz="2800" i="1" dirty="0" smtClean="0"/>
              <a:t> + </a:t>
            </a:r>
            <a:r>
              <a:rPr lang="en-US" sz="2800" dirty="0" smtClean="0">
                <a:latin typeface="Cambria Math"/>
                <a:ea typeface="Cambria Math"/>
              </a:rPr>
              <a:t>⋯</a:t>
            </a:r>
            <a:r>
              <a:rPr lang="en-US" sz="2800" i="1" dirty="0" smtClean="0">
                <a:latin typeface="Cambria Math"/>
                <a:ea typeface="Cambria Math"/>
              </a:rPr>
              <a:t> </a:t>
            </a:r>
            <a:r>
              <a:rPr lang="en-US" sz="2800" i="1" dirty="0" smtClean="0"/>
              <a:t>+ c</a:t>
            </a:r>
            <a:r>
              <a:rPr lang="en-US" sz="2800" i="1" baseline="-25000" dirty="0" smtClean="0"/>
              <a:t>k</a:t>
            </a:r>
            <a:r>
              <a:rPr lang="en-US" sz="2800" i="1" dirty="0" smtClean="0"/>
              <a:t> a</a:t>
            </a:r>
            <a:r>
              <a:rPr lang="en-US" sz="2800" i="1" baseline="-25000" dirty="0" smtClean="0"/>
              <a:t>n</a:t>
            </a:r>
            <a:r>
              <a:rPr lang="en-US" sz="2800" i="1" baseline="-25000" dirty="0" smtClean="0">
                <a:latin typeface="Cambria Math"/>
                <a:ea typeface="Cambria Math"/>
              </a:rPr>
              <a:t>−</a:t>
            </a:r>
            <a:r>
              <a:rPr lang="en-US" sz="2800" i="1" baseline="-25000" dirty="0" smtClean="0"/>
              <a:t>k .</a:t>
            </a:r>
            <a:endParaRPr lang="en-US" baseline="-25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Solving Linear </a:t>
            </a:r>
            <a:r>
              <a:rPr lang="en-US" sz="2800" dirty="0" err="1" smtClean="0"/>
              <a:t>Nonhomogeneous</a:t>
            </a:r>
            <a:r>
              <a:rPr lang="en-US" sz="2800" dirty="0" smtClean="0"/>
              <a:t> Recurrence Relations with Constant Coefficients (</a:t>
            </a:r>
            <a:r>
              <a:rPr lang="en-US" sz="2800" i="1" dirty="0" smtClean="0"/>
              <a:t>continued</a:t>
            </a:r>
            <a:r>
              <a:rPr lang="en-US" sz="2800" dirty="0" smtClean="0"/>
              <a:t>) </a:t>
            </a:r>
            <a:endParaRPr lang="en-US" sz="2800"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latin typeface="Cambria Math" pitchFamily="18" charset="0"/>
                <a:ea typeface="Cambria Math" pitchFamily="18" charset="0"/>
              </a:rPr>
              <a:t>     </a:t>
            </a:r>
            <a:r>
              <a:rPr lang="en-US" sz="2900" b="1" dirty="0" smtClean="0">
                <a:latin typeface="Cambria Math" pitchFamily="18" charset="0"/>
                <a:ea typeface="Cambria Math" pitchFamily="18" charset="0"/>
              </a:rPr>
              <a:t>Example</a:t>
            </a:r>
            <a:r>
              <a:rPr lang="en-US" sz="2900" dirty="0" smtClean="0"/>
              <a:t>:  Find all solutions of the recurrence relation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  </a:t>
            </a:r>
          </a:p>
          <a:p>
            <a:pPr>
              <a:buNone/>
            </a:pPr>
            <a:r>
              <a:rPr lang="en-US" sz="2900" i="1" dirty="0" smtClean="0"/>
              <a:t>     </a:t>
            </a:r>
            <a:r>
              <a:rPr lang="en-US" sz="2900" dirty="0" smtClean="0"/>
              <a:t>What is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a:t>
            </a:r>
            <a:r>
              <a:rPr lang="en-US" sz="2900" i="1" dirty="0" smtClean="0"/>
              <a:t>? </a:t>
            </a:r>
          </a:p>
          <a:p>
            <a:pPr>
              <a:buNone/>
            </a:pPr>
            <a:endParaRPr lang="en-US" dirty="0" smtClean="0"/>
          </a:p>
          <a:p>
            <a:pPr>
              <a:buNone/>
            </a:pPr>
            <a:r>
              <a:rPr lang="en-US" sz="2800" i="1" dirty="0" smtClean="0"/>
              <a:t>     </a:t>
            </a:r>
            <a:r>
              <a:rPr lang="en-US" sz="2900" b="1" dirty="0" smtClean="0"/>
              <a:t>Solution</a:t>
            </a:r>
            <a:r>
              <a:rPr lang="en-US" sz="2900" dirty="0" smtClean="0"/>
              <a:t>: The associated linear homogeneous equation is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dirty="0" smtClean="0"/>
              <a:t>. </a:t>
            </a:r>
          </a:p>
          <a:p>
            <a:pPr>
              <a:buNone/>
            </a:pPr>
            <a:r>
              <a:rPr lang="en-US" sz="2900" i="1" dirty="0" smtClean="0"/>
              <a:t>     </a:t>
            </a:r>
            <a:r>
              <a:rPr lang="en-US" sz="2900" dirty="0" smtClean="0"/>
              <a:t>Its solutions are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i="1" dirty="0" smtClean="0"/>
              <a:t>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Because </a:t>
            </a:r>
            <a:r>
              <a:rPr lang="en-US" sz="2900" i="1" dirty="0" smtClean="0"/>
              <a:t>F</a:t>
            </a:r>
            <a:r>
              <a:rPr lang="en-US" sz="2900" dirty="0" smtClean="0"/>
              <a:t>(</a:t>
            </a:r>
            <a:r>
              <a:rPr lang="en-US" sz="2900" i="1" dirty="0" smtClean="0"/>
              <a:t>n</a:t>
            </a:r>
            <a:r>
              <a:rPr lang="en-US" sz="2900" dirty="0" smtClean="0"/>
              <a:t>)= </a:t>
            </a:r>
            <a:r>
              <a:rPr lang="en-US" sz="2900" dirty="0" smtClean="0">
                <a:latin typeface="Cambria Math" pitchFamily="18" charset="0"/>
                <a:ea typeface="Cambria Math" pitchFamily="18" charset="0"/>
              </a:rPr>
              <a:t>2</a:t>
            </a:r>
            <a:r>
              <a:rPr lang="en-US" sz="2900" i="1" dirty="0" smtClean="0"/>
              <a:t>n</a:t>
            </a:r>
            <a:r>
              <a:rPr lang="en-US" sz="2900" dirty="0" smtClean="0"/>
              <a:t> is a polynomial in </a:t>
            </a:r>
            <a:r>
              <a:rPr lang="en-US" sz="2900" i="1" dirty="0" smtClean="0"/>
              <a:t>n </a:t>
            </a:r>
            <a:r>
              <a:rPr lang="en-US" sz="2900" dirty="0" smtClean="0"/>
              <a:t>of degree one,  to find a particular solution we might try a linear function in </a:t>
            </a:r>
            <a:r>
              <a:rPr lang="en-US" sz="2900" i="1" dirty="0" smtClean="0"/>
              <a:t>n</a:t>
            </a:r>
            <a:r>
              <a:rPr lang="en-US" sz="2900" dirty="0" smtClean="0"/>
              <a:t>,  say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where </a:t>
            </a:r>
            <a:r>
              <a:rPr lang="en-US" sz="2900" i="1" dirty="0" smtClean="0"/>
              <a:t>c </a:t>
            </a:r>
            <a:r>
              <a:rPr lang="en-US" sz="2900" dirty="0" smtClean="0"/>
              <a:t>and </a:t>
            </a:r>
            <a:r>
              <a:rPr lang="en-US" sz="2900" i="1" dirty="0" smtClean="0"/>
              <a:t>d</a:t>
            </a:r>
            <a:r>
              <a:rPr lang="en-US" sz="2900" dirty="0" smtClean="0"/>
              <a:t> are constants. Suppose that </a:t>
            </a:r>
            <a:r>
              <a:rPr lang="en-US" sz="2900" i="1" dirty="0" err="1" smtClean="0"/>
              <a:t>p</a:t>
            </a:r>
            <a:r>
              <a:rPr lang="en-US" sz="2900" i="1" baseline="-25000" dirty="0" err="1" smtClean="0"/>
              <a:t>n</a:t>
            </a:r>
            <a:r>
              <a:rPr lang="en-US" sz="2900" dirty="0" smtClean="0"/>
              <a:t> = </a:t>
            </a:r>
            <a:r>
              <a:rPr lang="en-US" sz="2900" i="1" dirty="0" err="1" smtClean="0"/>
              <a:t>cn</a:t>
            </a:r>
            <a:r>
              <a:rPr lang="en-US" sz="2900" dirty="0" smtClean="0"/>
              <a:t> + </a:t>
            </a:r>
            <a:r>
              <a:rPr lang="en-US" sz="2900" i="1" dirty="0" smtClean="0"/>
              <a:t>d</a:t>
            </a:r>
            <a:r>
              <a:rPr lang="en-US" sz="2900" dirty="0" smtClean="0"/>
              <a:t>  is such a solution. </a:t>
            </a:r>
          </a:p>
          <a:p>
            <a:pPr>
              <a:buNone/>
            </a:pPr>
            <a:r>
              <a:rPr lang="en-US" sz="2900" dirty="0" smtClean="0"/>
              <a:t>      Then </a:t>
            </a:r>
            <a:r>
              <a:rPr lang="en-US" sz="2900" i="1" dirty="0" smtClean="0"/>
              <a:t>a</a:t>
            </a:r>
            <a:r>
              <a:rPr lang="en-US" sz="2900" i="1" baseline="-25000" dirty="0" smtClean="0"/>
              <a:t>n</a:t>
            </a:r>
            <a:r>
              <a:rPr lang="en-US" sz="2900" i="1" dirty="0" smtClean="0"/>
              <a:t> = </a:t>
            </a:r>
            <a:r>
              <a:rPr lang="en-US" sz="2900" dirty="0" smtClean="0">
                <a:latin typeface="Cambria Math" pitchFamily="18" charset="0"/>
                <a:ea typeface="Cambria Math" pitchFamily="18" charset="0"/>
              </a:rPr>
              <a:t>3</a:t>
            </a:r>
            <a:r>
              <a:rPr lang="en-US" sz="2900" i="1" dirty="0" smtClean="0"/>
              <a:t>a</a:t>
            </a:r>
            <a:r>
              <a:rPr lang="en-US" sz="2900" i="1" baseline="-25000" dirty="0" smtClean="0"/>
              <a:t>n</a:t>
            </a:r>
            <a:r>
              <a:rPr lang="en-US" sz="2900" i="1" baseline="-25000" dirty="0" smtClean="0">
                <a:latin typeface="Cambria Math"/>
                <a:ea typeface="Cambria Math"/>
              </a:rPr>
              <a:t>−</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becomes   </a:t>
            </a:r>
            <a:r>
              <a:rPr lang="en-US" sz="2900" i="1" dirty="0" err="1" smtClean="0"/>
              <a:t>cn</a:t>
            </a:r>
            <a:r>
              <a:rPr lang="en-US" sz="2900" dirty="0" smtClean="0"/>
              <a:t> + </a:t>
            </a:r>
            <a:r>
              <a:rPr lang="en-US" sz="2900" i="1" dirty="0" smtClean="0"/>
              <a:t>d = </a:t>
            </a:r>
            <a:r>
              <a:rPr lang="en-US" sz="2900" dirty="0" smtClean="0">
                <a:latin typeface="Cambria Math" pitchFamily="18" charset="0"/>
                <a:ea typeface="Cambria Math" pitchFamily="18" charset="0"/>
              </a:rPr>
              <a:t>3(</a:t>
            </a:r>
            <a:r>
              <a:rPr lang="en-US" sz="2900" i="1" dirty="0" smtClean="0"/>
              <a:t>c</a:t>
            </a:r>
            <a:r>
              <a:rPr lang="en-US" sz="2900" dirty="0" smtClean="0"/>
              <a:t>(</a:t>
            </a:r>
            <a:r>
              <a:rPr lang="en-US" sz="2900" i="1" dirty="0" smtClean="0"/>
              <a:t>n</a:t>
            </a:r>
            <a:r>
              <a:rPr lang="en-US" sz="2900" i="1" dirty="0" smtClean="0">
                <a:latin typeface="Cambria Math"/>
                <a:ea typeface="Cambria Math"/>
              </a:rPr>
              <a:t>− </a:t>
            </a:r>
            <a:r>
              <a:rPr lang="en-US" sz="2900" dirty="0" smtClean="0">
                <a:latin typeface="Cambria Math"/>
                <a:ea typeface="Cambria Math"/>
              </a:rPr>
              <a:t>1)</a:t>
            </a:r>
            <a:r>
              <a:rPr lang="en-US" sz="2900" dirty="0" smtClean="0"/>
              <a:t> + </a:t>
            </a:r>
            <a:r>
              <a:rPr lang="en-US" sz="2900" i="1" dirty="0" smtClean="0"/>
              <a:t>d</a:t>
            </a:r>
            <a:r>
              <a:rPr lang="en-US" sz="2900" dirty="0" smtClean="0">
                <a:ea typeface="Cambria Math" pitchFamily="18" charset="0"/>
              </a:rPr>
              <a:t>)</a:t>
            </a:r>
            <a:r>
              <a:rPr lang="en-US" sz="2900" i="1" dirty="0" smtClean="0"/>
              <a:t>+ </a:t>
            </a:r>
            <a:r>
              <a:rPr lang="en-US" sz="2900" dirty="0" smtClean="0">
                <a:latin typeface="Cambria Math" pitchFamily="18" charset="0"/>
                <a:ea typeface="Cambria Math" pitchFamily="18" charset="0"/>
              </a:rPr>
              <a:t>2</a:t>
            </a:r>
            <a:r>
              <a:rPr lang="en-US" sz="2900" i="1" dirty="0" smtClean="0"/>
              <a:t>n.</a:t>
            </a:r>
            <a:r>
              <a:rPr lang="en-US" sz="2900" dirty="0" smtClean="0"/>
              <a:t> </a:t>
            </a:r>
          </a:p>
          <a:p>
            <a:pPr>
              <a:buNone/>
            </a:pPr>
            <a:endParaRPr lang="en-US" sz="2900" dirty="0" smtClean="0"/>
          </a:p>
          <a:p>
            <a:pPr>
              <a:buNone/>
            </a:pPr>
            <a:r>
              <a:rPr lang="en-US" sz="2900" dirty="0" smtClean="0"/>
              <a:t>      Simplifying yields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dirty="0" smtClean="0"/>
              <a:t>)</a:t>
            </a:r>
            <a:r>
              <a:rPr lang="en-US" sz="2900" i="1" dirty="0" smtClean="0"/>
              <a:t>n + </a:t>
            </a:r>
            <a:r>
              <a:rPr lang="en-US" sz="2900" dirty="0" smtClean="0"/>
              <a:t>(</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latin typeface="Cambria Math"/>
                <a:ea typeface="Cambria Math"/>
              </a:rPr>
              <a:t>)</a:t>
            </a:r>
            <a:r>
              <a:rPr lang="en-US" sz="2900" dirty="0" smtClean="0"/>
              <a:t>  = </a:t>
            </a:r>
            <a:r>
              <a:rPr lang="en-US" sz="2900" dirty="0" smtClean="0">
                <a:latin typeface="Cambria Math" pitchFamily="18" charset="0"/>
                <a:ea typeface="Cambria Math" pitchFamily="18" charset="0"/>
              </a:rPr>
              <a:t>0</a:t>
            </a:r>
            <a:r>
              <a:rPr lang="en-US" sz="2900" dirty="0" smtClean="0"/>
              <a:t>. It follows that </a:t>
            </a:r>
            <a:r>
              <a:rPr lang="en-US" sz="2900" i="1" dirty="0" err="1" smtClean="0"/>
              <a:t>cn</a:t>
            </a:r>
            <a:r>
              <a:rPr lang="en-US" sz="2900" dirty="0" smtClean="0"/>
              <a:t> + </a:t>
            </a:r>
            <a:r>
              <a:rPr lang="en-US" sz="2900" i="1" dirty="0" smtClean="0"/>
              <a:t>d </a:t>
            </a:r>
            <a:r>
              <a:rPr lang="en-US" sz="2900" dirty="0" smtClean="0"/>
              <a:t>is  a solution if and only if </a:t>
            </a:r>
          </a:p>
          <a:p>
            <a:pPr>
              <a:buNone/>
            </a:pPr>
            <a:r>
              <a:rPr lang="en-US" sz="2900" dirty="0" smtClean="0"/>
              <a:t>       </a:t>
            </a:r>
            <a:r>
              <a:rPr lang="en-US" sz="2900" dirty="0" smtClean="0">
                <a:latin typeface="Cambria Math" pitchFamily="18" charset="0"/>
                <a:ea typeface="Cambria Math" pitchFamily="18" charset="0"/>
              </a:rPr>
              <a:t>2</a:t>
            </a:r>
            <a:r>
              <a:rPr lang="en-US" sz="2900" dirty="0" smtClean="0"/>
              <a:t> + </a:t>
            </a:r>
            <a:r>
              <a:rPr lang="en-US" sz="2900" dirty="0" smtClean="0">
                <a:latin typeface="Cambria Math" pitchFamily="18" charset="0"/>
                <a:ea typeface="Cambria Math" pitchFamily="18" charset="0"/>
              </a:rPr>
              <a:t>2</a:t>
            </a:r>
            <a:r>
              <a:rPr lang="en-US" sz="2900" i="1" dirty="0" smtClean="0">
                <a:ea typeface="Cambria Math" pitchFamily="18" charset="0"/>
              </a:rPr>
              <a:t>c</a:t>
            </a:r>
            <a:r>
              <a:rPr lang="en-US" sz="2900" i="1" dirty="0" smtClean="0"/>
              <a:t> </a:t>
            </a:r>
            <a:r>
              <a:rPr lang="en-US" sz="2900" dirty="0" smtClean="0"/>
              <a:t> = </a:t>
            </a:r>
            <a:r>
              <a:rPr lang="en-US" sz="2900" dirty="0" smtClean="0">
                <a:latin typeface="Cambria Math" pitchFamily="18" charset="0"/>
                <a:ea typeface="Cambria Math" pitchFamily="18" charset="0"/>
              </a:rPr>
              <a:t>0 </a:t>
            </a:r>
            <a:r>
              <a:rPr lang="en-US" sz="2900" dirty="0" smtClean="0"/>
              <a:t>and </a:t>
            </a:r>
            <a:r>
              <a:rPr lang="en-US" sz="2900" dirty="0" smtClean="0">
                <a:latin typeface="Cambria Math" pitchFamily="18" charset="0"/>
                <a:ea typeface="Cambria Math" pitchFamily="18" charset="0"/>
              </a:rPr>
              <a:t>2</a:t>
            </a:r>
            <a:r>
              <a:rPr lang="en-US" sz="2900" i="1" dirty="0" smtClean="0"/>
              <a:t>d </a:t>
            </a:r>
            <a:r>
              <a:rPr lang="en-US" sz="2900" i="1" dirty="0" smtClean="0">
                <a:latin typeface="Cambria Math"/>
                <a:ea typeface="Cambria Math"/>
              </a:rPr>
              <a:t>− </a:t>
            </a:r>
            <a:r>
              <a:rPr lang="en-US" sz="2900" dirty="0" smtClean="0">
                <a:latin typeface="Cambria Math"/>
                <a:ea typeface="Cambria Math"/>
              </a:rPr>
              <a:t>3</a:t>
            </a:r>
            <a:r>
              <a:rPr lang="en-US" sz="2900" i="1" dirty="0" smtClean="0">
                <a:ea typeface="Cambria Math" pitchFamily="18" charset="0"/>
              </a:rPr>
              <a:t>c</a:t>
            </a:r>
            <a:r>
              <a:rPr lang="en-US" sz="2900" dirty="0" smtClean="0"/>
              <a:t>  = </a:t>
            </a:r>
            <a:r>
              <a:rPr lang="en-US" sz="2900" dirty="0" smtClean="0">
                <a:latin typeface="Cambria Math" pitchFamily="18" charset="0"/>
                <a:ea typeface="Cambria Math" pitchFamily="18" charset="0"/>
              </a:rPr>
              <a:t>0.  Therefore, </a:t>
            </a:r>
            <a:r>
              <a:rPr lang="en-US" sz="2900" i="1" dirty="0" err="1" smtClean="0"/>
              <a:t>cn</a:t>
            </a:r>
            <a:r>
              <a:rPr lang="en-US" sz="2900" dirty="0" smtClean="0"/>
              <a:t> + </a:t>
            </a:r>
            <a:r>
              <a:rPr lang="en-US" sz="2900" i="1" dirty="0" smtClean="0"/>
              <a:t>d </a:t>
            </a:r>
            <a:r>
              <a:rPr lang="en-US" sz="2900" dirty="0" smtClean="0"/>
              <a:t>is  a solution if and only if c = </a:t>
            </a:r>
            <a:r>
              <a:rPr lang="en-US" sz="2900" i="1" dirty="0" smtClean="0">
                <a:latin typeface="Cambria Math"/>
                <a:ea typeface="Cambria Math"/>
              </a:rPr>
              <a:t>− </a:t>
            </a:r>
            <a:r>
              <a:rPr lang="en-US" sz="2900" dirty="0" smtClean="0">
                <a:latin typeface="Cambria Math"/>
                <a:ea typeface="Cambria Math"/>
              </a:rPr>
              <a:t>1 and </a:t>
            </a:r>
            <a:r>
              <a:rPr lang="en-US" sz="2900" dirty="0" smtClean="0">
                <a:latin typeface="Cambria Math" pitchFamily="18" charset="0"/>
                <a:ea typeface="Cambria Math" pitchFamily="18" charset="0"/>
              </a:rPr>
              <a:t>d = </a:t>
            </a:r>
            <a:r>
              <a:rPr lang="en-US" sz="2900" i="1" dirty="0" smtClean="0">
                <a:latin typeface="Cambria Math"/>
                <a:ea typeface="Cambria Math"/>
              </a:rPr>
              <a:t>− </a:t>
            </a:r>
            <a:r>
              <a:rPr lang="en-US" sz="2900" dirty="0" smtClean="0">
                <a:latin typeface="Cambria Math"/>
                <a:ea typeface="Cambria Math"/>
              </a:rPr>
              <a:t>3/2. </a:t>
            </a:r>
          </a:p>
          <a:p>
            <a:pPr>
              <a:buNone/>
            </a:pPr>
            <a:r>
              <a:rPr lang="en-US" sz="2900" dirty="0" smtClean="0">
                <a:latin typeface="Cambria Math"/>
                <a:ea typeface="Cambria Math"/>
              </a:rPr>
              <a:t>       Consequently,    </a:t>
            </a:r>
            <a:r>
              <a:rPr lang="en-US" sz="2900" i="1" dirty="0" smtClean="0"/>
              <a:t>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is a particular solution. </a:t>
            </a:r>
          </a:p>
          <a:p>
            <a:pPr>
              <a:buNone/>
            </a:pPr>
            <a:endParaRPr lang="en-US" sz="2900" dirty="0" smtClean="0"/>
          </a:p>
          <a:p>
            <a:pPr>
              <a:buNone/>
            </a:pPr>
            <a:r>
              <a:rPr lang="en-US" sz="2900" i="1" dirty="0" smtClean="0"/>
              <a:t>       </a:t>
            </a:r>
            <a:r>
              <a:rPr lang="en-US" sz="2900" dirty="0" smtClean="0"/>
              <a:t>By Theorem </a:t>
            </a:r>
            <a:r>
              <a:rPr lang="en-US" sz="2900" dirty="0" smtClean="0">
                <a:latin typeface="Cambria Math" pitchFamily="18" charset="0"/>
                <a:ea typeface="Cambria Math" pitchFamily="18" charset="0"/>
              </a:rPr>
              <a:t>5, all solutions are of the form</a:t>
            </a:r>
            <a:r>
              <a:rPr lang="en-US" sz="2900" i="1" dirty="0" smtClean="0"/>
              <a:t>  a</a:t>
            </a:r>
            <a:r>
              <a:rPr lang="en-US" sz="2900" i="1" baseline="-25000" dirty="0" smtClean="0"/>
              <a:t>n</a:t>
            </a:r>
            <a:r>
              <a:rPr lang="en-US" sz="2900" i="1" dirty="0" smtClean="0"/>
              <a:t> = a</a:t>
            </a:r>
            <a:r>
              <a:rPr lang="en-US" sz="2900" i="1" baseline="-25000" dirty="0" smtClean="0"/>
              <a:t>n</a:t>
            </a:r>
            <a:r>
              <a:rPr lang="en-US" sz="2900" baseline="30000" dirty="0" smtClean="0"/>
              <a:t>(</a:t>
            </a:r>
            <a:r>
              <a:rPr lang="en-US" sz="2900" i="1" baseline="30000" dirty="0" smtClean="0"/>
              <a:t>p</a:t>
            </a:r>
            <a:r>
              <a:rPr lang="en-US" sz="2900" baseline="30000" dirty="0" smtClean="0"/>
              <a:t>)</a:t>
            </a:r>
            <a:r>
              <a:rPr lang="en-US" sz="2900" dirty="0" smtClean="0"/>
              <a:t> + </a:t>
            </a:r>
            <a:r>
              <a:rPr lang="en-US" sz="2900" i="1" dirty="0" smtClean="0"/>
              <a:t>a</a:t>
            </a:r>
            <a:r>
              <a:rPr lang="en-US" sz="2900" i="1" baseline="-25000" dirty="0" smtClean="0"/>
              <a:t>n</a:t>
            </a:r>
            <a:r>
              <a:rPr lang="en-US" sz="2900" baseline="30000" dirty="0" smtClean="0"/>
              <a:t>(</a:t>
            </a:r>
            <a:r>
              <a:rPr lang="en-US" sz="2900" i="1" baseline="30000" dirty="0" smtClean="0"/>
              <a:t>h</a:t>
            </a:r>
            <a:r>
              <a:rPr lang="en-US" sz="2900" baseline="30000" dirty="0" smtClean="0"/>
              <a:t>)</a:t>
            </a:r>
            <a:r>
              <a:rPr lang="en-US" sz="2900" dirty="0" smtClean="0"/>
              <a:t> </a:t>
            </a:r>
            <a:r>
              <a:rPr lang="en-US" sz="2900" i="1" dirty="0" smtClean="0"/>
              <a:t>=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l-GR" sz="2900" dirty="0" smtClean="0">
                <a:latin typeface="Cambria Math"/>
                <a:ea typeface="Cambria Math"/>
              </a:rPr>
              <a:t>α</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 </a:t>
            </a:r>
            <a:r>
              <a:rPr lang="en-US" sz="2900" dirty="0" smtClean="0"/>
              <a:t>where </a:t>
            </a:r>
            <a:r>
              <a:rPr lang="el-GR" sz="2900" dirty="0" smtClean="0">
                <a:latin typeface="Cambria Math"/>
                <a:ea typeface="Cambria Math"/>
              </a:rPr>
              <a:t>α</a:t>
            </a:r>
            <a:r>
              <a:rPr lang="en-US" sz="2900" dirty="0" smtClean="0"/>
              <a:t>  is a constant.</a:t>
            </a:r>
          </a:p>
          <a:p>
            <a:pPr>
              <a:buNone/>
            </a:pPr>
            <a:endParaRPr lang="en-US" sz="2900" dirty="0" smtClean="0"/>
          </a:p>
          <a:p>
            <a:pPr>
              <a:buNone/>
            </a:pPr>
            <a:r>
              <a:rPr lang="en-US" sz="2900" dirty="0" smtClean="0"/>
              <a:t>      To find the solution with </a:t>
            </a:r>
            <a:r>
              <a:rPr lang="en-US" sz="2900" i="1" dirty="0" smtClean="0"/>
              <a:t>a</a:t>
            </a:r>
            <a:r>
              <a:rPr lang="en-US" sz="2900" baseline="-25000" dirty="0" smtClean="0">
                <a:latin typeface="Cambria Math" pitchFamily="18" charset="0"/>
                <a:ea typeface="Cambria Math" pitchFamily="18" charset="0"/>
              </a:rPr>
              <a:t>1</a:t>
            </a:r>
            <a:r>
              <a:rPr lang="en-US" sz="2900" i="1" baseline="-25000" dirty="0" smtClean="0"/>
              <a:t> </a:t>
            </a:r>
            <a:r>
              <a:rPr lang="en-US" sz="2900" i="1" dirty="0" smtClean="0"/>
              <a:t>= </a:t>
            </a:r>
            <a:r>
              <a:rPr lang="en-US" sz="2900" dirty="0" smtClean="0">
                <a:latin typeface="Cambria Math" pitchFamily="18" charset="0"/>
                <a:ea typeface="Cambria Math" pitchFamily="18" charset="0"/>
              </a:rPr>
              <a:t>3, let </a:t>
            </a:r>
            <a:r>
              <a:rPr lang="en-US" sz="2900" i="1" dirty="0" smtClean="0">
                <a:ea typeface="Cambria Math" pitchFamily="18" charset="0"/>
              </a:rPr>
              <a:t>n</a:t>
            </a:r>
            <a:r>
              <a:rPr lang="en-US" sz="2900" dirty="0" smtClean="0">
                <a:latin typeface="Cambria Math" pitchFamily="18" charset="0"/>
                <a:ea typeface="Cambria Math" pitchFamily="18" charset="0"/>
              </a:rPr>
              <a:t> = 1 in the above formula for the general solution. </a:t>
            </a:r>
          </a:p>
          <a:p>
            <a:pPr>
              <a:buNone/>
            </a:pPr>
            <a:r>
              <a:rPr lang="en-US" sz="2900" dirty="0" smtClean="0">
                <a:latin typeface="Cambria Math" pitchFamily="18" charset="0"/>
                <a:ea typeface="Cambria Math" pitchFamily="18" charset="0"/>
              </a:rPr>
              <a:t>       Then 3 </a:t>
            </a:r>
            <a:r>
              <a:rPr lang="en-US" sz="2900" i="1" dirty="0" smtClean="0"/>
              <a:t>= </a:t>
            </a:r>
            <a:r>
              <a:rPr lang="en-US" sz="2900" i="1" dirty="0" smtClean="0">
                <a:latin typeface="Cambria Math"/>
                <a:ea typeface="Cambria Math"/>
              </a:rPr>
              <a:t>−</a:t>
            </a:r>
            <a:r>
              <a:rPr lang="en-US" sz="2900" dirty="0" smtClean="0">
                <a:latin typeface="Cambria Math" pitchFamily="18" charset="0"/>
                <a:ea typeface="Cambria Math" pitchFamily="18" charset="0"/>
              </a:rPr>
              <a:t>1</a:t>
            </a:r>
            <a:r>
              <a:rPr lang="en-US" sz="2900" i="1" dirty="0" smtClean="0">
                <a:ea typeface="Cambria Math"/>
              </a:rPr>
              <a:t>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3 </a:t>
            </a:r>
            <a:r>
              <a:rPr lang="el-GR" sz="2900" dirty="0" smtClean="0">
                <a:latin typeface="Cambria Math"/>
                <a:ea typeface="Cambria Math"/>
              </a:rPr>
              <a:t>α</a:t>
            </a:r>
            <a:r>
              <a:rPr lang="en-US" sz="2900" i="1" dirty="0" smtClean="0"/>
              <a:t>,  </a:t>
            </a:r>
            <a:r>
              <a:rPr lang="en-US" sz="2900" dirty="0" smtClean="0"/>
              <a:t>and</a:t>
            </a:r>
            <a:r>
              <a:rPr lang="en-US" sz="2900" i="1" dirty="0" smtClean="0"/>
              <a:t> </a:t>
            </a:r>
            <a:r>
              <a:rPr lang="el-GR" sz="2900" dirty="0" smtClean="0">
                <a:latin typeface="Cambria Math"/>
                <a:ea typeface="Cambria Math"/>
              </a:rPr>
              <a:t>α</a:t>
            </a:r>
            <a:r>
              <a:rPr lang="en-US" sz="2900" i="1" dirty="0" smtClean="0"/>
              <a:t>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t>. Hence, the solution is </a:t>
            </a:r>
            <a:r>
              <a:rPr lang="en-US" sz="2900" i="1" dirty="0" smtClean="0"/>
              <a:t>a</a:t>
            </a:r>
            <a:r>
              <a:rPr lang="en-US" sz="2900" i="1" baseline="-25000" dirty="0" smtClean="0"/>
              <a:t>n</a:t>
            </a:r>
            <a:r>
              <a:rPr lang="en-US" sz="2900" i="1" dirty="0" smtClean="0"/>
              <a:t> = </a:t>
            </a:r>
            <a:r>
              <a:rPr lang="en-US" sz="2900" i="1" dirty="0" smtClean="0">
                <a:latin typeface="Cambria Math"/>
                <a:ea typeface="Cambria Math"/>
              </a:rPr>
              <a:t>−</a:t>
            </a:r>
            <a:r>
              <a:rPr lang="en-US" sz="2900" i="1" dirty="0" smtClean="0">
                <a:ea typeface="Cambria Math"/>
              </a:rPr>
              <a:t>n </a:t>
            </a:r>
            <a:r>
              <a:rPr lang="en-US" sz="2900" i="1" dirty="0" smtClean="0">
                <a:latin typeface="Cambria Math"/>
                <a:ea typeface="Cambria Math"/>
              </a:rPr>
              <a:t>− </a:t>
            </a:r>
            <a:r>
              <a:rPr lang="en-US" sz="2900" dirty="0" smtClean="0">
                <a:latin typeface="Cambria Math"/>
                <a:ea typeface="Cambria Math"/>
              </a:rPr>
              <a:t>3/2 + (</a:t>
            </a:r>
            <a:r>
              <a:rPr lang="en-US" sz="2900" dirty="0" smtClean="0">
                <a:latin typeface="Cambria Math" pitchFamily="18" charset="0"/>
                <a:ea typeface="Cambria Math" pitchFamily="18" charset="0"/>
              </a:rPr>
              <a:t>11</a:t>
            </a:r>
            <a:r>
              <a:rPr lang="en-US" sz="2900" i="1" dirty="0" smtClean="0"/>
              <a:t>/</a:t>
            </a:r>
            <a:r>
              <a:rPr lang="en-US" sz="2900" dirty="0" smtClean="0">
                <a:latin typeface="Cambria Math" pitchFamily="18" charset="0"/>
                <a:ea typeface="Cambria Math" pitchFamily="18" charset="0"/>
              </a:rPr>
              <a:t>6</a:t>
            </a:r>
            <a:r>
              <a:rPr lang="en-US" sz="2900" dirty="0" smtClean="0">
                <a:latin typeface="Cambria Math"/>
                <a:ea typeface="Cambria Math"/>
              </a:rPr>
              <a:t>)</a:t>
            </a:r>
            <a:r>
              <a:rPr lang="en-US" sz="2900" dirty="0" smtClean="0">
                <a:latin typeface="Cambria Math" pitchFamily="18" charset="0"/>
                <a:ea typeface="Cambria Math" pitchFamily="18" charset="0"/>
              </a:rPr>
              <a:t>3</a:t>
            </a:r>
            <a:r>
              <a:rPr lang="en-US" sz="2900" i="1" baseline="30000" dirty="0" smtClean="0">
                <a:ea typeface="Cambria Math" pitchFamily="18" charset="0"/>
              </a:rPr>
              <a:t>n</a:t>
            </a:r>
            <a:r>
              <a:rPr lang="en-US" sz="2900" i="1" dirty="0" smtClean="0"/>
              <a:t>.</a:t>
            </a:r>
            <a:endParaRPr lang="en-US" sz="2900" dirty="0" smtClean="0"/>
          </a:p>
          <a:p>
            <a:pPr>
              <a:buNone/>
            </a:pPr>
            <a:r>
              <a:rPr lang="en-US" sz="2900" i="1"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Divide-and-Conquer Algorithms and Recurrence Relations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Divide-and-Conquer Algorithms and Recurrence Relations</a:t>
            </a:r>
          </a:p>
          <a:p>
            <a:r>
              <a:rPr lang="en-US" dirty="0" smtClean="0"/>
              <a:t>Examples</a:t>
            </a:r>
          </a:p>
          <a:p>
            <a:pPr lvl="1"/>
            <a:r>
              <a:rPr lang="en-US" dirty="0" smtClean="0"/>
              <a:t>Binary Search</a:t>
            </a:r>
          </a:p>
          <a:p>
            <a:pPr lvl="1"/>
            <a:r>
              <a:rPr lang="en-US" dirty="0" smtClean="0"/>
              <a:t>Merge Sort</a:t>
            </a:r>
          </a:p>
          <a:p>
            <a:pPr lvl="1"/>
            <a:r>
              <a:rPr lang="en-US" dirty="0" smtClean="0"/>
              <a:t>Fast Multiplication of Integers</a:t>
            </a:r>
          </a:p>
          <a:p>
            <a:r>
              <a:rPr lang="en-US" dirty="0" smtClean="0"/>
              <a:t>Master Theorem</a:t>
            </a:r>
          </a:p>
          <a:p>
            <a:r>
              <a:rPr lang="en-US" dirty="0" smtClean="0"/>
              <a:t>Closest Pair of Points (</a:t>
            </a:r>
            <a:r>
              <a:rPr lang="en-US" i="1" dirty="0" smtClean="0"/>
              <a:t>not covered yet in these slides</a:t>
            </a:r>
            <a:r>
              <a:rPr lang="en-US"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Divide-and-Conquer Algorithmic Paradigm</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divide-and-conquer algorithm  </a:t>
            </a:r>
            <a:r>
              <a:rPr lang="en-US" dirty="0" smtClean="0"/>
              <a:t>works by first  </a:t>
            </a:r>
            <a:r>
              <a:rPr lang="en-US" i="1" dirty="0" smtClean="0"/>
              <a:t>dividing</a:t>
            </a:r>
            <a:r>
              <a:rPr lang="en-US" dirty="0" smtClean="0"/>
              <a:t> a problem into one or more instances of the same problem of smaller size and then </a:t>
            </a:r>
            <a:r>
              <a:rPr lang="en-US" i="1" dirty="0" smtClean="0"/>
              <a:t>conquering</a:t>
            </a:r>
            <a:r>
              <a:rPr lang="en-US" dirty="0" smtClean="0"/>
              <a:t> the problem using the solutions of the smaller problems to find a solution of the original problem.</a:t>
            </a:r>
          </a:p>
          <a:p>
            <a:pPr>
              <a:buNone/>
            </a:pPr>
            <a:r>
              <a:rPr lang="en-US" b="1" dirty="0" smtClean="0"/>
              <a:t>    Examples</a:t>
            </a:r>
            <a:r>
              <a:rPr lang="en-US" dirty="0" smtClean="0"/>
              <a:t>:</a:t>
            </a:r>
          </a:p>
          <a:p>
            <a:pPr lvl="2"/>
            <a:r>
              <a:rPr lang="en-US" dirty="0" smtClean="0"/>
              <a:t>Binary search, covered in Chapters </a:t>
            </a:r>
            <a:r>
              <a:rPr lang="en-US" dirty="0" smtClean="0">
                <a:latin typeface="Cambria Math" pitchFamily="18" charset="0"/>
                <a:ea typeface="Cambria Math" pitchFamily="18" charset="0"/>
              </a:rPr>
              <a:t>3 and 5: It works by comparing the element to be located to the middle element. The original list is then split into two lists and the search continues recursively  in the appropriate </a:t>
            </a:r>
            <a:r>
              <a:rPr lang="en-US" dirty="0" err="1" smtClean="0">
                <a:latin typeface="Cambria Math" pitchFamily="18" charset="0"/>
                <a:ea typeface="Cambria Math" pitchFamily="18" charset="0"/>
              </a:rPr>
              <a:t>sublist</a:t>
            </a:r>
            <a:r>
              <a:rPr lang="en-US" dirty="0" smtClean="0">
                <a:latin typeface="Cambria Math" pitchFamily="18" charset="0"/>
                <a:ea typeface="Cambria Math" pitchFamily="18" charset="0"/>
              </a:rPr>
              <a:t>.</a:t>
            </a:r>
          </a:p>
          <a:p>
            <a:pPr lvl="2"/>
            <a:r>
              <a:rPr lang="en-US" dirty="0" smtClean="0"/>
              <a:t>Merge sort, covered in Chapter </a:t>
            </a:r>
            <a:r>
              <a:rPr lang="en-US" dirty="0" smtClean="0">
                <a:latin typeface="Cambria Math" pitchFamily="18" charset="0"/>
                <a:ea typeface="Cambria Math" pitchFamily="18" charset="0"/>
              </a:rPr>
              <a:t>5: A list is  split into two approximately equal sized </a:t>
            </a:r>
            <a:r>
              <a:rPr lang="en-US" dirty="0" err="1" smtClean="0">
                <a:latin typeface="Cambria Math" pitchFamily="18" charset="0"/>
                <a:ea typeface="Cambria Math" pitchFamily="18" charset="0"/>
              </a:rPr>
              <a:t>sublists</a:t>
            </a:r>
            <a:r>
              <a:rPr lang="en-US" dirty="0" smtClean="0">
                <a:latin typeface="Cambria Math" pitchFamily="18" charset="0"/>
                <a:ea typeface="Cambria Math" pitchFamily="18" charset="0"/>
              </a:rPr>
              <a:t>, each  recursively sorted by merge sort.  Sorting is done by successively merging pairs of lists. </a:t>
            </a:r>
            <a:endParaRPr lang="en-US" dirty="0">
              <a:latin typeface="Cambria Math" pitchFamily="18" charset="0"/>
              <a:ea typeface="Cambria Math"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US" sz="3600" dirty="0" smtClean="0"/>
              <a:t>Divide-and-Conquer Recurrence Relations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Suppose that a recursive algorithm divides a problem of size </a:t>
            </a:r>
            <a:r>
              <a:rPr lang="en-US" i="1" dirty="0" smtClean="0"/>
              <a:t>n</a:t>
            </a:r>
            <a:r>
              <a:rPr lang="en-US" dirty="0" smtClean="0"/>
              <a:t> into </a:t>
            </a:r>
            <a:r>
              <a:rPr lang="en-US" i="1" dirty="0" smtClean="0"/>
              <a:t>a</a:t>
            </a:r>
            <a:r>
              <a:rPr lang="en-US" dirty="0" smtClean="0"/>
              <a:t> </a:t>
            </a:r>
            <a:r>
              <a:rPr lang="en-US" dirty="0" err="1" smtClean="0"/>
              <a:t>subproblems</a:t>
            </a:r>
            <a:r>
              <a:rPr lang="en-US" dirty="0" smtClean="0"/>
              <a:t>.</a:t>
            </a:r>
          </a:p>
          <a:p>
            <a:r>
              <a:rPr lang="en-US" dirty="0" smtClean="0"/>
              <a:t>Assume each </a:t>
            </a:r>
            <a:r>
              <a:rPr lang="en-US" dirty="0" err="1" smtClean="0"/>
              <a:t>subproblem</a:t>
            </a:r>
            <a:r>
              <a:rPr lang="en-US" dirty="0" smtClean="0"/>
              <a:t> is of size </a:t>
            </a:r>
            <a:r>
              <a:rPr lang="en-US" i="1" dirty="0" smtClean="0"/>
              <a:t>n</a:t>
            </a:r>
            <a:r>
              <a:rPr lang="en-US" dirty="0" smtClean="0"/>
              <a:t>/</a:t>
            </a:r>
            <a:r>
              <a:rPr lang="en-US" i="1" dirty="0" smtClean="0"/>
              <a:t>b</a:t>
            </a:r>
            <a:r>
              <a:rPr lang="en-US" dirty="0" smtClean="0"/>
              <a:t>.</a:t>
            </a:r>
          </a:p>
          <a:p>
            <a:r>
              <a:rPr lang="en-US" dirty="0" smtClean="0"/>
              <a:t>Suppose </a:t>
            </a:r>
            <a:r>
              <a:rPr lang="en-US" i="1" dirty="0" smtClean="0"/>
              <a:t>g</a:t>
            </a:r>
            <a:r>
              <a:rPr lang="en-US" dirty="0" smtClean="0"/>
              <a:t>(</a:t>
            </a:r>
            <a:r>
              <a:rPr lang="en-US" i="1" dirty="0" smtClean="0"/>
              <a:t>n</a:t>
            </a:r>
            <a:r>
              <a:rPr lang="en-US" dirty="0" smtClean="0"/>
              <a:t>) extra operations are needed in the conquer step.</a:t>
            </a:r>
          </a:p>
          <a:p>
            <a:r>
              <a:rPr lang="en-US" dirty="0" smtClean="0"/>
              <a:t>Then </a:t>
            </a:r>
            <a:r>
              <a:rPr lang="en-US" i="1" dirty="0" smtClean="0"/>
              <a:t>f</a:t>
            </a:r>
            <a:r>
              <a:rPr lang="en-US" dirty="0" smtClean="0"/>
              <a:t>(</a:t>
            </a:r>
            <a:r>
              <a:rPr lang="en-US" i="1" dirty="0" smtClean="0"/>
              <a:t>n</a:t>
            </a:r>
            <a:r>
              <a:rPr lang="en-US" dirty="0" smtClean="0"/>
              <a:t>) represents the number of operations to solve a problem of size </a:t>
            </a:r>
            <a:r>
              <a:rPr lang="en-US" i="1" dirty="0" smtClean="0"/>
              <a:t>n</a:t>
            </a:r>
            <a:r>
              <a:rPr lang="en-US" dirty="0" smtClean="0"/>
              <a:t> </a:t>
            </a:r>
            <a:r>
              <a:rPr lang="en-US" dirty="0" err="1" smtClean="0"/>
              <a:t>satisisfies</a:t>
            </a:r>
            <a:r>
              <a:rPr lang="en-US" dirty="0" smtClean="0"/>
              <a:t> the following recurrence relation:</a:t>
            </a:r>
          </a:p>
          <a:p>
            <a:pPr>
              <a:buNone/>
            </a:pPr>
            <a:r>
              <a:rPr lang="en-US" i="1" dirty="0" smtClean="0"/>
              <a:t>            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smtClean="0"/>
              <a:t>g</a:t>
            </a:r>
            <a:r>
              <a:rPr lang="en-US" dirty="0" smtClean="0"/>
              <a:t>(</a:t>
            </a:r>
            <a:r>
              <a:rPr lang="en-US" i="1" dirty="0" smtClean="0"/>
              <a:t>n</a:t>
            </a:r>
            <a:r>
              <a:rPr lang="en-US" dirty="0" smtClean="0"/>
              <a:t>)</a:t>
            </a:r>
          </a:p>
          <a:p>
            <a:r>
              <a:rPr lang="en-US" dirty="0" smtClean="0"/>
              <a:t>This is called a </a:t>
            </a:r>
            <a:r>
              <a:rPr lang="en-US" i="1" dirty="0" smtClean="0"/>
              <a:t>divide-and-conquer recurrence relation.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Search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Binary search reduces the search for an element in a sequence of size </a:t>
            </a:r>
            <a:r>
              <a:rPr lang="en-US" i="1" dirty="0" smtClean="0"/>
              <a:t>n</a:t>
            </a:r>
            <a:r>
              <a:rPr lang="en-US" dirty="0" smtClean="0"/>
              <a:t> to the search in a sequence of size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Two comparisons are needed to implement this reduction;</a:t>
            </a:r>
          </a:p>
          <a:p>
            <a:pPr lvl="1"/>
            <a:r>
              <a:rPr lang="en-US" dirty="0" smtClean="0"/>
              <a:t>one to decide whether to search the upper or lower half of the sequence and </a:t>
            </a:r>
          </a:p>
          <a:p>
            <a:pPr lvl="1"/>
            <a:r>
              <a:rPr lang="en-US" dirty="0" smtClean="0"/>
              <a:t>the other to determine if the sequence has elements.</a:t>
            </a:r>
          </a:p>
          <a:p>
            <a:r>
              <a:rPr lang="en-US" dirty="0" smtClean="0"/>
              <a:t>Hence, if </a:t>
            </a:r>
            <a:r>
              <a:rPr lang="en-US" i="1" dirty="0" smtClean="0"/>
              <a:t>f</a:t>
            </a:r>
            <a:r>
              <a:rPr lang="en-US" dirty="0" smtClean="0"/>
              <a:t>(</a:t>
            </a:r>
            <a:r>
              <a:rPr lang="en-US" i="1" dirty="0" smtClean="0"/>
              <a:t>n</a:t>
            </a:r>
            <a:r>
              <a:rPr lang="en-US" dirty="0" smtClean="0"/>
              <a:t>) is the number of comparisons required to search for an element in a sequence of size </a:t>
            </a:r>
            <a:r>
              <a:rPr lang="en-US" i="1" dirty="0" smtClean="0"/>
              <a:t>n</a:t>
            </a:r>
            <a:r>
              <a:rPr lang="en-US" dirty="0" smtClean="0"/>
              <a:t>, then</a:t>
            </a:r>
          </a:p>
          <a:p>
            <a:pPr>
              <a:buNone/>
            </a:pPr>
            <a:endParaRPr lang="en-US" dirty="0" smtClean="0"/>
          </a:p>
          <a:p>
            <a:pPr>
              <a:buNone/>
            </a:pPr>
            <a:endParaRPr lang="en-US" dirty="0" smtClean="0"/>
          </a:p>
          <a:p>
            <a:pPr>
              <a:buNone/>
            </a:pPr>
            <a:r>
              <a:rPr lang="en-US" dirty="0" smtClean="0"/>
              <a:t>      when </a:t>
            </a:r>
            <a:r>
              <a:rPr lang="en-US" i="1" dirty="0" smtClean="0"/>
              <a:t>n</a:t>
            </a:r>
            <a:r>
              <a:rPr lang="en-US" dirty="0" smtClean="0"/>
              <a:t> is even.</a:t>
            </a:r>
          </a:p>
          <a:p>
            <a:pPr>
              <a:buNone/>
            </a:pPr>
            <a:r>
              <a:rPr lang="en-US" dirty="0" smtClean="0"/>
              <a:t>        </a:t>
            </a:r>
            <a:endParaRPr lang="en-US" dirty="0"/>
          </a:p>
        </p:txBody>
      </p:sp>
      <p:sp>
        <p:nvSpPr>
          <p:cNvPr id="4" name="Rectangle 3"/>
          <p:cNvSpPr/>
          <p:nvPr/>
        </p:nvSpPr>
        <p:spPr>
          <a:xfrm>
            <a:off x="2667000" y="4572000"/>
            <a:ext cx="2685351" cy="523220"/>
          </a:xfrm>
          <a:prstGeom prst="rect">
            <a:avLst/>
          </a:prstGeom>
        </p:spPr>
        <p:txBody>
          <a:bodyPr wrap="none">
            <a:spAutoFit/>
          </a:bodyPr>
          <a:lstStyle/>
          <a:p>
            <a:r>
              <a:rPr lang="en-US" i="1" dirty="0" smtClean="0"/>
              <a:t> </a:t>
            </a:r>
            <a:r>
              <a:rPr lang="en-US" sz="2800" i="1" dirty="0" smtClean="0"/>
              <a:t>f</a:t>
            </a:r>
            <a:r>
              <a:rPr lang="en-US" sz="2800" dirty="0" smtClean="0"/>
              <a:t>(</a:t>
            </a:r>
            <a:r>
              <a:rPr lang="en-US" sz="2800" i="1" dirty="0" smtClean="0"/>
              <a:t>n</a:t>
            </a:r>
            <a:r>
              <a:rPr lang="en-US" sz="2800" dirty="0" smtClean="0"/>
              <a:t>) = </a:t>
            </a:r>
            <a:r>
              <a:rPr lang="en-US" sz="2800" i="1" dirty="0" smtClean="0"/>
              <a:t>f</a:t>
            </a:r>
            <a:r>
              <a:rPr lang="en-US" sz="2800" dirty="0" smtClean="0"/>
              <a:t>(</a:t>
            </a:r>
            <a:r>
              <a:rPr lang="en-US" sz="2800" i="1" dirty="0" smtClean="0"/>
              <a:t>n</a:t>
            </a:r>
            <a:r>
              <a:rPr lang="en-US" sz="2800" dirty="0" smtClean="0"/>
              <a:t>/</a:t>
            </a:r>
            <a:r>
              <a:rPr lang="en-US" sz="2800" dirty="0" smtClean="0">
                <a:latin typeface="Cambria Math" pitchFamily="18" charset="0"/>
                <a:ea typeface="Cambria Math" pitchFamily="18" charset="0"/>
              </a:rPr>
              <a:t>2</a:t>
            </a:r>
            <a:r>
              <a:rPr lang="en-US" sz="2800" dirty="0" smtClean="0"/>
              <a:t>) + </a:t>
            </a:r>
            <a:r>
              <a:rPr lang="en-US" sz="2800" dirty="0" smtClean="0">
                <a:latin typeface="Cambria Math" pitchFamily="18" charset="0"/>
                <a:ea typeface="Cambria Math" pitchFamily="18" charset="0"/>
              </a:rPr>
              <a:t>2</a:t>
            </a:r>
            <a:endParaRPr lang="en-US" sz="2800" dirty="0">
              <a:latin typeface="Cambria Math" pitchFamily="18" charset="0"/>
              <a:ea typeface="Cambria Math"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Merge Sort</a:t>
            </a:r>
            <a:endParaRPr lang="en-US" dirty="0"/>
          </a:p>
        </p:txBody>
      </p:sp>
      <p:sp>
        <p:nvSpPr>
          <p:cNvPr id="3" name="Content Placeholder 2"/>
          <p:cNvSpPr>
            <a:spLocks noGrp="1"/>
          </p:cNvSpPr>
          <p:nvPr>
            <p:ph idx="1"/>
          </p:nvPr>
        </p:nvSpPr>
        <p:spPr/>
        <p:txBody>
          <a:bodyPr>
            <a:normAutofit lnSpcReduction="10000"/>
          </a:bodyPr>
          <a:lstStyle/>
          <a:p>
            <a:r>
              <a:rPr lang="en-US" dirty="0" smtClean="0"/>
              <a:t>The merge sort algorithm splits a list of </a:t>
            </a:r>
            <a:r>
              <a:rPr lang="en-US" i="1" dirty="0" smtClean="0"/>
              <a:t>n</a:t>
            </a:r>
            <a:r>
              <a:rPr lang="en-US" dirty="0" smtClean="0"/>
              <a:t> (assuming </a:t>
            </a:r>
            <a:r>
              <a:rPr lang="en-US" i="1" dirty="0" smtClean="0"/>
              <a:t>n</a:t>
            </a:r>
            <a:r>
              <a:rPr lang="en-US" dirty="0" smtClean="0"/>
              <a:t> is even) items to be sorted into two lists with </a:t>
            </a:r>
            <a:r>
              <a:rPr lang="en-US" i="1" dirty="0" smtClean="0"/>
              <a:t>n</a:t>
            </a:r>
            <a:r>
              <a:rPr lang="en-US" dirty="0" smtClean="0"/>
              <a:t>/</a:t>
            </a:r>
            <a:r>
              <a:rPr lang="en-US" dirty="0" smtClean="0">
                <a:latin typeface="Cambria Math" pitchFamily="18" charset="0"/>
                <a:ea typeface="Cambria Math" pitchFamily="18" charset="0"/>
              </a:rPr>
              <a:t>2</a:t>
            </a:r>
            <a:r>
              <a:rPr lang="en-US" dirty="0" smtClean="0"/>
              <a:t> items. It uses fewer than </a:t>
            </a:r>
            <a:r>
              <a:rPr lang="en-US" i="1" dirty="0" smtClean="0"/>
              <a:t>n</a:t>
            </a:r>
            <a:r>
              <a:rPr lang="en-US" dirty="0" smtClean="0"/>
              <a:t> comparisons to merge the two sorted lists.</a:t>
            </a:r>
          </a:p>
          <a:p>
            <a:r>
              <a:rPr lang="en-US" dirty="0" smtClean="0"/>
              <a:t>Hence, the number of comparisons required to sort a sequence of size </a:t>
            </a:r>
            <a:r>
              <a:rPr lang="en-US" i="1" dirty="0" smtClean="0"/>
              <a:t>n</a:t>
            </a:r>
            <a:r>
              <a:rPr lang="en-US" dirty="0" smtClean="0"/>
              <a:t>,  is no more than than  </a:t>
            </a:r>
            <a:r>
              <a:rPr lang="en-US" i="1" dirty="0" smtClean="0"/>
              <a:t>M</a:t>
            </a:r>
            <a:r>
              <a:rPr lang="en-US" dirty="0" smtClean="0"/>
              <a:t>(</a:t>
            </a:r>
            <a:r>
              <a:rPr lang="en-US" i="1" dirty="0" smtClean="0"/>
              <a:t>n</a:t>
            </a:r>
            <a:r>
              <a:rPr lang="en-US" dirty="0" smtClean="0"/>
              <a:t>) where</a:t>
            </a:r>
          </a:p>
          <a:p>
            <a:pPr>
              <a:buNone/>
            </a:pPr>
            <a:endParaRPr lang="en-US" dirty="0" smtClean="0"/>
          </a:p>
          <a:p>
            <a:pPr>
              <a:buNone/>
            </a:pPr>
            <a:endParaRPr lang="en-US" dirty="0" smtClean="0"/>
          </a:p>
          <a:p>
            <a:pPr>
              <a:buNone/>
            </a:pPr>
            <a:r>
              <a:rPr lang="en-US" dirty="0" smtClean="0"/>
              <a:t>      </a:t>
            </a:r>
          </a:p>
          <a:p>
            <a:pPr>
              <a:buNone/>
            </a:pPr>
            <a:r>
              <a:rPr lang="en-US" dirty="0" smtClean="0"/>
              <a:t>        </a:t>
            </a:r>
            <a:endParaRPr lang="en-US" dirty="0"/>
          </a:p>
        </p:txBody>
      </p:sp>
      <p:sp>
        <p:nvSpPr>
          <p:cNvPr id="4" name="Rectangle 3"/>
          <p:cNvSpPr/>
          <p:nvPr/>
        </p:nvSpPr>
        <p:spPr>
          <a:xfrm>
            <a:off x="2667000" y="4572000"/>
            <a:ext cx="3411511" cy="523220"/>
          </a:xfrm>
          <a:prstGeom prst="rect">
            <a:avLst/>
          </a:prstGeom>
        </p:spPr>
        <p:txBody>
          <a:bodyPr wrap="none">
            <a:spAutoFit/>
          </a:bodyPr>
          <a:lstStyle/>
          <a:p>
            <a:r>
              <a:rPr lang="en-US" i="1" dirty="0" smtClean="0"/>
              <a:t> </a:t>
            </a:r>
            <a:r>
              <a:rPr lang="en-US" sz="2800" i="1" dirty="0" smtClean="0"/>
              <a:t>M</a:t>
            </a:r>
            <a:r>
              <a:rPr lang="en-US" sz="2800" dirty="0" smtClean="0"/>
              <a:t>(</a:t>
            </a:r>
            <a:r>
              <a:rPr lang="en-US" sz="2800" i="1" dirty="0" smtClean="0"/>
              <a:t>n</a:t>
            </a:r>
            <a:r>
              <a:rPr lang="en-US" sz="2800" dirty="0" smtClean="0"/>
              <a:t>) = </a:t>
            </a:r>
            <a:r>
              <a:rPr lang="en-US" sz="2800" dirty="0" smtClean="0">
                <a:latin typeface="Cambria Math" pitchFamily="18" charset="0"/>
                <a:ea typeface="Cambria Math" pitchFamily="18" charset="0"/>
              </a:rPr>
              <a:t>2</a:t>
            </a:r>
            <a:r>
              <a:rPr lang="en-US" sz="2800" i="1" dirty="0" smtClean="0"/>
              <a:t>M</a:t>
            </a:r>
            <a:r>
              <a:rPr lang="en-US" sz="2800" dirty="0" smtClean="0"/>
              <a:t>(</a:t>
            </a:r>
            <a:r>
              <a:rPr lang="en-US" sz="2800" i="1" dirty="0" smtClean="0"/>
              <a:t>n</a:t>
            </a:r>
            <a:r>
              <a:rPr lang="en-US" sz="2800" dirty="0" smtClean="0"/>
              <a:t>/</a:t>
            </a:r>
            <a:r>
              <a:rPr lang="en-US" sz="2800" dirty="0" smtClean="0">
                <a:latin typeface="Cambria Math" pitchFamily="18" charset="0"/>
                <a:ea typeface="Cambria Math" pitchFamily="18" charset="0"/>
              </a:rPr>
              <a:t>2</a:t>
            </a:r>
            <a:r>
              <a:rPr lang="en-US" sz="2800" dirty="0" smtClean="0"/>
              <a:t>) + </a:t>
            </a:r>
            <a:r>
              <a:rPr lang="en-US" sz="2800" i="1" dirty="0" smtClean="0">
                <a:ea typeface="Cambria Math" pitchFamily="18" charset="0"/>
              </a:rPr>
              <a:t>n</a:t>
            </a:r>
            <a:r>
              <a:rPr lang="en-US" sz="2800" dirty="0" smtClean="0">
                <a:ea typeface="Cambria Math" pitchFamily="18" charset="0"/>
              </a:rPr>
              <a:t>.</a:t>
            </a:r>
            <a:endParaRPr lang="en-US" sz="2800" dirty="0">
              <a:ea typeface="Cambria Math"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Fast Multiplication of Integers</a:t>
            </a:r>
            <a:endParaRPr lang="en-US" sz="4000" dirty="0"/>
          </a:p>
        </p:txBody>
      </p:sp>
      <p:sp>
        <p:nvSpPr>
          <p:cNvPr id="3" name="Content Placeholder 2"/>
          <p:cNvSpPr>
            <a:spLocks noGrp="1"/>
          </p:cNvSpPr>
          <p:nvPr>
            <p:ph idx="1"/>
          </p:nvPr>
        </p:nvSpPr>
        <p:spPr/>
        <p:txBody>
          <a:bodyPr>
            <a:normAutofit fontScale="32500" lnSpcReduction="20000"/>
          </a:bodyPr>
          <a:lstStyle/>
          <a:p>
            <a:r>
              <a:rPr lang="en-US" sz="4300" dirty="0" smtClean="0"/>
              <a:t>An algorithm  for the fast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(assuming </a:t>
            </a:r>
            <a:r>
              <a:rPr lang="en-US" sz="4300" i="1" dirty="0" smtClean="0"/>
              <a:t>n</a:t>
            </a:r>
            <a:r>
              <a:rPr lang="en-US" sz="4300" dirty="0" smtClean="0"/>
              <a:t> is even) first splits each of the </a:t>
            </a:r>
            <a:r>
              <a:rPr lang="en-US" sz="4300" dirty="0" smtClean="0">
                <a:latin typeface="Cambria Math" pitchFamily="18" charset="0"/>
                <a:ea typeface="Cambria Math" pitchFamily="18" charset="0"/>
              </a:rPr>
              <a:t>2</a:t>
            </a:r>
            <a:r>
              <a:rPr lang="en-US" sz="4300" i="1" dirty="0" smtClean="0"/>
              <a:t>n</a:t>
            </a:r>
            <a:r>
              <a:rPr lang="en-US" sz="4300" dirty="0" smtClean="0"/>
              <a:t>-bit integers into two blocks, each of </a:t>
            </a:r>
            <a:r>
              <a:rPr lang="en-US" sz="4300" i="1" dirty="0" smtClean="0"/>
              <a:t>n</a:t>
            </a:r>
            <a:r>
              <a:rPr lang="en-US" sz="4300" dirty="0" smtClean="0"/>
              <a:t> bits.</a:t>
            </a:r>
          </a:p>
          <a:p>
            <a:r>
              <a:rPr lang="en-US" sz="4300" dirty="0" smtClean="0"/>
              <a:t>Suppose that </a:t>
            </a:r>
            <a:r>
              <a:rPr lang="en-US" sz="4300" i="1" dirty="0" smtClean="0"/>
              <a:t>a</a:t>
            </a:r>
            <a:r>
              <a:rPr lang="en-US" sz="4300" dirty="0" smtClean="0"/>
              <a:t> and </a:t>
            </a:r>
            <a:r>
              <a:rPr lang="en-US" sz="4300" i="1" dirty="0" smtClean="0"/>
              <a:t>b</a:t>
            </a:r>
            <a:r>
              <a:rPr lang="en-US" sz="4300" dirty="0" smtClean="0"/>
              <a:t> are integers with binary expansions of length </a:t>
            </a:r>
            <a:r>
              <a:rPr lang="en-US" sz="4300" dirty="0" smtClean="0">
                <a:latin typeface="Cambria Math" pitchFamily="18" charset="0"/>
                <a:ea typeface="Cambria Math" pitchFamily="18" charset="0"/>
              </a:rPr>
              <a:t>2</a:t>
            </a:r>
            <a:r>
              <a:rPr lang="en-US" sz="4300" i="1" dirty="0" smtClean="0"/>
              <a:t>n</a:t>
            </a:r>
            <a:r>
              <a:rPr lang="en-US" sz="4300" dirty="0" smtClean="0"/>
              <a:t>. Let</a:t>
            </a:r>
          </a:p>
          <a:p>
            <a:pPr>
              <a:buNone/>
            </a:pPr>
            <a:r>
              <a:rPr lang="en-US" sz="4300" dirty="0" smtClean="0"/>
              <a:t>             </a:t>
            </a:r>
            <a:r>
              <a:rPr lang="en-US" sz="4300" i="1" dirty="0" smtClean="0"/>
              <a:t>a</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   </a:t>
            </a:r>
            <a:r>
              <a:rPr lang="en-US" sz="4300" dirty="0" smtClean="0">
                <a:ea typeface="Cambria Math"/>
              </a:rPr>
              <a:t>and</a:t>
            </a:r>
            <a:r>
              <a:rPr lang="en-US" sz="4300" i="1" dirty="0" smtClean="0"/>
              <a:t> b</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2</a:t>
            </a:r>
            <a:r>
              <a:rPr lang="en-US" sz="4300" i="1" baseline="-25000" dirty="0" smtClean="0">
                <a:latin typeface="Cambria Math"/>
                <a:ea typeface="Cambria Math"/>
              </a:rPr>
              <a:t>n</a:t>
            </a:r>
            <a:r>
              <a:rPr lang="en-US" sz="4300" baseline="-25000" dirty="0" smtClean="0">
                <a:latin typeface="Cambria Math"/>
                <a:ea typeface="Cambria Math"/>
              </a:rPr>
              <a:t>−2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t> .</a:t>
            </a:r>
            <a:r>
              <a:rPr lang="en-US" sz="4300" baseline="-25000" dirty="0" smtClean="0">
                <a:latin typeface="Cambria Math"/>
                <a:ea typeface="Cambria Math"/>
              </a:rPr>
              <a:t> </a:t>
            </a:r>
            <a:endParaRPr lang="en-US" sz="4300" dirty="0" smtClean="0"/>
          </a:p>
          <a:p>
            <a:r>
              <a:rPr lang="en-US" sz="4300" dirty="0" smtClean="0"/>
              <a:t>Let </a:t>
            </a:r>
            <a:r>
              <a:rPr lang="en-US" sz="4300" i="1" dirty="0" smtClean="0"/>
              <a:t>a</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0</a:t>
            </a:r>
            <a:r>
              <a:rPr lang="en-US" sz="4300" dirty="0" smtClean="0"/>
              <a:t>,  </a:t>
            </a:r>
            <a:r>
              <a:rPr lang="en-US" sz="4300" i="1" dirty="0" smtClean="0"/>
              <a:t>b</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i="1" dirty="0" smtClean="0"/>
              <a:t>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0</a:t>
            </a:r>
            <a:r>
              <a:rPr lang="en-US" sz="4300" dirty="0" smtClean="0"/>
              <a:t> , </a:t>
            </a:r>
            <a:r>
              <a:rPr lang="en-US" sz="4300" dirty="0" smtClean="0">
                <a:latin typeface="Cambria Math" pitchFamily="18" charset="0"/>
                <a:ea typeface="Cambria Math" pitchFamily="18" charset="0"/>
              </a:rPr>
              <a:t>where</a:t>
            </a:r>
          </a:p>
          <a:p>
            <a:pPr>
              <a:buNone/>
            </a:pPr>
            <a:r>
              <a:rPr lang="en-US" sz="4300" i="1" dirty="0" smtClean="0"/>
              <a:t>               A</a:t>
            </a:r>
            <a:r>
              <a:rPr lang="en-US" sz="4300" baseline="-25000" dirty="0" smtClean="0">
                <a:latin typeface="Cambria Math" pitchFamily="18" charset="0"/>
                <a:ea typeface="Cambria Math" pitchFamily="18" charset="0"/>
              </a:rPr>
              <a:t>1</a:t>
            </a:r>
            <a:r>
              <a:rPr lang="en-US" sz="4300" dirty="0" smtClean="0"/>
              <a:t> = (</a:t>
            </a:r>
            <a:r>
              <a:rPr lang="en-US" sz="4300" i="1" dirty="0" smtClean="0"/>
              <a:t>a</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a</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A</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a</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a</a:t>
            </a:r>
            <a:r>
              <a:rPr lang="en-US" sz="4300" baseline="-25000" dirty="0" smtClean="0">
                <a:latin typeface="Cambria Math"/>
                <a:ea typeface="Cambria Math"/>
              </a:rPr>
              <a:t>1</a:t>
            </a:r>
            <a:r>
              <a:rPr lang="en-US" sz="4300" i="1" dirty="0" smtClean="0">
                <a:ea typeface="Cambria Math"/>
              </a:rPr>
              <a:t>a</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p>
          <a:p>
            <a:pPr>
              <a:buNone/>
            </a:pPr>
            <a:r>
              <a:rPr lang="en-US" sz="4300" i="1" dirty="0" smtClean="0"/>
              <a:t>               B</a:t>
            </a:r>
            <a:r>
              <a:rPr lang="en-US" sz="4300" baseline="-25000" dirty="0" smtClean="0">
                <a:latin typeface="Cambria Math" pitchFamily="18" charset="0"/>
                <a:ea typeface="Cambria Math" pitchFamily="18" charset="0"/>
              </a:rPr>
              <a:t>1</a:t>
            </a:r>
            <a:r>
              <a:rPr lang="en-US" sz="4300" dirty="0" smtClean="0"/>
              <a:t> = (</a:t>
            </a:r>
            <a:r>
              <a:rPr lang="en-US" sz="4300" i="1" dirty="0" smtClean="0"/>
              <a:t>b</a:t>
            </a:r>
            <a:r>
              <a:rPr lang="en-US" sz="4300" baseline="-25000" dirty="0" smtClean="0">
                <a:latin typeface="Cambria Math" pitchFamily="18" charset="0"/>
                <a:ea typeface="Cambria Math" pitchFamily="18" charset="0"/>
              </a:rPr>
              <a:t>2</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i="1" baseline="-25000" dirty="0" smtClean="0">
                <a:latin typeface="Cambria Math"/>
                <a:ea typeface="Cambria Math"/>
              </a:rPr>
              <a:t>n</a:t>
            </a:r>
            <a:r>
              <a:rPr lang="en-US" sz="4300" baseline="-25000" dirty="0" smtClean="0">
                <a:latin typeface="Cambria Math"/>
                <a:ea typeface="Cambria Math"/>
              </a:rPr>
              <a:t>+1</a:t>
            </a:r>
            <a:r>
              <a:rPr lang="en-US" sz="4300" i="1" dirty="0" smtClean="0">
                <a:ea typeface="Cambria Math"/>
              </a:rPr>
              <a:t>b</a:t>
            </a:r>
            <a:r>
              <a:rPr lang="en-US" sz="4300" i="1" baseline="-25000" dirty="0" smtClean="0">
                <a:latin typeface="Cambria Math"/>
                <a:ea typeface="Cambria Math"/>
              </a:rPr>
              <a:t>n</a:t>
            </a:r>
            <a:r>
              <a:rPr lang="en-US" sz="4300" dirty="0" smtClean="0">
                <a:latin typeface="Cambria Math"/>
                <a:ea typeface="Cambria Math"/>
              </a:rPr>
              <a:t>)</a:t>
            </a:r>
            <a:r>
              <a:rPr lang="en-US" sz="4300" baseline="-25000" dirty="0" smtClean="0">
                <a:latin typeface="Cambria Math"/>
                <a:ea typeface="Cambria Math"/>
              </a:rPr>
              <a:t>2</a:t>
            </a:r>
            <a:r>
              <a:rPr lang="en-US" sz="4300" i="1" dirty="0" smtClean="0">
                <a:ea typeface="Cambria Math"/>
              </a:rPr>
              <a:t> </a:t>
            </a:r>
            <a:r>
              <a:rPr lang="en-US" sz="4300" dirty="0" smtClean="0"/>
              <a:t>, </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pitchFamily="18" charset="0"/>
                <a:ea typeface="Cambria Math" pitchFamily="18" charset="0"/>
              </a:rPr>
              <a:t> </a:t>
            </a:r>
            <a:r>
              <a:rPr lang="en-US" sz="4300" dirty="0" smtClean="0"/>
              <a:t>= (</a:t>
            </a:r>
            <a:r>
              <a:rPr lang="en-US" sz="4300" i="1" dirty="0" smtClean="0"/>
              <a:t>b</a:t>
            </a:r>
            <a:r>
              <a:rPr lang="en-US" sz="4300" i="1" baseline="-25000" dirty="0" smtClean="0"/>
              <a:t>n</a:t>
            </a:r>
            <a:r>
              <a:rPr lang="en-US" sz="4300" baseline="-25000" dirty="0" smtClean="0">
                <a:latin typeface="Cambria Math"/>
                <a:ea typeface="Cambria Math"/>
              </a:rPr>
              <a:t>−1 </a:t>
            </a:r>
            <a:r>
              <a:rPr lang="en-US" sz="4300" dirty="0" smtClean="0">
                <a:latin typeface="Cambria Math"/>
                <a:ea typeface="Cambria Math"/>
              </a:rPr>
              <a:t>… </a:t>
            </a:r>
            <a:r>
              <a:rPr lang="en-US" sz="4300" i="1" dirty="0" smtClean="0">
                <a:ea typeface="Cambria Math"/>
              </a:rPr>
              <a:t>b</a:t>
            </a:r>
            <a:r>
              <a:rPr lang="en-US" sz="4300" baseline="-25000" dirty="0" smtClean="0">
                <a:latin typeface="Cambria Math"/>
                <a:ea typeface="Cambria Math"/>
              </a:rPr>
              <a:t>1</a:t>
            </a:r>
            <a:r>
              <a:rPr lang="en-US" sz="4300" i="1" dirty="0" smtClean="0">
                <a:ea typeface="Cambria Math"/>
              </a:rPr>
              <a:t>b</a:t>
            </a:r>
            <a:r>
              <a:rPr lang="en-US" sz="4300" baseline="-25000" dirty="0" smtClean="0">
                <a:latin typeface="Cambria Math"/>
                <a:ea typeface="Cambria Math"/>
              </a:rPr>
              <a:t>0</a:t>
            </a:r>
            <a:r>
              <a:rPr lang="en-US" sz="4300" dirty="0" smtClean="0">
                <a:latin typeface="Cambria Math"/>
                <a:ea typeface="Cambria Math"/>
              </a:rPr>
              <a:t>)</a:t>
            </a:r>
            <a:r>
              <a:rPr lang="en-US" sz="4300" baseline="-25000" dirty="0" smtClean="0">
                <a:latin typeface="Cambria Math"/>
                <a:ea typeface="Cambria Math"/>
              </a:rPr>
              <a:t>2</a:t>
            </a:r>
            <a:r>
              <a:rPr lang="en-US" sz="4300" dirty="0" smtClean="0">
                <a:latin typeface="Cambria Math"/>
                <a:ea typeface="Cambria Math"/>
              </a:rPr>
              <a:t>.</a:t>
            </a:r>
            <a:endParaRPr lang="en-US" sz="4300" dirty="0" smtClean="0">
              <a:latin typeface="Cambria Math" pitchFamily="18" charset="0"/>
              <a:ea typeface="Cambria Math" pitchFamily="18" charset="0"/>
            </a:endParaRPr>
          </a:p>
          <a:p>
            <a:r>
              <a:rPr lang="en-US" sz="4300" dirty="0" smtClean="0"/>
              <a:t>The algorithm is based on the fact that </a:t>
            </a:r>
            <a:r>
              <a:rPr lang="en-US" sz="4300" i="1" dirty="0" err="1" smtClean="0"/>
              <a:t>ab</a:t>
            </a:r>
            <a:r>
              <a:rPr lang="en-US" sz="4300" dirty="0" smtClean="0"/>
              <a:t> can be rewritten as:</a:t>
            </a:r>
          </a:p>
          <a:p>
            <a:pPr>
              <a:buNone/>
            </a:pPr>
            <a:r>
              <a:rPr lang="en-US" sz="4300" i="1" dirty="0" smtClean="0"/>
              <a:t>               </a:t>
            </a:r>
            <a:r>
              <a:rPr lang="en-US" sz="4300" i="1" dirty="0" err="1" smtClean="0"/>
              <a:t>ab</a:t>
            </a:r>
            <a:r>
              <a:rPr lang="en-US" sz="4300" i="1" dirty="0" smtClean="0"/>
              <a:t> </a:t>
            </a:r>
            <a:r>
              <a:rPr lang="en-US" sz="4300" dirty="0" smtClean="0"/>
              <a:t>= (</a:t>
            </a:r>
            <a:r>
              <a:rPr lang="en-US" sz="4300" dirty="0" smtClean="0">
                <a:latin typeface="Cambria Math" pitchFamily="18" charset="0"/>
                <a:ea typeface="Cambria Math" pitchFamily="18" charset="0"/>
              </a:rPr>
              <a:t>2</a:t>
            </a:r>
            <a:r>
              <a:rPr lang="en-US" sz="4300" baseline="300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2</a:t>
            </a:r>
            <a:r>
              <a:rPr lang="en-US" sz="4300" i="1" baseline="30000" dirty="0" smtClean="0"/>
              <a:t>n</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 </a:t>
            </a:r>
            <a:r>
              <a:rPr lang="en-US" sz="4300" dirty="0" smtClean="0"/>
              <a:t>(</a:t>
            </a:r>
            <a:r>
              <a:rPr lang="en-US" sz="4300" i="1" dirty="0" smtClean="0"/>
              <a:t>A</a:t>
            </a:r>
            <a:r>
              <a:rPr lang="en-US" sz="4300" baseline="-25000" dirty="0" smtClean="0">
                <a:latin typeface="Cambria Math" pitchFamily="18" charset="0"/>
                <a:ea typeface="Cambria Math" pitchFamily="18" charset="0"/>
              </a:rPr>
              <a:t>1</a:t>
            </a:r>
            <a:r>
              <a:rPr lang="en-US" sz="4300" dirty="0" smtClean="0">
                <a:latin typeface="Cambria Math"/>
                <a:ea typeface="Cambria Math"/>
              </a:rPr>
              <a:t>−</a:t>
            </a:r>
            <a:r>
              <a:rPr lang="en-US" sz="4300" i="1" dirty="0" smtClean="0"/>
              <a:t>A</a:t>
            </a:r>
            <a:r>
              <a:rPr lang="en-US" sz="4300" baseline="-25000" dirty="0" smtClean="0">
                <a:latin typeface="Cambria Math" pitchFamily="18" charset="0"/>
                <a:ea typeface="Cambria Math" pitchFamily="18" charset="0"/>
              </a:rPr>
              <a:t>0</a:t>
            </a:r>
            <a:r>
              <a:rPr lang="en-US" sz="4300" dirty="0" smtClean="0"/>
              <a:t>)(</a:t>
            </a:r>
            <a:r>
              <a:rPr lang="en-US" sz="4300" i="1" dirty="0" smtClean="0"/>
              <a:t>B</a:t>
            </a:r>
            <a:r>
              <a:rPr lang="en-US" sz="4300" baseline="-25000" dirty="0" smtClean="0">
                <a:latin typeface="Cambria Math" pitchFamily="18" charset="0"/>
                <a:ea typeface="Cambria Math" pitchFamily="18" charset="0"/>
              </a:rPr>
              <a:t>0</a:t>
            </a:r>
            <a:r>
              <a:rPr lang="en-US" sz="4300" dirty="0" smtClean="0">
                <a:latin typeface="Cambria Math"/>
                <a:ea typeface="Cambria Math"/>
              </a:rPr>
              <a:t> − </a:t>
            </a:r>
            <a:r>
              <a:rPr lang="en-US" sz="4300" i="1" dirty="0" smtClean="0"/>
              <a:t>B</a:t>
            </a:r>
            <a:r>
              <a:rPr lang="en-US" sz="4300" baseline="-25000" dirty="0" smtClean="0">
                <a:latin typeface="Cambria Math" pitchFamily="18" charset="0"/>
                <a:ea typeface="Cambria Math" pitchFamily="18" charset="0"/>
              </a:rPr>
              <a:t>1</a:t>
            </a:r>
            <a:r>
              <a:rPr lang="en-US" sz="4300" dirty="0" smtClean="0"/>
              <a:t>) +(</a:t>
            </a:r>
            <a:r>
              <a:rPr lang="en-US" sz="4300" dirty="0" smtClean="0">
                <a:latin typeface="Cambria Math" pitchFamily="18" charset="0"/>
                <a:ea typeface="Cambria Math" pitchFamily="18" charset="0"/>
              </a:rPr>
              <a:t>2</a:t>
            </a:r>
            <a:r>
              <a:rPr lang="en-US" sz="4300" i="1" baseline="30000" dirty="0" smtClean="0"/>
              <a:t>n</a:t>
            </a:r>
            <a:r>
              <a:rPr lang="en-US" sz="4300" dirty="0" smtClean="0"/>
              <a:t> + </a:t>
            </a:r>
            <a:r>
              <a:rPr lang="en-US" sz="4300" dirty="0" smtClean="0">
                <a:latin typeface="Cambria Math" pitchFamily="18" charset="0"/>
                <a:ea typeface="Cambria Math" pitchFamily="18" charset="0"/>
              </a:rPr>
              <a:t>1</a:t>
            </a:r>
            <a:r>
              <a:rPr lang="en-US" sz="4300" dirty="0" smtClean="0"/>
              <a:t>)</a:t>
            </a:r>
            <a:r>
              <a:rPr lang="en-US" sz="4300" i="1" dirty="0" smtClean="0"/>
              <a:t>A</a:t>
            </a:r>
            <a:r>
              <a:rPr lang="en-US" sz="4300" baseline="-25000" dirty="0" smtClean="0">
                <a:latin typeface="Cambria Math" pitchFamily="18" charset="0"/>
                <a:ea typeface="Cambria Math" pitchFamily="18" charset="0"/>
              </a:rPr>
              <a:t>0</a:t>
            </a:r>
            <a:r>
              <a:rPr lang="en-US" sz="4300" i="1" dirty="0" smtClean="0"/>
              <a:t>B</a:t>
            </a:r>
            <a:r>
              <a:rPr lang="en-US" sz="4300" baseline="-25000" dirty="0" smtClean="0">
                <a:latin typeface="Cambria Math" pitchFamily="18" charset="0"/>
                <a:ea typeface="Cambria Math" pitchFamily="18" charset="0"/>
              </a:rPr>
              <a:t>0</a:t>
            </a:r>
            <a:r>
              <a:rPr lang="en-US" sz="4300" dirty="0" smtClean="0"/>
              <a:t>.</a:t>
            </a:r>
          </a:p>
          <a:p>
            <a:r>
              <a:rPr lang="en-US" sz="4300" dirty="0" smtClean="0"/>
              <a:t>This identity shows that the multiplication of two </a:t>
            </a:r>
            <a:r>
              <a:rPr lang="en-US" sz="4300" dirty="0" smtClean="0">
                <a:latin typeface="Cambria Math" pitchFamily="18" charset="0"/>
                <a:ea typeface="Cambria Math" pitchFamily="18" charset="0"/>
              </a:rPr>
              <a:t>2</a:t>
            </a:r>
            <a:r>
              <a:rPr lang="en-US" sz="4300" i="1" dirty="0" smtClean="0"/>
              <a:t>n</a:t>
            </a:r>
            <a:r>
              <a:rPr lang="en-US" sz="4300" dirty="0" smtClean="0"/>
              <a:t>-bit integers can be carried out using three multiplications of </a:t>
            </a:r>
            <a:r>
              <a:rPr lang="en-US" sz="4300" i="1" dirty="0" smtClean="0"/>
              <a:t>n</a:t>
            </a:r>
            <a:r>
              <a:rPr lang="en-US" sz="4300" dirty="0" smtClean="0"/>
              <a:t>-bit integers, together with additions, subtractions, and shifts. </a:t>
            </a:r>
          </a:p>
          <a:p>
            <a:r>
              <a:rPr lang="en-US" sz="4300" dirty="0" smtClean="0"/>
              <a:t>Hence, if </a:t>
            </a:r>
            <a:r>
              <a:rPr lang="en-US" sz="4300" i="1" dirty="0" smtClean="0"/>
              <a:t>f</a:t>
            </a:r>
            <a:r>
              <a:rPr lang="en-US" sz="4300" dirty="0" smtClean="0"/>
              <a:t>(</a:t>
            </a:r>
            <a:r>
              <a:rPr lang="en-US" sz="4300" i="1" dirty="0" smtClean="0"/>
              <a:t>n</a:t>
            </a:r>
            <a:r>
              <a:rPr lang="en-US" sz="4300" dirty="0" smtClean="0"/>
              <a:t>) is the total number of operations needed to multiply two </a:t>
            </a:r>
            <a:r>
              <a:rPr lang="en-US" sz="4300" i="1" dirty="0" smtClean="0"/>
              <a:t>n</a:t>
            </a:r>
            <a:r>
              <a:rPr lang="en-US" sz="4300" dirty="0" smtClean="0"/>
              <a:t>-bit integers, then</a:t>
            </a:r>
          </a:p>
          <a:p>
            <a:pPr>
              <a:buNone/>
            </a:pPr>
            <a:r>
              <a:rPr lang="en-US" sz="4300" dirty="0" smtClean="0"/>
              <a:t>         </a:t>
            </a:r>
          </a:p>
          <a:p>
            <a:pPr>
              <a:buNone/>
            </a:pPr>
            <a:r>
              <a:rPr lang="en-US" sz="4300" i="1" dirty="0" smtClean="0"/>
              <a:t>                f</a:t>
            </a:r>
            <a:r>
              <a:rPr lang="en-US" sz="4300" dirty="0" smtClean="0"/>
              <a:t>(</a:t>
            </a:r>
            <a:r>
              <a:rPr lang="en-US" sz="4300" dirty="0" smtClean="0">
                <a:latin typeface="Cambria Math" pitchFamily="18" charset="0"/>
                <a:ea typeface="Cambria Math" pitchFamily="18" charset="0"/>
              </a:rPr>
              <a:t>2</a:t>
            </a:r>
            <a:r>
              <a:rPr lang="en-US" sz="4300" i="1" dirty="0" smtClean="0"/>
              <a:t>n</a:t>
            </a:r>
            <a:r>
              <a:rPr lang="en-US" sz="4300" dirty="0" smtClean="0"/>
              <a:t>) = </a:t>
            </a:r>
            <a:r>
              <a:rPr lang="en-US" sz="4300" dirty="0" smtClean="0">
                <a:latin typeface="Cambria Math" pitchFamily="18" charset="0"/>
                <a:ea typeface="Cambria Math" pitchFamily="18" charset="0"/>
              </a:rPr>
              <a:t>3</a:t>
            </a:r>
            <a:r>
              <a:rPr lang="en-US" sz="4300" i="1" dirty="0" smtClean="0"/>
              <a:t>f</a:t>
            </a:r>
            <a:r>
              <a:rPr lang="en-US" sz="4300" dirty="0" smtClean="0"/>
              <a:t>(</a:t>
            </a:r>
            <a:r>
              <a:rPr lang="en-US" sz="4300" i="1" dirty="0" smtClean="0"/>
              <a:t>n</a:t>
            </a:r>
            <a:r>
              <a:rPr lang="en-US" sz="4300" dirty="0" smtClean="0"/>
              <a:t>) + </a:t>
            </a:r>
            <a:r>
              <a:rPr lang="en-US" sz="4300" i="1" dirty="0" err="1" smtClean="0">
                <a:ea typeface="Cambria Math" pitchFamily="18" charset="0"/>
              </a:rPr>
              <a:t>Cn</a:t>
            </a:r>
            <a:r>
              <a:rPr lang="en-US" sz="4300" i="1" dirty="0" smtClean="0">
                <a:ea typeface="Cambria Math" pitchFamily="18" charset="0"/>
              </a:rPr>
              <a:t>        </a:t>
            </a:r>
          </a:p>
          <a:p>
            <a:pPr>
              <a:buNone/>
            </a:pPr>
            <a:endParaRPr lang="en-US" sz="4300" i="1" dirty="0" smtClean="0">
              <a:ea typeface="Cambria Math" pitchFamily="18" charset="0"/>
            </a:endParaRPr>
          </a:p>
          <a:p>
            <a:pPr>
              <a:buNone/>
            </a:pPr>
            <a:r>
              <a:rPr lang="en-US" sz="4300" i="1" dirty="0" smtClean="0">
                <a:ea typeface="Cambria Math" pitchFamily="18" charset="0"/>
              </a:rPr>
              <a:t>       </a:t>
            </a:r>
            <a:r>
              <a:rPr lang="en-US" sz="4300" dirty="0" smtClean="0">
                <a:ea typeface="Cambria Math" pitchFamily="18" charset="0"/>
              </a:rPr>
              <a:t>where </a:t>
            </a:r>
            <a:r>
              <a:rPr lang="en-US" sz="4300" i="1" dirty="0" err="1" smtClean="0">
                <a:ea typeface="Cambria Math" pitchFamily="18" charset="0"/>
              </a:rPr>
              <a:t>Cn</a:t>
            </a:r>
            <a:r>
              <a:rPr lang="en-US" sz="4300" i="1" dirty="0" smtClean="0">
                <a:ea typeface="Cambria Math" pitchFamily="18" charset="0"/>
              </a:rPr>
              <a:t>  </a:t>
            </a:r>
            <a:r>
              <a:rPr lang="en-US" sz="4300" dirty="0" smtClean="0">
                <a:ea typeface="Cambria Math" pitchFamily="18" charset="0"/>
              </a:rPr>
              <a:t>represents the total number of bit operations; the additions, subtractions and shifts that are a constant multiple of </a:t>
            </a:r>
            <a:r>
              <a:rPr lang="en-US" sz="4300" i="1" dirty="0" smtClean="0">
                <a:ea typeface="Cambria Math" pitchFamily="18" charset="0"/>
              </a:rPr>
              <a:t>n</a:t>
            </a:r>
            <a:r>
              <a:rPr lang="en-US" sz="4300" dirty="0" smtClean="0">
                <a:ea typeface="Cambria Math" pitchFamily="18" charset="0"/>
              </a:rPr>
              <a:t>-bit operations.</a:t>
            </a:r>
          </a:p>
          <a:p>
            <a:pPr>
              <a:buNone/>
            </a:pPr>
            <a:endParaRPr lang="en-US" sz="4300" dirty="0" smtClean="0"/>
          </a:p>
          <a:p>
            <a:pPr>
              <a:buNone/>
            </a:pPr>
            <a:endParaRPr lang="en-US" dirty="0" smtClean="0"/>
          </a:p>
          <a:p>
            <a:pPr>
              <a:buNone/>
            </a:pPr>
            <a:r>
              <a:rPr lang="en-US" dirty="0" smtClean="0"/>
              <a:t>      </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pPr lvl="1"/>
            <a:r>
              <a:rPr lang="en-US" dirty="0" smtClean="0"/>
              <a:t>Fibonacci Numbers</a:t>
            </a:r>
          </a:p>
          <a:p>
            <a:pPr lvl="1"/>
            <a:r>
              <a:rPr lang="en-US" dirty="0" smtClean="0"/>
              <a:t>The Tower of Hanoi </a:t>
            </a:r>
          </a:p>
          <a:p>
            <a:pPr lvl="1"/>
            <a:r>
              <a:rPr lang="en-US" dirty="0" smtClean="0"/>
              <a:t>Counting Problems</a:t>
            </a:r>
          </a:p>
          <a:p>
            <a:r>
              <a:rPr lang="en-US" dirty="0" smtClean="0"/>
              <a:t>Algorithms and Recurrence Relations (</a:t>
            </a:r>
            <a:r>
              <a:rPr lang="en-US" i="1" dirty="0" smtClean="0"/>
              <a:t>not currently included in overheads</a:t>
            </a:r>
            <a:r>
              <a:rPr 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endParaRPr lang="en-US" sz="3200" dirty="0"/>
          </a:p>
        </p:txBody>
      </p:sp>
      <p:sp>
        <p:nvSpPr>
          <p:cNvPr id="3" name="Content Placeholder 2"/>
          <p:cNvSpPr>
            <a:spLocks noGrp="1"/>
          </p:cNvSpPr>
          <p:nvPr>
            <p:ph idx="1"/>
          </p:nvPr>
        </p:nvSpPr>
        <p:spPr>
          <a:xfrm>
            <a:off x="533400" y="1676400"/>
            <a:ext cx="8229600" cy="4648200"/>
          </a:xfrm>
        </p:spPr>
        <p:txBody>
          <a:bodyPr>
            <a:normAutofit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i="1" dirty="0" err="1" smtClean="0"/>
              <a:t>cn</a:t>
            </a:r>
            <a:r>
              <a:rPr lang="en-US" i="1" baseline="30000" dirty="0" err="1" smtClean="0"/>
              <a:t>d</a:t>
            </a:r>
            <a:endParaRPr lang="en-US" i="1" baseline="30000" dirty="0" smtClean="0"/>
          </a:p>
          <a:p>
            <a:pPr>
              <a:buNone/>
            </a:pPr>
            <a:r>
              <a:rPr lang="en-US" dirty="0" smtClean="0"/>
              <a:t>    whenever </a:t>
            </a:r>
            <a:r>
              <a:rPr lang="en-US" i="1" dirty="0" smtClean="0"/>
              <a:t>n</a:t>
            </a:r>
            <a:r>
              <a:rPr lang="en-US" dirty="0" smtClean="0"/>
              <a:t> is divisible by </a:t>
            </a:r>
            <a:r>
              <a:rPr lang="en-US" i="1" dirty="0" smtClean="0"/>
              <a:t>b</a:t>
            </a:r>
            <a:r>
              <a:rPr lang="en-US" dirty="0" smtClean="0"/>
              <a:t>, where </a:t>
            </a:r>
            <a:r>
              <a:rPr lang="en-US" i="1" dirty="0" smtClean="0"/>
              <a:t>a</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a:t>
            </a:r>
            <a:r>
              <a:rPr lang="en-US" i="1" dirty="0" smtClean="0"/>
              <a:t>b </a:t>
            </a:r>
            <a:r>
              <a:rPr lang="en-US" dirty="0" smtClean="0"/>
              <a:t>is an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is a positive real number. Then</a:t>
            </a:r>
          </a:p>
          <a:p>
            <a:pPr>
              <a:buNone/>
            </a:pPr>
            <a:endParaRPr lang="en-US" dirty="0" smtClean="0"/>
          </a:p>
          <a:p>
            <a:pPr>
              <a:buNone/>
            </a:pPr>
            <a:r>
              <a:rPr lang="en-US" dirty="0" smtClean="0"/>
              <a:t>    Furthermore, when </a:t>
            </a:r>
            <a:r>
              <a:rPr lang="en-US" i="1" dirty="0" smtClean="0"/>
              <a:t>n</a:t>
            </a:r>
            <a:r>
              <a:rPr lang="en-US" dirty="0" smtClean="0"/>
              <a:t> = </a:t>
            </a:r>
            <a:r>
              <a:rPr lang="en-US" i="1" dirty="0" err="1" smtClean="0"/>
              <a:t>b</a:t>
            </a:r>
            <a:r>
              <a:rPr lang="en-US" i="1" baseline="30000" dirty="0" err="1" smtClean="0"/>
              <a:t>k</a:t>
            </a:r>
            <a:r>
              <a:rPr lang="en-US" dirty="0" smtClean="0"/>
              <a:t> and </a:t>
            </a:r>
            <a:r>
              <a:rPr lang="en-US" i="1" dirty="0" smtClean="0"/>
              <a:t>a</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where </a:t>
            </a:r>
            <a:r>
              <a:rPr lang="en-US" i="1" dirty="0" smtClean="0"/>
              <a:t>k</a:t>
            </a:r>
            <a:r>
              <a:rPr lang="en-US" dirty="0" smtClean="0"/>
              <a:t> is a positive integer,</a:t>
            </a:r>
          </a:p>
          <a:p>
            <a:pPr>
              <a:buNone/>
            </a:pPr>
            <a:endParaRPr lang="en-US" dirty="0" smtClean="0"/>
          </a:p>
          <a:p>
            <a:pPr>
              <a:buNone/>
            </a:pPr>
            <a:r>
              <a:rPr lang="en-US" dirty="0" smtClean="0"/>
              <a:t>    where </a:t>
            </a:r>
            <a:r>
              <a:rPr lang="en-US" i="1" dirty="0" smtClean="0"/>
              <a:t>C</a:t>
            </a:r>
            <a:r>
              <a:rPr lang="en-US" baseline="-25000" dirty="0" smtClean="0">
                <a:latin typeface="Cambria Math" pitchFamily="18" charset="0"/>
                <a:ea typeface="Cambria Math" pitchFamily="18" charset="0"/>
              </a:rPr>
              <a:t>1</a:t>
            </a:r>
            <a:r>
              <a:rPr lang="en-US" dirty="0" smtClean="0"/>
              <a:t> = </a:t>
            </a:r>
            <a:r>
              <a:rPr lang="en-US" i="1" dirty="0" smtClean="0"/>
              <a:t>f</a:t>
            </a:r>
            <a:r>
              <a:rPr lang="en-US" dirty="0" smtClean="0"/>
              <a:t>(</a:t>
            </a:r>
            <a:r>
              <a:rPr lang="en-US" dirty="0" smtClean="0">
                <a:latin typeface="Cambria Math" pitchFamily="18" charset="0"/>
                <a:ea typeface="Cambria Math" pitchFamily="18" charset="0"/>
              </a:rPr>
              <a:t>1</a:t>
            </a:r>
            <a:r>
              <a:rPr lang="en-US" dirty="0" smtClean="0"/>
              <a:t>) + 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and </a:t>
            </a:r>
            <a:r>
              <a:rPr lang="en-US" i="1" dirty="0" smtClean="0"/>
              <a:t>C</a:t>
            </a:r>
            <a:r>
              <a:rPr lang="en-US" baseline="-25000"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t>c/(</a:t>
            </a:r>
            <a:r>
              <a:rPr lang="en-US" i="1" dirty="0" smtClean="0"/>
              <a:t>a</a:t>
            </a:r>
            <a:r>
              <a:rPr lang="en-US" i="1" dirty="0" smtClean="0">
                <a:latin typeface="Cambria Math"/>
                <a:ea typeface="Cambria Math"/>
              </a:rPr>
              <a:t>−</a:t>
            </a:r>
            <a:r>
              <a:rPr lang="en-US" dirty="0" smtClean="0">
                <a:latin typeface="Cambria Math"/>
                <a:ea typeface="Cambria Math"/>
              </a:rPr>
              <a:t>1</a:t>
            </a:r>
            <a:r>
              <a:rPr lang="en-US" dirty="0" smtClean="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38100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29000" y="5181600"/>
            <a:ext cx="2388870" cy="34480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Binary Search</a:t>
            </a:r>
            <a:endParaRPr lang="en-US" dirty="0"/>
          </a:p>
        </p:txBody>
      </p:sp>
      <p:sp>
        <p:nvSpPr>
          <p:cNvPr id="3" name="Content Placeholder 2"/>
          <p:cNvSpPr>
            <a:spLocks noGrp="1"/>
          </p:cNvSpPr>
          <p:nvPr>
            <p:ph idx="1"/>
          </p:nvPr>
        </p:nvSpPr>
        <p:spPr/>
        <p:txBody>
          <a:bodyPr/>
          <a:lstStyle/>
          <a:p>
            <a:pPr>
              <a:buNone/>
            </a:pPr>
            <a:r>
              <a:rPr lang="en-US" b="1" dirty="0" smtClean="0"/>
              <a:t>   Binary Search Example</a:t>
            </a:r>
            <a:r>
              <a:rPr lang="en-US" dirty="0" smtClean="0"/>
              <a:t>: Give a big-</a:t>
            </a:r>
            <a:r>
              <a:rPr lang="en-US" i="1" dirty="0" smtClean="0"/>
              <a:t>O</a:t>
            </a:r>
            <a:r>
              <a:rPr lang="en-US" dirty="0" smtClean="0"/>
              <a:t> estimate for the number of comparisons used by a binary search.</a:t>
            </a:r>
          </a:p>
          <a:p>
            <a:pPr>
              <a:buNone/>
            </a:pPr>
            <a:r>
              <a:rPr lang="en-US" dirty="0" smtClean="0"/>
              <a:t>    </a:t>
            </a:r>
            <a:r>
              <a:rPr lang="en-US" b="1" dirty="0" smtClean="0"/>
              <a:t>Solution</a:t>
            </a:r>
            <a:r>
              <a:rPr lang="en-US" dirty="0" smtClean="0"/>
              <a:t>:  Since the number of comparisons used by binary search is </a:t>
            </a:r>
            <a:r>
              <a:rPr lang="en-US" sz="2400" i="1" dirty="0" smtClean="0"/>
              <a:t>f</a:t>
            </a:r>
            <a:r>
              <a:rPr lang="en-US" sz="2400" dirty="0" smtClean="0"/>
              <a:t>(</a:t>
            </a:r>
            <a:r>
              <a:rPr lang="en-US" sz="2400" i="1" dirty="0" smtClean="0"/>
              <a:t>n</a:t>
            </a:r>
            <a:r>
              <a:rPr lang="en-US" sz="2400" dirty="0" smtClean="0"/>
              <a:t>) = </a:t>
            </a:r>
            <a:r>
              <a:rPr lang="en-US" sz="2400" i="1" dirty="0" smtClean="0"/>
              <a:t>f</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dirty="0" smtClean="0">
                <a:latin typeface="Cambria Math" pitchFamily="18" charset="0"/>
                <a:ea typeface="Cambria Math" pitchFamily="18" charset="0"/>
              </a:rPr>
              <a:t>2 where </a:t>
            </a:r>
            <a:r>
              <a:rPr lang="en-US" sz="2400" i="1" dirty="0" smtClean="0">
                <a:ea typeface="Cambria Math" pitchFamily="18" charset="0"/>
              </a:rPr>
              <a:t>n</a:t>
            </a:r>
            <a:r>
              <a:rPr lang="en-US" sz="2400" dirty="0" smtClean="0">
                <a:latin typeface="Cambria Math" pitchFamily="18" charset="0"/>
                <a:ea typeface="Cambria Math" pitchFamily="18" charset="0"/>
              </a:rPr>
              <a:t> is even, by Theorem 1, it follows that </a:t>
            </a:r>
            <a:r>
              <a:rPr lang="en-US" sz="2400" i="1" dirty="0" smtClean="0"/>
              <a:t>f</a:t>
            </a:r>
            <a:r>
              <a:rPr lang="en-US" sz="2400" dirty="0" smtClean="0"/>
              <a:t>(</a:t>
            </a:r>
            <a:r>
              <a:rPr lang="en-US" sz="2400" i="1" dirty="0" smtClean="0"/>
              <a:t>n</a:t>
            </a:r>
            <a:r>
              <a:rPr lang="en-US" sz="2400" dirty="0" smtClean="0"/>
              <a:t>) is </a:t>
            </a:r>
            <a:r>
              <a:rPr lang="en-US" sz="2400" i="1" dirty="0" smtClean="0"/>
              <a:t>O</a:t>
            </a:r>
            <a:r>
              <a:rPr lang="en-US" sz="2400" dirty="0" smtClean="0"/>
              <a:t>(log </a:t>
            </a:r>
            <a:r>
              <a:rPr lang="en-US" sz="2400" i="1" dirty="0" smtClean="0"/>
              <a:t>n</a:t>
            </a:r>
            <a:r>
              <a:rPr lang="en-US" sz="2400"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3200" dirty="0" smtClean="0"/>
              <a:t>Estimating the Size of Divide-and-conquer Functions (</a:t>
            </a:r>
            <a:r>
              <a:rPr lang="en-US" sz="3200" i="1" dirty="0" smtClean="0"/>
              <a:t>continued</a:t>
            </a:r>
            <a:r>
              <a:rPr lang="en-US" sz="3200" dirty="0" smtClean="0"/>
              <a:t>)</a:t>
            </a:r>
            <a:endParaRPr lang="en-US" sz="3200" dirty="0"/>
          </a:p>
        </p:txBody>
      </p:sp>
      <p:sp>
        <p:nvSpPr>
          <p:cNvPr id="3" name="Content Placeholder 2"/>
          <p:cNvSpPr>
            <a:spLocks noGrp="1"/>
          </p:cNvSpPr>
          <p:nvPr>
            <p:ph idx="1"/>
          </p:nvPr>
        </p:nvSpPr>
        <p:spPr>
          <a:xfrm>
            <a:off x="533400" y="1676400"/>
            <a:ext cx="8229600" cy="4648200"/>
          </a:xfrm>
        </p:spPr>
        <p:txBody>
          <a:bodyPr>
            <a:normAutofit/>
          </a:bodyPr>
          <a:lstStyle/>
          <a:p>
            <a:pPr>
              <a:buNone/>
            </a:pPr>
            <a:r>
              <a:rPr lang="en-US" b="1" dirty="0" smtClean="0"/>
              <a:t>   Theorem </a:t>
            </a:r>
            <a:r>
              <a:rPr lang="en-US" b="1" dirty="0" smtClean="0">
                <a:latin typeface="Cambria Math" pitchFamily="18" charset="0"/>
                <a:ea typeface="Cambria Math" pitchFamily="18" charset="0"/>
              </a:rPr>
              <a:t>2. Master Theorem</a:t>
            </a:r>
            <a:r>
              <a:rPr lang="en-US" dirty="0" smtClean="0"/>
              <a:t>: Let </a:t>
            </a:r>
            <a:r>
              <a:rPr lang="en-US" i="1" dirty="0" smtClean="0"/>
              <a:t>f</a:t>
            </a:r>
            <a:r>
              <a:rPr lang="en-US" dirty="0" smtClean="0"/>
              <a:t> be an increasing function that satisfies the recurrence relation</a:t>
            </a:r>
          </a:p>
          <a:p>
            <a:pPr>
              <a:buNone/>
            </a:pPr>
            <a:r>
              <a:rPr lang="en-US" dirty="0" smtClean="0"/>
              <a:t>              </a:t>
            </a:r>
            <a:r>
              <a:rPr lang="en-US" i="1" dirty="0" smtClean="0"/>
              <a:t>f</a:t>
            </a:r>
            <a:r>
              <a:rPr lang="en-US" dirty="0" smtClean="0"/>
              <a:t>(</a:t>
            </a:r>
            <a:r>
              <a:rPr lang="en-US" i="1" dirty="0" smtClean="0"/>
              <a:t>n</a:t>
            </a:r>
            <a:r>
              <a:rPr lang="en-US" dirty="0" smtClean="0"/>
              <a:t>) = </a:t>
            </a:r>
            <a:r>
              <a:rPr lang="en-US" i="1" dirty="0" err="1" smtClean="0"/>
              <a:t>af</a:t>
            </a:r>
            <a:r>
              <a:rPr lang="en-US" dirty="0" smtClean="0"/>
              <a:t>(</a:t>
            </a:r>
            <a:r>
              <a:rPr lang="en-US" i="1" dirty="0" smtClean="0"/>
              <a:t>n</a:t>
            </a:r>
            <a:r>
              <a:rPr lang="en-US" dirty="0" smtClean="0"/>
              <a:t>/</a:t>
            </a:r>
            <a:r>
              <a:rPr lang="en-US" i="1" dirty="0" smtClean="0"/>
              <a:t>b</a:t>
            </a:r>
            <a:r>
              <a:rPr lang="en-US" dirty="0" smtClean="0"/>
              <a:t>) + </a:t>
            </a:r>
            <a:r>
              <a:rPr lang="en-US" dirty="0" err="1" smtClean="0"/>
              <a:t>c</a:t>
            </a:r>
            <a:r>
              <a:rPr lang="en-US" i="1" dirty="0" err="1" smtClean="0"/>
              <a:t>n</a:t>
            </a:r>
            <a:r>
              <a:rPr lang="en-US" i="1" baseline="30000" dirty="0" err="1" smtClean="0"/>
              <a:t>d</a:t>
            </a:r>
            <a:endParaRPr lang="en-US" i="1" baseline="30000" dirty="0" smtClean="0"/>
          </a:p>
          <a:p>
            <a:pPr>
              <a:buNone/>
            </a:pPr>
            <a:r>
              <a:rPr lang="en-US" dirty="0" smtClean="0"/>
              <a:t>    whenever </a:t>
            </a:r>
            <a:r>
              <a:rPr lang="en-US" i="1" dirty="0" smtClean="0"/>
              <a:t>n = </a:t>
            </a:r>
            <a:r>
              <a:rPr lang="en-US" i="1" dirty="0" err="1" smtClean="0"/>
              <a:t>b</a:t>
            </a:r>
            <a:r>
              <a:rPr lang="en-US" i="1" baseline="30000" dirty="0" err="1" smtClean="0"/>
              <a:t>k</a:t>
            </a:r>
            <a:r>
              <a:rPr lang="en-US" dirty="0" smtClean="0"/>
              <a:t>, where  </a:t>
            </a:r>
            <a:r>
              <a:rPr lang="en-US" i="1" dirty="0" smtClean="0"/>
              <a:t>k </a:t>
            </a:r>
            <a:r>
              <a:rPr lang="en-US" dirty="0" smtClean="0"/>
              <a:t>is a positive integer greater than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real numbers with </a:t>
            </a:r>
            <a:r>
              <a:rPr lang="en-US" i="1" dirty="0" smtClean="0"/>
              <a:t>c</a:t>
            </a:r>
            <a:r>
              <a:rPr lang="en-US" dirty="0" smtClean="0"/>
              <a:t> positive and </a:t>
            </a:r>
            <a:r>
              <a:rPr lang="en-US" i="1" dirty="0" smtClean="0"/>
              <a:t>d</a:t>
            </a:r>
            <a:r>
              <a:rPr lang="en-US" dirty="0" smtClean="0"/>
              <a:t> nonnegative. Then</a:t>
            </a:r>
          </a:p>
          <a:p>
            <a:pPr>
              <a:buNone/>
            </a:pPr>
            <a:endParaRPr lang="en-US" dirty="0" smtClean="0"/>
          </a:p>
          <a:p>
            <a:pPr>
              <a:buNone/>
            </a:pPr>
            <a:r>
              <a:rPr lang="en-US" dirty="0" smtClean="0"/>
              <a:t>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1" y="4648201"/>
            <a:ext cx="3735705" cy="94297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Merge Sort</a:t>
            </a:r>
            <a:endParaRPr lang="en-US" dirty="0"/>
          </a:p>
        </p:txBody>
      </p:sp>
      <p:sp>
        <p:nvSpPr>
          <p:cNvPr id="3" name="Content Placeholder 2"/>
          <p:cNvSpPr>
            <a:spLocks noGrp="1"/>
          </p:cNvSpPr>
          <p:nvPr>
            <p:ph idx="1"/>
          </p:nvPr>
        </p:nvSpPr>
        <p:spPr/>
        <p:txBody>
          <a:bodyPr>
            <a:normAutofit/>
          </a:bodyPr>
          <a:lstStyle/>
          <a:p>
            <a:pPr>
              <a:buNone/>
            </a:pPr>
            <a:r>
              <a:rPr lang="en-US" b="1" dirty="0" smtClean="0"/>
              <a:t>   Merge Sort Example</a:t>
            </a:r>
            <a:r>
              <a:rPr lang="en-US" dirty="0" smtClean="0"/>
              <a:t>: Give a big-</a:t>
            </a:r>
            <a:r>
              <a:rPr lang="en-US" i="1" dirty="0" smtClean="0"/>
              <a:t>O</a:t>
            </a:r>
            <a:r>
              <a:rPr lang="en-US" dirty="0" smtClean="0"/>
              <a:t> estimate for the number of comparisons used by merge sort.</a:t>
            </a:r>
          </a:p>
          <a:p>
            <a:pPr>
              <a:buNone/>
            </a:pPr>
            <a:r>
              <a:rPr lang="en-US" dirty="0" smtClean="0"/>
              <a:t>   </a:t>
            </a:r>
            <a:r>
              <a:rPr lang="en-US" b="1" dirty="0" smtClean="0"/>
              <a:t>Solution</a:t>
            </a:r>
            <a:r>
              <a:rPr lang="en-US" dirty="0" smtClean="0"/>
              <a:t>:  Since the number of comparisons used by merge  sort to sort a list of </a:t>
            </a:r>
            <a:r>
              <a:rPr lang="en-US" i="1" dirty="0" smtClean="0"/>
              <a:t>n</a:t>
            </a:r>
            <a:r>
              <a:rPr lang="en-US" dirty="0" smtClean="0"/>
              <a:t> elements is less than  </a:t>
            </a:r>
            <a:r>
              <a:rPr lang="en-US" i="1" dirty="0" smtClean="0"/>
              <a:t>M</a:t>
            </a:r>
            <a:r>
              <a:rPr lang="en-US" dirty="0" smtClean="0"/>
              <a:t>(</a:t>
            </a:r>
            <a:r>
              <a:rPr lang="en-US" i="1" dirty="0" smtClean="0"/>
              <a:t>n</a:t>
            </a:r>
            <a:r>
              <a:rPr lang="en-US" dirty="0" smtClean="0"/>
              <a:t>) where </a:t>
            </a:r>
            <a:r>
              <a:rPr lang="en-US" sz="2400" i="1" dirty="0" smtClean="0"/>
              <a:t>M</a:t>
            </a:r>
            <a:r>
              <a:rPr lang="en-US" sz="2400" dirty="0" smtClean="0"/>
              <a:t>(</a:t>
            </a:r>
            <a:r>
              <a:rPr lang="en-US" sz="2400" i="1" dirty="0" smtClean="0"/>
              <a:t>n</a:t>
            </a:r>
            <a:r>
              <a:rPr lang="en-US" sz="2400" dirty="0" smtClean="0"/>
              <a:t>) = </a:t>
            </a:r>
            <a:r>
              <a:rPr lang="en-US" sz="2400" dirty="0" smtClean="0">
                <a:latin typeface="Cambria Math" pitchFamily="18" charset="0"/>
                <a:ea typeface="Cambria Math" pitchFamily="18" charset="0"/>
              </a:rPr>
              <a:t>2</a:t>
            </a:r>
            <a:r>
              <a:rPr lang="en-US" sz="2400" i="1" dirty="0" smtClean="0"/>
              <a:t>M</a:t>
            </a:r>
            <a:r>
              <a:rPr lang="en-US" sz="2400" dirty="0" smtClean="0"/>
              <a:t>(</a:t>
            </a:r>
            <a:r>
              <a:rPr lang="en-US" sz="2400" i="1" dirty="0" smtClean="0"/>
              <a:t>n</a:t>
            </a:r>
            <a:r>
              <a:rPr lang="en-US" sz="2400" dirty="0" smtClean="0"/>
              <a:t>/</a:t>
            </a:r>
            <a:r>
              <a:rPr lang="en-US" sz="2400" dirty="0" smtClean="0">
                <a:latin typeface="Cambria Math" pitchFamily="18" charset="0"/>
                <a:ea typeface="Cambria Math" pitchFamily="18" charset="0"/>
              </a:rPr>
              <a:t>2</a:t>
            </a:r>
            <a:r>
              <a:rPr lang="en-US" sz="2400" dirty="0" smtClean="0"/>
              <a:t>) + </a:t>
            </a:r>
            <a:r>
              <a:rPr lang="en-US" sz="2400" i="1" dirty="0" smtClean="0">
                <a:ea typeface="Cambria Math" pitchFamily="18" charset="0"/>
              </a:rPr>
              <a:t>n</a:t>
            </a:r>
            <a:r>
              <a:rPr lang="en-US" sz="2400" dirty="0" smtClean="0">
                <a:ea typeface="Cambria Math" pitchFamily="18" charset="0"/>
              </a:rPr>
              <a:t>, by the master theorem </a:t>
            </a:r>
            <a:r>
              <a:rPr lang="en-US" sz="2400" i="1" dirty="0" smtClean="0"/>
              <a:t>M</a:t>
            </a:r>
            <a:r>
              <a:rPr lang="en-US" sz="2400" dirty="0" smtClean="0"/>
              <a:t>(</a:t>
            </a:r>
            <a:r>
              <a:rPr lang="en-US" sz="2400" i="1" dirty="0" smtClean="0"/>
              <a:t>n</a:t>
            </a:r>
            <a:r>
              <a:rPr lang="en-US" sz="2400" dirty="0" smtClean="0"/>
              <a:t>) is </a:t>
            </a:r>
            <a:r>
              <a:rPr lang="en-US" sz="2400" i="1" dirty="0" smtClean="0"/>
              <a:t>O</a:t>
            </a:r>
            <a:r>
              <a:rPr lang="en-US" sz="2400" dirty="0" smtClean="0"/>
              <a:t>(</a:t>
            </a:r>
            <a:r>
              <a:rPr lang="en-US" sz="2400" i="1" dirty="0" smtClean="0"/>
              <a:t>n </a:t>
            </a:r>
            <a:r>
              <a:rPr lang="en-US" sz="2400" dirty="0" smtClean="0"/>
              <a:t>log </a:t>
            </a:r>
            <a:r>
              <a:rPr lang="en-US" sz="2400" i="1" dirty="0" smtClean="0"/>
              <a:t>n</a:t>
            </a:r>
            <a:r>
              <a:rPr lang="en-US" sz="2400" dirty="0" smtClean="0"/>
              <a:t>). </a:t>
            </a:r>
          </a:p>
          <a:p>
            <a:pPr>
              <a:buNone/>
            </a:pPr>
            <a:endParaRPr lang="en-US" sz="24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Fast Integer Multiplication Algorithm</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Integer Multiplication Example</a:t>
            </a:r>
            <a:r>
              <a:rPr lang="en-US" dirty="0" smtClean="0"/>
              <a:t>: Give a big-</a:t>
            </a:r>
            <a:r>
              <a:rPr lang="en-US" i="1" dirty="0" smtClean="0"/>
              <a:t>O</a:t>
            </a:r>
            <a:r>
              <a:rPr lang="en-US" dirty="0" smtClean="0"/>
              <a:t> estimate for the number of bit operations used needed to multiply two </a:t>
            </a:r>
            <a:r>
              <a:rPr lang="en-US" i="1" dirty="0" smtClean="0"/>
              <a:t>n</a:t>
            </a:r>
            <a:r>
              <a:rPr lang="en-US" dirty="0" smtClean="0"/>
              <a:t>-bit integers using the fast multiplication algorithm. </a:t>
            </a:r>
          </a:p>
          <a:p>
            <a:pPr>
              <a:buNone/>
            </a:pPr>
            <a:r>
              <a:rPr lang="en-US" dirty="0" smtClean="0"/>
              <a:t>    </a:t>
            </a:r>
            <a:r>
              <a:rPr lang="en-US" b="1" dirty="0" smtClean="0"/>
              <a:t>Solution</a:t>
            </a:r>
            <a:r>
              <a:rPr lang="en-US" dirty="0" smtClean="0"/>
              <a:t>: We have shown </a:t>
            </a:r>
            <a:r>
              <a:rPr lang="en-US" smtClean="0"/>
              <a:t>that</a:t>
            </a:r>
            <a:r>
              <a:rPr lang="en-US" sz="2800" i="1" smtClean="0"/>
              <a:t> f</a:t>
            </a:r>
            <a:r>
              <a:rPr lang="en-US" sz="2800" smtClean="0"/>
              <a:t>(</a:t>
            </a:r>
            <a:r>
              <a:rPr lang="en-US" sz="2800" i="1" smtClean="0"/>
              <a:t>n</a:t>
            </a:r>
            <a:r>
              <a:rPr lang="en-US" sz="2800" dirty="0" smtClean="0"/>
              <a:t>) = </a:t>
            </a:r>
            <a:r>
              <a:rPr lang="en-US" sz="2800" dirty="0" smtClean="0">
                <a:latin typeface="Cambria Math" pitchFamily="18" charset="0"/>
                <a:ea typeface="Cambria Math" pitchFamily="18" charset="0"/>
              </a:rPr>
              <a:t>3</a:t>
            </a:r>
            <a:r>
              <a:rPr lang="en-US" sz="2800" i="1" dirty="0" smtClean="0"/>
              <a:t>f</a:t>
            </a:r>
            <a:r>
              <a:rPr lang="en-US" sz="2800" dirty="0" smtClean="0"/>
              <a:t>(</a:t>
            </a:r>
            <a:r>
              <a:rPr lang="en-US" sz="2800" i="1" dirty="0" smtClean="0"/>
              <a:t>n/</a:t>
            </a:r>
            <a:r>
              <a:rPr lang="en-US" sz="2800" dirty="0" smtClean="0">
                <a:latin typeface="Cambria Math" pitchFamily="18" charset="0"/>
                <a:ea typeface="Cambria Math" pitchFamily="18" charset="0"/>
              </a:rPr>
              <a:t>2</a:t>
            </a:r>
            <a:r>
              <a:rPr lang="en-US" sz="2800" dirty="0" smtClean="0"/>
              <a:t>) + </a:t>
            </a:r>
            <a:r>
              <a:rPr lang="en-US" sz="2800" i="1" dirty="0" err="1" smtClean="0">
                <a:ea typeface="Cambria Math" pitchFamily="18" charset="0"/>
              </a:rPr>
              <a:t>Cn</a:t>
            </a:r>
            <a:r>
              <a:rPr lang="en-US" sz="2800" i="1" dirty="0" smtClean="0">
                <a:ea typeface="Cambria Math" pitchFamily="18" charset="0"/>
              </a:rPr>
              <a:t>, </a:t>
            </a:r>
            <a:r>
              <a:rPr lang="en-US" sz="2800" dirty="0" smtClean="0">
                <a:ea typeface="Cambria Math" pitchFamily="18" charset="0"/>
              </a:rPr>
              <a:t>when</a:t>
            </a:r>
            <a:r>
              <a:rPr lang="en-US" sz="2800" i="1" dirty="0" smtClean="0">
                <a:ea typeface="Cambria Math" pitchFamily="18" charset="0"/>
              </a:rPr>
              <a:t> n</a:t>
            </a:r>
            <a:r>
              <a:rPr lang="en-US" sz="2800" dirty="0" smtClean="0">
                <a:ea typeface="Cambria Math" pitchFamily="18" charset="0"/>
              </a:rPr>
              <a:t> is even, where </a:t>
            </a:r>
            <a:r>
              <a:rPr lang="en-US" sz="2800" i="1" dirty="0" smtClean="0">
                <a:ea typeface="Cambria Math" pitchFamily="18" charset="0"/>
              </a:rPr>
              <a:t>f</a:t>
            </a:r>
            <a:r>
              <a:rPr lang="en-US" sz="2800" dirty="0" smtClean="0">
                <a:ea typeface="Cambria Math" pitchFamily="18" charset="0"/>
              </a:rPr>
              <a:t>(</a:t>
            </a:r>
            <a:r>
              <a:rPr lang="en-US" sz="2800" i="1" dirty="0" smtClean="0">
                <a:ea typeface="Cambria Math" pitchFamily="18" charset="0"/>
              </a:rPr>
              <a:t>n</a:t>
            </a:r>
            <a:r>
              <a:rPr lang="en-US" sz="2800" dirty="0" smtClean="0">
                <a:ea typeface="Cambria Math" pitchFamily="18" charset="0"/>
              </a:rPr>
              <a:t>) is the number of bit operations needed to multiply two </a:t>
            </a:r>
            <a:r>
              <a:rPr lang="en-US" sz="2800" i="1" dirty="0" smtClean="0">
                <a:ea typeface="Cambria Math" pitchFamily="18" charset="0"/>
              </a:rPr>
              <a:t>n</a:t>
            </a:r>
            <a:r>
              <a:rPr lang="en-US" sz="2800" dirty="0" smtClean="0">
                <a:ea typeface="Cambria Math" pitchFamily="18" charset="0"/>
              </a:rPr>
              <a:t>-bit integers. Hence by the master theorem  with </a:t>
            </a:r>
            <a:r>
              <a:rPr lang="en-US" sz="2800" i="1" dirty="0" smtClean="0">
                <a:ea typeface="Cambria Math" pitchFamily="18" charset="0"/>
              </a:rPr>
              <a:t>a</a:t>
            </a:r>
            <a:r>
              <a:rPr lang="en-US" sz="2800" dirty="0" smtClean="0">
                <a:ea typeface="Cambria Math" pitchFamily="18" charset="0"/>
              </a:rPr>
              <a:t> = </a:t>
            </a:r>
            <a:r>
              <a:rPr lang="en-US" sz="2800" dirty="0" smtClean="0">
                <a:latin typeface="Cambria Math" pitchFamily="18" charset="0"/>
                <a:ea typeface="Cambria Math" pitchFamily="18" charset="0"/>
              </a:rPr>
              <a:t>3</a:t>
            </a:r>
            <a:r>
              <a:rPr lang="en-US" sz="2800" dirty="0" smtClean="0">
                <a:ea typeface="Cambria Math" pitchFamily="18" charset="0"/>
              </a:rPr>
              <a:t>,        </a:t>
            </a:r>
            <a:r>
              <a:rPr lang="en-US" sz="2800" i="1" dirty="0" smtClean="0">
                <a:ea typeface="Cambria Math" pitchFamily="18" charset="0"/>
              </a:rPr>
              <a:t>b</a:t>
            </a:r>
            <a:r>
              <a:rPr lang="en-US" sz="2800" dirty="0" smtClean="0">
                <a:ea typeface="Cambria Math" pitchFamily="18" charset="0"/>
              </a:rPr>
              <a:t> = </a:t>
            </a:r>
            <a:r>
              <a:rPr lang="en-US" sz="2800" dirty="0" smtClean="0">
                <a:latin typeface="Cambria Math" pitchFamily="18" charset="0"/>
                <a:ea typeface="Cambria Math" pitchFamily="18" charset="0"/>
              </a:rPr>
              <a:t>2</a:t>
            </a:r>
            <a:r>
              <a:rPr lang="en-US" sz="2800" dirty="0" smtClean="0">
                <a:ea typeface="Cambria Math" pitchFamily="18" charset="0"/>
              </a:rPr>
              <a:t>, </a:t>
            </a:r>
            <a:r>
              <a:rPr lang="en-US" sz="2800" i="1" dirty="0" smtClean="0">
                <a:ea typeface="Cambria Math" pitchFamily="18" charset="0"/>
              </a:rPr>
              <a:t>c</a:t>
            </a:r>
            <a:r>
              <a:rPr lang="en-US" sz="2800" dirty="0" smtClean="0">
                <a:ea typeface="Cambria Math" pitchFamily="18" charset="0"/>
              </a:rPr>
              <a:t> = </a:t>
            </a:r>
            <a:r>
              <a:rPr lang="en-US" sz="2800" i="1" dirty="0" smtClean="0">
                <a:ea typeface="Cambria Math" pitchFamily="18" charset="0"/>
              </a:rPr>
              <a:t>C</a:t>
            </a:r>
            <a:r>
              <a:rPr lang="en-US" sz="2800" dirty="0" smtClean="0">
                <a:ea typeface="Cambria Math" pitchFamily="18" charset="0"/>
              </a:rPr>
              <a:t>, and </a:t>
            </a:r>
            <a:r>
              <a:rPr lang="en-US" sz="2800" i="1" dirty="0" smtClean="0">
                <a:ea typeface="Cambria Math" pitchFamily="18" charset="0"/>
              </a:rPr>
              <a:t>d</a:t>
            </a:r>
            <a:r>
              <a:rPr lang="en-US" sz="2800" dirty="0" smtClean="0">
                <a:ea typeface="Cambria Math" pitchFamily="18" charset="0"/>
              </a:rPr>
              <a:t> = </a:t>
            </a:r>
            <a:r>
              <a:rPr lang="en-US" sz="2800" dirty="0" smtClean="0">
                <a:latin typeface="Cambria Math" pitchFamily="18" charset="0"/>
                <a:ea typeface="Cambria Math" pitchFamily="18" charset="0"/>
              </a:rPr>
              <a:t>0</a:t>
            </a:r>
            <a:r>
              <a:rPr lang="en-US" sz="2800" dirty="0" smtClean="0">
                <a:ea typeface="Cambria Math" pitchFamily="18" charset="0"/>
              </a:rPr>
              <a:t> (so that we have the case where </a:t>
            </a:r>
            <a:r>
              <a:rPr lang="en-US" sz="2800" i="1" dirty="0" smtClean="0">
                <a:ea typeface="Cambria Math" pitchFamily="18" charset="0"/>
              </a:rPr>
              <a:t>a</a:t>
            </a:r>
            <a:r>
              <a:rPr lang="en-US" sz="2800" dirty="0" smtClean="0">
                <a:ea typeface="Cambria Math" pitchFamily="18" charset="0"/>
              </a:rPr>
              <a:t> &gt; </a:t>
            </a:r>
            <a:r>
              <a:rPr lang="en-US" sz="2800" i="1" dirty="0" err="1" smtClean="0">
                <a:ea typeface="Cambria Math" pitchFamily="18" charset="0"/>
              </a:rPr>
              <a:t>b</a:t>
            </a:r>
            <a:r>
              <a:rPr lang="en-US" sz="2800" i="1" baseline="30000" dirty="0" err="1" smtClean="0">
                <a:ea typeface="Cambria Math" pitchFamily="18" charset="0"/>
              </a:rPr>
              <a:t>d</a:t>
            </a:r>
            <a:r>
              <a:rPr lang="en-US" sz="2800" dirty="0" smtClean="0">
                <a:ea typeface="Cambria Math" pitchFamily="18" charset="0"/>
              </a:rPr>
              <a:t>), it follows that </a:t>
            </a:r>
            <a:r>
              <a:rPr lang="en-US" sz="2800" i="1" dirty="0" smtClean="0"/>
              <a:t>f</a:t>
            </a:r>
            <a:r>
              <a:rPr lang="en-US" sz="2800" dirty="0" smtClean="0"/>
              <a:t>(</a:t>
            </a:r>
            <a:r>
              <a:rPr lang="en-US" sz="2800" i="1" dirty="0" smtClean="0"/>
              <a:t>n</a:t>
            </a:r>
            <a:r>
              <a:rPr lang="en-US" sz="2800" dirty="0" smtClean="0"/>
              <a:t>) is </a:t>
            </a:r>
            <a:r>
              <a:rPr lang="en-US" sz="2800" i="1" dirty="0" smtClean="0"/>
              <a:t>O</a:t>
            </a:r>
            <a:r>
              <a:rPr lang="en-US" sz="2800" dirty="0" smtClean="0"/>
              <a:t>(</a:t>
            </a:r>
            <a:r>
              <a:rPr lang="en-US" sz="2800" i="1" dirty="0" err="1" smtClean="0"/>
              <a:t>n</a:t>
            </a:r>
            <a:r>
              <a:rPr lang="en-US" sz="2800" baseline="30000" dirty="0" err="1" smtClean="0"/>
              <a:t>log</a:t>
            </a:r>
            <a:r>
              <a:rPr lang="en-US" sz="2800" baseline="30000" dirty="0" smtClean="0"/>
              <a:t> </a:t>
            </a:r>
            <a:r>
              <a:rPr lang="en-US" sz="2800" baseline="30000" dirty="0" smtClean="0">
                <a:latin typeface="Cambria Math" pitchFamily="18" charset="0"/>
                <a:ea typeface="Cambria Math" pitchFamily="18" charset="0"/>
              </a:rPr>
              <a:t>3</a:t>
            </a:r>
            <a:r>
              <a:rPr lang="en-US" sz="2800" dirty="0" smtClean="0"/>
              <a:t>). </a:t>
            </a:r>
            <a:endParaRPr lang="en-US" dirty="0" smtClean="0"/>
          </a:p>
          <a:p>
            <a:pPr>
              <a:buNone/>
            </a:pPr>
            <a:endParaRPr lang="en-US" dirty="0" smtClean="0"/>
          </a:p>
          <a:p>
            <a:pPr>
              <a:buNone/>
            </a:pPr>
            <a:r>
              <a:rPr lang="en-US" dirty="0" smtClean="0"/>
              <a:t>    Note that log </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1.6. </a:t>
            </a:r>
            <a:r>
              <a:rPr lang="en-US" dirty="0" smtClean="0">
                <a:ea typeface="Cambria Math"/>
              </a:rPr>
              <a:t>Therefore the fast multiplication algorithm is a substantial improvement over the conventional algorithm</a:t>
            </a:r>
            <a:r>
              <a:rPr lang="en-US" dirty="0" smtClean="0">
                <a:latin typeface="Cambria Math"/>
                <a:ea typeface="Cambria Math"/>
              </a:rPr>
              <a:t> </a:t>
            </a:r>
            <a:r>
              <a:rPr lang="en-US" dirty="0" smtClean="0">
                <a:ea typeface="Cambria Math"/>
              </a:rPr>
              <a:t>that uses </a:t>
            </a:r>
            <a:r>
              <a:rPr lang="en-US" i="1" dirty="0" smtClean="0">
                <a:ea typeface="Cambria Math"/>
              </a:rPr>
              <a:t>O</a:t>
            </a:r>
            <a:r>
              <a:rPr lang="en-US" dirty="0" smtClean="0">
                <a:latin typeface="Cambria Math"/>
                <a:ea typeface="Cambria Math"/>
              </a:rPr>
              <a:t>(</a:t>
            </a:r>
            <a:r>
              <a:rPr lang="en-US" i="1" dirty="0" smtClean="0">
                <a:ea typeface="Cambria Math"/>
              </a:rPr>
              <a:t>n</a:t>
            </a:r>
            <a:r>
              <a:rPr lang="en-US" baseline="30000" dirty="0" smtClean="0">
                <a:latin typeface="Cambria Math"/>
                <a:ea typeface="Cambria Math"/>
              </a:rPr>
              <a:t>2</a:t>
            </a:r>
            <a:r>
              <a:rPr lang="en-US" dirty="0" smtClean="0">
                <a:latin typeface="Cambria Math"/>
                <a:ea typeface="Cambria Math"/>
              </a:rPr>
              <a:t>) </a:t>
            </a:r>
            <a:r>
              <a:rPr lang="en-US" dirty="0" smtClean="0">
                <a:ea typeface="Cambria Math"/>
              </a:rPr>
              <a:t>bit operations</a:t>
            </a:r>
            <a:r>
              <a:rPr lang="en-US" dirty="0" smtClean="0">
                <a:latin typeface="Cambria Math"/>
                <a:ea typeface="Cambria Math"/>
              </a:rPr>
              <a:t>.</a:t>
            </a:r>
            <a:endParaRPr lang="en-US" sz="2200" dirty="0" smtClean="0">
              <a:ea typeface="Cambria Math" pitchFamily="18" charset="0"/>
            </a:endParaRPr>
          </a:p>
          <a:p>
            <a:pPr>
              <a:buNone/>
            </a:pPr>
            <a:endParaRPr lang="en-US" dirty="0" smtClean="0"/>
          </a:p>
          <a:p>
            <a:pPr>
              <a:buNone/>
            </a:pPr>
            <a:endParaRPr lang="en-US" dirty="0" smtClean="0"/>
          </a:p>
          <a:p>
            <a:pPr>
              <a:buNone/>
            </a:pPr>
            <a:r>
              <a:rPr lang="en-US" dirty="0" smtClean="0"/>
              <a:t> </a:t>
            </a:r>
            <a:endParaRPr lang="en-US" sz="24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Generating Functions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Generating Functions</a:t>
            </a:r>
          </a:p>
          <a:p>
            <a:r>
              <a:rPr lang="en-US" dirty="0" smtClean="0"/>
              <a:t>Counting Problems and Generating Functions</a:t>
            </a:r>
          </a:p>
          <a:p>
            <a:r>
              <a:rPr lang="en-US" dirty="0" smtClean="0"/>
              <a:t>Useful Generating Functions</a:t>
            </a:r>
          </a:p>
          <a:p>
            <a:r>
              <a:rPr lang="en-US" dirty="0" smtClean="0"/>
              <a:t>Solving Recurrence Relations Using Generating Functions (</a:t>
            </a:r>
            <a:r>
              <a:rPr lang="en-US" i="1" dirty="0" smtClean="0"/>
              <a:t>not yet covered in the slides</a:t>
            </a:r>
            <a:r>
              <a:rPr lang="en-US" dirty="0" smtClean="0"/>
              <a:t>)</a:t>
            </a:r>
          </a:p>
          <a:p>
            <a:r>
              <a:rPr lang="en-US" dirty="0" smtClean="0"/>
              <a:t>Proving Identities Using Generating Functions (</a:t>
            </a:r>
            <a:r>
              <a:rPr lang="en-US" i="1" dirty="0" smtClean="0"/>
              <a:t>not yet covered in the slides</a:t>
            </a:r>
            <a:r>
              <a:rPr lang="en-US" dirty="0" smtClean="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Functions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The </a:t>
            </a:r>
            <a:r>
              <a:rPr lang="en-US" i="1" dirty="0" smtClean="0"/>
              <a:t>generating function for the sequence  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 of real numbers is the infinite series</a:t>
            </a:r>
          </a:p>
          <a:p>
            <a:pPr>
              <a:buNone/>
            </a:pPr>
            <a:endParaRPr lang="en-US" i="1" dirty="0" smtClean="0"/>
          </a:p>
          <a:p>
            <a:pPr>
              <a:buNone/>
            </a:pPr>
            <a:endParaRPr lang="en-US" i="1" dirty="0" smtClean="0"/>
          </a:p>
          <a:p>
            <a:pPr>
              <a:buNone/>
            </a:pPr>
            <a:r>
              <a:rPr lang="en-US" i="1" dirty="0" smtClean="0"/>
              <a:t>    </a:t>
            </a:r>
            <a:r>
              <a:rPr lang="en-US" b="1" dirty="0" smtClean="0"/>
              <a:t>Examples</a:t>
            </a:r>
            <a:r>
              <a:rPr lang="en-US" dirty="0" smtClean="0"/>
              <a:t>:</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3</a:t>
            </a:r>
            <a:r>
              <a:rPr lang="en-US" dirty="0" smtClean="0"/>
              <a:t>  has the generating function </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 </a:t>
            </a:r>
            <a:r>
              <a:rPr lang="en-US" i="1" dirty="0" smtClean="0">
                <a:ea typeface="Cambria Math" pitchFamily="18" charset="0"/>
              </a:rPr>
              <a:t>k </a:t>
            </a:r>
            <a:r>
              <a:rPr lang="en-US" dirty="0" smtClean="0">
                <a:latin typeface="Cambria Math" pitchFamily="18" charset="0"/>
                <a:ea typeface="Cambria Math" pitchFamily="18" charset="0"/>
              </a:rPr>
              <a:t>+ 1</a:t>
            </a:r>
            <a:r>
              <a:rPr lang="en-US" dirty="0" smtClean="0"/>
              <a:t> has the generating function  has the generating function</a:t>
            </a:r>
          </a:p>
          <a:p>
            <a:pPr lvl="1"/>
            <a:r>
              <a:rPr lang="en-US" dirty="0" smtClean="0"/>
              <a:t>The sequence {</a:t>
            </a:r>
            <a:r>
              <a:rPr lang="en-US" i="1" dirty="0" err="1" smtClean="0"/>
              <a:t>a</a:t>
            </a:r>
            <a:r>
              <a:rPr lang="en-US" i="1" baseline="-25000" dirty="0" err="1" smtClean="0"/>
              <a:t>k</a:t>
            </a:r>
            <a:r>
              <a:rPr lang="en-US" dirty="0" smtClean="0"/>
              <a:t>} with </a:t>
            </a:r>
            <a:r>
              <a:rPr lang="en-US" i="1" dirty="0" err="1" smtClean="0"/>
              <a:t>a</a:t>
            </a:r>
            <a:r>
              <a:rPr lang="en-US" i="1" baseline="-25000" dirty="0" err="1" smtClean="0"/>
              <a:t>k</a:t>
            </a:r>
            <a:r>
              <a:rPr lang="en-US" dirty="0" smtClean="0"/>
              <a:t> = </a:t>
            </a:r>
            <a:r>
              <a:rPr lang="en-US" dirty="0" smtClean="0">
                <a:latin typeface="Cambria Math" pitchFamily="18" charset="0"/>
                <a:ea typeface="Cambria Math" pitchFamily="18" charset="0"/>
              </a:rPr>
              <a:t> 2</a:t>
            </a:r>
            <a:r>
              <a:rPr lang="en-US" i="1" baseline="30000" dirty="0" smtClean="0">
                <a:ea typeface="Cambria Math" pitchFamily="18" charset="0"/>
              </a:rPr>
              <a:t>k</a:t>
            </a:r>
            <a:r>
              <a:rPr lang="en-US" i="1" dirty="0" smtClean="0">
                <a:ea typeface="Cambria Math" pitchFamily="18" charset="0"/>
              </a:rPr>
              <a:t> </a:t>
            </a:r>
            <a:r>
              <a:rPr lang="en-US" dirty="0" smtClean="0"/>
              <a:t> has the generating function  has the generating function</a:t>
            </a:r>
          </a:p>
          <a:p>
            <a:pPr lvl="1"/>
            <a:endParaRPr lang="en-US" dirty="0" smtClean="0"/>
          </a:p>
          <a:p>
            <a:pPr lvl="1"/>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1828800" y="2819400"/>
            <a:ext cx="5187315" cy="702945"/>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2514600" y="4343400"/>
            <a:ext cx="632936" cy="527209"/>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6172200" y="5105400"/>
            <a:ext cx="1087279" cy="527209"/>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6400800" y="5867400"/>
            <a:ext cx="727234" cy="527209"/>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a:t>
            </a:r>
            <a:endParaRPr lang="en-US" sz="3600" dirty="0"/>
          </a:p>
        </p:txBody>
      </p:sp>
      <p:sp>
        <p:nvSpPr>
          <p:cNvPr id="3" name="Content Placeholder 2"/>
          <p:cNvSpPr>
            <a:spLocks noGrp="1"/>
          </p:cNvSpPr>
          <p:nvPr>
            <p:ph idx="1"/>
          </p:nvPr>
        </p:nvSpPr>
        <p:spPr/>
        <p:txBody>
          <a:bodyPr/>
          <a:lstStyle/>
          <a:p>
            <a:r>
              <a:rPr lang="en-US" dirty="0" smtClean="0"/>
              <a:t>Generating functions for finite sequences of real numbers can be defined by extending a finite sequence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 , </a:t>
            </a:r>
            <a:r>
              <a:rPr lang="en-US" i="1" dirty="0" smtClean="0"/>
              <a:t>a</a:t>
            </a:r>
            <a:r>
              <a:rPr lang="en-US" i="1" baseline="-25000" dirty="0" smtClean="0"/>
              <a:t>n   </a:t>
            </a:r>
            <a:r>
              <a:rPr lang="en-US" dirty="0" smtClean="0"/>
              <a:t>into an infinite sequence by setting             </a:t>
            </a:r>
            <a:r>
              <a:rPr lang="en-US" i="1" dirty="0" smtClean="0"/>
              <a:t>a</a:t>
            </a:r>
            <a:r>
              <a:rPr lang="en-US" i="1" baseline="-25000" dirty="0" smtClean="0"/>
              <a:t>n+1 </a:t>
            </a:r>
            <a:r>
              <a:rPr lang="en-US" dirty="0" smtClean="0"/>
              <a:t>= </a:t>
            </a:r>
            <a:r>
              <a:rPr lang="en-US" dirty="0" smtClean="0">
                <a:latin typeface="Cambria Math" pitchFamily="18" charset="0"/>
                <a:ea typeface="Cambria Math" pitchFamily="18" charset="0"/>
              </a:rPr>
              <a:t>0,</a:t>
            </a:r>
            <a:r>
              <a:rPr lang="en-US" i="1" dirty="0" smtClean="0"/>
              <a:t> a</a:t>
            </a:r>
            <a:r>
              <a:rPr lang="en-US" i="1" baseline="-25000" dirty="0" smtClean="0"/>
              <a:t>n+2 </a:t>
            </a:r>
            <a:r>
              <a:rPr lang="en-US" dirty="0" smtClean="0"/>
              <a:t>= </a:t>
            </a:r>
            <a:r>
              <a:rPr lang="en-US" dirty="0" smtClean="0">
                <a:latin typeface="Cambria Math" pitchFamily="18" charset="0"/>
                <a:ea typeface="Cambria Math" pitchFamily="18" charset="0"/>
              </a:rPr>
              <a:t>0, </a:t>
            </a:r>
            <a:r>
              <a:rPr lang="en-US" dirty="0" smtClean="0">
                <a:ea typeface="Cambria Math" pitchFamily="18" charset="0"/>
              </a:rPr>
              <a:t>and so on.</a:t>
            </a:r>
          </a:p>
          <a:p>
            <a:r>
              <a:rPr lang="en-US" dirty="0" smtClean="0">
                <a:ea typeface="Cambria Math" pitchFamily="18" charset="0"/>
              </a:rPr>
              <a:t>The generating function </a:t>
            </a:r>
            <a:r>
              <a:rPr lang="en-US" i="1" dirty="0" smtClean="0">
                <a:ea typeface="Cambria Math" pitchFamily="18" charset="0"/>
              </a:rPr>
              <a:t>G</a:t>
            </a:r>
            <a:r>
              <a:rPr lang="en-US" dirty="0" smtClean="0">
                <a:ea typeface="Cambria Math" pitchFamily="18" charset="0"/>
              </a:rPr>
              <a:t>(</a:t>
            </a:r>
            <a:r>
              <a:rPr lang="en-US" i="1" dirty="0" smtClean="0">
                <a:ea typeface="Cambria Math" pitchFamily="18" charset="0"/>
              </a:rPr>
              <a:t>x</a:t>
            </a:r>
            <a:r>
              <a:rPr lang="en-US" dirty="0" smtClean="0">
                <a:ea typeface="Cambria Math" pitchFamily="18" charset="0"/>
              </a:rPr>
              <a:t>) of this infinite sequence {</a:t>
            </a:r>
            <a:r>
              <a:rPr lang="en-US" i="1" dirty="0" smtClean="0"/>
              <a:t>a</a:t>
            </a:r>
            <a:r>
              <a:rPr lang="en-US" i="1" baseline="-25000" dirty="0" smtClean="0"/>
              <a:t>n</a:t>
            </a:r>
            <a:r>
              <a:rPr lang="en-US" dirty="0" smtClean="0">
                <a:ea typeface="Cambria Math" pitchFamily="18" charset="0"/>
              </a:rPr>
              <a:t>} is a polynomial of degree n because no terms of the form </a:t>
            </a:r>
            <a:r>
              <a:rPr lang="en-US" i="1" dirty="0" err="1" smtClean="0">
                <a:ea typeface="Cambria Math" pitchFamily="18" charset="0"/>
              </a:rPr>
              <a:t>a</a:t>
            </a:r>
            <a:r>
              <a:rPr lang="en-US" i="1" baseline="-25000" dirty="0" err="1" smtClean="0">
                <a:ea typeface="Cambria Math" pitchFamily="18" charset="0"/>
              </a:rPr>
              <a:t>j</a:t>
            </a:r>
            <a:r>
              <a:rPr lang="en-US" i="1" dirty="0" err="1" smtClean="0">
                <a:ea typeface="Cambria Math" pitchFamily="18" charset="0"/>
              </a:rPr>
              <a:t>x</a:t>
            </a:r>
            <a:r>
              <a:rPr lang="en-US" i="1" baseline="30000" dirty="0" err="1" smtClean="0">
                <a:ea typeface="Cambria Math" pitchFamily="18" charset="0"/>
              </a:rPr>
              <a:t>j</a:t>
            </a:r>
            <a:r>
              <a:rPr lang="en-US" i="1" dirty="0" smtClean="0">
                <a:ea typeface="Cambria Math" pitchFamily="18" charset="0"/>
              </a:rPr>
              <a:t> </a:t>
            </a:r>
            <a:r>
              <a:rPr lang="en-US" dirty="0" smtClean="0">
                <a:ea typeface="Cambria Math" pitchFamily="18" charset="0"/>
              </a:rPr>
              <a:t>with </a:t>
            </a:r>
            <a:r>
              <a:rPr lang="en-US" i="1" dirty="0" smtClean="0">
                <a:ea typeface="Cambria Math" pitchFamily="18" charset="0"/>
              </a:rPr>
              <a:t>j</a:t>
            </a:r>
            <a:r>
              <a:rPr lang="en-US" dirty="0" smtClean="0">
                <a:ea typeface="Cambria Math" pitchFamily="18" charset="0"/>
              </a:rPr>
              <a:t> &gt; </a:t>
            </a:r>
            <a:r>
              <a:rPr lang="en-US" i="1" dirty="0" smtClean="0">
                <a:ea typeface="Cambria Math" pitchFamily="18" charset="0"/>
              </a:rPr>
              <a:t>n</a:t>
            </a:r>
            <a:r>
              <a:rPr lang="en-US" dirty="0" smtClean="0">
                <a:ea typeface="Cambria Math" pitchFamily="18" charset="0"/>
              </a:rPr>
              <a:t> occur, that is,</a:t>
            </a:r>
          </a:p>
          <a:p>
            <a:pPr>
              <a:buNone/>
            </a:pPr>
            <a:endParaRPr lang="en-US" dirty="0" smtClean="0">
              <a:ea typeface="Cambria Math" pitchFamily="18" charset="0"/>
            </a:endParaRPr>
          </a:p>
          <a:p>
            <a:pPr>
              <a:buNone/>
            </a:pPr>
            <a:r>
              <a:rPr lang="en-US" dirty="0" smtClean="0">
                <a:ea typeface="Cambria Math" pitchFamily="18" charset="0"/>
              </a:rPr>
              <a:t>                    </a:t>
            </a:r>
            <a:r>
              <a:rPr lang="en-US" i="1" dirty="0" smtClean="0">
                <a:ea typeface="Cambria Math" pitchFamily="18" charset="0"/>
              </a:rPr>
              <a:t>G</a:t>
            </a:r>
            <a:r>
              <a:rPr lang="en-US" dirty="0" smtClean="0">
                <a:ea typeface="Cambria Math" pitchFamily="18" charset="0"/>
              </a:rPr>
              <a:t>(</a:t>
            </a:r>
            <a:r>
              <a:rPr lang="en-US" i="1" dirty="0" smtClean="0">
                <a:ea typeface="Cambria Math" pitchFamily="18" charset="0"/>
              </a:rPr>
              <a:t>x</a:t>
            </a:r>
            <a:r>
              <a:rPr lang="en-US" dirty="0" smtClean="0">
                <a:ea typeface="Cambria Math" pitchFamily="18" charset="0"/>
              </a:rPr>
              <a:t>) = </a:t>
            </a:r>
            <a:r>
              <a:rPr lang="en-US" i="1" dirty="0" smtClean="0"/>
              <a:t>a</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x</a:t>
            </a:r>
            <a:r>
              <a:rPr lang="en-US" dirty="0" smtClean="0"/>
              <a:t> + </a:t>
            </a:r>
            <a:r>
              <a:rPr lang="en-US" dirty="0" smtClean="0">
                <a:latin typeface="Cambria Math"/>
                <a:ea typeface="Cambria Math"/>
              </a:rPr>
              <a:t>⋯ </a:t>
            </a:r>
            <a:r>
              <a:rPr lang="en-US" dirty="0" smtClean="0"/>
              <a:t>+ </a:t>
            </a:r>
            <a:r>
              <a:rPr lang="en-US" i="1" dirty="0" smtClean="0"/>
              <a:t>a</a:t>
            </a:r>
            <a:r>
              <a:rPr lang="en-US" i="1" baseline="-25000" dirty="0" smtClean="0"/>
              <a:t>n </a:t>
            </a:r>
            <a:r>
              <a:rPr lang="en-US" i="1" dirty="0" err="1" smtClean="0"/>
              <a:t>x</a:t>
            </a:r>
            <a:r>
              <a:rPr lang="en-US" i="1" baseline="30000" dirty="0" err="1" smtClean="0"/>
              <a:t>n</a:t>
            </a:r>
            <a:r>
              <a:rPr lang="en-US" i="1" dirty="0" smtClean="0"/>
              <a:t>.</a:t>
            </a:r>
            <a:endParaRPr lang="en-US" dirty="0">
              <a:ea typeface="Cambria Math"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Generating Functions for Finite Sequences (continued)</a:t>
            </a:r>
            <a:endParaRPr lang="en-US" sz="3600" dirty="0"/>
          </a:p>
        </p:txBody>
      </p:sp>
      <p:sp>
        <p:nvSpPr>
          <p:cNvPr id="3" name="Content Placeholder 2"/>
          <p:cNvSpPr>
            <a:spLocks noGrp="1"/>
          </p:cNvSpPr>
          <p:nvPr>
            <p:ph idx="1"/>
          </p:nvPr>
        </p:nvSpPr>
        <p:spPr>
          <a:ln>
            <a:solidFill>
              <a:schemeClr val="bg1"/>
            </a:solidFill>
          </a:ln>
        </p:spPr>
        <p:txBody>
          <a:bodyPr>
            <a:normAutofit/>
          </a:bodyPr>
          <a:lstStyle/>
          <a:p>
            <a:pPr>
              <a:buNone/>
            </a:pPr>
            <a:r>
              <a:rPr lang="en-US" dirty="0" smtClean="0"/>
              <a:t>   </a:t>
            </a:r>
            <a:r>
              <a:rPr lang="en-US" b="1" dirty="0" smtClean="0"/>
              <a:t>Example</a:t>
            </a:r>
            <a:r>
              <a:rPr lang="en-US" dirty="0" smtClean="0"/>
              <a:t>:  What is the generating function for the sequence </a:t>
            </a:r>
            <a:r>
              <a:rPr lang="en-US" dirty="0" smtClean="0">
                <a:latin typeface="Cambria Math" pitchFamily="18" charset="0"/>
                <a:ea typeface="Cambria Math" pitchFamily="18" charset="0"/>
              </a:rPr>
              <a:t>1,1,1,1,1,1</a:t>
            </a:r>
            <a:r>
              <a:rPr lang="en-US" dirty="0" smtClean="0"/>
              <a:t>?</a:t>
            </a:r>
          </a:p>
          <a:p>
            <a:pPr>
              <a:buNone/>
            </a:pPr>
            <a:r>
              <a:rPr lang="en-US" dirty="0" smtClean="0"/>
              <a:t>   </a:t>
            </a:r>
            <a:r>
              <a:rPr lang="en-US" b="1" dirty="0" smtClean="0"/>
              <a:t>Solution</a:t>
            </a:r>
            <a:r>
              <a:rPr lang="en-US" dirty="0" smtClean="0"/>
              <a:t>: The generating function of </a:t>
            </a:r>
            <a:r>
              <a:rPr lang="en-US" dirty="0" smtClean="0">
                <a:latin typeface="Cambria Math" pitchFamily="18" charset="0"/>
                <a:ea typeface="Cambria Math" pitchFamily="18" charset="0"/>
              </a:rPr>
              <a:t>1,1,1,1,1,1  is </a:t>
            </a:r>
          </a:p>
          <a:p>
            <a:pPr>
              <a:buNone/>
            </a:pPr>
            <a:r>
              <a:rPr lang="en-US" dirty="0" smtClean="0">
                <a:latin typeface="Cambria Math" pitchFamily="18" charset="0"/>
                <a:ea typeface="Cambria Math" pitchFamily="18" charset="0"/>
              </a:rPr>
              <a:t>       1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a:t>
            </a:r>
          </a:p>
          <a:p>
            <a:pPr>
              <a:buNone/>
            </a:pPr>
            <a:r>
              <a:rPr lang="en-US" dirty="0" smtClean="0">
                <a:ea typeface="Cambria Math" pitchFamily="18" charset="0"/>
              </a:rPr>
              <a:t>    By Theorem 1 of Section </a:t>
            </a:r>
            <a:r>
              <a:rPr lang="en-US" dirty="0" smtClean="0">
                <a:latin typeface="Cambria Math" pitchFamily="18" charset="0"/>
                <a:ea typeface="Cambria Math" pitchFamily="18" charset="0"/>
              </a:rPr>
              <a:t>2.4</a:t>
            </a:r>
            <a:r>
              <a:rPr lang="en-US" dirty="0" smtClean="0">
                <a:ea typeface="Cambria Math" pitchFamily="18" charset="0"/>
              </a:rPr>
              <a:t>, we have</a:t>
            </a:r>
          </a:p>
          <a:p>
            <a:pPr>
              <a:buNone/>
            </a:pPr>
            <a:r>
              <a:rPr lang="en-US" dirty="0" smtClean="0">
                <a:ea typeface="Cambria Math" pitchFamily="18" charset="0"/>
              </a:rPr>
              <a:t>       (</a:t>
            </a:r>
            <a:r>
              <a:rPr lang="en-US" i="1" dirty="0" smtClean="0">
                <a:ea typeface="Cambria Math" pitchFamily="18" charset="0"/>
              </a:rPr>
              <a:t>x</a:t>
            </a:r>
            <a:r>
              <a:rPr lang="en-US" baseline="30000" dirty="0" smtClean="0">
                <a:latin typeface="Cambria Math" pitchFamily="18" charset="0"/>
                <a:ea typeface="Cambria Math" pitchFamily="18" charset="0"/>
              </a:rPr>
              <a:t>6</a:t>
            </a:r>
            <a:r>
              <a:rPr lang="en-US" dirty="0" smtClean="0">
                <a:ea typeface="Cambria Math" pitchFamily="18" charset="0"/>
              </a:rPr>
              <a:t> </a:t>
            </a:r>
            <a:r>
              <a:rPr lang="en-US" dirty="0" smtClean="0">
                <a:latin typeface="Cambria Math"/>
                <a:ea typeface="Cambria Math"/>
              </a:rPr>
              <a:t>− 1)/(</a:t>
            </a:r>
            <a:r>
              <a:rPr lang="en-US" i="1" dirty="0" smtClean="0">
                <a:ea typeface="Cambria Math"/>
              </a:rPr>
              <a:t>x</a:t>
            </a:r>
            <a:r>
              <a:rPr lang="en-US" dirty="0" smtClean="0">
                <a:latin typeface="Cambria Math"/>
                <a:ea typeface="Cambria Math"/>
              </a:rPr>
              <a:t> −1) = </a:t>
            </a:r>
            <a:r>
              <a:rPr lang="en-US" dirty="0" smtClean="0">
                <a:latin typeface="Cambria Math" pitchFamily="18" charset="0"/>
                <a:ea typeface="Cambria Math" pitchFamily="18" charset="0"/>
              </a:rPr>
              <a:t>1 + </a:t>
            </a:r>
            <a:r>
              <a:rPr lang="en-US" i="1" dirty="0" smtClean="0">
                <a:ea typeface="Cambria Math" pitchFamily="18" charset="0"/>
              </a:rPr>
              <a:t>x</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4</a:t>
            </a:r>
            <a:r>
              <a:rPr lang="en-US" dirty="0" smtClean="0">
                <a:latin typeface="Cambria Math" pitchFamily="18" charset="0"/>
                <a:ea typeface="Cambria Math" pitchFamily="18" charset="0"/>
              </a:rPr>
              <a:t> + </a:t>
            </a:r>
            <a:r>
              <a:rPr lang="en-US" i="1" dirty="0" smtClean="0">
                <a:ea typeface="Cambria Math" pitchFamily="18" charset="0"/>
              </a:rPr>
              <a:t>x</a:t>
            </a:r>
            <a:r>
              <a:rPr lang="en-US" baseline="30000" dirty="0" smtClean="0">
                <a:latin typeface="Cambria Math" pitchFamily="18" charset="0"/>
                <a:ea typeface="Cambria Math" pitchFamily="18" charset="0"/>
              </a:rPr>
              <a:t>5</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when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a:t>
            </a:r>
          </a:p>
          <a:p>
            <a:pPr>
              <a:buNone/>
            </a:pPr>
            <a:r>
              <a:rPr lang="en-US" dirty="0" smtClean="0">
                <a:latin typeface="Cambria Math" pitchFamily="18" charset="0"/>
                <a:ea typeface="Cambria Math" pitchFamily="18" charset="0"/>
              </a:rPr>
              <a:t>     Consequently </a:t>
            </a:r>
            <a:r>
              <a:rPr lang="en-US" i="1" dirty="0" smtClean="0">
                <a:ea typeface="Cambria Math" pitchFamily="18" charset="0"/>
              </a:rPr>
              <a:t>G</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ea typeface="Cambria Math" pitchFamily="18" charset="0"/>
              </a:rPr>
              <a:t>(</a:t>
            </a:r>
            <a:r>
              <a:rPr lang="en-US" i="1" dirty="0" smtClean="0">
                <a:ea typeface="Cambria Math" pitchFamily="18" charset="0"/>
              </a:rPr>
              <a:t>x</a:t>
            </a:r>
            <a:r>
              <a:rPr lang="en-US" baseline="30000" dirty="0" smtClean="0">
                <a:latin typeface="Cambria Math" pitchFamily="18" charset="0"/>
                <a:ea typeface="Cambria Math" pitchFamily="18" charset="0"/>
              </a:rPr>
              <a:t>6</a:t>
            </a:r>
            <a:r>
              <a:rPr lang="en-US" dirty="0" smtClean="0">
                <a:ea typeface="Cambria Math" pitchFamily="18" charset="0"/>
              </a:rPr>
              <a:t> </a:t>
            </a:r>
            <a:r>
              <a:rPr lang="en-US" dirty="0" smtClean="0">
                <a:latin typeface="Cambria Math"/>
                <a:ea typeface="Cambria Math"/>
              </a:rPr>
              <a:t>− 1)/(</a:t>
            </a:r>
            <a:r>
              <a:rPr lang="en-US" i="1" dirty="0" smtClean="0">
                <a:latin typeface="Cambria Math"/>
                <a:ea typeface="Cambria Math"/>
              </a:rPr>
              <a:t>x</a:t>
            </a:r>
            <a:r>
              <a:rPr lang="en-US" dirty="0" smtClean="0">
                <a:latin typeface="Cambria Math"/>
                <a:ea typeface="Cambria Math"/>
              </a:rPr>
              <a:t> −1) is the generating function of the sequence. </a:t>
            </a:r>
            <a:endParaRPr lang="en-US" dirty="0" smtClean="0">
              <a:ea typeface="Cambria Math"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Recurrence Relations </a:t>
            </a:r>
            <a:br>
              <a:rPr lang="en-US" dirty="0" smtClean="0"/>
            </a:br>
            <a:r>
              <a:rPr lang="en-US" sz="3600" dirty="0" smtClean="0"/>
              <a:t>(recalling definitions from Chapter 2)</a:t>
            </a:r>
            <a:endParaRPr lang="en-US" sz="3600" dirty="0"/>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Generating Functions</a:t>
            </a:r>
            <a:endParaRPr lang="en-US" dirty="0"/>
          </a:p>
        </p:txBody>
      </p:sp>
      <p:pic>
        <p:nvPicPr>
          <p:cNvPr id="4" name="Content Placeholder 3" descr="table35.jpg"/>
          <p:cNvPicPr>
            <a:picLocks noGrp="1" noChangeAspect="1"/>
          </p:cNvPicPr>
          <p:nvPr>
            <p:ph idx="1"/>
          </p:nvPr>
        </p:nvPicPr>
        <p:blipFill>
          <a:blip r:embed="rId2" cstate="print"/>
          <a:stretch>
            <a:fillRect/>
          </a:stretch>
        </p:blipFill>
        <p:spPr>
          <a:xfrm>
            <a:off x="2978609" y="1935163"/>
            <a:ext cx="3186782" cy="43894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Find the number of solutions of </a:t>
            </a:r>
          </a:p>
          <a:p>
            <a:pPr>
              <a:buNone/>
            </a:pP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r>
              <a:rPr lang="en-US" dirty="0" smtClean="0"/>
              <a:t>    where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and </a:t>
            </a:r>
            <a:r>
              <a:rPr lang="en-US" i="1" dirty="0" smtClean="0"/>
              <a:t>e</a:t>
            </a:r>
            <a:r>
              <a:rPr lang="en-US" baseline="-25000" dirty="0" smtClean="0">
                <a:latin typeface="Cambria Math" pitchFamily="18" charset="0"/>
                <a:ea typeface="Cambria Math" pitchFamily="18" charset="0"/>
              </a:rPr>
              <a:t>3</a:t>
            </a:r>
            <a:r>
              <a:rPr lang="en-US" dirty="0" smtClean="0"/>
              <a:t> are nonnegative integers with                                 </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t> </a:t>
            </a:r>
            <a:r>
              <a:rPr lang="en-US" i="1" dirty="0" smtClean="0"/>
              <a:t>e</a:t>
            </a:r>
            <a:r>
              <a:rPr lang="en-US" baseline="-25000" dirty="0" smtClean="0">
                <a:latin typeface="Cambria Math" pitchFamily="18" charset="0"/>
                <a:ea typeface="Cambria Math" pitchFamily="18" charset="0"/>
              </a:rPr>
              <a:t>1</a:t>
            </a:r>
            <a:r>
              <a:rPr lang="en-US" dirty="0" smtClean="0">
                <a:latin typeface="Cambria Math"/>
                <a:ea typeface="Cambria Math"/>
              </a:rPr>
              <a:t>≤ 5</a:t>
            </a:r>
            <a:r>
              <a:rPr lang="en-US" dirty="0" smtClean="0"/>
              <a:t>, </a:t>
            </a:r>
            <a:r>
              <a:rPr lang="en-US" dirty="0" smtClean="0">
                <a:latin typeface="Cambria Math" pitchFamily="18" charset="0"/>
                <a:ea typeface="Cambria Math" pitchFamily="18" charset="0"/>
              </a:rPr>
              <a:t>3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2</a:t>
            </a:r>
            <a:r>
              <a:rPr lang="en-US" dirty="0" smtClean="0">
                <a:latin typeface="Cambria Math"/>
                <a:ea typeface="Cambria Math"/>
              </a:rPr>
              <a:t> ≤ 6</a:t>
            </a:r>
            <a:r>
              <a:rPr lang="en-US" dirty="0" smtClean="0"/>
              <a:t>, and </a:t>
            </a:r>
            <a:r>
              <a:rPr lang="en-US" dirty="0" smtClean="0">
                <a:latin typeface="Cambria Math" pitchFamily="18" charset="0"/>
                <a:ea typeface="Cambria Math" pitchFamily="18" charset="0"/>
              </a:rPr>
              <a:t>4 </a:t>
            </a:r>
            <a:r>
              <a:rPr lang="en-US" dirty="0" smtClean="0">
                <a:latin typeface="Cambria Math"/>
                <a:ea typeface="Cambria Math"/>
              </a:rPr>
              <a:t>≤ </a:t>
            </a:r>
            <a:r>
              <a:rPr lang="en-US" i="1" dirty="0" smtClean="0"/>
              <a:t>e</a:t>
            </a:r>
            <a:r>
              <a:rPr lang="en-US" baseline="-25000" dirty="0" smtClean="0">
                <a:latin typeface="Cambria Math" pitchFamily="18" charset="0"/>
                <a:ea typeface="Cambria Math" pitchFamily="18" charset="0"/>
              </a:rPr>
              <a:t>3</a:t>
            </a:r>
            <a:r>
              <a:rPr lang="en-US" dirty="0" smtClean="0"/>
              <a:t> </a:t>
            </a:r>
            <a:r>
              <a:rPr lang="en-US" dirty="0" smtClean="0">
                <a:latin typeface="Cambria Math"/>
                <a:ea typeface="Cambria Math"/>
              </a:rPr>
              <a:t>≤ 7.</a:t>
            </a:r>
            <a:r>
              <a:rPr lang="en-US" dirty="0" smtClean="0"/>
              <a:t>  </a:t>
            </a:r>
          </a:p>
          <a:p>
            <a:pPr>
              <a:buNone/>
            </a:pPr>
            <a:r>
              <a:rPr lang="en-US" dirty="0" smtClean="0"/>
              <a:t>    </a:t>
            </a:r>
            <a:r>
              <a:rPr lang="en-US" b="1" dirty="0" smtClean="0"/>
              <a:t>Solution</a:t>
            </a:r>
            <a:r>
              <a:rPr lang="en-US" dirty="0" smtClean="0"/>
              <a:t>: The number of solutions is the coefficient of </a:t>
            </a:r>
            <a:r>
              <a:rPr lang="en-US" i="1" dirty="0" smtClean="0"/>
              <a:t>x</a:t>
            </a:r>
            <a:r>
              <a:rPr lang="en-US" baseline="30000" dirty="0" smtClean="0">
                <a:latin typeface="Cambria Math" pitchFamily="18" charset="0"/>
                <a:ea typeface="Cambria Math" pitchFamily="18" charset="0"/>
              </a:rPr>
              <a:t>17</a:t>
            </a:r>
            <a:r>
              <a:rPr lang="en-US" dirty="0" smtClean="0"/>
              <a:t> in the expansion of  </a:t>
            </a:r>
          </a:p>
          <a:p>
            <a:pPr>
              <a:buNone/>
            </a:pP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2</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3</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ea typeface="Cambria Math" pitchFamily="18" charset="0"/>
              </a:rPr>
              <a:t>)</a:t>
            </a:r>
            <a:r>
              <a:rPr lang="en-US" sz="2200" dirty="0" smtClean="0"/>
              <a:t> (</a:t>
            </a:r>
            <a:r>
              <a:rPr lang="en-US" sz="2200" i="1" dirty="0" smtClean="0">
                <a:ea typeface="Cambria Math" pitchFamily="18" charset="0"/>
              </a:rPr>
              <a:t>x</a:t>
            </a:r>
            <a:r>
              <a:rPr lang="en-US" sz="2200" baseline="30000" dirty="0" smtClean="0">
                <a:latin typeface="Cambria Math" pitchFamily="18" charset="0"/>
                <a:ea typeface="Cambria Math" pitchFamily="18" charset="0"/>
              </a:rPr>
              <a:t>4</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5</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6</a:t>
            </a:r>
            <a:r>
              <a:rPr lang="en-US" sz="2200" dirty="0" smtClean="0">
                <a:latin typeface="Cambria Math" pitchFamily="18" charset="0"/>
                <a:ea typeface="Cambria Math" pitchFamily="18" charset="0"/>
              </a:rPr>
              <a:t> + </a:t>
            </a:r>
            <a:r>
              <a:rPr lang="en-US" sz="2200" i="1" dirty="0" smtClean="0">
                <a:ea typeface="Cambria Math" pitchFamily="18" charset="0"/>
              </a:rPr>
              <a:t>x</a:t>
            </a:r>
            <a:r>
              <a:rPr lang="en-US" sz="2200" baseline="30000" dirty="0" smtClean="0">
                <a:latin typeface="Cambria Math" pitchFamily="18" charset="0"/>
                <a:ea typeface="Cambria Math" pitchFamily="18" charset="0"/>
              </a:rPr>
              <a:t>7</a:t>
            </a:r>
            <a:r>
              <a:rPr lang="en-US" sz="2200" dirty="0" smtClean="0">
                <a:ea typeface="Cambria Math" pitchFamily="18" charset="0"/>
              </a:rPr>
              <a:t>).</a:t>
            </a:r>
          </a:p>
          <a:p>
            <a:pPr>
              <a:buNone/>
            </a:pPr>
            <a:r>
              <a:rPr lang="en-US" dirty="0" smtClean="0">
                <a:ea typeface="Cambria Math" pitchFamily="18" charset="0"/>
              </a:rPr>
              <a:t>    This follows because a term equal to  is obtained in the product by picking a term in the first sum </a:t>
            </a:r>
            <a:r>
              <a:rPr lang="en-US" i="1" dirty="0" smtClean="0">
                <a:ea typeface="Cambria Math" pitchFamily="18" charset="0"/>
              </a:rPr>
              <a:t>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1</a:t>
            </a:r>
            <a:r>
              <a:rPr lang="en-US" dirty="0" smtClean="0">
                <a:ea typeface="Cambria Math" pitchFamily="18" charset="0"/>
              </a:rPr>
              <a:t>, a term in the second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2</a:t>
            </a:r>
            <a:r>
              <a:rPr lang="en-US" dirty="0" smtClean="0">
                <a:ea typeface="Cambria Math" pitchFamily="18" charset="0"/>
              </a:rPr>
              <a:t>, and a term in the third sum</a:t>
            </a:r>
            <a:r>
              <a:rPr lang="en-US" i="1" dirty="0" smtClean="0">
                <a:ea typeface="Cambria Math" pitchFamily="18" charset="0"/>
              </a:rPr>
              <a:t> x</a:t>
            </a:r>
            <a:r>
              <a:rPr lang="en-US" i="1" baseline="30000" dirty="0" smtClean="0">
                <a:ea typeface="Cambria Math" pitchFamily="18" charset="0"/>
              </a:rPr>
              <a:t>e</a:t>
            </a:r>
            <a:r>
              <a:rPr lang="en-US" sz="1500" baseline="30000" dirty="0" smtClean="0">
                <a:latin typeface="Cambria Math" pitchFamily="18" charset="0"/>
                <a:ea typeface="Cambria Math" pitchFamily="18" charset="0"/>
              </a:rPr>
              <a:t>3</a:t>
            </a:r>
            <a:r>
              <a:rPr lang="en-US" dirty="0" smtClean="0">
                <a:ea typeface="Cambria Math" pitchFamily="18" charset="0"/>
              </a:rPr>
              <a:t>, where  </a:t>
            </a:r>
            <a:r>
              <a:rPr lang="en-US" i="1" dirty="0" smtClean="0"/>
              <a:t>e</a:t>
            </a:r>
            <a:r>
              <a:rPr lang="en-US" baseline="-25000" dirty="0" smtClean="0">
                <a:latin typeface="Cambria Math" pitchFamily="18" charset="0"/>
                <a:ea typeface="Cambria Math" pitchFamily="18" charset="0"/>
              </a:rPr>
              <a:t>1</a:t>
            </a:r>
            <a:r>
              <a:rPr lang="en-US" dirty="0" smtClean="0"/>
              <a:t> +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baseline="-25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17.</a:t>
            </a:r>
          </a:p>
          <a:p>
            <a:pPr>
              <a:buNone/>
            </a:pP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There are three solutions since the coefficient of </a:t>
            </a:r>
            <a:r>
              <a:rPr lang="en-US" i="1" dirty="0" smtClean="0"/>
              <a:t>x</a:t>
            </a:r>
            <a:r>
              <a:rPr lang="en-US" baseline="30000" dirty="0" smtClean="0">
                <a:latin typeface="Cambria Math" pitchFamily="18" charset="0"/>
                <a:ea typeface="Cambria Math" pitchFamily="18" charset="0"/>
              </a:rPr>
              <a:t>17</a:t>
            </a:r>
            <a:r>
              <a:rPr lang="en-US" dirty="0" smtClean="0">
                <a:latin typeface="Cambria Math" pitchFamily="18" charset="0"/>
                <a:ea typeface="Cambria Math" pitchFamily="18" charset="0"/>
              </a:rPr>
              <a:t> in the product is 3.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Problems and Generating Functions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Example</a:t>
            </a:r>
            <a:r>
              <a:rPr lang="en-US" dirty="0" smtClean="0"/>
              <a:t>: Use generating functions to find the number of </a:t>
            </a:r>
            <a:r>
              <a:rPr lang="en-US" i="1" dirty="0" smtClean="0"/>
              <a:t>k</a:t>
            </a:r>
            <a:r>
              <a:rPr lang="en-US" dirty="0" smtClean="0"/>
              <a:t>-combinations of a set with </a:t>
            </a:r>
            <a:r>
              <a:rPr lang="en-US" i="1" dirty="0" smtClean="0"/>
              <a:t>n</a:t>
            </a:r>
            <a:r>
              <a:rPr lang="en-US" dirty="0" smtClean="0"/>
              <a:t> elements, i.e.,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 </a:t>
            </a:r>
          </a:p>
          <a:p>
            <a:pPr>
              <a:buNone/>
            </a:pPr>
            <a:r>
              <a:rPr lang="en-US" b="1" dirty="0" smtClean="0"/>
              <a:t>    Solution</a:t>
            </a:r>
            <a:r>
              <a:rPr lang="en-US" dirty="0" smtClean="0"/>
              <a:t>: Each of the n elements in the set contributes the term (</a:t>
            </a:r>
            <a:r>
              <a:rPr lang="en-US" dirty="0" smtClean="0">
                <a:latin typeface="Cambria Math" pitchFamily="18" charset="0"/>
                <a:ea typeface="Cambria Math" pitchFamily="18" charset="0"/>
              </a:rPr>
              <a:t>1</a:t>
            </a:r>
            <a:r>
              <a:rPr lang="en-US" dirty="0" smtClean="0"/>
              <a:t> + </a:t>
            </a:r>
            <a:r>
              <a:rPr lang="en-US" i="1" dirty="0" smtClean="0"/>
              <a:t>x</a:t>
            </a:r>
            <a:r>
              <a:rPr lang="en-US" dirty="0" smtClean="0"/>
              <a:t>) to the generating function</a:t>
            </a:r>
          </a:p>
          <a:p>
            <a:pPr>
              <a:buNone/>
            </a:pPr>
            <a:endParaRPr lang="en-US" dirty="0" smtClean="0"/>
          </a:p>
          <a:p>
            <a:pPr>
              <a:buNone/>
            </a:pPr>
            <a:r>
              <a:rPr lang="en-US" dirty="0" smtClean="0"/>
              <a:t>    Hence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i="1" dirty="0" smtClean="0"/>
              <a:t>x</a:t>
            </a:r>
            <a:r>
              <a:rPr lang="en-US" dirty="0" smtClean="0"/>
              <a:t>)</a:t>
            </a:r>
            <a:r>
              <a:rPr lang="en-US" i="1" baseline="30000" dirty="0" smtClean="0"/>
              <a:t>n</a:t>
            </a:r>
            <a:r>
              <a:rPr lang="en-US" dirty="0" smtClean="0"/>
              <a:t> where </a:t>
            </a:r>
            <a:r>
              <a:rPr lang="en-US" i="1" dirty="0" smtClean="0"/>
              <a:t>f</a:t>
            </a:r>
            <a:r>
              <a:rPr lang="en-US" dirty="0" smtClean="0"/>
              <a:t>(</a:t>
            </a:r>
            <a:r>
              <a:rPr lang="en-US" i="1" dirty="0" smtClean="0"/>
              <a:t>x</a:t>
            </a:r>
            <a:r>
              <a:rPr lang="en-US" dirty="0" smtClean="0"/>
              <a:t>) is the generating function for {</a:t>
            </a:r>
            <a:r>
              <a:rPr lang="en-US" i="1" dirty="0" err="1" smtClean="0"/>
              <a:t>a</a:t>
            </a:r>
            <a:r>
              <a:rPr lang="en-US" i="1" baseline="30000" dirty="0" err="1" smtClean="0"/>
              <a:t>k</a:t>
            </a:r>
            <a:r>
              <a:rPr lang="en-US" dirty="0" smtClean="0"/>
              <a:t>}, where </a:t>
            </a:r>
            <a:r>
              <a:rPr lang="en-US" i="1" dirty="0" err="1" smtClean="0"/>
              <a:t>a</a:t>
            </a:r>
            <a:r>
              <a:rPr lang="en-US" i="1" baseline="30000" dirty="0" err="1" smtClean="0"/>
              <a:t>k</a:t>
            </a:r>
            <a:r>
              <a:rPr lang="en-US" dirty="0" smtClean="0"/>
              <a:t> represents the number of   </a:t>
            </a:r>
            <a:r>
              <a:rPr lang="en-US" i="1" dirty="0" smtClean="0"/>
              <a:t>k</a:t>
            </a:r>
            <a:r>
              <a:rPr lang="en-US" dirty="0" smtClean="0"/>
              <a:t>-combinations of a set with </a:t>
            </a:r>
            <a:r>
              <a:rPr lang="en-US" i="1" dirty="0" smtClean="0"/>
              <a:t>n</a:t>
            </a:r>
            <a:r>
              <a:rPr lang="en-US" dirty="0" smtClean="0"/>
              <a:t> elements. </a:t>
            </a:r>
          </a:p>
          <a:p>
            <a:pPr>
              <a:buNone/>
            </a:pPr>
            <a:r>
              <a:rPr lang="en-US" dirty="0" smtClean="0"/>
              <a:t>    By the binomial theorem, we have</a:t>
            </a:r>
          </a:p>
          <a:p>
            <a:pPr>
              <a:buNone/>
            </a:pPr>
            <a:endParaRPr lang="en-US" dirty="0" smtClean="0"/>
          </a:p>
          <a:p>
            <a:pPr>
              <a:buNone/>
            </a:pPr>
            <a:r>
              <a:rPr lang="en-US" dirty="0" smtClean="0"/>
              <a:t>    where</a:t>
            </a:r>
          </a:p>
          <a:p>
            <a:pPr>
              <a:buNone/>
            </a:pPr>
            <a:endParaRPr lang="en-US" dirty="0" smtClean="0"/>
          </a:p>
          <a:p>
            <a:pPr>
              <a:buNone/>
            </a:pPr>
            <a:endParaRPr lang="en-US" dirty="0" smtClean="0"/>
          </a:p>
          <a:p>
            <a:pPr>
              <a:buNone/>
            </a:pPr>
            <a:endParaRPr lang="en-US" dirty="0" smtClean="0"/>
          </a:p>
          <a:p>
            <a:pPr>
              <a:buNone/>
            </a:pPr>
            <a:r>
              <a:rPr lang="en-US" dirty="0" smtClean="0"/>
              <a:t>    Hence,   </a:t>
            </a:r>
          </a:p>
          <a:p>
            <a:pPr>
              <a:buNone/>
            </a:pPr>
            <a:r>
              <a:rPr lang="en-US" dirty="0" smtClean="0"/>
              <a:t> </a:t>
            </a:r>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6" cstate="print"/>
          <a:stretch>
            <a:fillRect/>
          </a:stretch>
        </p:blipFill>
        <p:spPr>
          <a:xfrm>
            <a:off x="3581400" y="2895600"/>
            <a:ext cx="1563053" cy="221456"/>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4648200" y="3886200"/>
            <a:ext cx="1775936" cy="527209"/>
          </a:xfrm>
          <a:prstGeom prst="rect">
            <a:avLst/>
          </a:prstGeom>
        </p:spPr>
      </p:pic>
      <p:pic>
        <p:nvPicPr>
          <p:cNvPr id="7" name="Picture 6" descr="addin_tmp.png"/>
          <p:cNvPicPr>
            <a:picLocks noChangeAspect="1"/>
          </p:cNvPicPr>
          <p:nvPr>
            <p:custDataLst>
              <p:tags r:id="rId3"/>
            </p:custDataLst>
          </p:nvPr>
        </p:nvPicPr>
        <p:blipFill>
          <a:blip r:embed="rId8" cstate="print"/>
          <a:stretch>
            <a:fillRect/>
          </a:stretch>
        </p:blipFill>
        <p:spPr>
          <a:xfrm>
            <a:off x="2209800" y="4724400"/>
            <a:ext cx="1688783" cy="457200"/>
          </a:xfrm>
          <a:prstGeom prst="rect">
            <a:avLst/>
          </a:prstGeom>
        </p:spPr>
      </p:pic>
      <p:pic>
        <p:nvPicPr>
          <p:cNvPr id="8" name="Picture 7" descr="addin_tmp.png"/>
          <p:cNvPicPr>
            <a:picLocks noChangeAspect="1"/>
          </p:cNvPicPr>
          <p:nvPr>
            <p:custDataLst>
              <p:tags r:id="rId4"/>
            </p:custDataLst>
          </p:nvPr>
        </p:nvPicPr>
        <p:blipFill>
          <a:blip r:embed="rId9" cstate="print"/>
          <a:stretch>
            <a:fillRect/>
          </a:stretch>
        </p:blipFill>
        <p:spPr>
          <a:xfrm>
            <a:off x="2514600" y="5638800"/>
            <a:ext cx="1735931" cy="442913"/>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The Principle of Inclusion-Exclusion</a:t>
            </a:r>
          </a:p>
          <a:p>
            <a:r>
              <a:rPr lang="en-US" dirty="0" smtClean="0"/>
              <a:t>Examples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Inclusion-Exclusion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905000" y="3505200"/>
            <a:ext cx="4812030" cy="380048"/>
          </a:xfrm>
          <a:prstGeom prst="rect">
            <a:avLst/>
          </a:prstGeom>
        </p:spPr>
      </p:pic>
      <p:sp>
        <p:nvSpPr>
          <p:cNvPr id="6" name="Content Placeholder 5"/>
          <p:cNvSpPr>
            <a:spLocks noGrp="1"/>
          </p:cNvSpPr>
          <p:nvPr>
            <p:ph idx="1"/>
          </p:nvPr>
        </p:nvSpPr>
        <p:spPr>
          <a:xfrm>
            <a:off x="685800" y="2209800"/>
            <a:ext cx="8229600" cy="4389120"/>
          </a:xfrm>
        </p:spPr>
        <p:txBody>
          <a:bodyPr/>
          <a:lstStyle/>
          <a:p>
            <a:r>
              <a:rPr lang="en-US" dirty="0" smtClean="0"/>
              <a:t>In Section </a:t>
            </a:r>
            <a:r>
              <a:rPr lang="en-US" dirty="0" smtClean="0">
                <a:latin typeface="Cambria Math" pitchFamily="18" charset="0"/>
                <a:ea typeface="Cambria Math" pitchFamily="18" charset="0"/>
              </a:rPr>
              <a:t>2.2</a:t>
            </a:r>
            <a:r>
              <a:rPr lang="en-US" dirty="0" smtClean="0"/>
              <a:t>, we developed the following formula for the number of elements in the union of two finite sets:</a:t>
            </a:r>
          </a:p>
          <a:p>
            <a:endParaRPr lang="en-US" dirty="0" smtClean="0"/>
          </a:p>
          <a:p>
            <a:endParaRPr lang="en-US" dirty="0" smtClean="0"/>
          </a:p>
          <a:p>
            <a:endParaRPr lang="en-US" dirty="0" smtClean="0"/>
          </a:p>
          <a:p>
            <a:r>
              <a:rPr lang="en-US" dirty="0" smtClean="0"/>
              <a:t>We will generalize this formula to finite sets of any size.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Finite Sets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2000" b="1" dirty="0" smtClean="0"/>
              <a:t>Example</a:t>
            </a:r>
            <a:r>
              <a:rPr lang="en-US" sz="2000" dirty="0" smtClean="0"/>
              <a:t>: In a discrete mathematics class every student is a major in computer science or mathematics or both. The number of students having computer science as a  major (possibly along with mathematics) is </a:t>
            </a:r>
            <a:r>
              <a:rPr lang="en-US" sz="2000" dirty="0" smtClean="0">
                <a:latin typeface="Cambria Math" pitchFamily="18" charset="0"/>
                <a:ea typeface="Cambria Math" pitchFamily="18" charset="0"/>
              </a:rPr>
              <a:t>25</a:t>
            </a:r>
            <a:r>
              <a:rPr lang="en-US" sz="2000" dirty="0" smtClean="0"/>
              <a:t>; the number of students having mathematics as a major (possibly along with computer science) is </a:t>
            </a:r>
            <a:r>
              <a:rPr lang="en-US" sz="2000" dirty="0" smtClean="0">
                <a:latin typeface="Cambria Math" pitchFamily="18" charset="0"/>
                <a:ea typeface="Cambria Math" pitchFamily="18" charset="0"/>
              </a:rPr>
              <a:t>13</a:t>
            </a:r>
            <a:r>
              <a:rPr lang="en-US" sz="2000" dirty="0" smtClean="0"/>
              <a:t>; and the number of students majoring in both computer science and mathematics is </a:t>
            </a:r>
            <a:r>
              <a:rPr lang="en-US" sz="2000" dirty="0" smtClean="0">
                <a:latin typeface="Cambria Math" pitchFamily="18" charset="0"/>
                <a:ea typeface="Cambria Math" pitchFamily="18" charset="0"/>
              </a:rPr>
              <a:t>8</a:t>
            </a:r>
            <a:r>
              <a:rPr lang="en-US" sz="2000" dirty="0" smtClean="0"/>
              <a:t>. How many students are in the class?</a:t>
            </a:r>
          </a:p>
          <a:p>
            <a:pPr>
              <a:buNone/>
            </a:pPr>
            <a:r>
              <a:rPr lang="en-US" sz="2000" dirty="0" smtClean="0"/>
              <a:t>     </a:t>
            </a:r>
            <a:r>
              <a:rPr lang="en-US" sz="2000" b="1" dirty="0" smtClean="0"/>
              <a:t>Solution</a:t>
            </a:r>
            <a:r>
              <a:rPr lang="en-US" sz="2000" dirty="0" smtClean="0"/>
              <a:t>: |</a:t>
            </a:r>
            <a:r>
              <a:rPr lang="en-US" sz="2000" i="1" dirty="0" smtClean="0"/>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 |</a:t>
            </a:r>
            <a:r>
              <a:rPr lang="en-US" sz="2000" i="1" dirty="0" smtClean="0">
                <a:ea typeface="Cambria Math"/>
              </a:rPr>
              <a:t>A</a:t>
            </a:r>
            <a:r>
              <a:rPr lang="en-US" sz="2000" dirty="0" smtClean="0">
                <a:latin typeface="Cambria Math"/>
                <a:ea typeface="Cambria Math"/>
              </a:rPr>
              <a:t>| + |</a:t>
            </a:r>
            <a:r>
              <a:rPr lang="en-US" sz="2000" i="1" dirty="0" smtClean="0">
                <a:ea typeface="Cambria Math"/>
              </a:rPr>
              <a:t>B</a:t>
            </a:r>
            <a:r>
              <a:rPr lang="en-US" sz="2000" dirty="0" smtClean="0">
                <a:latin typeface="Cambria Math"/>
                <a:ea typeface="Cambria Math"/>
              </a:rPr>
              <a:t>| −|</a:t>
            </a:r>
            <a:r>
              <a:rPr lang="en-US" sz="2000" i="1" dirty="0" smtClean="0">
                <a:ea typeface="Cambria Math"/>
              </a:rPr>
              <a:t>A</a:t>
            </a:r>
            <a:r>
              <a:rPr lang="en-US" sz="2000" dirty="0" smtClean="0">
                <a:latin typeface="Cambria Math"/>
                <a:ea typeface="Cambria Math"/>
              </a:rPr>
              <a:t>∩</a:t>
            </a:r>
            <a:r>
              <a:rPr lang="en-US" sz="2000" i="1" dirty="0" smtClean="0">
                <a:ea typeface="Cambria Math"/>
              </a:rPr>
              <a:t>B</a:t>
            </a:r>
            <a:r>
              <a:rPr lang="en-US" sz="2000" dirty="0" smtClean="0">
                <a:latin typeface="Cambria Math"/>
                <a:ea typeface="Cambria Math"/>
              </a:rPr>
              <a:t>| </a:t>
            </a:r>
          </a:p>
          <a:p>
            <a:pPr>
              <a:buNone/>
            </a:pPr>
            <a:r>
              <a:rPr lang="en-US" sz="2000" dirty="0" smtClean="0">
                <a:latin typeface="Cambria Math"/>
                <a:ea typeface="Cambria Math"/>
              </a:rPr>
              <a:t>                                    =  25 + 13 −8 = 30</a:t>
            </a:r>
            <a:endParaRPr lang="en-US" sz="2000" dirty="0"/>
          </a:p>
        </p:txBody>
      </p:sp>
      <p:pic>
        <p:nvPicPr>
          <p:cNvPr id="4" name="Content Placeholder 3" descr="0707.jpg"/>
          <p:cNvPicPr>
            <a:picLocks noChangeAspect="1"/>
          </p:cNvPicPr>
          <p:nvPr/>
        </p:nvPicPr>
        <p:blipFill>
          <a:blip r:embed="rId2" cstate="print"/>
          <a:stretch>
            <a:fillRect/>
          </a:stretch>
        </p:blipFill>
        <p:spPr>
          <a:xfrm>
            <a:off x="5410200" y="4495800"/>
            <a:ext cx="2106930" cy="155905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685800" y="2514600"/>
            <a:ext cx="8205788" cy="316706"/>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85800" y="1982152"/>
            <a:ext cx="2280285" cy="380048"/>
          </a:xfrm>
          <a:prstGeom prst="rect">
            <a:avLst/>
          </a:prstGeom>
        </p:spPr>
      </p:pic>
      <p:pic>
        <p:nvPicPr>
          <p:cNvPr id="5" name="Content Placeholder 3" descr="0709.jpg"/>
          <p:cNvPicPr>
            <a:picLocks noGrp="1" noChangeAspect="1"/>
          </p:cNvPicPr>
          <p:nvPr>
            <p:ph idx="1"/>
          </p:nvPr>
        </p:nvPicPr>
        <p:blipFill>
          <a:blip r:embed="rId6" cstate="print"/>
          <a:stretch>
            <a:fillRect/>
          </a:stretch>
        </p:blipFill>
        <p:spPr>
          <a:xfrm>
            <a:off x="1981200" y="3581400"/>
            <a:ext cx="5210556" cy="207645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Finite Sets Continued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Example</a:t>
            </a:r>
            <a:r>
              <a:rPr lang="en-US" dirty="0" smtClean="0"/>
              <a:t>: A total of </a:t>
            </a:r>
            <a:r>
              <a:rPr lang="en-US" dirty="0" smtClean="0">
                <a:latin typeface="Cambria Math" pitchFamily="18" charset="0"/>
                <a:ea typeface="Cambria Math" pitchFamily="18" charset="0"/>
              </a:rPr>
              <a:t>1232</a:t>
            </a:r>
            <a:r>
              <a:rPr lang="en-US" dirty="0" smtClean="0"/>
              <a:t> students have taken a course in Spanish, </a:t>
            </a:r>
            <a:r>
              <a:rPr lang="en-US" dirty="0" smtClean="0">
                <a:latin typeface="Cambria Math" pitchFamily="18" charset="0"/>
                <a:ea typeface="Cambria Math" pitchFamily="18" charset="0"/>
              </a:rPr>
              <a:t>879</a:t>
            </a:r>
            <a:r>
              <a:rPr lang="en-US" dirty="0" smtClean="0"/>
              <a:t> have taken a course in French, and </a:t>
            </a:r>
            <a:r>
              <a:rPr lang="en-US" dirty="0" smtClean="0">
                <a:latin typeface="Cambria Math" pitchFamily="18" charset="0"/>
                <a:ea typeface="Cambria Math" pitchFamily="18" charset="0"/>
              </a:rPr>
              <a:t>114</a:t>
            </a:r>
            <a:r>
              <a:rPr lang="en-US" dirty="0" smtClean="0"/>
              <a:t> have taken a course in Russian. Further, </a:t>
            </a:r>
            <a:r>
              <a:rPr lang="en-US" dirty="0" smtClean="0">
                <a:latin typeface="Cambria Math" pitchFamily="18" charset="0"/>
                <a:ea typeface="Cambria Math" pitchFamily="18" charset="0"/>
              </a:rPr>
              <a:t>103 </a:t>
            </a:r>
            <a:r>
              <a:rPr lang="en-US" dirty="0" smtClean="0"/>
              <a:t>have taken courses in both Spanish and French, </a:t>
            </a:r>
            <a:r>
              <a:rPr lang="en-US" dirty="0" smtClean="0">
                <a:latin typeface="Cambria Math" pitchFamily="18" charset="0"/>
                <a:ea typeface="Cambria Math" pitchFamily="18" charset="0"/>
              </a:rPr>
              <a:t>23</a:t>
            </a:r>
            <a:r>
              <a:rPr lang="en-US" dirty="0" smtClean="0"/>
              <a:t> have taken courses in both Spanish and Russian, and </a:t>
            </a:r>
            <a:r>
              <a:rPr lang="en-US" dirty="0" smtClean="0">
                <a:latin typeface="Cambria Math" pitchFamily="18" charset="0"/>
                <a:ea typeface="Cambria Math" pitchFamily="18" charset="0"/>
              </a:rPr>
              <a:t>14</a:t>
            </a:r>
            <a:r>
              <a:rPr lang="en-US" dirty="0" smtClean="0"/>
              <a:t> have taken courses in both French and Russian. If </a:t>
            </a:r>
            <a:r>
              <a:rPr lang="en-US" dirty="0" smtClean="0">
                <a:latin typeface="Cambria Math" pitchFamily="18" charset="0"/>
                <a:ea typeface="Cambria Math" pitchFamily="18" charset="0"/>
              </a:rPr>
              <a:t>2092</a:t>
            </a:r>
            <a:r>
              <a:rPr lang="en-US" dirty="0" smtClean="0"/>
              <a:t> students have taken a course in at least one of Spanish French and Russian, how many students have taken a course in all </a:t>
            </a:r>
            <a:r>
              <a:rPr lang="en-US" dirty="0" smtClean="0">
                <a:latin typeface="Cambria Math" pitchFamily="18" charset="0"/>
                <a:ea typeface="Cambria Math" pitchFamily="18" charset="0"/>
              </a:rPr>
              <a:t>3</a:t>
            </a:r>
            <a:r>
              <a:rPr lang="en-US" dirty="0" smtClean="0"/>
              <a:t> languages. </a:t>
            </a:r>
          </a:p>
          <a:p>
            <a:pPr>
              <a:buNone/>
            </a:pPr>
            <a:r>
              <a:rPr lang="en-US" dirty="0" smtClean="0"/>
              <a:t>    </a:t>
            </a:r>
            <a:r>
              <a:rPr lang="en-US" b="1" dirty="0" smtClean="0"/>
              <a:t>Solution</a:t>
            </a:r>
            <a:r>
              <a:rPr lang="en-US" dirty="0" smtClean="0"/>
              <a:t>: Let </a:t>
            </a:r>
            <a:r>
              <a:rPr lang="en-US" i="1" dirty="0" smtClean="0"/>
              <a:t>S</a:t>
            </a:r>
            <a:r>
              <a:rPr lang="en-US" dirty="0" smtClean="0"/>
              <a:t> be the set of students who have taken a course in Spanish, </a:t>
            </a:r>
            <a:r>
              <a:rPr lang="en-US" i="1" dirty="0" smtClean="0"/>
              <a:t>F</a:t>
            </a:r>
            <a:r>
              <a:rPr lang="en-US" dirty="0" smtClean="0"/>
              <a:t> the set of students who have taken a course in French, and </a:t>
            </a:r>
            <a:r>
              <a:rPr lang="en-US" i="1" dirty="0" smtClean="0"/>
              <a:t>R</a:t>
            </a:r>
            <a:r>
              <a:rPr lang="en-US" dirty="0" smtClean="0"/>
              <a:t> the set of students who have taken a course in Russian. Then, we have</a:t>
            </a:r>
          </a:p>
          <a:p>
            <a:pPr>
              <a:buNone/>
            </a:pPr>
            <a:r>
              <a:rPr lang="en-US" dirty="0" smtClean="0"/>
              <a:t>    |</a:t>
            </a:r>
            <a:r>
              <a:rPr lang="en-US" i="1" dirty="0" smtClean="0"/>
              <a:t>S</a:t>
            </a:r>
            <a:r>
              <a:rPr lang="en-US" dirty="0" smtClean="0"/>
              <a:t>| = </a:t>
            </a:r>
            <a:r>
              <a:rPr lang="en-US" dirty="0" smtClean="0">
                <a:latin typeface="Cambria Math" pitchFamily="18" charset="0"/>
                <a:ea typeface="Cambria Math" pitchFamily="18" charset="0"/>
              </a:rPr>
              <a:t>1232</a:t>
            </a:r>
            <a:r>
              <a:rPr lang="en-US" dirty="0" smtClean="0"/>
              <a:t>, |</a:t>
            </a:r>
            <a:r>
              <a:rPr lang="en-US" i="1" dirty="0" smtClean="0"/>
              <a:t>F</a:t>
            </a:r>
            <a:r>
              <a:rPr lang="en-US" dirty="0" smtClean="0"/>
              <a:t>| = </a:t>
            </a:r>
            <a:r>
              <a:rPr lang="en-US" dirty="0" smtClean="0">
                <a:latin typeface="Cambria Math" pitchFamily="18" charset="0"/>
                <a:ea typeface="Cambria Math" pitchFamily="18" charset="0"/>
              </a:rPr>
              <a:t>879</a:t>
            </a:r>
            <a:r>
              <a:rPr lang="en-US" dirty="0" smtClean="0"/>
              <a:t>, |</a:t>
            </a:r>
            <a:r>
              <a:rPr lang="en-US" i="1" dirty="0" smtClean="0"/>
              <a:t>R</a:t>
            </a:r>
            <a:r>
              <a:rPr lang="en-US" dirty="0" smtClean="0"/>
              <a:t>| = </a:t>
            </a:r>
            <a:r>
              <a:rPr lang="en-US" dirty="0" smtClean="0">
                <a:latin typeface="Cambria Math" pitchFamily="18" charset="0"/>
                <a:ea typeface="Cambria Math" pitchFamily="18" charset="0"/>
              </a:rPr>
              <a:t>114</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 103, </a:t>
            </a:r>
            <a:r>
              <a:rPr lang="en-US" dirty="0" smtClean="0"/>
              <a:t>|</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 </a:t>
            </a:r>
            <a:r>
              <a:rPr lang="en-US" dirty="0" smtClean="0"/>
              <a:t>|</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14, and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23.</a:t>
            </a:r>
          </a:p>
          <a:p>
            <a:pPr>
              <a:buNone/>
            </a:pPr>
            <a:r>
              <a:rPr lang="en-US" dirty="0" smtClean="0">
                <a:latin typeface="Cambria Math"/>
                <a:ea typeface="Cambria Math"/>
              </a:rPr>
              <a:t>     Using the equation </a:t>
            </a:r>
          </a:p>
          <a:p>
            <a:pPr>
              <a:buNone/>
            </a:pPr>
            <a:r>
              <a:rPr lang="en-US" dirty="0" smtClean="0">
                <a:latin typeface="Cambria Math"/>
                <a:ea typeface="Cambria Math"/>
              </a:rPr>
              <a:t>           </a:t>
            </a:r>
            <a:r>
              <a:rPr lang="en-US" dirty="0" smtClean="0"/>
              <a:t>|</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dirty="0" smtClean="0"/>
              <a:t>|</a:t>
            </a:r>
            <a:r>
              <a:rPr lang="en-US" i="1" dirty="0" smtClean="0"/>
              <a:t>S</a:t>
            </a:r>
            <a:r>
              <a:rPr lang="en-US" dirty="0" smtClean="0"/>
              <a:t>|+ |</a:t>
            </a:r>
            <a:r>
              <a:rPr lang="en-US" i="1" dirty="0" smtClean="0"/>
              <a:t>F</a:t>
            </a:r>
            <a:r>
              <a:rPr lang="en-US" dirty="0" smtClean="0"/>
              <a:t>|+ |</a:t>
            </a:r>
            <a:r>
              <a:rPr lang="en-US" i="1" dirty="0" smtClean="0"/>
              <a:t>R</a:t>
            </a:r>
            <a:r>
              <a:rPr lang="en-US" dirty="0" smtClean="0"/>
              <a:t>| </a:t>
            </a:r>
            <a:r>
              <a:rPr lang="en-US" dirty="0" smtClean="0">
                <a:latin typeface="Cambria Math"/>
                <a:ea typeface="Cambria Math"/>
              </a:rPr>
              <a:t>−</a:t>
            </a:r>
            <a:r>
              <a:rPr lang="en-US" dirty="0" smtClean="0"/>
              <a:t> |</a:t>
            </a:r>
            <a:r>
              <a:rPr lang="en-US" i="1" dirty="0" smtClean="0"/>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 −</a:t>
            </a:r>
            <a:r>
              <a:rPr lang="en-US" dirty="0" smtClean="0"/>
              <a:t> |</a:t>
            </a:r>
            <a:r>
              <a:rPr lang="en-US" i="1" dirty="0" smtClean="0"/>
              <a:t>S</a:t>
            </a:r>
            <a:r>
              <a:rPr lang="en-US" dirty="0" smtClean="0">
                <a:latin typeface="Cambria Math"/>
                <a:ea typeface="Cambria Math"/>
              </a:rPr>
              <a:t>∩</a:t>
            </a:r>
            <a:r>
              <a:rPr lang="en-US" i="1" dirty="0" smtClean="0">
                <a:ea typeface="Cambria Math"/>
              </a:rPr>
              <a:t>R</a:t>
            </a:r>
            <a:r>
              <a:rPr lang="en-US" dirty="0" smtClean="0">
                <a:latin typeface="Cambria Math"/>
                <a:ea typeface="Cambria Math"/>
              </a:rPr>
              <a:t>| −</a:t>
            </a:r>
            <a:r>
              <a:rPr lang="en-US" dirty="0" smtClean="0"/>
              <a:t> |</a:t>
            </a:r>
            <a:r>
              <a:rPr lang="en-US" i="1" dirty="0" smtClean="0"/>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we obtain 2092 = 1232 + 879 + 114 −103 −23 −14 +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a:t>
            </a:r>
          </a:p>
          <a:p>
            <a:pPr>
              <a:buNone/>
            </a:pPr>
            <a:r>
              <a:rPr lang="en-US" dirty="0" smtClean="0">
                <a:latin typeface="Cambria Math"/>
                <a:ea typeface="Cambria Math"/>
              </a:rPr>
              <a:t>       Solving for |</a:t>
            </a:r>
            <a:r>
              <a:rPr lang="en-US" i="1" dirty="0" smtClean="0">
                <a:ea typeface="Cambria Math"/>
              </a:rPr>
              <a:t>S</a:t>
            </a:r>
            <a:r>
              <a:rPr lang="en-US" dirty="0" smtClean="0">
                <a:latin typeface="Cambria Math"/>
                <a:ea typeface="Cambria Math"/>
              </a:rPr>
              <a:t>∩</a:t>
            </a:r>
            <a:r>
              <a:rPr lang="en-US" i="1" dirty="0" smtClean="0">
                <a:ea typeface="Cambria Math"/>
              </a:rPr>
              <a:t>F</a:t>
            </a:r>
            <a:r>
              <a:rPr lang="en-US" dirty="0" smtClean="0">
                <a:latin typeface="Cambria Math"/>
                <a:ea typeface="Cambria Math"/>
              </a:rPr>
              <a:t>∩</a:t>
            </a:r>
            <a:r>
              <a:rPr lang="en-US" i="1" dirty="0" smtClean="0">
                <a:ea typeface="Cambria Math"/>
              </a:rPr>
              <a:t>R</a:t>
            </a:r>
            <a:r>
              <a:rPr lang="en-US" dirty="0" smtClean="0">
                <a:latin typeface="Cambria Math"/>
                <a:ea typeface="Cambria Math"/>
              </a:rPr>
              <a:t>| yields 7.</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Three Finite Set Example</a:t>
            </a:r>
            <a:endParaRPr lang="en-US" dirty="0"/>
          </a:p>
        </p:txBody>
      </p:sp>
      <p:pic>
        <p:nvPicPr>
          <p:cNvPr id="4" name="Content Placeholder 3" descr="0710.jpg"/>
          <p:cNvPicPr>
            <a:picLocks noGrp="1" noChangeAspect="1"/>
          </p:cNvPicPr>
          <p:nvPr>
            <p:ph idx="1"/>
          </p:nvPr>
        </p:nvPicPr>
        <p:blipFill>
          <a:blip r:embed="rId2" cstate="print"/>
          <a:stretch>
            <a:fillRect/>
          </a:stretch>
        </p:blipFill>
        <p:spPr>
          <a:xfrm>
            <a:off x="3064002" y="2757900"/>
            <a:ext cx="3015996" cy="27439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Rabbits and the </a:t>
            </a:r>
            <a:r>
              <a:rPr lang="en-US" sz="4000" dirty="0" err="1" smtClean="0"/>
              <a:t>Fiobonacci</a:t>
            </a:r>
            <a:r>
              <a:rPr lang="en-US" sz="4000" dirty="0" smtClean="0"/>
              <a:t> Numbers</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 pair of rabbits does not breed until they are </a:t>
            </a:r>
            <a:r>
              <a:rPr lang="en-US" dirty="0" smtClean="0">
                <a:latin typeface="Cambria Math" pitchFamily="18" charset="0"/>
                <a:ea typeface="Cambria Math" pitchFamily="18" charset="0"/>
              </a:rPr>
              <a:t>2 </a:t>
            </a:r>
            <a:r>
              <a:rPr lang="en-US" dirty="0" smtClean="0"/>
              <a:t>months old. After they are </a:t>
            </a:r>
            <a:r>
              <a:rPr lang="en-US" dirty="0" smtClean="0">
                <a:latin typeface="Cambria Math" pitchFamily="18" charset="0"/>
                <a:ea typeface="Cambria Math" pitchFamily="18" charset="0"/>
              </a:rPr>
              <a:t>2</a:t>
            </a:r>
            <a:r>
              <a:rPr lang="en-US" dirty="0" smtClean="0"/>
              <a:t> months old, each pair of rabbits produces another pair each month. Find a recurrence relation for the number of pairs of rabbits on the island after </a:t>
            </a:r>
            <a:r>
              <a:rPr lang="en-US" i="1" dirty="0" smtClean="0"/>
              <a:t>n</a:t>
            </a:r>
            <a:r>
              <a:rPr lang="en-US" dirty="0" smtClean="0"/>
              <a:t> months,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1. </a:t>
            </a:r>
            <a:r>
              <a:rPr lang="en-US" b="1" dirty="0" smtClean="0"/>
              <a:t>The Principle of Inclusion-Exclusion</a:t>
            </a:r>
            <a:r>
              <a:rPr lang="en-US" dirty="0" smtClean="0"/>
              <a:t>:</a:t>
            </a:r>
            <a:r>
              <a:rPr lang="en-US" b="1" dirty="0" smtClean="0"/>
              <a:t> </a:t>
            </a:r>
            <a:r>
              <a:rPr lang="en-US" dirty="0" smtClean="0"/>
              <a:t>Let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i="1" dirty="0" smtClean="0"/>
              <a:t> </a:t>
            </a:r>
            <a:r>
              <a:rPr lang="en-US" dirty="0" smtClean="0"/>
              <a:t>be finite sets. Then:</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762000" y="3048000"/>
            <a:ext cx="3657600" cy="38004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1905000" y="3733800"/>
            <a:ext cx="5169218" cy="871538"/>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609600" y="4953000"/>
            <a:ext cx="8001000" cy="784384"/>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Proof: </a:t>
            </a:r>
            <a:r>
              <a:rPr lang="en-US" dirty="0" smtClean="0"/>
              <a:t>An element in the union is counted exactly once in the right-hand side of the equation.  Consider an element </a:t>
            </a:r>
            <a:r>
              <a:rPr lang="en-US" i="1" dirty="0" smtClean="0"/>
              <a:t>a</a:t>
            </a:r>
            <a:r>
              <a:rPr lang="en-US" dirty="0" smtClean="0"/>
              <a:t> that is a member of </a:t>
            </a:r>
            <a:r>
              <a:rPr lang="en-US" i="1" dirty="0" smtClean="0"/>
              <a:t>r</a:t>
            </a:r>
            <a:r>
              <a:rPr lang="en-US" dirty="0" smtClean="0"/>
              <a:t> of the sets </a:t>
            </a:r>
            <a:r>
              <a:rPr lang="en-US" i="1" dirty="0" smtClean="0"/>
              <a:t>A</a:t>
            </a:r>
            <a:r>
              <a:rPr lang="en-US" baseline="-25000" dirty="0" smtClean="0"/>
              <a:t>1</a:t>
            </a:r>
            <a:r>
              <a:rPr lang="en-US" dirty="0" smtClean="0"/>
              <a:t>,…., </a:t>
            </a:r>
            <a:r>
              <a:rPr lang="en-US" i="1" dirty="0" smtClean="0"/>
              <a:t>A</a:t>
            </a:r>
            <a:r>
              <a:rPr lang="en-US" i="1" baseline="-25000" dirty="0" smtClean="0"/>
              <a:t>n</a:t>
            </a:r>
            <a:r>
              <a:rPr lang="en-US" b="1" dirty="0" smtClean="0"/>
              <a:t> </a:t>
            </a:r>
            <a:r>
              <a:rPr lang="en-US" dirty="0" smtClean="0"/>
              <a:t>         where </a:t>
            </a:r>
            <a:r>
              <a:rPr lang="en-US" dirty="0" smtClean="0">
                <a:latin typeface="Cambria Math" pitchFamily="18" charset="0"/>
                <a:ea typeface="Cambria Math" pitchFamily="18" charset="0"/>
              </a:rPr>
              <a:t>1</a:t>
            </a:r>
            <a:r>
              <a:rPr lang="en-US" dirty="0" smtClean="0">
                <a:latin typeface="Cambria Math"/>
                <a:ea typeface="Cambria Math"/>
              </a:rPr>
              <a:t>≤</a:t>
            </a:r>
            <a:r>
              <a:rPr lang="en-US" i="1" dirty="0" smtClean="0"/>
              <a:t>  </a:t>
            </a:r>
            <a:r>
              <a:rPr lang="en-US" dirty="0" smtClean="0"/>
              <a:t>r</a:t>
            </a:r>
            <a:r>
              <a:rPr lang="en-US" i="1" dirty="0" smtClean="0">
                <a:latin typeface="Cambria Math"/>
                <a:ea typeface="Cambria Math"/>
              </a:rPr>
              <a:t> </a:t>
            </a:r>
            <a:r>
              <a:rPr lang="en-US" dirty="0" smtClean="0">
                <a:latin typeface="Cambria Math"/>
                <a:ea typeface="Cambria Math"/>
              </a:rPr>
              <a:t>≤</a:t>
            </a:r>
            <a:r>
              <a:rPr lang="en-US" i="1" dirty="0" smtClean="0"/>
              <a:t>  n</a:t>
            </a:r>
            <a:r>
              <a:rPr lang="en-US" dirty="0" smtClean="0"/>
              <a:t>.</a:t>
            </a:r>
            <a:r>
              <a:rPr lang="en-US" b="1" dirty="0" smtClean="0"/>
              <a:t> </a:t>
            </a:r>
          </a:p>
          <a:p>
            <a:pPr lvl="1"/>
            <a:r>
              <a:rPr lang="en-US" dirty="0" smtClean="0"/>
              <a:t>It is counted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times by </a:t>
            </a:r>
            <a:r>
              <a:rPr lang="el-GR" sz="4200" dirty="0" smtClean="0">
                <a:latin typeface="Calibri"/>
              </a:rPr>
              <a:t>Σ</a:t>
            </a:r>
            <a:r>
              <a:rPr lang="en-US" dirty="0" smtClean="0">
                <a:latin typeface="Calibri"/>
              </a:rPr>
              <a:t>|A</a:t>
            </a:r>
            <a:r>
              <a:rPr lang="en-US" baseline="-25000" dirty="0" smtClean="0">
                <a:latin typeface="Calibri"/>
              </a:rPr>
              <a:t>i</a:t>
            </a:r>
            <a:r>
              <a:rPr lang="en-US" dirty="0" smtClean="0">
                <a:latin typeface="Calibri"/>
              </a:rPr>
              <a:t>|</a:t>
            </a:r>
          </a:p>
          <a:p>
            <a:pPr lvl="1"/>
            <a:r>
              <a:rPr lang="en-US" dirty="0" smtClean="0">
                <a:latin typeface="Calibri"/>
              </a:rPr>
              <a:t>It is counted </a:t>
            </a:r>
            <a:r>
              <a:rPr lang="en-US" i="1" dirty="0" smtClean="0"/>
              <a:t>C</a:t>
            </a:r>
            <a:r>
              <a:rPr lang="en-US" dirty="0" smtClean="0">
                <a:latin typeface="Calibri"/>
              </a:rPr>
              <a:t>(</a:t>
            </a:r>
            <a:r>
              <a:rPr lang="en-US" i="1" dirty="0" smtClean="0">
                <a:latin typeface="Calibri"/>
              </a:rPr>
              <a:t>r</a:t>
            </a:r>
            <a:r>
              <a:rPr lang="en-US" dirty="0" smtClean="0">
                <a:latin typeface="Calibri"/>
              </a:rPr>
              <a:t>,2) times by </a:t>
            </a:r>
            <a:r>
              <a:rPr lang="el-GR" sz="4200" dirty="0" smtClean="0"/>
              <a:t>Σ</a:t>
            </a:r>
            <a:r>
              <a:rPr lang="en-US" dirty="0" smtClean="0"/>
              <a:t>|A</a:t>
            </a:r>
            <a:r>
              <a:rPr lang="en-US" i="1" baseline="-25000" dirty="0" smtClean="0"/>
              <a:t>i</a:t>
            </a:r>
            <a:r>
              <a:rPr lang="en-US" baseline="-25000" dirty="0" smtClean="0"/>
              <a:t> </a:t>
            </a:r>
            <a:r>
              <a:rPr lang="en-US" dirty="0" smtClean="0">
                <a:latin typeface="Cambria Math"/>
                <a:ea typeface="Cambria Math"/>
              </a:rPr>
              <a:t>⋂</a:t>
            </a:r>
            <a:r>
              <a:rPr lang="en-US" dirty="0" err="1" smtClean="0">
                <a:latin typeface="Cambria Math"/>
                <a:ea typeface="Cambria Math"/>
              </a:rPr>
              <a:t>A</a:t>
            </a:r>
            <a:r>
              <a:rPr lang="en-US" i="1" baseline="-25000" dirty="0" err="1" smtClean="0">
                <a:ea typeface="Cambria Math"/>
              </a:rPr>
              <a:t>j</a:t>
            </a:r>
            <a:r>
              <a:rPr lang="en-US" dirty="0" smtClean="0"/>
              <a:t>|</a:t>
            </a:r>
          </a:p>
          <a:p>
            <a:pPr lvl="1"/>
            <a:r>
              <a:rPr lang="en-US" dirty="0" smtClean="0"/>
              <a:t>In general, it is counted </a:t>
            </a:r>
            <a:r>
              <a:rPr lang="en-US" i="1" dirty="0" smtClean="0"/>
              <a:t>C</a:t>
            </a:r>
            <a:r>
              <a:rPr lang="en-US" dirty="0" smtClean="0"/>
              <a:t>(</a:t>
            </a:r>
            <a:r>
              <a:rPr lang="en-US" i="1" dirty="0" err="1" smtClean="0"/>
              <a:t>r</a:t>
            </a:r>
            <a:r>
              <a:rPr lang="en-US" dirty="0" err="1" smtClean="0"/>
              <a:t>,</a:t>
            </a:r>
            <a:r>
              <a:rPr lang="en-US" i="1" dirty="0" err="1" smtClean="0"/>
              <a:t>m</a:t>
            </a:r>
            <a:r>
              <a:rPr lang="en-US" dirty="0" smtClean="0"/>
              <a:t>) times by the summation of </a:t>
            </a:r>
            <a:r>
              <a:rPr lang="en-US" i="1" dirty="0" smtClean="0"/>
              <a:t>m</a:t>
            </a:r>
            <a:r>
              <a:rPr lang="en-US" dirty="0" smtClean="0"/>
              <a:t> of the sets </a:t>
            </a:r>
            <a:r>
              <a:rPr lang="en-US" i="1" dirty="0" smtClean="0"/>
              <a:t>A</a:t>
            </a:r>
            <a:r>
              <a:rPr lang="en-US" i="1" baseline="-25000" dirty="0" smtClean="0"/>
              <a:t>i</a:t>
            </a:r>
            <a:r>
              <a:rPr lang="en-US" dirty="0" smtClean="0"/>
              <a:t>.</a:t>
            </a:r>
            <a:endParaRPr lang="en-US" baseline="-25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Principle of Inclusion-Exclusion (cont)</a:t>
            </a:r>
            <a:endParaRPr lang="en-US" dirty="0"/>
          </a:p>
        </p:txBody>
      </p:sp>
      <p:sp>
        <p:nvSpPr>
          <p:cNvPr id="3" name="Content Placeholder 2"/>
          <p:cNvSpPr>
            <a:spLocks noGrp="1"/>
          </p:cNvSpPr>
          <p:nvPr>
            <p:ph idx="1"/>
          </p:nvPr>
        </p:nvSpPr>
        <p:spPr/>
        <p:txBody>
          <a:bodyPr>
            <a:normAutofit/>
          </a:bodyPr>
          <a:lstStyle/>
          <a:p>
            <a:pPr lvl="1"/>
            <a:r>
              <a:rPr lang="en-US" dirty="0" smtClean="0"/>
              <a:t>Thus the element is counted exactly</a:t>
            </a:r>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a:t>
            </a:r>
          </a:p>
          <a:p>
            <a:pPr lvl="1">
              <a:buNone/>
            </a:pPr>
            <a:r>
              <a:rPr lang="en-US" dirty="0" smtClean="0"/>
              <a:t>    times by the right hand side of the equation.</a:t>
            </a:r>
          </a:p>
          <a:p>
            <a:pPr lvl="1"/>
            <a:r>
              <a:rPr lang="en-US" dirty="0" smtClean="0"/>
              <a:t>By Corollary </a:t>
            </a:r>
            <a:r>
              <a:rPr lang="en-US" dirty="0" smtClean="0">
                <a:latin typeface="Cambria Math" pitchFamily="18" charset="0"/>
                <a:ea typeface="Cambria Math" pitchFamily="18" charset="0"/>
              </a:rPr>
              <a:t>2</a:t>
            </a:r>
            <a:r>
              <a:rPr lang="en-US" dirty="0" smtClean="0"/>
              <a:t> of Section </a:t>
            </a:r>
            <a:r>
              <a:rPr lang="en-US" dirty="0" smtClean="0">
                <a:latin typeface="Cambria Math" pitchFamily="18" charset="0"/>
                <a:ea typeface="Cambria Math" pitchFamily="18" charset="0"/>
              </a:rPr>
              <a:t>6.4</a:t>
            </a:r>
            <a:r>
              <a:rPr lang="en-US" dirty="0" smtClean="0"/>
              <a:t>, we have</a:t>
            </a:r>
          </a:p>
          <a:p>
            <a:pPr lvl="1">
              <a:buNone/>
            </a:pP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 C(</a:t>
            </a:r>
            <a:r>
              <a:rPr lang="en-US" i="1" dirty="0" smtClean="0"/>
              <a:t>r</a:t>
            </a:r>
            <a:r>
              <a:rPr lang="en-US" dirty="0" smtClean="0"/>
              <a:t>,</a:t>
            </a:r>
            <a:r>
              <a:rPr lang="en-US"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dirty="0" smtClean="0">
                <a:latin typeface="Cambria Math"/>
                <a:ea typeface="Cambria Math"/>
              </a:rPr>
              <a:t>⋯</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 = </a:t>
            </a:r>
            <a:r>
              <a:rPr lang="en-US" dirty="0" smtClean="0">
                <a:latin typeface="Cambria Math" pitchFamily="18" charset="0"/>
                <a:ea typeface="Cambria Math" pitchFamily="18" charset="0"/>
              </a:rPr>
              <a:t>0.</a:t>
            </a:r>
          </a:p>
          <a:p>
            <a:pPr lvl="1"/>
            <a:r>
              <a:rPr lang="en-US" dirty="0" smtClean="0"/>
              <a:t>Hence,</a:t>
            </a:r>
          </a:p>
          <a:p>
            <a:pPr lvl="1">
              <a:buNone/>
            </a:pPr>
            <a:r>
              <a:rPr lang="en-US" dirty="0" smtClean="0"/>
              <a:t>         </a:t>
            </a:r>
            <a:r>
              <a:rPr lang="en-US" dirty="0" smtClean="0">
                <a:latin typeface="Cambria Math" pitchFamily="18" charset="0"/>
                <a:ea typeface="Cambria Math" pitchFamily="18" charset="0"/>
              </a:rPr>
              <a:t>1 </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0</a:t>
            </a:r>
            <a:r>
              <a:rPr lang="en-US" dirty="0" smtClean="0"/>
              <a:t>) =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r>
              <a:rPr lang="en-US" i="1" dirty="0" smtClean="0"/>
              <a:t>r</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i="1" baseline="30000" dirty="0" smtClean="0"/>
              <a:t>r</a:t>
            </a:r>
            <a:r>
              <a:rPr lang="en-US" baseline="30000" dirty="0" smtClean="0"/>
              <a:t>+</a:t>
            </a:r>
            <a:r>
              <a:rPr lang="en-US" baseline="30000" dirty="0" smtClean="0">
                <a:latin typeface="Cambria Math" pitchFamily="18" charset="0"/>
                <a:ea typeface="Cambria Math" pitchFamily="18" charset="0"/>
              </a:rPr>
              <a:t>1</a:t>
            </a:r>
            <a:r>
              <a:rPr lang="en-US" dirty="0" smtClean="0"/>
              <a:t> </a:t>
            </a:r>
            <a:r>
              <a:rPr lang="en-US" i="1" dirty="0" smtClean="0"/>
              <a:t>C</a:t>
            </a:r>
            <a:r>
              <a:rPr lang="en-US" dirty="0" smtClean="0"/>
              <a:t>(</a:t>
            </a:r>
            <a:r>
              <a:rPr lang="en-US" i="1" dirty="0" err="1" smtClean="0"/>
              <a:t>r</a:t>
            </a:r>
            <a:r>
              <a:rPr lang="en-US" dirty="0" err="1" smtClean="0"/>
              <a:t>,</a:t>
            </a:r>
            <a:r>
              <a:rPr lang="en-US" i="1" dirty="0" err="1" smtClean="0"/>
              <a:t>r</a:t>
            </a:r>
            <a:r>
              <a:rPr lang="en-US" dirty="0" smtClean="0"/>
              <a:t>)</a:t>
            </a:r>
            <a:r>
              <a:rPr lang="en-US" dirty="0" smtClean="0">
                <a:latin typeface="Cambria Math" pitchFamily="18" charset="0"/>
                <a:ea typeface="Cambria Math" pitchFamily="18" charset="0"/>
              </a:rPr>
              <a:t>.</a:t>
            </a:r>
          </a:p>
          <a:p>
            <a:pPr lvl="1">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Inclusion-Exclusion</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8.6</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Counting Onto-Functions</a:t>
            </a:r>
          </a:p>
          <a:p>
            <a:r>
              <a:rPr lang="en-US" dirty="0" smtClean="0"/>
              <a:t>Derangements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Number of Onto Functions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Example</a:t>
            </a:r>
            <a:r>
              <a:rPr lang="en-US" dirty="0" smtClean="0"/>
              <a:t>: How many onto functions are there from a set with six elements to a set with three elements?</a:t>
            </a:r>
          </a:p>
          <a:p>
            <a:pPr>
              <a:buNone/>
            </a:pPr>
            <a:r>
              <a:rPr lang="en-US" b="1" dirty="0" smtClean="0"/>
              <a:t>      Solution</a:t>
            </a:r>
            <a:r>
              <a:rPr lang="en-US" dirty="0" smtClean="0"/>
              <a:t>:  Suppose that the elements in the </a:t>
            </a:r>
            <a:r>
              <a:rPr lang="en-US" dirty="0" err="1" smtClean="0"/>
              <a:t>codomain</a:t>
            </a:r>
            <a:r>
              <a:rPr lang="en-US" dirty="0" smtClean="0"/>
              <a:t> are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Let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 </a:t>
            </a:r>
            <a:r>
              <a:rPr lang="en-US" dirty="0" smtClean="0"/>
              <a:t> be the properties that </a:t>
            </a:r>
            <a:r>
              <a:rPr lang="en-US" i="1" dirty="0" smtClean="0"/>
              <a:t>b</a:t>
            </a:r>
            <a:r>
              <a:rPr lang="en-US" baseline="-25000" dirty="0" smtClean="0"/>
              <a:t>1</a:t>
            </a:r>
            <a:r>
              <a:rPr lang="en-US" dirty="0" smtClean="0"/>
              <a:t>, </a:t>
            </a:r>
            <a:r>
              <a:rPr lang="en-US" i="1" dirty="0" smtClean="0"/>
              <a:t>b</a:t>
            </a:r>
            <a:r>
              <a:rPr lang="en-US" baseline="-25000" dirty="0" smtClean="0"/>
              <a:t>2</a:t>
            </a:r>
            <a:r>
              <a:rPr lang="en-US" dirty="0" smtClean="0"/>
              <a:t>, and </a:t>
            </a:r>
            <a:r>
              <a:rPr lang="en-US" i="1" dirty="0" smtClean="0"/>
              <a:t>b</a:t>
            </a:r>
            <a:r>
              <a:rPr lang="en-US" baseline="-25000" dirty="0" smtClean="0"/>
              <a:t>3</a:t>
            </a:r>
            <a:r>
              <a:rPr lang="en-US" dirty="0" smtClean="0"/>
              <a:t> are not in the range of the function, respectively. The function is onto if none of the properties </a:t>
            </a:r>
            <a:r>
              <a:rPr lang="en-US" i="1" dirty="0" smtClean="0"/>
              <a:t>P</a:t>
            </a:r>
            <a:r>
              <a:rPr lang="en-US" baseline="-25000" dirty="0" smtClean="0"/>
              <a:t>1</a:t>
            </a:r>
            <a:r>
              <a:rPr lang="en-US" dirty="0" smtClean="0"/>
              <a:t>, </a:t>
            </a:r>
            <a:r>
              <a:rPr lang="en-US" i="1" dirty="0" smtClean="0"/>
              <a:t>P</a:t>
            </a:r>
            <a:r>
              <a:rPr lang="en-US" baseline="-25000" dirty="0" smtClean="0"/>
              <a:t>2</a:t>
            </a:r>
            <a:r>
              <a:rPr lang="en-US" dirty="0" smtClean="0"/>
              <a:t>, and </a:t>
            </a:r>
            <a:r>
              <a:rPr lang="en-US" i="1" dirty="0" smtClean="0"/>
              <a:t>P</a:t>
            </a:r>
            <a:r>
              <a:rPr lang="en-US" baseline="-25000" dirty="0" smtClean="0"/>
              <a:t>3</a:t>
            </a:r>
            <a:r>
              <a:rPr lang="en-US" dirty="0" smtClean="0"/>
              <a:t>  hold. </a:t>
            </a:r>
          </a:p>
          <a:p>
            <a:pPr>
              <a:buNone/>
            </a:pPr>
            <a:endParaRPr lang="en-US" dirty="0" smtClean="0"/>
          </a:p>
          <a:p>
            <a:pPr>
              <a:buNone/>
            </a:pPr>
            <a:r>
              <a:rPr lang="en-US" dirty="0" smtClean="0"/>
              <a:t>      By the inclusion-exclusion principle the number of onto functions from a set with six elements to a set with three elements is</a:t>
            </a:r>
          </a:p>
          <a:p>
            <a:pPr>
              <a:buNone/>
            </a:pPr>
            <a:r>
              <a:rPr lang="en-US" dirty="0" smtClean="0"/>
              <a:t>    </a:t>
            </a:r>
          </a:p>
          <a:p>
            <a:pPr>
              <a:buNone/>
            </a:pPr>
            <a:r>
              <a:rPr lang="en-US" dirty="0" smtClean="0"/>
              <a:t>           N </a:t>
            </a:r>
            <a:r>
              <a:rPr lang="en-US" dirty="0" smtClean="0">
                <a:latin typeface="Cambria Math"/>
                <a:ea typeface="Cambria Math"/>
              </a:rPr>
              <a:t>− [N(</a:t>
            </a:r>
            <a:r>
              <a:rPr lang="en-US" i="1" dirty="0" smtClean="0"/>
              <a:t>P</a:t>
            </a:r>
            <a:r>
              <a:rPr lang="en-US" baseline="-25000" dirty="0" smtClean="0"/>
              <a:t>1</a:t>
            </a:r>
            <a:r>
              <a:rPr lang="en-US" dirty="0" smtClean="0">
                <a:latin typeface="Cambria Math"/>
                <a:ea typeface="Cambria Math"/>
              </a:rPr>
              <a:t>) + N(</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3</a:t>
            </a:r>
            <a:r>
              <a:rPr lang="en-US" dirty="0" smtClean="0">
                <a:latin typeface="Cambria Math"/>
                <a:ea typeface="Cambria Math"/>
              </a:rPr>
              <a:t>)]  + </a:t>
            </a:r>
          </a:p>
          <a:p>
            <a:pPr>
              <a:buNone/>
            </a:pPr>
            <a:r>
              <a:rPr lang="en-US" dirty="0" smtClean="0">
                <a:latin typeface="Cambria Math"/>
                <a:ea typeface="Cambria Math"/>
              </a:rPr>
              <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a:t>
            </a:r>
          </a:p>
          <a:p>
            <a:pPr>
              <a:buNone/>
            </a:pPr>
            <a:endParaRPr lang="en-US" dirty="0" smtClean="0">
              <a:latin typeface="Cambria Math"/>
              <a:ea typeface="Cambria Math"/>
            </a:endParaRPr>
          </a:p>
          <a:p>
            <a:pPr lvl="1"/>
            <a:r>
              <a:rPr lang="en-US" dirty="0" smtClean="0">
                <a:latin typeface="Cambria Math"/>
                <a:ea typeface="Cambria Math"/>
              </a:rPr>
              <a:t>Here the total number of functions from a set with six elements to one with three elements is N = 3</a:t>
            </a:r>
            <a:r>
              <a:rPr lang="en-US" baseline="30000" dirty="0" smtClean="0">
                <a:latin typeface="Cambria Math"/>
                <a:ea typeface="Cambria Math"/>
              </a:rPr>
              <a:t>6</a:t>
            </a:r>
            <a:r>
              <a:rPr lang="en-US" dirty="0" smtClean="0">
                <a:latin typeface="Cambria Math"/>
                <a:ea typeface="Cambria Math"/>
              </a:rPr>
              <a:t>.</a:t>
            </a:r>
          </a:p>
          <a:p>
            <a:pPr lvl="1"/>
            <a:r>
              <a:rPr lang="en-US" dirty="0" smtClean="0">
                <a:latin typeface="Cambria Math"/>
                <a:ea typeface="Cambria Math"/>
              </a:rPr>
              <a:t>The number of functions that do not have  in the range is N(</a:t>
            </a:r>
            <a:r>
              <a:rPr lang="en-US" i="1" dirty="0" smtClean="0"/>
              <a:t>P</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Similarly, N(</a:t>
            </a:r>
            <a:r>
              <a:rPr lang="en-US" i="1" dirty="0" smtClean="0"/>
              <a:t>P</a:t>
            </a:r>
            <a:r>
              <a:rPr lang="en-US" baseline="-25000" dirty="0" smtClean="0"/>
              <a:t>2</a:t>
            </a:r>
            <a:r>
              <a:rPr lang="en-US" dirty="0" smtClean="0">
                <a:latin typeface="Cambria Math"/>
                <a:ea typeface="Cambria Math"/>
              </a:rPr>
              <a:t>) =  N(</a:t>
            </a:r>
            <a:r>
              <a:rPr lang="en-US" i="1" dirty="0" smtClean="0"/>
              <a:t>3</a:t>
            </a:r>
            <a:r>
              <a:rPr lang="en-US" baseline="-25000" dirty="0" smtClean="0"/>
              <a:t>1</a:t>
            </a:r>
            <a:r>
              <a:rPr lang="en-US" dirty="0" smtClean="0">
                <a:latin typeface="Cambria Math"/>
                <a:ea typeface="Cambria Math"/>
              </a:rPr>
              <a:t>) = 2</a:t>
            </a:r>
            <a:r>
              <a:rPr lang="en-US" baseline="30000" dirty="0" smtClean="0">
                <a:latin typeface="Cambria Math"/>
                <a:ea typeface="Cambria Math"/>
              </a:rPr>
              <a:t>6</a:t>
            </a:r>
            <a:r>
              <a:rPr lang="en-US" dirty="0" smtClean="0">
                <a:latin typeface="Cambria Math"/>
                <a:ea typeface="Cambria Math"/>
              </a:rPr>
              <a:t> .</a:t>
            </a:r>
          </a:p>
          <a:p>
            <a:pPr lvl="1"/>
            <a:r>
              <a:rPr lang="en-US" dirty="0" smtClean="0">
                <a:latin typeface="Cambria Math"/>
                <a:ea typeface="Cambria Math"/>
              </a:rPr>
              <a:t> Note that N(</a:t>
            </a:r>
            <a:r>
              <a:rPr lang="en-US" i="1" dirty="0" smtClean="0"/>
              <a:t>P</a:t>
            </a:r>
            <a:r>
              <a:rPr lang="en-US" baseline="-25000" dirty="0" smtClean="0"/>
              <a:t>1</a:t>
            </a:r>
            <a:r>
              <a:rPr lang="en-US" i="1" dirty="0" smtClean="0"/>
              <a:t>P</a:t>
            </a:r>
            <a:r>
              <a:rPr lang="en-US" baseline="-25000" dirty="0" smtClean="0"/>
              <a:t>2</a:t>
            </a:r>
            <a:r>
              <a:rPr lang="en-US" dirty="0" smtClean="0">
                <a:latin typeface="Cambria Math"/>
                <a:ea typeface="Cambria Math"/>
              </a:rPr>
              <a:t>) = N(</a:t>
            </a:r>
            <a:r>
              <a:rPr lang="en-US" i="1" dirty="0" smtClean="0"/>
              <a:t>P</a:t>
            </a:r>
            <a:r>
              <a:rPr lang="en-US" baseline="-25000" dirty="0" smtClean="0"/>
              <a:t>1</a:t>
            </a:r>
            <a:r>
              <a:rPr lang="en-US" i="1" dirty="0" smtClean="0"/>
              <a:t>P</a:t>
            </a:r>
            <a:r>
              <a:rPr lang="en-US" baseline="-25000" dirty="0" smtClean="0"/>
              <a:t>3</a:t>
            </a:r>
            <a:r>
              <a:rPr lang="en-US" dirty="0" smtClean="0">
                <a:latin typeface="Cambria Math"/>
                <a:ea typeface="Cambria Math"/>
              </a:rPr>
              <a:t>) = N(</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 1 and N(</a:t>
            </a:r>
            <a:r>
              <a:rPr lang="en-US" i="1" dirty="0" smtClean="0"/>
              <a:t>P</a:t>
            </a:r>
            <a:r>
              <a:rPr lang="en-US" baseline="-25000" dirty="0" smtClean="0"/>
              <a:t>1</a:t>
            </a:r>
            <a:r>
              <a:rPr lang="en-US" i="1" dirty="0" smtClean="0"/>
              <a:t>P</a:t>
            </a:r>
            <a:r>
              <a:rPr lang="en-US" baseline="-25000" dirty="0" smtClean="0"/>
              <a:t>2</a:t>
            </a:r>
            <a:r>
              <a:rPr lang="en-US" i="1" dirty="0" smtClean="0"/>
              <a:t>P</a:t>
            </a:r>
            <a:r>
              <a:rPr lang="en-US" baseline="-25000" dirty="0" smtClean="0"/>
              <a:t>3</a:t>
            </a:r>
            <a:r>
              <a:rPr lang="en-US" dirty="0" smtClean="0">
                <a:latin typeface="Cambria Math"/>
                <a:ea typeface="Cambria Math"/>
              </a:rPr>
              <a:t>)= 0. </a:t>
            </a:r>
          </a:p>
          <a:p>
            <a:pPr>
              <a:buNone/>
            </a:pPr>
            <a:endParaRPr lang="en-US" dirty="0" smtClean="0">
              <a:latin typeface="Cambria Math"/>
              <a:ea typeface="Cambria Math"/>
            </a:endParaRPr>
          </a:p>
          <a:p>
            <a:pPr>
              <a:buNone/>
            </a:pPr>
            <a:r>
              <a:rPr lang="en-US" dirty="0" smtClean="0">
                <a:latin typeface="Cambria Math"/>
                <a:ea typeface="Cambria Math"/>
              </a:rPr>
              <a:t>      Hence, the number of onto functions from a set with six elements to a set with three elements is:</a:t>
            </a:r>
          </a:p>
          <a:p>
            <a:pPr>
              <a:buNone/>
            </a:pPr>
            <a:endParaRPr lang="en-US" dirty="0" smtClean="0">
              <a:latin typeface="Cambria Math"/>
              <a:ea typeface="Cambria Math"/>
            </a:endParaRPr>
          </a:p>
          <a:p>
            <a:pPr>
              <a:buNone/>
            </a:pPr>
            <a:r>
              <a:rPr lang="en-US" dirty="0" smtClean="0">
                <a:latin typeface="Cambria Math"/>
                <a:ea typeface="Cambria Math"/>
              </a:rPr>
              <a:t>                    3</a:t>
            </a:r>
            <a:r>
              <a:rPr lang="en-US" baseline="30000" dirty="0" smtClean="0">
                <a:latin typeface="Cambria Math"/>
                <a:ea typeface="Cambria Math"/>
              </a:rPr>
              <a:t>6</a:t>
            </a:r>
            <a:r>
              <a:rPr lang="en-US" dirty="0" smtClean="0">
                <a:latin typeface="Cambria Math"/>
                <a:ea typeface="Cambria Math"/>
              </a:rPr>
              <a:t> − 3∙ 2</a:t>
            </a:r>
            <a:r>
              <a:rPr lang="en-US" baseline="30000" dirty="0" smtClean="0">
                <a:latin typeface="Cambria Math"/>
                <a:ea typeface="Cambria Math"/>
              </a:rPr>
              <a:t>6  </a:t>
            </a:r>
            <a:r>
              <a:rPr lang="en-US" dirty="0" smtClean="0">
                <a:latin typeface="Cambria Math"/>
                <a:ea typeface="Cambria Math"/>
              </a:rPr>
              <a:t>+ 3  = 729 − 192 </a:t>
            </a:r>
            <a:r>
              <a:rPr lang="en-US" baseline="30000" dirty="0" smtClean="0">
                <a:latin typeface="Cambria Math"/>
                <a:ea typeface="Cambria Math"/>
              </a:rPr>
              <a:t>  </a:t>
            </a:r>
            <a:r>
              <a:rPr lang="en-US" dirty="0" smtClean="0">
                <a:latin typeface="Cambria Math"/>
                <a:ea typeface="Cambria Math"/>
              </a:rPr>
              <a:t>+ 3  = 540</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Number of Onto Functions (continued)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Theorem </a:t>
            </a:r>
            <a:r>
              <a:rPr lang="en-US" b="1" dirty="0" smtClean="0">
                <a:latin typeface="Cambria Math" pitchFamily="18" charset="0"/>
                <a:ea typeface="Cambria Math" pitchFamily="18" charset="0"/>
              </a:rPr>
              <a:t>1</a:t>
            </a:r>
            <a:r>
              <a:rPr lang="en-US" dirty="0" smtClean="0"/>
              <a:t>: Let m and n be positive integers with              </a:t>
            </a:r>
            <a:r>
              <a:rPr lang="en-US" i="1" dirty="0" smtClean="0"/>
              <a:t>m</a:t>
            </a:r>
            <a:r>
              <a:rPr lang="en-US" dirty="0" smtClean="0"/>
              <a:t> </a:t>
            </a:r>
            <a:r>
              <a:rPr lang="en-US" dirty="0" smtClean="0">
                <a:latin typeface="Cambria Math"/>
                <a:ea typeface="Cambria Math"/>
              </a:rPr>
              <a:t>≥ </a:t>
            </a:r>
            <a:r>
              <a:rPr lang="en-US" i="1" dirty="0" smtClean="0">
                <a:latin typeface="Cambria Math"/>
                <a:ea typeface="Cambria Math"/>
              </a:rPr>
              <a:t>n</a:t>
            </a:r>
            <a:r>
              <a:rPr lang="en-US" dirty="0" smtClean="0">
                <a:latin typeface="Cambria Math"/>
                <a:ea typeface="Cambria Math"/>
              </a:rPr>
              <a:t>.  Then there are </a:t>
            </a: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r>
              <a:rPr lang="en-US" dirty="0" smtClean="0">
                <a:latin typeface="Cambria Math"/>
                <a:ea typeface="Cambria Math"/>
              </a:rPr>
              <a:t>    onto functions from a set with </a:t>
            </a:r>
            <a:r>
              <a:rPr lang="en-US" i="1" dirty="0" smtClean="0">
                <a:latin typeface="Cambria Math"/>
                <a:ea typeface="Cambria Math"/>
              </a:rPr>
              <a:t>m</a:t>
            </a:r>
            <a:r>
              <a:rPr lang="en-US" dirty="0" smtClean="0">
                <a:latin typeface="Cambria Math"/>
                <a:ea typeface="Cambria Math"/>
              </a:rPr>
              <a:t> elements to a set with </a:t>
            </a:r>
            <a:r>
              <a:rPr lang="en-US" i="1" dirty="0" smtClean="0">
                <a:latin typeface="Cambria Math"/>
                <a:ea typeface="Cambria Math"/>
              </a:rPr>
              <a:t>n</a:t>
            </a:r>
            <a:r>
              <a:rPr lang="en-US" dirty="0" smtClean="0">
                <a:latin typeface="Cambria Math"/>
                <a:ea typeface="Cambria Math"/>
              </a:rPr>
              <a:t> elements. </a:t>
            </a:r>
          </a:p>
          <a:p>
            <a:pPr>
              <a:buNone/>
            </a:pPr>
            <a:endParaRPr lang="en-US" dirty="0" smtClean="0">
              <a:latin typeface="Cambria Math"/>
              <a:ea typeface="Cambria Math"/>
            </a:endParaRPr>
          </a:p>
          <a:p>
            <a:pPr>
              <a:buNone/>
            </a:pPr>
            <a:r>
              <a:rPr lang="en-US" dirty="0" smtClean="0">
                <a:latin typeface="Cambria Math"/>
                <a:ea typeface="Cambria Math"/>
              </a:rPr>
              <a:t>    Proof follows from the principle of inclusion-exclusion (</a:t>
            </a:r>
            <a:r>
              <a:rPr lang="en-US" i="1" dirty="0" smtClean="0">
                <a:ea typeface="Cambria Math"/>
              </a:rPr>
              <a:t>see Exercise </a:t>
            </a:r>
            <a:r>
              <a:rPr lang="en-US" dirty="0" smtClean="0">
                <a:latin typeface="Cambria Math"/>
                <a:ea typeface="Cambria Math"/>
              </a:rPr>
              <a:t>27).</a:t>
            </a:r>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85800" y="3048000"/>
            <a:ext cx="8044815" cy="2857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a:t>
            </a:r>
            <a:r>
              <a:rPr lang="en-US" i="1" dirty="0" smtClean="0"/>
              <a:t>derangement</a:t>
            </a:r>
            <a:r>
              <a:rPr lang="en-US" dirty="0" smtClean="0"/>
              <a:t> is a permutation of objects that leaves no object in the original position.</a:t>
            </a:r>
          </a:p>
          <a:p>
            <a:pPr>
              <a:buNone/>
            </a:pPr>
            <a:endParaRPr lang="en-US" dirty="0" smtClean="0"/>
          </a:p>
          <a:p>
            <a:pPr>
              <a:buNone/>
            </a:pPr>
            <a:r>
              <a:rPr lang="en-US" dirty="0" smtClean="0"/>
              <a:t>   </a:t>
            </a:r>
            <a:r>
              <a:rPr lang="en-US" b="1" dirty="0" smtClean="0"/>
              <a:t>Example</a:t>
            </a:r>
            <a:r>
              <a:rPr lang="en-US" dirty="0" smtClean="0"/>
              <a:t>: The permutation of </a:t>
            </a:r>
            <a:r>
              <a:rPr lang="en-US" dirty="0" smtClean="0">
                <a:latin typeface="Cambria Math" pitchFamily="18" charset="0"/>
                <a:ea typeface="Cambria Math" pitchFamily="18" charset="0"/>
              </a:rPr>
              <a:t>21453 </a:t>
            </a:r>
            <a:r>
              <a:rPr lang="en-US" dirty="0" smtClean="0"/>
              <a:t>is a derangement of </a:t>
            </a:r>
            <a:r>
              <a:rPr lang="en-US" dirty="0" smtClean="0">
                <a:latin typeface="Cambria Math" pitchFamily="18" charset="0"/>
                <a:ea typeface="Cambria Math" pitchFamily="18" charset="0"/>
              </a:rPr>
              <a:t>12345</a:t>
            </a:r>
            <a:r>
              <a:rPr lang="en-US" dirty="0" smtClean="0"/>
              <a:t> because no number is left in its original position. But </a:t>
            </a:r>
            <a:r>
              <a:rPr lang="en-US" dirty="0" smtClean="0">
                <a:latin typeface="Cambria Math" pitchFamily="18" charset="0"/>
                <a:ea typeface="Cambria Math" pitchFamily="18" charset="0"/>
              </a:rPr>
              <a:t>21543</a:t>
            </a:r>
            <a:r>
              <a:rPr lang="en-US" dirty="0" smtClean="0"/>
              <a:t> is not a derangement of </a:t>
            </a:r>
            <a:r>
              <a:rPr lang="en-US" dirty="0" smtClean="0">
                <a:latin typeface="Cambria Math" pitchFamily="18" charset="0"/>
                <a:ea typeface="Cambria Math" pitchFamily="18" charset="0"/>
              </a:rPr>
              <a:t>12345</a:t>
            </a:r>
            <a:r>
              <a:rPr lang="en-US" dirty="0" smtClean="0"/>
              <a:t>, because </a:t>
            </a:r>
            <a:r>
              <a:rPr lang="en-US" dirty="0" smtClean="0">
                <a:latin typeface="Cambria Math" pitchFamily="18" charset="0"/>
                <a:ea typeface="Cambria Math" pitchFamily="18" charset="0"/>
              </a:rPr>
              <a:t>4</a:t>
            </a:r>
            <a:r>
              <a:rPr lang="en-US" dirty="0" smtClean="0"/>
              <a:t> is in its original position.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The number of derangements of a set with </a:t>
            </a:r>
            <a:r>
              <a:rPr lang="en-US" i="1" dirty="0" smtClean="0"/>
              <a:t>n</a:t>
            </a:r>
            <a:r>
              <a:rPr lang="en-US" dirty="0" smtClean="0"/>
              <a:t> elements is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3276600"/>
            <a:ext cx="4981575" cy="609600"/>
          </a:xfrm>
          <a:prstGeom prst="rect">
            <a:avLst/>
          </a:prstGeom>
        </p:spPr>
      </p:pic>
      <p:sp>
        <p:nvSpPr>
          <p:cNvPr id="5" name="Rectangle 4"/>
          <p:cNvSpPr/>
          <p:nvPr/>
        </p:nvSpPr>
        <p:spPr>
          <a:xfrm>
            <a:off x="685800" y="4724400"/>
            <a:ext cx="7543800" cy="369332"/>
          </a:xfrm>
          <a:prstGeom prst="rect">
            <a:avLst/>
          </a:prstGeom>
        </p:spPr>
        <p:txBody>
          <a:bodyPr wrap="square">
            <a:spAutoFit/>
          </a:bodyPr>
          <a:lstStyle/>
          <a:p>
            <a:r>
              <a:rPr lang="en-US" dirty="0" smtClean="0">
                <a:latin typeface="Cambria Math"/>
                <a:ea typeface="Cambria Math"/>
              </a:rPr>
              <a:t>Proof follows from the principle of inclusion-exclusion (</a:t>
            </a:r>
            <a:r>
              <a:rPr lang="en-US" i="1" dirty="0" smtClean="0">
                <a:ea typeface="Cambria Math"/>
              </a:rPr>
              <a:t>see text</a:t>
            </a:r>
            <a:r>
              <a:rPr lang="en-US" dirty="0" smtClean="0">
                <a:latin typeface="Cambria Math"/>
                <a:ea typeface="Cambria Math"/>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Derangements (continued)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 Hatcheck Problem</a:t>
            </a:r>
            <a:r>
              <a:rPr lang="en-US" dirty="0" smtClean="0"/>
              <a:t>: A new employee checks the hats of </a:t>
            </a:r>
            <a:r>
              <a:rPr lang="en-US" i="1" dirty="0" smtClean="0"/>
              <a:t>n</a:t>
            </a:r>
            <a:r>
              <a:rPr lang="en-US" dirty="0" smtClean="0"/>
              <a:t> people at  restaurant, forgetting to put claim check numbers on the hats. When customers return for their hats, the checker gives them back hats chosen at random from the remaining hats. What is the probability that no one receives the correct hat.</a:t>
            </a:r>
          </a:p>
          <a:p>
            <a:pPr>
              <a:buNone/>
            </a:pPr>
            <a:r>
              <a:rPr lang="en-US" dirty="0" smtClean="0"/>
              <a:t>   </a:t>
            </a:r>
            <a:r>
              <a:rPr lang="en-US" b="1" dirty="0" smtClean="0"/>
              <a:t>Solution</a:t>
            </a:r>
            <a:r>
              <a:rPr lang="en-US" dirty="0" smtClean="0"/>
              <a:t>: The answer is the number of ways the hats can be arranged so that there is no hat in its original position divided by </a:t>
            </a:r>
            <a:r>
              <a:rPr lang="en-US" i="1" dirty="0" smtClean="0"/>
              <a:t>n</a:t>
            </a:r>
            <a:r>
              <a:rPr lang="en-US" dirty="0" smtClean="0"/>
              <a:t>!, the number of permutations of </a:t>
            </a:r>
            <a:r>
              <a:rPr lang="en-US" i="1" dirty="0" smtClean="0"/>
              <a:t>n</a:t>
            </a:r>
            <a:r>
              <a:rPr lang="en-US" dirty="0" smtClean="0"/>
              <a:t> hats. </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3352800" y="4800600"/>
            <a:ext cx="4600575" cy="609600"/>
          </a:xfrm>
          <a:prstGeom prst="rect">
            <a:avLst/>
          </a:prstGeom>
        </p:spPr>
      </p:pic>
      <p:pic>
        <p:nvPicPr>
          <p:cNvPr id="5" name="Picture 4" descr="table36.jpg"/>
          <p:cNvPicPr>
            <a:picLocks noChangeAspect="1"/>
          </p:cNvPicPr>
          <p:nvPr/>
        </p:nvPicPr>
        <p:blipFill>
          <a:blip r:embed="rId4" cstate="print"/>
          <a:stretch>
            <a:fillRect/>
          </a:stretch>
        </p:blipFill>
        <p:spPr>
          <a:xfrm>
            <a:off x="3352800" y="5791200"/>
            <a:ext cx="4710684" cy="787908"/>
          </a:xfrm>
          <a:prstGeom prst="rect">
            <a:avLst/>
          </a:prstGeom>
        </p:spPr>
      </p:pic>
      <p:sp>
        <p:nvSpPr>
          <p:cNvPr id="7" name="TextBox 6"/>
          <p:cNvSpPr txBox="1"/>
          <p:nvPr/>
        </p:nvSpPr>
        <p:spPr>
          <a:xfrm>
            <a:off x="762000" y="4876800"/>
            <a:ext cx="2362200" cy="1569660"/>
          </a:xfrm>
          <a:prstGeom prst="rect">
            <a:avLst/>
          </a:prstGeom>
          <a:noFill/>
          <a:ln>
            <a:solidFill>
              <a:schemeClr val="tx2"/>
            </a:solidFill>
          </a:ln>
        </p:spPr>
        <p:txBody>
          <a:bodyPr wrap="square" rtlCol="0">
            <a:spAutoFit/>
          </a:bodyPr>
          <a:lstStyle/>
          <a:p>
            <a:r>
              <a:rPr lang="en-US" sz="1600" b="1" dirty="0" smtClean="0"/>
              <a:t>Remark</a:t>
            </a:r>
            <a:r>
              <a:rPr lang="en-US" sz="1600" dirty="0" smtClean="0"/>
              <a:t>: It can be shown that the probability of a derangement approaches </a:t>
            </a:r>
            <a:r>
              <a:rPr lang="en-US" sz="1600" dirty="0" smtClean="0">
                <a:latin typeface="Cambria Math" pitchFamily="18" charset="0"/>
                <a:ea typeface="Cambria Math" pitchFamily="18" charset="0"/>
              </a:rPr>
              <a:t>1</a:t>
            </a:r>
            <a:r>
              <a:rPr lang="en-US" sz="1600" dirty="0" smtClean="0"/>
              <a:t>/</a:t>
            </a:r>
            <a:r>
              <a:rPr lang="en-US" sz="1600" i="1" dirty="0" smtClean="0"/>
              <a:t>e</a:t>
            </a:r>
            <a:r>
              <a:rPr lang="en-US" sz="1600" dirty="0" smtClean="0"/>
              <a:t> as </a:t>
            </a:r>
            <a:r>
              <a:rPr lang="en-US" sz="1600" i="1" dirty="0" smtClean="0"/>
              <a:t>n</a:t>
            </a:r>
            <a:r>
              <a:rPr lang="en-US" sz="1600" dirty="0" smtClean="0"/>
              <a:t> grows without bound.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a:t>
            </a:r>
            <a:r>
              <a:rPr lang="en-US" sz="4000" dirty="0" err="1" smtClean="0"/>
              <a:t>Fiobonacci</a:t>
            </a:r>
            <a:r>
              <a:rPr lang="en-US" sz="4000" dirty="0" smtClean="0"/>
              <a:t>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xfrm>
            <a:off x="-1524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1600200" y="2438400"/>
            <a:ext cx="5888736" cy="2737104"/>
          </a:xfrm>
          <a:prstGeom prst="rect">
            <a:avLst/>
          </a:prstGeom>
        </p:spPr>
      </p:pic>
      <p:sp>
        <p:nvSpPr>
          <p:cNvPr id="5" name="TextBox 4"/>
          <p:cNvSpPr txBox="1"/>
          <p:nvPr/>
        </p:nvSpPr>
        <p:spPr>
          <a:xfrm>
            <a:off x="838200" y="5473005"/>
            <a:ext cx="7543800" cy="400110"/>
          </a:xfrm>
          <a:prstGeom prst="rect">
            <a:avLst/>
          </a:prstGeom>
          <a:noFill/>
        </p:spPr>
        <p:txBody>
          <a:bodyPr wrap="square" rtlCol="0">
            <a:spAutoFit/>
          </a:bodyPr>
          <a:lstStyle/>
          <a:p>
            <a:r>
              <a:rPr lang="en-US" sz="2000" b="1" dirty="0" smtClean="0"/>
              <a:t>Modeling the Population Growth of Rabbits on an Island</a:t>
            </a:r>
            <a:endParaRPr 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Rabbits and the Fibonacci Numbers (</a:t>
            </a:r>
            <a:r>
              <a:rPr lang="en-US" sz="4000" i="1" dirty="0" smtClean="0"/>
              <a:t>cont.</a:t>
            </a:r>
            <a:r>
              <a:rPr lang="en-US" sz="4000" dirty="0" smtClean="0"/>
              <a:t>)</a:t>
            </a:r>
            <a:endParaRPr lang="en-US" sz="4000" dirty="0"/>
          </a:p>
        </p:txBody>
      </p:sp>
      <p:sp>
        <p:nvSpPr>
          <p:cNvPr id="3" name="Content Placeholder 2"/>
          <p:cNvSpPr>
            <a:spLocks noGrp="1"/>
          </p:cNvSpPr>
          <p:nvPr>
            <p:ph idx="1"/>
          </p:nvPr>
        </p:nvSpPr>
        <p:spPr>
          <a:solidFill>
            <a:schemeClr val="bg1"/>
          </a:solidFill>
        </p:spPr>
        <p:txBody>
          <a:bodyPr>
            <a:normAutofit fontScale="77500" lnSpcReduction="20000"/>
          </a:bodyPr>
          <a:lstStyle/>
          <a:p>
            <a:pPr>
              <a:buNone/>
            </a:pPr>
            <a:r>
              <a:rPr lang="en-US" b="1" dirty="0" smtClean="0"/>
              <a:t>    Solution</a:t>
            </a:r>
            <a:r>
              <a:rPr lang="en-US" dirty="0" smtClean="0"/>
              <a:t>: Let </a:t>
            </a:r>
            <a:r>
              <a:rPr lang="en-US" i="1" dirty="0" smtClean="0"/>
              <a:t>f</a:t>
            </a:r>
            <a:r>
              <a:rPr lang="en-US" i="1" baseline="-25000" dirty="0" smtClean="0"/>
              <a:t>n </a:t>
            </a:r>
            <a:r>
              <a:rPr lang="en-US" dirty="0" smtClean="0"/>
              <a:t> be the </a:t>
            </a:r>
            <a:r>
              <a:rPr lang="en-US" dirty="0" err="1" smtClean="0"/>
              <a:t>the</a:t>
            </a:r>
            <a:r>
              <a:rPr lang="en-US" dirty="0" smtClean="0"/>
              <a:t> number of pairs of rabbits after </a:t>
            </a:r>
            <a:r>
              <a:rPr lang="en-US" i="1" dirty="0" smtClean="0"/>
              <a:t>n</a:t>
            </a:r>
            <a:r>
              <a:rPr lang="en-US" dirty="0" smtClean="0"/>
              <a:t> months.</a:t>
            </a:r>
          </a:p>
          <a:p>
            <a:pPr lvl="1"/>
            <a:r>
              <a:rPr lang="en-US" sz="2600" dirty="0" smtClean="0"/>
              <a:t>There are is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 pairs of rabbits on the island at the end of the first month. </a:t>
            </a:r>
            <a:endParaRPr lang="en-US" sz="2600" i="1" dirty="0" smtClean="0"/>
          </a:p>
          <a:p>
            <a:pPr lvl="1"/>
            <a:r>
              <a:rPr lang="en-US" sz="2600" dirty="0" smtClean="0"/>
              <a:t>We also have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 </a:t>
            </a:r>
            <a:r>
              <a:rPr lang="en-US" sz="2600" dirty="0" smtClean="0"/>
              <a:t>because the pair does not breed during the first month</a:t>
            </a:r>
            <a:r>
              <a:rPr lang="en-US" sz="2600" i="1" dirty="0" smtClean="0"/>
              <a:t>.</a:t>
            </a:r>
          </a:p>
          <a:p>
            <a:pPr lvl="1"/>
            <a:r>
              <a:rPr lang="en-US" sz="2600" dirty="0" smtClean="0"/>
              <a:t>To find the number of pairs on the island after </a:t>
            </a:r>
            <a:r>
              <a:rPr lang="en-US" sz="2600" i="1" dirty="0" smtClean="0"/>
              <a:t>n</a:t>
            </a:r>
            <a:r>
              <a:rPr lang="en-US" sz="2600" dirty="0" smtClean="0"/>
              <a:t> months, add the number on the island after the previous month, </a:t>
            </a:r>
            <a:r>
              <a:rPr lang="en-US" sz="2600" i="1" dirty="0" smtClean="0"/>
              <a:t>f</a:t>
            </a:r>
            <a:r>
              <a:rPr lang="en-US" sz="2600" i="1" baseline="-25000" dirty="0" smtClean="0"/>
              <a:t>n-1</a:t>
            </a:r>
            <a:r>
              <a:rPr lang="en-US" sz="2600" dirty="0" smtClean="0"/>
              <a:t>, and the  number of newborn pairs, which equals </a:t>
            </a:r>
            <a:r>
              <a:rPr lang="en-US" sz="2600" i="1" dirty="0" smtClean="0"/>
              <a:t>f</a:t>
            </a:r>
            <a:r>
              <a:rPr lang="en-US" sz="2600" i="1" baseline="-25000" dirty="0" smtClean="0"/>
              <a:t>n-2</a:t>
            </a:r>
            <a:r>
              <a:rPr lang="en-US" sz="2600" dirty="0" smtClean="0"/>
              <a:t>, because each newborn pair comes from a pair at least two months old.</a:t>
            </a:r>
            <a:endParaRPr lang="en-US" sz="2600" i="1" dirty="0" smtClean="0"/>
          </a:p>
          <a:p>
            <a:pPr lvl="1"/>
            <a:endParaRPr lang="en-US" sz="2600" i="1" dirty="0" smtClean="0"/>
          </a:p>
          <a:p>
            <a:pPr marL="274320" lvl="2" indent="0">
              <a:spcBef>
                <a:spcPts val="0"/>
              </a:spcBef>
              <a:buNone/>
            </a:pPr>
            <a:r>
              <a:rPr lang="en-US" sz="2600" dirty="0" smtClean="0"/>
              <a:t>Consequently the sequence {</a:t>
            </a:r>
            <a:r>
              <a:rPr lang="en-US" sz="2600" i="1" dirty="0" smtClean="0"/>
              <a:t>f</a:t>
            </a:r>
            <a:r>
              <a:rPr lang="en-US" sz="2600" i="1" baseline="-25000" dirty="0" smtClean="0"/>
              <a:t>n</a:t>
            </a:r>
            <a:r>
              <a:rPr lang="en-US" sz="2600" i="1" dirty="0" smtClean="0"/>
              <a:t> </a:t>
            </a:r>
            <a:r>
              <a:rPr lang="en-US" sz="2600" dirty="0" smtClean="0"/>
              <a:t>} satisfies the recurrence relation                 </a:t>
            </a:r>
            <a:r>
              <a:rPr lang="en-US" sz="2600" i="1" dirty="0" smtClean="0"/>
              <a:t>f</a:t>
            </a:r>
            <a:r>
              <a:rPr lang="en-US" sz="2600" i="1" baseline="-25000" dirty="0" smtClean="0"/>
              <a:t>n</a:t>
            </a:r>
            <a:r>
              <a:rPr lang="en-US" sz="2600" i="1" dirty="0" smtClean="0"/>
              <a:t> = f</a:t>
            </a:r>
            <a:r>
              <a:rPr lang="en-US" sz="2600" i="1" baseline="-25000" dirty="0" smtClean="0"/>
              <a:t>n-1</a:t>
            </a:r>
            <a:r>
              <a:rPr lang="en-US" sz="2600" i="1" dirty="0" smtClean="0"/>
              <a:t>  +  f</a:t>
            </a:r>
            <a:r>
              <a:rPr lang="en-US" sz="2600" i="1" baseline="-25000" dirty="0" smtClean="0"/>
              <a:t>n-2 </a:t>
            </a:r>
            <a:r>
              <a:rPr lang="en-US" sz="2600" dirty="0" smtClean="0"/>
              <a:t>  for  </a:t>
            </a:r>
            <a:r>
              <a:rPr lang="en-US" sz="2600" i="1" dirty="0" smtClean="0"/>
              <a:t>n</a:t>
            </a:r>
            <a:r>
              <a:rPr lang="en-US" sz="2600" dirty="0" smtClean="0"/>
              <a:t> </a:t>
            </a:r>
            <a:r>
              <a:rPr lang="en-US" sz="2600" dirty="0" smtClean="0">
                <a:latin typeface="Cambria Math"/>
                <a:ea typeface="Cambria Math"/>
              </a:rPr>
              <a:t>≥</a:t>
            </a:r>
            <a:r>
              <a:rPr lang="en-US" sz="2600" dirty="0" smtClean="0"/>
              <a:t>  </a:t>
            </a:r>
            <a:r>
              <a:rPr lang="en-US" sz="2600" dirty="0" smtClean="0">
                <a:latin typeface="Cambria Math" pitchFamily="18" charset="0"/>
                <a:ea typeface="Cambria Math" pitchFamily="18" charset="0"/>
              </a:rPr>
              <a:t>3</a:t>
            </a:r>
            <a:r>
              <a:rPr lang="en-US" sz="2600" dirty="0" smtClean="0"/>
              <a:t> with the initial conditions  </a:t>
            </a:r>
            <a:r>
              <a:rPr lang="en-US" sz="2600" i="1" dirty="0" smtClean="0"/>
              <a:t>f</a:t>
            </a:r>
            <a:r>
              <a:rPr lang="en-US" sz="2600" baseline="-25000" dirty="0" smtClean="0">
                <a:latin typeface="Cambria Math" pitchFamily="18" charset="0"/>
                <a:ea typeface="Cambria Math" pitchFamily="18" charset="0"/>
              </a:rPr>
              <a:t>1</a:t>
            </a:r>
            <a:r>
              <a:rPr lang="en-US" sz="2600" i="1" dirty="0" smtClean="0"/>
              <a:t> = </a:t>
            </a:r>
            <a:r>
              <a:rPr lang="en-US" sz="2600" dirty="0" smtClean="0">
                <a:latin typeface="Cambria Math" pitchFamily="18" charset="0"/>
                <a:ea typeface="Cambria Math" pitchFamily="18" charset="0"/>
              </a:rPr>
              <a:t>1</a:t>
            </a:r>
            <a:r>
              <a:rPr lang="en-US" sz="2600" dirty="0" smtClean="0"/>
              <a:t> and  </a:t>
            </a:r>
            <a:r>
              <a:rPr lang="en-US" sz="2600" i="1" dirty="0" smtClean="0"/>
              <a:t>f</a:t>
            </a:r>
            <a:r>
              <a:rPr lang="en-US" sz="2600" baseline="-25000" dirty="0" smtClean="0">
                <a:latin typeface="Cambria Math" pitchFamily="18" charset="0"/>
                <a:ea typeface="Cambria Math" pitchFamily="18" charset="0"/>
              </a:rPr>
              <a:t>2</a:t>
            </a:r>
            <a:r>
              <a:rPr lang="en-US" sz="2600" i="1" dirty="0" smtClean="0"/>
              <a:t> = </a:t>
            </a:r>
            <a:r>
              <a:rPr lang="en-US" sz="2600" dirty="0" smtClean="0">
                <a:latin typeface="Cambria Math" pitchFamily="18" charset="0"/>
                <a:ea typeface="Cambria Math" pitchFamily="18" charset="0"/>
              </a:rPr>
              <a:t>1</a:t>
            </a:r>
            <a:r>
              <a:rPr lang="en-US" sz="2600" i="1" dirty="0" smtClean="0"/>
              <a:t>. </a:t>
            </a:r>
          </a:p>
          <a:p>
            <a:pPr marL="274320" lvl="2" indent="0">
              <a:spcBef>
                <a:spcPts val="0"/>
              </a:spcBef>
              <a:buNone/>
            </a:pPr>
            <a:r>
              <a:rPr lang="en-US" sz="2600" dirty="0" smtClean="0"/>
              <a:t>The number of pairs of rabbits on the island after </a:t>
            </a:r>
            <a:r>
              <a:rPr lang="en-US" sz="2600" i="1" dirty="0" smtClean="0"/>
              <a:t>n</a:t>
            </a:r>
            <a:r>
              <a:rPr lang="en-US" sz="2600" dirty="0" smtClean="0"/>
              <a:t> months is given by the </a:t>
            </a:r>
            <a:r>
              <a:rPr lang="en-US" sz="2600" i="1" dirty="0" smtClean="0"/>
              <a:t>n</a:t>
            </a:r>
            <a:r>
              <a:rPr lang="en-US" sz="2600" dirty="0" smtClean="0"/>
              <a:t>th Fibonacci number.</a:t>
            </a:r>
            <a:endParaRPr lang="en-US" sz="2600" baseline="-25000"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Tower of Hanoi</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a:t>
            </a:r>
            <a:r>
              <a:rPr lang="en-US" dirty="0" smtClean="0"/>
              <a:t>In the late nineteenth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TextBox 3"/>
          <p:cNvSpPr txBox="1"/>
          <p:nvPr/>
        </p:nvSpPr>
        <p:spPr>
          <a:xfrm>
            <a:off x="1143000" y="4114800"/>
            <a:ext cx="6934200" cy="2308324"/>
          </a:xfrm>
          <a:prstGeom prst="rect">
            <a:avLst/>
          </a:prstGeom>
          <a:noFill/>
        </p:spPr>
        <p:txBody>
          <a:bodyPr wrap="square" rtlCol="0">
            <a:spAutoFit/>
          </a:bodyPr>
          <a:lstStyle/>
          <a:p>
            <a:r>
              <a:rPr lang="en-US" sz="2400" b="1" dirty="0" smtClean="0"/>
              <a:t>Rules:</a:t>
            </a:r>
            <a:r>
              <a:rPr lang="en-US" sz="2400" dirty="0" smtClean="0"/>
              <a:t> You are allowed to move the disks one at a time from one peg to another as long as a larger disk is never placed on a smaller.</a:t>
            </a:r>
          </a:p>
          <a:p>
            <a:r>
              <a:rPr lang="en-US" sz="2400" b="1" dirty="0" smtClean="0"/>
              <a:t>Goal:</a:t>
            </a:r>
            <a:r>
              <a:rPr lang="en-US" sz="2400" dirty="0" smtClean="0"/>
              <a:t> Using allowable moves, end up with all the disks on the second peg in order of size with largest on the bottom.</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1 = \frac{1}{\sqrt{5}}$&#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lpha_2 = -\frac{1}{\sqrt{5}}$&#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frac{1}{\sqrt{5}}\left(\frac{1 + \sqrt{5}}{2}\right)^n -\frac{1}{\sqrt{5}}\left(\frac{1 - \sqrt{5}}{2}\right)^{n}$&#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0}^{n} + \alpha_2 n  r_{0}^{n}$&#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 r_{1}^{n}+ \alpha_2 r_{2}^{m} + \cdots + \alpha_{k}r_{k}^{n}$&#10;&#10;\end{document}"/>
  <p:tag name="IGUANATEXSIZE" val="27"/>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G(x) = a_0 + a_1x + \cdots + a_{k}x^k + \cdots = \sum^{\infty}_{k = 0} a_kx^k .$$&#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3x^k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k + 1)x^k .$$&#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infty}_{k = 0} 2^{k}x^k .$$&#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a^{k}x^k .$&#10;&#10;&#10;\end{document}"/>
  <p:tag name="IGUANATEXSIZE" val="1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x) = \sum^{n}_{k = 0} \left( \begin{array}{c}n\\k\end{array}\right)x^k ,$$&#10;&#10;&#10;\end{document}"/>
  <p:tag name="IGUANATEXSIZE" val="1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left( \begin{array}{c}n\\k\end{array}\right) = \frac{n!}{k!(n-k)!}.$$&#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C(n,k) = \frac{n!}{k!(n-k)!}.$$&#10;&#10;&#10;\end{document}"/>
  <p:tag name="IGUANATEXSIZE" val="1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 \cup B| = |A| + |B| - |A \cap 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 |C|  - |A \cap B| - |A \cap C| - |B \cap C| + |A \cap B \cap C|$$&#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cup B \cup C| =$$&#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_1 \cup A_2 \cup \dots \cup A_n| =$$&#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n} |A_i| - \sum_{1 \leq i \leq j \leq n} |A_i \cap A_j| +$$&#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1 \leq i \leq j\leq k \leq n} |A_i \cap A_j \cap A_k| - ... + (-1)^{n+1}|A_1 \cap A_2 \cap \ldots \cap A_n|$$&#10;&#10;\end{document}"/>
  <p:tag name="IGUANATEXSIZE" val="27"/>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m - C(n,1)(n - 1)^m + C(n,2)(n - 2)^m - \cdots + (-1)^{n -1} C(n,n -1)\cdot 1^m$$&#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_n = n! \left[ 1 - \frac{1}{1!} + \frac{1}{2!} - \frac{1}{3!} + \cdots + (-1)^{n}\frac{1}{n!} \right].$$&#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D_n}{n!} =  \left[ 1 - \frac{1}{1!} + \frac{1}{2!} - \frac{1}{3!} + \cdots + (-1)^{n}\frac{1}{n!} \right]$$&#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 r_{1}^{n} + \alpha_2 r_{2}^{n}$&#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1 = \frac{1 + \sqrt{5}}{2}$&#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_2 = \frac{1 - \sqrt{5}}{2}$&#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n = \alpha_1\left(\frac{1 + \sqrt{5}}{2}\right)^n + \alpha_2\left(\frac{1 - \sqrt{5}}{2}\right)^{n}$&#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0 = \alpha_1 + \alpha_2 = 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_1 = \alpha_1\left(\frac{1 + \sqrt{5}}{2}\right) + \alpha_2\left(\frac{1 - \sqrt{5}}{2}\right)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40160</TotalTime>
  <Words>6482</Words>
  <Application>Microsoft Office PowerPoint</Application>
  <PresentationFormat>On-screen Show (4:3)</PresentationFormat>
  <Paragraphs>536</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Cambria</vt:lpstr>
      <vt:lpstr>Wingdings 2</vt:lpstr>
      <vt:lpstr>Cambria Math</vt:lpstr>
      <vt:lpstr>Constantia</vt:lpstr>
      <vt:lpstr>Calibri</vt:lpstr>
      <vt:lpstr>Flow</vt:lpstr>
      <vt:lpstr>Advanced Counting Techniques </vt:lpstr>
      <vt:lpstr>Chapter Summary</vt:lpstr>
      <vt:lpstr>Applications of Recurrence Relations</vt:lpstr>
      <vt:lpstr>Section Summary</vt:lpstr>
      <vt:lpstr>Recurrence Relations  (recalling definitions from Chapter 2)</vt:lpstr>
      <vt:lpstr>Rabbits and the Fiobonacci Numbers</vt:lpstr>
      <vt:lpstr>Rabbits and the Fiobonacci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Solving Linear Recurrence Relations</vt:lpstr>
      <vt:lpstr>Section Summary</vt:lpstr>
      <vt:lpstr>Linear Homogeneous Recurrence Relations</vt:lpstr>
      <vt:lpstr>Examples of Linear Homogeneous Recurrence Relations </vt:lpstr>
      <vt:lpstr>Solving Linear Homogeneous Recurrence Relations</vt:lpstr>
      <vt:lpstr>Solving Linear Homogeneous Recurrence Relations of Degree Two</vt:lpstr>
      <vt:lpstr>Using Theorem 1</vt:lpstr>
      <vt:lpstr>An Explicit Formula for the Fibonacci Numbers</vt:lpstr>
      <vt:lpstr>Fibonacci Numbers (continued)</vt:lpstr>
      <vt:lpstr>The Solution when there is a Repeated Root</vt:lpstr>
      <vt:lpstr>Using Theorem 2</vt:lpstr>
      <vt:lpstr>Solving Linear Homogeneous Recurrence Relations of Arbitrary Degree</vt:lpstr>
      <vt:lpstr>The General Case with Repeated Roots Allowed </vt:lpstr>
      <vt:lpstr>Linear Nonhomogeneous Recurrence Relations with Constant Coefficients</vt:lpstr>
      <vt:lpstr>Linear Nonhomogeneous Recurrence Relations with Constant Coefficients (cont.)</vt:lpstr>
      <vt:lpstr>Solving Linear Nonhomogeneous Recurrence Relations with Constant Coefficients </vt:lpstr>
      <vt:lpstr>Solving Linear Nonhomogeneous Recurrence Relations with Constant Coefficients (continued) </vt:lpstr>
      <vt:lpstr>Divide-and-Conquer Algorithms and Recurrence Relations</vt:lpstr>
      <vt:lpstr>Section Summary</vt:lpstr>
      <vt:lpstr>Divide-and-Conquer Algorithmic Paradigm</vt:lpstr>
      <vt:lpstr>Divide-and-Conquer Recurrence Relations</vt:lpstr>
      <vt:lpstr>Example: Binary Search</vt:lpstr>
      <vt:lpstr>Example: Merge Sort</vt:lpstr>
      <vt:lpstr>Example: Fast Multiplication of Integers</vt:lpstr>
      <vt:lpstr>Estimating the Size of Divide-and-Conquer Functions </vt:lpstr>
      <vt:lpstr>Complexity of Binary Search</vt:lpstr>
      <vt:lpstr>Estimating the Size of Divide-and-conquer Functions (continued)</vt:lpstr>
      <vt:lpstr>Complexity of Merge Sort</vt:lpstr>
      <vt:lpstr>Complexity of Fast Integer Multiplication Algorithm</vt:lpstr>
      <vt:lpstr>Generating Functions</vt:lpstr>
      <vt:lpstr>Section Summary</vt:lpstr>
      <vt:lpstr>Generating Functions</vt:lpstr>
      <vt:lpstr>Generating Functions for Finite Sequences</vt:lpstr>
      <vt:lpstr>Generating Functions for Finite Sequences (continued)</vt:lpstr>
      <vt:lpstr>Useful Generating Functions</vt:lpstr>
      <vt:lpstr>Counting Problems and Generating Functions</vt:lpstr>
      <vt:lpstr>Counting Problems and Generating Functions (continued)</vt:lpstr>
      <vt:lpstr>Inclusion-Exclusion</vt:lpstr>
      <vt:lpstr>Section Summary</vt:lpstr>
      <vt:lpstr>Principle of Inclusion-Exclusion</vt:lpstr>
      <vt:lpstr>Two Finite Sets</vt:lpstr>
      <vt:lpstr>Three Finite Sets</vt:lpstr>
      <vt:lpstr>Three Finite Sets Continued</vt:lpstr>
      <vt:lpstr>Illustration of Three Finite Set Example</vt:lpstr>
      <vt:lpstr>The Principle of Inclusion-Exclusion</vt:lpstr>
      <vt:lpstr>The Principle of Inclusion-Exclusion (continued)</vt:lpstr>
      <vt:lpstr>The Principle of Inclusion-Exclusion (cont)</vt:lpstr>
      <vt:lpstr>Applications of Inclusion-Exclusion</vt:lpstr>
      <vt:lpstr>Section Summary</vt:lpstr>
      <vt:lpstr>The Number of Onto Functions</vt:lpstr>
      <vt:lpstr>The Number of Onto Functions (continued)</vt:lpstr>
      <vt:lpstr>Derangements</vt:lpstr>
      <vt:lpstr>Derangements (continued)</vt:lpstr>
      <vt:lpstr>Derangements (continued)</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Jozefowicz, Karen</cp:lastModifiedBy>
  <cp:revision>2349</cp:revision>
  <dcterms:created xsi:type="dcterms:W3CDTF">2011-03-27T19:09:13Z</dcterms:created>
  <dcterms:modified xsi:type="dcterms:W3CDTF">2015-02-06T15:23:12Z</dcterms:modified>
</cp:coreProperties>
</file>