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1" r:id="rId3"/>
    <p:sldId id="292" r:id="rId4"/>
    <p:sldId id="294" r:id="rId5"/>
    <p:sldId id="290" r:id="rId6"/>
    <p:sldId id="285" r:id="rId7"/>
    <p:sldId id="28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99"/>
    <a:srgbClr val="0033CC"/>
    <a:srgbClr val="79D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0099"/>
            </a:solidFill>
            <a:ln>
              <a:noFill/>
            </a:ln>
            <a:effectLst/>
            <a:sp3d/>
          </c:spPr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rgbClr val="CC9900"/>
            </a:solidFill>
            <a:ln>
              <a:noFill/>
            </a:ln>
            <a:effectLst/>
            <a:sp3d/>
          </c:spPr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0.02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3264101608356454E-2"/>
                  <c:y val="-9.0779926584277429E-2"/>
                </c:manualLayout>
              </c:layout>
              <c:tx>
                <c:rich>
                  <a:bodyPr/>
                  <a:lstStyle/>
                  <a:p>
                    <a:pPr>
                      <a:defRPr sz="2400"/>
                    </a:pPr>
                    <a:r>
                      <a:rPr lang="en-US" sz="2400" b="1" dirty="0" smtClean="0"/>
                      <a:t>1,95 s</a:t>
                    </a:r>
                    <a:endParaRPr lang="en-US" sz="2400" b="1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1.9510000000000001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100000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Plan1!$E$2</c:f>
              <c:numCache>
                <c:formatCode>General</c:formatCode>
                <c:ptCount val="1"/>
                <c:pt idx="0">
                  <c:v>94.584999999999994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26464"/>
        <c:axId val="8128000"/>
        <c:axId val="0"/>
      </c:bar3DChart>
      <c:catAx>
        <c:axId val="8126464"/>
        <c:scaling>
          <c:orientation val="minMax"/>
        </c:scaling>
        <c:delete val="1"/>
        <c:axPos val="b"/>
        <c:numFmt formatCode="#,##0.00" sourceLinked="0"/>
        <c:majorTickMark val="out"/>
        <c:minorTickMark val="none"/>
        <c:tickLblPos val="none"/>
        <c:crossAx val="8128000"/>
        <c:crosses val="autoZero"/>
        <c:auto val="1"/>
        <c:lblAlgn val="ctr"/>
        <c:lblOffset val="100"/>
        <c:noMultiLvlLbl val="0"/>
      </c:catAx>
      <c:valAx>
        <c:axId val="8128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812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24306796929505"/>
          <c:y val="0.35780285818390301"/>
          <c:w val="0.1527914261218552"/>
          <c:h val="0.3187982812480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5BEF4B-F417-4E0C-A397-FC77C6963D11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3753732-C20A-419E-9B6E-371F58FA083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59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7A1F5E-B085-48D3-AD07-6E80D615CD36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3DBBA0-B2B4-4197-8134-62717A05D1F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702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BFB8D6D-11F7-4BBD-B95C-3FAA7667BDF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BFB8D6D-11F7-4BBD-B95C-3FAA7667BDF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BFB8D6D-11F7-4BBD-B95C-3FAA7667BDF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8782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7888-69BC-4007-AF3B-7F11EB8BDD2B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A976-1353-4779-BDC5-9F17B3056C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2520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6C28-BE9B-4281-B412-D0B30931493E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5B019-2DB9-4991-A137-7E5794F3E23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2366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B9DED-FFC1-4D67-8A9D-EB1AFE92F9E0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51BB7-6E41-4213-87BB-DD062C985FB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0324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C20A-5394-42C6-A48A-9708B55F77B3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8D787-238C-4E31-9BB4-AB082F998D5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074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951F-E1E5-4282-BFF4-33AC4A818BD8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433D-C887-40AF-B048-02AF7C9EDCB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7974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6C55-6BCF-4A69-80FE-EF20D9E93A53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BF98E-1A43-450B-B06C-C5C2A2F30C7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8414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6E514-0A73-414F-86DD-6E933C559F36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3599-9F65-4315-AC89-6EB98992789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398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>
            <a:grpSpLocks/>
          </p:cNvGrpSpPr>
          <p:nvPr/>
        </p:nvGrpSpPr>
        <p:grpSpPr bwMode="auto">
          <a:xfrm flipV="1">
            <a:off x="1588" y="0"/>
            <a:ext cx="12188825" cy="377825"/>
            <a:chOff x="-1" y="6480048"/>
            <a:chExt cx="12188827" cy="377952"/>
          </a:xfrm>
        </p:grpSpPr>
        <p:sp>
          <p:nvSpPr>
            <p:cNvPr id="3" name="Retângulo 2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D8955-76B4-4977-AAA9-0BD9809AFE1E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301E-AA50-408D-91A2-6B8467005CE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60126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9"/>
          <p:cNvGrpSpPr>
            <a:grpSpLocks/>
          </p:cNvGrpSpPr>
          <p:nvPr/>
        </p:nvGrpSpPr>
        <p:grpSpPr bwMode="auto">
          <a:xfrm flipV="1">
            <a:off x="1588" y="0"/>
            <a:ext cx="12188825" cy="377825"/>
            <a:chOff x="-1" y="6480048"/>
            <a:chExt cx="12188827" cy="377952"/>
          </a:xfrm>
        </p:grpSpPr>
        <p:sp>
          <p:nvSpPr>
            <p:cNvPr id="6" name="Retângulo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>
            <a:normAutofit/>
          </a:bodyPr>
          <a:lstStyle>
            <a:lvl1pPr>
              <a:defRPr sz="3400"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1550D-EBDB-4508-9B7E-8372C9191B09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14E3-1E8A-4EE5-A3F8-C73CCABE56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80805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9"/>
          <p:cNvGrpSpPr>
            <a:grpSpLocks/>
          </p:cNvGrpSpPr>
          <p:nvPr/>
        </p:nvGrpSpPr>
        <p:grpSpPr bwMode="auto">
          <a:xfrm flipV="1">
            <a:off x="1588" y="0"/>
            <a:ext cx="12188825" cy="377825"/>
            <a:chOff x="-1" y="6480048"/>
            <a:chExt cx="12188827" cy="377952"/>
          </a:xfrm>
        </p:grpSpPr>
        <p:sp>
          <p:nvSpPr>
            <p:cNvPr id="6" name="Retângulo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>
            <a:normAutofit/>
          </a:bodyPr>
          <a:lstStyle>
            <a:lvl1pPr>
              <a:defRPr sz="3400"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B0D0-22E0-49C1-B5B2-854AD211A552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1431-57A2-48A7-81C9-38AA46CA129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0655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o 8"/>
          <p:cNvGrpSpPr>
            <a:grpSpLocks/>
          </p:cNvGrpSpPr>
          <p:nvPr/>
        </p:nvGrpSpPr>
        <p:grpSpPr bwMode="auto">
          <a:xfrm>
            <a:off x="0" y="6480175"/>
            <a:ext cx="12188825" cy="377825"/>
            <a:chOff x="-1" y="6480048"/>
            <a:chExt cx="12188827" cy="377952"/>
          </a:xfrm>
        </p:grpSpPr>
        <p:sp>
          <p:nvSpPr>
            <p:cNvPr id="7" name="Retângulo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</p:grpSp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341438" y="466725"/>
            <a:ext cx="95091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341438" y="1901825"/>
            <a:ext cx="95091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7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313C36B-9C16-4BC0-9F4C-D3C7513A4ECF}" type="datetimeFigureOut">
              <a:rPr lang="pt-BR"/>
              <a:pPr>
                <a:defRPr/>
              </a:pPr>
              <a:t>22/07/2014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6D85253-D633-47FE-89D2-0C6532E522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1" r:id="rId2"/>
    <p:sldLayoutId id="2147483688" r:id="rId3"/>
    <p:sldLayoutId id="2147483682" r:id="rId4"/>
    <p:sldLayoutId id="2147483683" r:id="rId5"/>
    <p:sldLayoutId id="2147483684" r:id="rId6"/>
    <p:sldLayoutId id="2147483689" r:id="rId7"/>
    <p:sldLayoutId id="2147483690" r:id="rId8"/>
    <p:sldLayoutId id="2147483691" r:id="rId9"/>
    <p:sldLayoutId id="2147483685" r:id="rId10"/>
    <p:sldLayoutId id="2147483686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3"/>
          <p:cNvSpPr>
            <a:spLocks noGrp="1"/>
          </p:cNvSpPr>
          <p:nvPr>
            <p:ph type="ctrTitle"/>
          </p:nvPr>
        </p:nvSpPr>
        <p:spPr>
          <a:xfrm>
            <a:off x="1295400" y="2079625"/>
            <a:ext cx="9601200" cy="1724025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323232"/>
                </a:solidFill>
              </a:rPr>
              <a:t>FILA DEQUE</a:t>
            </a:r>
          </a:p>
        </p:txBody>
      </p:sp>
      <p:sp>
        <p:nvSpPr>
          <p:cNvPr id="9219" name="Subtítulo 6"/>
          <p:cNvSpPr>
            <a:spLocks noGrp="1"/>
          </p:cNvSpPr>
          <p:nvPr>
            <p:ph type="subTitle" idx="1"/>
          </p:nvPr>
        </p:nvSpPr>
        <p:spPr>
          <a:xfrm>
            <a:off x="1038225" y="3946525"/>
            <a:ext cx="9601200" cy="9144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sz="2800" smtClean="0"/>
              <a:t>Laise Santa Rosa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1147763" y="493713"/>
            <a:ext cx="9510712" cy="742950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323232"/>
                </a:solidFill>
              </a:rPr>
              <a:t>ESTRUTURA</a:t>
            </a:r>
            <a:endParaRPr lang="pt-BR" dirty="0" smtClean="0">
              <a:solidFill>
                <a:srgbClr val="32323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7764" y="1597025"/>
            <a:ext cx="4548844" cy="4429125"/>
          </a:xfrm>
        </p:spPr>
        <p:txBody>
          <a:bodyPr rtlCol="0">
            <a:noAutofit/>
          </a:bodyPr>
          <a:lstStyle/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/* ESTRUTURA */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 err="1">
                <a:solidFill>
                  <a:schemeClr val="tx2"/>
                </a:solidFill>
              </a:rPr>
              <a:t>typedef</a:t>
            </a: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800" dirty="0" err="1">
                <a:solidFill>
                  <a:schemeClr val="tx2"/>
                </a:solidFill>
              </a:rPr>
              <a:t>struct</a:t>
            </a: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800" dirty="0" err="1">
                <a:solidFill>
                  <a:schemeClr val="tx2"/>
                </a:solidFill>
              </a:rPr>
              <a:t>filaNo</a:t>
            </a:r>
            <a:r>
              <a:rPr lang="pt-BR" sz="2800" dirty="0">
                <a:solidFill>
                  <a:schemeClr val="tx2"/>
                </a:solidFill>
              </a:rPr>
              <a:t> *No</a:t>
            </a:r>
            <a:r>
              <a:rPr lang="pt-BR" sz="2800" dirty="0" smtClean="0">
                <a:solidFill>
                  <a:schemeClr val="tx2"/>
                </a:solidFill>
              </a:rPr>
              <a:t>;</a:t>
            </a:r>
            <a:endParaRPr lang="pt-BR" sz="2800" dirty="0">
              <a:solidFill>
                <a:schemeClr val="tx2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 err="1">
                <a:solidFill>
                  <a:schemeClr val="tx2"/>
                </a:solidFill>
              </a:rPr>
              <a:t>struct</a:t>
            </a: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800" dirty="0" err="1">
                <a:solidFill>
                  <a:schemeClr val="tx2"/>
                </a:solidFill>
              </a:rPr>
              <a:t>filaNo</a:t>
            </a:r>
            <a:endParaRPr lang="pt-BR" sz="2800" dirty="0">
              <a:solidFill>
                <a:schemeClr val="tx2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{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	</a:t>
            </a:r>
            <a:r>
              <a:rPr lang="pt-BR" sz="2800" dirty="0" err="1">
                <a:solidFill>
                  <a:schemeClr val="tx2"/>
                </a:solidFill>
              </a:rPr>
              <a:t>int</a:t>
            </a:r>
            <a:r>
              <a:rPr lang="pt-BR" sz="2800" dirty="0">
                <a:solidFill>
                  <a:schemeClr val="tx2"/>
                </a:solidFill>
              </a:rPr>
              <a:t> dado;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	No </a:t>
            </a:r>
            <a:r>
              <a:rPr lang="pt-BR" sz="2800" dirty="0" err="1">
                <a:solidFill>
                  <a:schemeClr val="tx2"/>
                </a:solidFill>
              </a:rPr>
              <a:t>proximo</a:t>
            </a:r>
            <a:r>
              <a:rPr lang="pt-BR" sz="2800" dirty="0">
                <a:solidFill>
                  <a:schemeClr val="tx2"/>
                </a:solidFill>
              </a:rPr>
              <a:t>;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 smtClean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81764" y="1560239"/>
            <a:ext cx="4548844" cy="4429125"/>
          </a:xfrm>
        </p:spPr>
        <p:txBody>
          <a:bodyPr rtlCol="0">
            <a:noAutofit/>
          </a:bodyPr>
          <a:lstStyle/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/* ESTRUTURA </a:t>
            </a:r>
            <a:r>
              <a:rPr lang="pt-BR" sz="2800" dirty="0" smtClean="0">
                <a:solidFill>
                  <a:schemeClr val="tx2"/>
                </a:solidFill>
              </a:rPr>
              <a:t> FILA*/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 err="1" smtClean="0">
                <a:solidFill>
                  <a:schemeClr val="tx2"/>
                </a:solidFill>
              </a:rPr>
              <a:t>typedef</a:t>
            </a:r>
            <a:r>
              <a:rPr lang="pt-BR" sz="2800" dirty="0" smtClean="0">
                <a:solidFill>
                  <a:schemeClr val="tx2"/>
                </a:solidFill>
              </a:rPr>
              <a:t> </a:t>
            </a:r>
            <a:r>
              <a:rPr lang="pt-BR" sz="2800" dirty="0" err="1">
                <a:solidFill>
                  <a:schemeClr val="tx2"/>
                </a:solidFill>
              </a:rPr>
              <a:t>struct</a:t>
            </a:r>
            <a:endParaRPr lang="pt-BR" sz="2800" dirty="0">
              <a:solidFill>
                <a:schemeClr val="tx2"/>
              </a:solidFill>
            </a:endParaRP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{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	No direita;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	No esquerda;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}fila;</a:t>
            </a:r>
          </a:p>
          <a:p>
            <a:pPr marL="45720" indent="0" eaLnBrk="1" fontAlgn="auto" hangingPunct="1">
              <a:spcAft>
                <a:spcPts val="0"/>
              </a:spcAft>
              <a:buClr>
                <a:srgbClr val="323232">
                  <a:lumMod val="90000"/>
                </a:srgbClr>
              </a:buClr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84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1147763" y="367593"/>
            <a:ext cx="9510712" cy="742950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323232"/>
                </a:solidFill>
              </a:rPr>
              <a:t>INSERÇÃO		REMOÇÃO</a:t>
            </a:r>
            <a:endParaRPr lang="pt-BR" dirty="0" smtClean="0">
              <a:solidFill>
                <a:srgbClr val="32323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053502"/>
            <a:ext cx="3095625" cy="5381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09" y="196251"/>
            <a:ext cx="24479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8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1147763" y="367593"/>
            <a:ext cx="9510712" cy="742950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323232"/>
                </a:solidFill>
              </a:rPr>
              <a:t>ORGANIZAÇÃO</a:t>
            </a:r>
            <a:endParaRPr lang="pt-BR" dirty="0" smtClean="0">
              <a:solidFill>
                <a:srgbClr val="32323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28" y="1049720"/>
            <a:ext cx="4791075" cy="54102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89" y="1018190"/>
            <a:ext cx="5429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403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5"/>
          <p:cNvSpPr>
            <a:spLocks noGrp="1"/>
          </p:cNvSpPr>
          <p:nvPr>
            <p:ph type="title"/>
          </p:nvPr>
        </p:nvSpPr>
        <p:spPr>
          <a:xfrm>
            <a:off x="1295400" y="2130425"/>
            <a:ext cx="9601200" cy="2359025"/>
          </a:xfrm>
        </p:spPr>
        <p:txBody>
          <a:bodyPr/>
          <a:lstStyle/>
          <a:p>
            <a:pPr eaLnBrk="1" hangingPunct="1"/>
            <a:r>
              <a:rPr lang="pt-BR" smtClean="0"/>
              <a:t>GRÁFICOS</a:t>
            </a:r>
          </a:p>
        </p:txBody>
      </p:sp>
      <p:sp>
        <p:nvSpPr>
          <p:cNvPr id="30723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z="2400" dirty="0" smtClean="0">
                <a:solidFill>
                  <a:srgbClr val="474747"/>
                </a:solidFill>
              </a:rPr>
              <a:t>ANÁLISE EXPERIMENTAL</a:t>
            </a:r>
          </a:p>
        </p:txBody>
      </p:sp>
    </p:spTree>
    <p:extLst>
      <p:ext uri="{BB962C8B-B14F-4D97-AF65-F5344CB8AC3E}">
        <p14:creationId xmlns:p14="http://schemas.microsoft.com/office/powerpoint/2010/main" val="26661245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ítulo 5"/>
          <p:cNvSpPr>
            <a:spLocks noGrp="1"/>
          </p:cNvSpPr>
          <p:nvPr>
            <p:ph type="title"/>
          </p:nvPr>
        </p:nvSpPr>
        <p:spPr>
          <a:xfrm>
            <a:off x="1341438" y="466725"/>
            <a:ext cx="10507662" cy="757238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323232"/>
                </a:solidFill>
              </a:rPr>
              <a:t>FUNÇÃO ORGANIZAR</a:t>
            </a:r>
          </a:p>
        </p:txBody>
      </p:sp>
      <p:graphicFrame>
        <p:nvGraphicFramePr>
          <p:cNvPr id="46" name="Gráfico 45"/>
          <p:cNvGraphicFramePr/>
          <p:nvPr>
            <p:extLst>
              <p:ext uri="{D42A27DB-BD31-4B8C-83A1-F6EECF244321}">
                <p14:modId xmlns:p14="http://schemas.microsoft.com/office/powerpoint/2010/main" val="2053988212"/>
              </p:ext>
            </p:extLst>
          </p:nvPr>
        </p:nvGraphicFramePr>
        <p:xfrm>
          <a:off x="1891322" y="1041083"/>
          <a:ext cx="8617244" cy="545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CaixaDeTexto 2"/>
          <p:cNvSpPr txBox="1">
            <a:spLocks noChangeArrowheads="1"/>
          </p:cNvSpPr>
          <p:nvPr/>
        </p:nvSpPr>
        <p:spPr bwMode="auto">
          <a:xfrm>
            <a:off x="3289738" y="5279817"/>
            <a:ext cx="1124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pt-BR" sz="2400" b="1" dirty="0" smtClean="0">
                <a:solidFill>
                  <a:schemeClr val="tx2"/>
                </a:solidFill>
              </a:rPr>
              <a:t>0,000 s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54" name="CaixaDeTexto 2"/>
          <p:cNvSpPr txBox="1">
            <a:spLocks noChangeArrowheads="1"/>
          </p:cNvSpPr>
          <p:nvPr/>
        </p:nvSpPr>
        <p:spPr bwMode="auto">
          <a:xfrm>
            <a:off x="4526910" y="5195735"/>
            <a:ext cx="969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pt-BR" sz="2400" b="1" dirty="0" smtClean="0">
                <a:solidFill>
                  <a:schemeClr val="tx2"/>
                </a:solidFill>
              </a:rPr>
              <a:t>0,02 s</a:t>
            </a:r>
            <a:endParaRPr lang="pt-BR" sz="2400" b="1" dirty="0">
              <a:solidFill>
                <a:schemeClr val="tx2"/>
              </a:solidFill>
            </a:endParaRPr>
          </a:p>
        </p:txBody>
      </p:sp>
      <p:sp>
        <p:nvSpPr>
          <p:cNvPr id="55" name="CaixaDeTexto 2"/>
          <p:cNvSpPr txBox="1">
            <a:spLocks noChangeArrowheads="1"/>
          </p:cNvSpPr>
          <p:nvPr/>
        </p:nvSpPr>
        <p:spPr bwMode="auto">
          <a:xfrm>
            <a:off x="6372380" y="3333792"/>
            <a:ext cx="16259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pt-BR" sz="2800" b="1" dirty="0" smtClean="0">
                <a:solidFill>
                  <a:schemeClr val="tx2"/>
                </a:solidFill>
              </a:rPr>
              <a:t>94,585 s</a:t>
            </a:r>
            <a:endParaRPr lang="pt-BR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1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5"/>
          <p:cNvSpPr>
            <a:spLocks noGrp="1"/>
          </p:cNvSpPr>
          <p:nvPr>
            <p:ph type="title"/>
          </p:nvPr>
        </p:nvSpPr>
        <p:spPr>
          <a:xfrm>
            <a:off x="1295400" y="2130425"/>
            <a:ext cx="9601200" cy="2359025"/>
          </a:xfrm>
        </p:spPr>
        <p:txBody>
          <a:bodyPr/>
          <a:lstStyle/>
          <a:p>
            <a:pPr eaLnBrk="1" hangingPunct="1"/>
            <a:r>
              <a:rPr lang="pt-BR" smtClean="0"/>
              <a:t>OBRIGADA!</a:t>
            </a:r>
          </a:p>
        </p:txBody>
      </p:sp>
      <p:sp>
        <p:nvSpPr>
          <p:cNvPr id="35843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_Design_Yellow_TP102900996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_Design_Yellow_TP102900996.potx" id="{9077408A-393E-43B4-8D4D-441536BB509F}" vid="{3C4C8508-7BE0-406F-AC83-B0450104E649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design em tiras amarelas (widescreen)</Template>
  <TotalTime>0</TotalTime>
  <Words>45</Words>
  <Application>Microsoft Office PowerPoint</Application>
  <PresentationFormat>Personalizar</PresentationFormat>
  <Paragraphs>29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Banded_Design_Yellow_TP102900996</vt:lpstr>
      <vt:lpstr>FILA DEQUE</vt:lpstr>
      <vt:lpstr>ESTRUTURA</vt:lpstr>
      <vt:lpstr>INSERÇÃO  REMOÇÃO</vt:lpstr>
      <vt:lpstr>ORGANIZAÇÃO</vt:lpstr>
      <vt:lpstr>GRÁFICOS</vt:lpstr>
      <vt:lpstr>FUNÇÃO ORGANIZAR</vt:lpstr>
      <vt:lpstr>OBRIGADA!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2014-07-10T13:55:32Z</dcterms:created>
  <dcterms:modified xsi:type="dcterms:W3CDTF">2014-07-22T15:22:09Z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