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8" r:id="rId21"/>
    <p:sldId id="279" r:id="rId22"/>
    <p:sldId id="275" r:id="rId23"/>
    <p:sldId id="276" r:id="rId24"/>
    <p:sldId id="277" r:id="rId25"/>
    <p:sldId id="280" r:id="rId26"/>
    <p:sldId id="281" r:id="rId27"/>
    <p:sldId id="282"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5C2F18-DFE6-440D-8B89-2B320CEA7DF7}" type="datetimeFigureOut">
              <a:rPr lang="zh-CN" altLang="en-US" smtClean="0"/>
              <a:t>2021/7/12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9D31FA-5251-4C02-A49E-AEE52B9E0A19}" type="slidenum">
              <a:rPr lang="zh-CN" altLang="en-US" smtClean="0"/>
              <a:t>‹#›</a:t>
            </a:fld>
            <a:endParaRPr lang="zh-CN" altLang="en-US"/>
          </a:p>
        </p:txBody>
      </p:sp>
    </p:spTree>
    <p:extLst>
      <p:ext uri="{BB962C8B-B14F-4D97-AF65-F5344CB8AC3E}">
        <p14:creationId xmlns:p14="http://schemas.microsoft.com/office/powerpoint/2010/main" val="2860006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9D31FA-5251-4C02-A49E-AEE52B9E0A19}" type="slidenum">
              <a:rPr lang="zh-CN" altLang="en-US" smtClean="0"/>
              <a:t>13</a:t>
            </a:fld>
            <a:endParaRPr lang="zh-CN" altLang="en-US"/>
          </a:p>
        </p:txBody>
      </p:sp>
    </p:spTree>
    <p:extLst>
      <p:ext uri="{BB962C8B-B14F-4D97-AF65-F5344CB8AC3E}">
        <p14:creationId xmlns:p14="http://schemas.microsoft.com/office/powerpoint/2010/main" val="1356966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9494BC-9125-4CEC-AC72-05041779CBB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9D4AC78-E1BF-4193-B396-B40047A5B4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D2D8798-9215-4FC4-940E-ADBCB9A41AC5}"/>
              </a:ext>
            </a:extLst>
          </p:cNvPr>
          <p:cNvSpPr>
            <a:spLocks noGrp="1"/>
          </p:cNvSpPr>
          <p:nvPr>
            <p:ph type="dt" sz="half" idx="10"/>
          </p:nvPr>
        </p:nvSpPr>
        <p:spPr/>
        <p:txBody>
          <a:bodyPr/>
          <a:lstStyle/>
          <a:p>
            <a:fld id="{8574D4F5-D6E4-40D5-BBE9-91160AD0BDB8}" type="datetimeFigureOut">
              <a:rPr lang="zh-CN" altLang="en-US" smtClean="0"/>
              <a:t>2021/7/12</a:t>
            </a:fld>
            <a:endParaRPr lang="zh-CN" altLang="en-US"/>
          </a:p>
        </p:txBody>
      </p:sp>
      <p:sp>
        <p:nvSpPr>
          <p:cNvPr id="5" name="页脚占位符 4">
            <a:extLst>
              <a:ext uri="{FF2B5EF4-FFF2-40B4-BE49-F238E27FC236}">
                <a16:creationId xmlns:a16="http://schemas.microsoft.com/office/drawing/2014/main" id="{F705B82D-A12F-4508-A364-94645A2D55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FAD4A0-EFC8-4E42-B93C-6A2BFA8AD242}"/>
              </a:ext>
            </a:extLst>
          </p:cNvPr>
          <p:cNvSpPr>
            <a:spLocks noGrp="1"/>
          </p:cNvSpPr>
          <p:nvPr>
            <p:ph type="sldNum" sz="quarter" idx="12"/>
          </p:nvPr>
        </p:nvSpPr>
        <p:spPr/>
        <p:txBody>
          <a:bodyPr/>
          <a:lstStyle/>
          <a:p>
            <a:fld id="{21EF359F-82A0-4BF9-BF8B-F1095F1C6206}" type="slidenum">
              <a:rPr lang="zh-CN" altLang="en-US" smtClean="0"/>
              <a:t>‹#›</a:t>
            </a:fld>
            <a:endParaRPr lang="zh-CN" altLang="en-US"/>
          </a:p>
        </p:txBody>
      </p:sp>
    </p:spTree>
    <p:extLst>
      <p:ext uri="{BB962C8B-B14F-4D97-AF65-F5344CB8AC3E}">
        <p14:creationId xmlns:p14="http://schemas.microsoft.com/office/powerpoint/2010/main" val="2111751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6D1158-5508-45DF-A7C1-6A1B9F5769F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0B752D3-82E7-4B0D-90DF-D74D824A3CE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E04A792-6A96-45C0-84F6-2D92D4925F5E}"/>
              </a:ext>
            </a:extLst>
          </p:cNvPr>
          <p:cNvSpPr>
            <a:spLocks noGrp="1"/>
          </p:cNvSpPr>
          <p:nvPr>
            <p:ph type="dt" sz="half" idx="10"/>
          </p:nvPr>
        </p:nvSpPr>
        <p:spPr/>
        <p:txBody>
          <a:bodyPr/>
          <a:lstStyle/>
          <a:p>
            <a:fld id="{8574D4F5-D6E4-40D5-BBE9-91160AD0BDB8}" type="datetimeFigureOut">
              <a:rPr lang="zh-CN" altLang="en-US" smtClean="0"/>
              <a:t>2021/7/12</a:t>
            </a:fld>
            <a:endParaRPr lang="zh-CN" altLang="en-US"/>
          </a:p>
        </p:txBody>
      </p:sp>
      <p:sp>
        <p:nvSpPr>
          <p:cNvPr id="5" name="页脚占位符 4">
            <a:extLst>
              <a:ext uri="{FF2B5EF4-FFF2-40B4-BE49-F238E27FC236}">
                <a16:creationId xmlns:a16="http://schemas.microsoft.com/office/drawing/2014/main" id="{91D17FCC-D724-4D6E-8FF4-448D4877A1F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A711EC-2E8F-4048-BBB4-15F1BE1C29DE}"/>
              </a:ext>
            </a:extLst>
          </p:cNvPr>
          <p:cNvSpPr>
            <a:spLocks noGrp="1"/>
          </p:cNvSpPr>
          <p:nvPr>
            <p:ph type="sldNum" sz="quarter" idx="12"/>
          </p:nvPr>
        </p:nvSpPr>
        <p:spPr/>
        <p:txBody>
          <a:bodyPr/>
          <a:lstStyle/>
          <a:p>
            <a:fld id="{21EF359F-82A0-4BF9-BF8B-F1095F1C6206}" type="slidenum">
              <a:rPr lang="zh-CN" altLang="en-US" smtClean="0"/>
              <a:t>‹#›</a:t>
            </a:fld>
            <a:endParaRPr lang="zh-CN" altLang="en-US"/>
          </a:p>
        </p:txBody>
      </p:sp>
    </p:spTree>
    <p:extLst>
      <p:ext uri="{BB962C8B-B14F-4D97-AF65-F5344CB8AC3E}">
        <p14:creationId xmlns:p14="http://schemas.microsoft.com/office/powerpoint/2010/main" val="3016329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F02ADB6-21D7-4BE0-8DF9-CE8543F925D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754F9B2-878E-4809-B825-79F09931D66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324A21A-1B9B-4E5C-B74F-AC66F6DF515C}"/>
              </a:ext>
            </a:extLst>
          </p:cNvPr>
          <p:cNvSpPr>
            <a:spLocks noGrp="1"/>
          </p:cNvSpPr>
          <p:nvPr>
            <p:ph type="dt" sz="half" idx="10"/>
          </p:nvPr>
        </p:nvSpPr>
        <p:spPr/>
        <p:txBody>
          <a:bodyPr/>
          <a:lstStyle/>
          <a:p>
            <a:fld id="{8574D4F5-D6E4-40D5-BBE9-91160AD0BDB8}" type="datetimeFigureOut">
              <a:rPr lang="zh-CN" altLang="en-US" smtClean="0"/>
              <a:t>2021/7/12</a:t>
            </a:fld>
            <a:endParaRPr lang="zh-CN" altLang="en-US"/>
          </a:p>
        </p:txBody>
      </p:sp>
      <p:sp>
        <p:nvSpPr>
          <p:cNvPr id="5" name="页脚占位符 4">
            <a:extLst>
              <a:ext uri="{FF2B5EF4-FFF2-40B4-BE49-F238E27FC236}">
                <a16:creationId xmlns:a16="http://schemas.microsoft.com/office/drawing/2014/main" id="{6C093A7C-2E50-41E2-A697-E904B67D68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7B6F71-763B-45EB-8327-4888311BA1C6}"/>
              </a:ext>
            </a:extLst>
          </p:cNvPr>
          <p:cNvSpPr>
            <a:spLocks noGrp="1"/>
          </p:cNvSpPr>
          <p:nvPr>
            <p:ph type="sldNum" sz="quarter" idx="12"/>
          </p:nvPr>
        </p:nvSpPr>
        <p:spPr/>
        <p:txBody>
          <a:bodyPr/>
          <a:lstStyle/>
          <a:p>
            <a:fld id="{21EF359F-82A0-4BF9-BF8B-F1095F1C6206}" type="slidenum">
              <a:rPr lang="zh-CN" altLang="en-US" smtClean="0"/>
              <a:t>‹#›</a:t>
            </a:fld>
            <a:endParaRPr lang="zh-CN" altLang="en-US"/>
          </a:p>
        </p:txBody>
      </p:sp>
    </p:spTree>
    <p:extLst>
      <p:ext uri="{BB962C8B-B14F-4D97-AF65-F5344CB8AC3E}">
        <p14:creationId xmlns:p14="http://schemas.microsoft.com/office/powerpoint/2010/main" val="279934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1338B6-0325-443E-9163-06FBFB1D6AE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0166F65-F59B-4876-8C95-E880A3E3974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96351BB-B334-49AE-B63F-B3CA5312AD52}"/>
              </a:ext>
            </a:extLst>
          </p:cNvPr>
          <p:cNvSpPr>
            <a:spLocks noGrp="1"/>
          </p:cNvSpPr>
          <p:nvPr>
            <p:ph type="dt" sz="half" idx="10"/>
          </p:nvPr>
        </p:nvSpPr>
        <p:spPr/>
        <p:txBody>
          <a:bodyPr/>
          <a:lstStyle/>
          <a:p>
            <a:fld id="{8574D4F5-D6E4-40D5-BBE9-91160AD0BDB8}" type="datetimeFigureOut">
              <a:rPr lang="zh-CN" altLang="en-US" smtClean="0"/>
              <a:t>2021/7/12</a:t>
            </a:fld>
            <a:endParaRPr lang="zh-CN" altLang="en-US"/>
          </a:p>
        </p:txBody>
      </p:sp>
      <p:sp>
        <p:nvSpPr>
          <p:cNvPr id="5" name="页脚占位符 4">
            <a:extLst>
              <a:ext uri="{FF2B5EF4-FFF2-40B4-BE49-F238E27FC236}">
                <a16:creationId xmlns:a16="http://schemas.microsoft.com/office/drawing/2014/main" id="{61158255-081C-49DF-B921-153E19AA04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13F83E-B0BE-4CC2-8D48-70C9E2A17753}"/>
              </a:ext>
            </a:extLst>
          </p:cNvPr>
          <p:cNvSpPr>
            <a:spLocks noGrp="1"/>
          </p:cNvSpPr>
          <p:nvPr>
            <p:ph type="sldNum" sz="quarter" idx="12"/>
          </p:nvPr>
        </p:nvSpPr>
        <p:spPr/>
        <p:txBody>
          <a:bodyPr/>
          <a:lstStyle/>
          <a:p>
            <a:fld id="{21EF359F-82A0-4BF9-BF8B-F1095F1C6206}" type="slidenum">
              <a:rPr lang="zh-CN" altLang="en-US" smtClean="0"/>
              <a:t>‹#›</a:t>
            </a:fld>
            <a:endParaRPr lang="zh-CN" altLang="en-US"/>
          </a:p>
        </p:txBody>
      </p:sp>
    </p:spTree>
    <p:extLst>
      <p:ext uri="{BB962C8B-B14F-4D97-AF65-F5344CB8AC3E}">
        <p14:creationId xmlns:p14="http://schemas.microsoft.com/office/powerpoint/2010/main" val="1595661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9136F2-14FB-4A67-B91F-1F5CC951AB9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79FFAF6-590C-4414-A604-CEE070A989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6164A58-067D-4B70-AEA4-71C77E9099CC}"/>
              </a:ext>
            </a:extLst>
          </p:cNvPr>
          <p:cNvSpPr>
            <a:spLocks noGrp="1"/>
          </p:cNvSpPr>
          <p:nvPr>
            <p:ph type="dt" sz="half" idx="10"/>
          </p:nvPr>
        </p:nvSpPr>
        <p:spPr/>
        <p:txBody>
          <a:bodyPr/>
          <a:lstStyle/>
          <a:p>
            <a:fld id="{8574D4F5-D6E4-40D5-BBE9-91160AD0BDB8}" type="datetimeFigureOut">
              <a:rPr lang="zh-CN" altLang="en-US" smtClean="0"/>
              <a:t>2021/7/12</a:t>
            </a:fld>
            <a:endParaRPr lang="zh-CN" altLang="en-US"/>
          </a:p>
        </p:txBody>
      </p:sp>
      <p:sp>
        <p:nvSpPr>
          <p:cNvPr id="5" name="页脚占位符 4">
            <a:extLst>
              <a:ext uri="{FF2B5EF4-FFF2-40B4-BE49-F238E27FC236}">
                <a16:creationId xmlns:a16="http://schemas.microsoft.com/office/drawing/2014/main" id="{3FB88144-88D5-4ABF-879D-ADAF29B1F2F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A13905-4436-4705-ACAC-C852D0036603}"/>
              </a:ext>
            </a:extLst>
          </p:cNvPr>
          <p:cNvSpPr>
            <a:spLocks noGrp="1"/>
          </p:cNvSpPr>
          <p:nvPr>
            <p:ph type="sldNum" sz="quarter" idx="12"/>
          </p:nvPr>
        </p:nvSpPr>
        <p:spPr/>
        <p:txBody>
          <a:bodyPr/>
          <a:lstStyle/>
          <a:p>
            <a:fld id="{21EF359F-82A0-4BF9-BF8B-F1095F1C6206}" type="slidenum">
              <a:rPr lang="zh-CN" altLang="en-US" smtClean="0"/>
              <a:t>‹#›</a:t>
            </a:fld>
            <a:endParaRPr lang="zh-CN" altLang="en-US"/>
          </a:p>
        </p:txBody>
      </p:sp>
    </p:spTree>
    <p:extLst>
      <p:ext uri="{BB962C8B-B14F-4D97-AF65-F5344CB8AC3E}">
        <p14:creationId xmlns:p14="http://schemas.microsoft.com/office/powerpoint/2010/main" val="2454998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51DF51-EE45-4453-BB11-D2812C90C3D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01E322B-2ACB-48EA-8501-F50E3E553AE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17B9264-D12E-42F2-BF74-5E9B8C8D1BA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4BDB9BA-1C35-46DB-8A22-FF37E068C404}"/>
              </a:ext>
            </a:extLst>
          </p:cNvPr>
          <p:cNvSpPr>
            <a:spLocks noGrp="1"/>
          </p:cNvSpPr>
          <p:nvPr>
            <p:ph type="dt" sz="half" idx="10"/>
          </p:nvPr>
        </p:nvSpPr>
        <p:spPr/>
        <p:txBody>
          <a:bodyPr/>
          <a:lstStyle/>
          <a:p>
            <a:fld id="{8574D4F5-D6E4-40D5-BBE9-91160AD0BDB8}" type="datetimeFigureOut">
              <a:rPr lang="zh-CN" altLang="en-US" smtClean="0"/>
              <a:t>2021/7/12</a:t>
            </a:fld>
            <a:endParaRPr lang="zh-CN" altLang="en-US"/>
          </a:p>
        </p:txBody>
      </p:sp>
      <p:sp>
        <p:nvSpPr>
          <p:cNvPr id="6" name="页脚占位符 5">
            <a:extLst>
              <a:ext uri="{FF2B5EF4-FFF2-40B4-BE49-F238E27FC236}">
                <a16:creationId xmlns:a16="http://schemas.microsoft.com/office/drawing/2014/main" id="{F06FCCC2-E035-4B9F-BB07-0B93B0988B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438DC9-7446-4956-A7AA-F91DF20D89C2}"/>
              </a:ext>
            </a:extLst>
          </p:cNvPr>
          <p:cNvSpPr>
            <a:spLocks noGrp="1"/>
          </p:cNvSpPr>
          <p:nvPr>
            <p:ph type="sldNum" sz="quarter" idx="12"/>
          </p:nvPr>
        </p:nvSpPr>
        <p:spPr/>
        <p:txBody>
          <a:bodyPr/>
          <a:lstStyle/>
          <a:p>
            <a:fld id="{21EF359F-82A0-4BF9-BF8B-F1095F1C6206}" type="slidenum">
              <a:rPr lang="zh-CN" altLang="en-US" smtClean="0"/>
              <a:t>‹#›</a:t>
            </a:fld>
            <a:endParaRPr lang="zh-CN" altLang="en-US"/>
          </a:p>
        </p:txBody>
      </p:sp>
    </p:spTree>
    <p:extLst>
      <p:ext uri="{BB962C8B-B14F-4D97-AF65-F5344CB8AC3E}">
        <p14:creationId xmlns:p14="http://schemas.microsoft.com/office/powerpoint/2010/main" val="2274806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7667C4-2196-48F8-A5BC-9FE951218AB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992C5B6-7F32-4481-9455-903451AF34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B89AA8C-0F22-462E-91B5-0B9995EBFD0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C9511D1-CDA2-4628-AF98-865699F336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0BC12AA-0F42-4ED7-B43C-6BD364C58B6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F3D07F5-0866-4BBB-9F3A-53DC81544EB2}"/>
              </a:ext>
            </a:extLst>
          </p:cNvPr>
          <p:cNvSpPr>
            <a:spLocks noGrp="1"/>
          </p:cNvSpPr>
          <p:nvPr>
            <p:ph type="dt" sz="half" idx="10"/>
          </p:nvPr>
        </p:nvSpPr>
        <p:spPr/>
        <p:txBody>
          <a:bodyPr/>
          <a:lstStyle/>
          <a:p>
            <a:fld id="{8574D4F5-D6E4-40D5-BBE9-91160AD0BDB8}" type="datetimeFigureOut">
              <a:rPr lang="zh-CN" altLang="en-US" smtClean="0"/>
              <a:t>2021/7/12</a:t>
            </a:fld>
            <a:endParaRPr lang="zh-CN" altLang="en-US"/>
          </a:p>
        </p:txBody>
      </p:sp>
      <p:sp>
        <p:nvSpPr>
          <p:cNvPr id="8" name="页脚占位符 7">
            <a:extLst>
              <a:ext uri="{FF2B5EF4-FFF2-40B4-BE49-F238E27FC236}">
                <a16:creationId xmlns:a16="http://schemas.microsoft.com/office/drawing/2014/main" id="{57D55953-CDFE-42F3-AD73-BD46E4A8614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6082795-4314-427B-9EA7-795E05AA0D3A}"/>
              </a:ext>
            </a:extLst>
          </p:cNvPr>
          <p:cNvSpPr>
            <a:spLocks noGrp="1"/>
          </p:cNvSpPr>
          <p:nvPr>
            <p:ph type="sldNum" sz="quarter" idx="12"/>
          </p:nvPr>
        </p:nvSpPr>
        <p:spPr/>
        <p:txBody>
          <a:bodyPr/>
          <a:lstStyle/>
          <a:p>
            <a:fld id="{21EF359F-82A0-4BF9-BF8B-F1095F1C6206}" type="slidenum">
              <a:rPr lang="zh-CN" altLang="en-US" smtClean="0"/>
              <a:t>‹#›</a:t>
            </a:fld>
            <a:endParaRPr lang="zh-CN" altLang="en-US"/>
          </a:p>
        </p:txBody>
      </p:sp>
    </p:spTree>
    <p:extLst>
      <p:ext uri="{BB962C8B-B14F-4D97-AF65-F5344CB8AC3E}">
        <p14:creationId xmlns:p14="http://schemas.microsoft.com/office/powerpoint/2010/main" val="2763345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F7E19B-2A06-4BCD-AE5A-49828525A6C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6F61512-E8F2-4126-B07E-D214AF9C5BC5}"/>
              </a:ext>
            </a:extLst>
          </p:cNvPr>
          <p:cNvSpPr>
            <a:spLocks noGrp="1"/>
          </p:cNvSpPr>
          <p:nvPr>
            <p:ph type="dt" sz="half" idx="10"/>
          </p:nvPr>
        </p:nvSpPr>
        <p:spPr/>
        <p:txBody>
          <a:bodyPr/>
          <a:lstStyle/>
          <a:p>
            <a:fld id="{8574D4F5-D6E4-40D5-BBE9-91160AD0BDB8}" type="datetimeFigureOut">
              <a:rPr lang="zh-CN" altLang="en-US" smtClean="0"/>
              <a:t>2021/7/12</a:t>
            </a:fld>
            <a:endParaRPr lang="zh-CN" altLang="en-US"/>
          </a:p>
        </p:txBody>
      </p:sp>
      <p:sp>
        <p:nvSpPr>
          <p:cNvPr id="4" name="页脚占位符 3">
            <a:extLst>
              <a:ext uri="{FF2B5EF4-FFF2-40B4-BE49-F238E27FC236}">
                <a16:creationId xmlns:a16="http://schemas.microsoft.com/office/drawing/2014/main" id="{72C0EA27-5DF2-4C69-BE6A-D69DD2415FD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DEDB80B-624E-4164-B45B-D32076F52F18}"/>
              </a:ext>
            </a:extLst>
          </p:cNvPr>
          <p:cNvSpPr>
            <a:spLocks noGrp="1"/>
          </p:cNvSpPr>
          <p:nvPr>
            <p:ph type="sldNum" sz="quarter" idx="12"/>
          </p:nvPr>
        </p:nvSpPr>
        <p:spPr/>
        <p:txBody>
          <a:bodyPr/>
          <a:lstStyle/>
          <a:p>
            <a:fld id="{21EF359F-82A0-4BF9-BF8B-F1095F1C6206}" type="slidenum">
              <a:rPr lang="zh-CN" altLang="en-US" smtClean="0"/>
              <a:t>‹#›</a:t>
            </a:fld>
            <a:endParaRPr lang="zh-CN" altLang="en-US"/>
          </a:p>
        </p:txBody>
      </p:sp>
    </p:spTree>
    <p:extLst>
      <p:ext uri="{BB962C8B-B14F-4D97-AF65-F5344CB8AC3E}">
        <p14:creationId xmlns:p14="http://schemas.microsoft.com/office/powerpoint/2010/main" val="3512279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D853AA6-ACAF-4036-8981-D3515DBDC28C}"/>
              </a:ext>
            </a:extLst>
          </p:cNvPr>
          <p:cNvSpPr>
            <a:spLocks noGrp="1"/>
          </p:cNvSpPr>
          <p:nvPr>
            <p:ph type="dt" sz="half" idx="10"/>
          </p:nvPr>
        </p:nvSpPr>
        <p:spPr/>
        <p:txBody>
          <a:bodyPr/>
          <a:lstStyle/>
          <a:p>
            <a:fld id="{8574D4F5-D6E4-40D5-BBE9-91160AD0BDB8}" type="datetimeFigureOut">
              <a:rPr lang="zh-CN" altLang="en-US" smtClean="0"/>
              <a:t>2021/7/12</a:t>
            </a:fld>
            <a:endParaRPr lang="zh-CN" altLang="en-US"/>
          </a:p>
        </p:txBody>
      </p:sp>
      <p:sp>
        <p:nvSpPr>
          <p:cNvPr id="3" name="页脚占位符 2">
            <a:extLst>
              <a:ext uri="{FF2B5EF4-FFF2-40B4-BE49-F238E27FC236}">
                <a16:creationId xmlns:a16="http://schemas.microsoft.com/office/drawing/2014/main" id="{248F0B9B-2AA9-4B97-AF64-D81F727FF99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7E90807-2A88-4B79-929E-0A10D7A066BC}"/>
              </a:ext>
            </a:extLst>
          </p:cNvPr>
          <p:cNvSpPr>
            <a:spLocks noGrp="1"/>
          </p:cNvSpPr>
          <p:nvPr>
            <p:ph type="sldNum" sz="quarter" idx="12"/>
          </p:nvPr>
        </p:nvSpPr>
        <p:spPr/>
        <p:txBody>
          <a:bodyPr/>
          <a:lstStyle/>
          <a:p>
            <a:fld id="{21EF359F-82A0-4BF9-BF8B-F1095F1C6206}" type="slidenum">
              <a:rPr lang="zh-CN" altLang="en-US" smtClean="0"/>
              <a:t>‹#›</a:t>
            </a:fld>
            <a:endParaRPr lang="zh-CN" altLang="en-US"/>
          </a:p>
        </p:txBody>
      </p:sp>
    </p:spTree>
    <p:extLst>
      <p:ext uri="{BB962C8B-B14F-4D97-AF65-F5344CB8AC3E}">
        <p14:creationId xmlns:p14="http://schemas.microsoft.com/office/powerpoint/2010/main" val="1102206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938AC7-CD3E-44DF-9210-21E259FEBEA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CBCF6B0-A43E-4E22-A5C7-7341D41B4F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CA8BE19-8150-48D4-A008-F6B81B6F42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E940376-480E-4B28-A229-C36A576A1C98}"/>
              </a:ext>
            </a:extLst>
          </p:cNvPr>
          <p:cNvSpPr>
            <a:spLocks noGrp="1"/>
          </p:cNvSpPr>
          <p:nvPr>
            <p:ph type="dt" sz="half" idx="10"/>
          </p:nvPr>
        </p:nvSpPr>
        <p:spPr/>
        <p:txBody>
          <a:bodyPr/>
          <a:lstStyle/>
          <a:p>
            <a:fld id="{8574D4F5-D6E4-40D5-BBE9-91160AD0BDB8}" type="datetimeFigureOut">
              <a:rPr lang="zh-CN" altLang="en-US" smtClean="0"/>
              <a:t>2021/7/12</a:t>
            </a:fld>
            <a:endParaRPr lang="zh-CN" altLang="en-US"/>
          </a:p>
        </p:txBody>
      </p:sp>
      <p:sp>
        <p:nvSpPr>
          <p:cNvPr id="6" name="页脚占位符 5">
            <a:extLst>
              <a:ext uri="{FF2B5EF4-FFF2-40B4-BE49-F238E27FC236}">
                <a16:creationId xmlns:a16="http://schemas.microsoft.com/office/drawing/2014/main" id="{96C98C5C-72DC-4136-8C72-AD3DD6948EC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7C4FAE4-C95C-44F2-AF6A-5BE56DA94982}"/>
              </a:ext>
            </a:extLst>
          </p:cNvPr>
          <p:cNvSpPr>
            <a:spLocks noGrp="1"/>
          </p:cNvSpPr>
          <p:nvPr>
            <p:ph type="sldNum" sz="quarter" idx="12"/>
          </p:nvPr>
        </p:nvSpPr>
        <p:spPr/>
        <p:txBody>
          <a:bodyPr/>
          <a:lstStyle/>
          <a:p>
            <a:fld id="{21EF359F-82A0-4BF9-BF8B-F1095F1C6206}" type="slidenum">
              <a:rPr lang="zh-CN" altLang="en-US" smtClean="0"/>
              <a:t>‹#›</a:t>
            </a:fld>
            <a:endParaRPr lang="zh-CN" altLang="en-US"/>
          </a:p>
        </p:txBody>
      </p:sp>
    </p:spTree>
    <p:extLst>
      <p:ext uri="{BB962C8B-B14F-4D97-AF65-F5344CB8AC3E}">
        <p14:creationId xmlns:p14="http://schemas.microsoft.com/office/powerpoint/2010/main" val="1405845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DE03CD-C26D-4FC2-9CBE-9FC8A9E4814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3C2FDC6-A1CB-4CB7-950A-5B3F404D5B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A81D08A-0A4B-46AE-A262-3464E314F1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85090F4-D35F-494B-B1FD-E7D9E57B4292}"/>
              </a:ext>
            </a:extLst>
          </p:cNvPr>
          <p:cNvSpPr>
            <a:spLocks noGrp="1"/>
          </p:cNvSpPr>
          <p:nvPr>
            <p:ph type="dt" sz="half" idx="10"/>
          </p:nvPr>
        </p:nvSpPr>
        <p:spPr/>
        <p:txBody>
          <a:bodyPr/>
          <a:lstStyle/>
          <a:p>
            <a:fld id="{8574D4F5-D6E4-40D5-BBE9-91160AD0BDB8}" type="datetimeFigureOut">
              <a:rPr lang="zh-CN" altLang="en-US" smtClean="0"/>
              <a:t>2021/7/12</a:t>
            </a:fld>
            <a:endParaRPr lang="zh-CN" altLang="en-US"/>
          </a:p>
        </p:txBody>
      </p:sp>
      <p:sp>
        <p:nvSpPr>
          <p:cNvPr id="6" name="页脚占位符 5">
            <a:extLst>
              <a:ext uri="{FF2B5EF4-FFF2-40B4-BE49-F238E27FC236}">
                <a16:creationId xmlns:a16="http://schemas.microsoft.com/office/drawing/2014/main" id="{E5B65143-A261-4CF1-9FD4-3B9FA1A3407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82E063-D62F-475E-A92E-23C12C921371}"/>
              </a:ext>
            </a:extLst>
          </p:cNvPr>
          <p:cNvSpPr>
            <a:spLocks noGrp="1"/>
          </p:cNvSpPr>
          <p:nvPr>
            <p:ph type="sldNum" sz="quarter" idx="12"/>
          </p:nvPr>
        </p:nvSpPr>
        <p:spPr/>
        <p:txBody>
          <a:bodyPr/>
          <a:lstStyle/>
          <a:p>
            <a:fld id="{21EF359F-82A0-4BF9-BF8B-F1095F1C6206}" type="slidenum">
              <a:rPr lang="zh-CN" altLang="en-US" smtClean="0"/>
              <a:t>‹#›</a:t>
            </a:fld>
            <a:endParaRPr lang="zh-CN" altLang="en-US"/>
          </a:p>
        </p:txBody>
      </p:sp>
    </p:spTree>
    <p:extLst>
      <p:ext uri="{BB962C8B-B14F-4D97-AF65-F5344CB8AC3E}">
        <p14:creationId xmlns:p14="http://schemas.microsoft.com/office/powerpoint/2010/main" val="2738975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D4623AF-D7D7-431C-AD9C-2BAD2AC914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BAA47A5-0CC8-45A2-B27A-7D00BB00F3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BFB4B73-A5AE-4DD9-AA2E-DB95CFE380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74D4F5-D6E4-40D5-BBE9-91160AD0BDB8}" type="datetimeFigureOut">
              <a:rPr lang="zh-CN" altLang="en-US" smtClean="0"/>
              <a:t>2021/7/12</a:t>
            </a:fld>
            <a:endParaRPr lang="zh-CN" altLang="en-US"/>
          </a:p>
        </p:txBody>
      </p:sp>
      <p:sp>
        <p:nvSpPr>
          <p:cNvPr id="5" name="页脚占位符 4">
            <a:extLst>
              <a:ext uri="{FF2B5EF4-FFF2-40B4-BE49-F238E27FC236}">
                <a16:creationId xmlns:a16="http://schemas.microsoft.com/office/drawing/2014/main" id="{1A8C79A0-24EA-478A-BBA3-01EEE2D4C7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8DA5F6D-BF2D-4921-A024-3435D01CBF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EF359F-82A0-4BF9-BF8B-F1095F1C6206}" type="slidenum">
              <a:rPr lang="zh-CN" altLang="en-US" smtClean="0"/>
              <a:t>‹#›</a:t>
            </a:fld>
            <a:endParaRPr lang="zh-CN" altLang="en-US"/>
          </a:p>
        </p:txBody>
      </p:sp>
    </p:spTree>
    <p:extLst>
      <p:ext uri="{BB962C8B-B14F-4D97-AF65-F5344CB8AC3E}">
        <p14:creationId xmlns:p14="http://schemas.microsoft.com/office/powerpoint/2010/main" val="2238528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desmos.com/calculator/jd5j0gqicb"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larsblackmore.com/iee_tcst13.pdf"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krpc.github.io/krpc/"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8812D3-1B1F-416A-8B8B-A6829082D744}"/>
              </a:ext>
            </a:extLst>
          </p:cNvPr>
          <p:cNvSpPr>
            <a:spLocks noGrp="1"/>
          </p:cNvSpPr>
          <p:nvPr>
            <p:ph type="ctrTitle"/>
          </p:nvPr>
        </p:nvSpPr>
        <p:spPr/>
        <p:txBody>
          <a:bodyPr/>
          <a:lstStyle/>
          <a:p>
            <a:r>
              <a:rPr lang="en-US" altLang="zh-CN" dirty="0"/>
              <a:t>KSP</a:t>
            </a:r>
            <a:r>
              <a:rPr lang="zh-CN" altLang="en-US" dirty="0"/>
              <a:t>初级着陆教程</a:t>
            </a:r>
          </a:p>
        </p:txBody>
      </p:sp>
      <p:sp>
        <p:nvSpPr>
          <p:cNvPr id="3" name="副标题 2">
            <a:extLst>
              <a:ext uri="{FF2B5EF4-FFF2-40B4-BE49-F238E27FC236}">
                <a16:creationId xmlns:a16="http://schemas.microsoft.com/office/drawing/2014/main" id="{8F72FEC0-8E2A-4C62-B04A-FB9D873834DF}"/>
              </a:ext>
            </a:extLst>
          </p:cNvPr>
          <p:cNvSpPr>
            <a:spLocks noGrp="1"/>
          </p:cNvSpPr>
          <p:nvPr>
            <p:ph type="subTitle" idx="1"/>
          </p:nvPr>
        </p:nvSpPr>
        <p:spPr/>
        <p:txBody>
          <a:bodyPr/>
          <a:lstStyle/>
          <a:p>
            <a:r>
              <a:rPr lang="zh-CN" altLang="en-US" dirty="0"/>
              <a:t>实现重型猎鹰两个助推器和一级火箭的定点着陆</a:t>
            </a:r>
          </a:p>
        </p:txBody>
      </p:sp>
    </p:spTree>
    <p:extLst>
      <p:ext uri="{BB962C8B-B14F-4D97-AF65-F5344CB8AC3E}">
        <p14:creationId xmlns:p14="http://schemas.microsoft.com/office/powerpoint/2010/main" val="14049042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96990A0-CA78-436F-812C-661A893890F4}"/>
                  </a:ext>
                </a:extLst>
              </p:cNvPr>
              <p:cNvSpPr>
                <a:spLocks noGrp="1"/>
              </p:cNvSpPr>
              <p:nvPr>
                <p:ph idx="1"/>
              </p:nvPr>
            </p:nvSpPr>
            <p:spPr>
              <a:xfrm>
                <a:off x="838200" y="678730"/>
                <a:ext cx="10515600" cy="5498233"/>
              </a:xfrm>
            </p:spPr>
            <p:txBody>
              <a:bodyPr/>
              <a:lstStyle/>
              <a:p>
                <a:pPr marL="0" indent="0">
                  <a:buNone/>
                </a:pPr>
                <a:r>
                  <a:rPr lang="zh-CN" altLang="en-US" dirty="0"/>
                  <a:t>因此，我们需要改进一下运动模型。</a:t>
                </a:r>
                <a:endParaRPr lang="en-US" altLang="zh-CN" dirty="0"/>
              </a:p>
              <a:p>
                <a:pPr marL="0" indent="0">
                  <a:buNone/>
                </a:pPr>
                <a:r>
                  <a:rPr lang="zh-CN" altLang="en-US" dirty="0"/>
                  <a:t>借鉴</a:t>
                </a:r>
                <a:r>
                  <a:rPr lang="en-US" altLang="zh-CN" dirty="0"/>
                  <a:t>KRPC Auto Pilot</a:t>
                </a:r>
                <a:r>
                  <a:rPr lang="zh-CN" altLang="en-US" dirty="0"/>
                  <a:t>的方法，我们可以把模型改为：</a:t>
                </a:r>
                <a:endParaRPr lang="en-US" altLang="zh-CN"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i="1" smtClean="0">
                              <a:solidFill>
                                <a:schemeClr val="accent5"/>
                              </a:solidFill>
                              <a:latin typeface="Cambria Math" panose="02040503050406030204" pitchFamily="18" charset="0"/>
                            </a:rPr>
                          </m:ctrlPr>
                        </m:dPr>
                        <m:e>
                          <m:acc>
                            <m:accPr>
                              <m:chr m:val="⃗"/>
                              <m:ctrlPr>
                                <a:rPr lang="en-US" altLang="zh-CN" i="1" smtClean="0">
                                  <a:solidFill>
                                    <a:schemeClr val="accent5"/>
                                  </a:solidFill>
                                  <a:latin typeface="Cambria Math" panose="02040503050406030204" pitchFamily="18" charset="0"/>
                                </a:rPr>
                              </m:ctrlPr>
                            </m:accPr>
                            <m:e>
                              <m:r>
                                <a:rPr lang="en-US" altLang="zh-CN" i="1" smtClean="0">
                                  <a:solidFill>
                                    <a:schemeClr val="accent5"/>
                                  </a:solidFill>
                                  <a:latin typeface="Cambria Math" panose="02040503050406030204" pitchFamily="18" charset="0"/>
                                </a:rPr>
                                <m:t>𝑣</m:t>
                              </m:r>
                            </m:e>
                          </m:acc>
                        </m:e>
                      </m:d>
                      <m:r>
                        <a:rPr lang="en-US" altLang="zh-CN" b="0" i="1" smtClean="0">
                          <a:solidFill>
                            <a:schemeClr val="accent5"/>
                          </a:solidFill>
                          <a:latin typeface="Cambria Math" panose="02040503050406030204" pitchFamily="18" charset="0"/>
                        </a:rPr>
                        <m:t>=</m:t>
                      </m:r>
                      <m:func>
                        <m:funcPr>
                          <m:ctrlPr>
                            <a:rPr lang="en-US" altLang="zh-CN" b="0" i="1" smtClean="0">
                              <a:solidFill>
                                <a:schemeClr val="accent5"/>
                              </a:solidFill>
                              <a:latin typeface="Cambria Math" panose="02040503050406030204" pitchFamily="18" charset="0"/>
                            </a:rPr>
                          </m:ctrlPr>
                        </m:funcPr>
                        <m:fName>
                          <m:r>
                            <m:rPr>
                              <m:sty m:val="p"/>
                            </m:rPr>
                            <a:rPr lang="en-US" altLang="zh-CN" b="0" i="0" smtClean="0">
                              <a:solidFill>
                                <a:schemeClr val="accent5"/>
                              </a:solidFill>
                              <a:latin typeface="Cambria Math" panose="02040503050406030204" pitchFamily="18" charset="0"/>
                            </a:rPr>
                            <m:t>min</m:t>
                          </m:r>
                        </m:fName>
                        <m:e>
                          <m:d>
                            <m:dPr>
                              <m:begChr m:val="{"/>
                              <m:endChr m:val="}"/>
                              <m:ctrlPr>
                                <a:rPr lang="en-US" altLang="zh-CN" b="0" i="1" smtClean="0">
                                  <a:solidFill>
                                    <a:schemeClr val="accent5"/>
                                  </a:solidFill>
                                  <a:latin typeface="Cambria Math" panose="02040503050406030204" pitchFamily="18" charset="0"/>
                                </a:rPr>
                              </m:ctrlPr>
                            </m:dPr>
                            <m:e>
                              <m:rad>
                                <m:radPr>
                                  <m:degHide m:val="on"/>
                                  <m:ctrlPr>
                                    <a:rPr lang="en-US" altLang="zh-CN" b="0" i="1" smtClean="0">
                                      <a:solidFill>
                                        <a:schemeClr val="accent5"/>
                                      </a:solidFill>
                                      <a:latin typeface="Cambria Math" panose="02040503050406030204" pitchFamily="18" charset="0"/>
                                    </a:rPr>
                                  </m:ctrlPr>
                                </m:radPr>
                                <m:deg/>
                                <m:e>
                                  <m:r>
                                    <a:rPr lang="en-US" altLang="zh-CN" i="1">
                                      <a:solidFill>
                                        <a:schemeClr val="accent5"/>
                                      </a:solidFill>
                                      <a:latin typeface="Cambria Math" panose="02040503050406030204" pitchFamily="18" charset="0"/>
                                    </a:rPr>
                                    <m:t>2</m:t>
                                  </m:r>
                                  <m:r>
                                    <a:rPr lang="en-US" altLang="zh-CN" i="1">
                                      <a:solidFill>
                                        <a:schemeClr val="accent5"/>
                                      </a:solidFill>
                                      <a:latin typeface="Cambria Math" panose="02040503050406030204" pitchFamily="18" charset="0"/>
                                    </a:rPr>
                                    <m:t>𝑎𝑠</m:t>
                                  </m:r>
                                </m:e>
                              </m:rad>
                              <m:r>
                                <a:rPr lang="en-US" altLang="zh-CN" b="0" i="1" smtClean="0">
                                  <a:solidFill>
                                    <a:schemeClr val="accent5"/>
                                  </a:solidFill>
                                  <a:latin typeface="Cambria Math" panose="02040503050406030204" pitchFamily="18" charset="0"/>
                                </a:rPr>
                                <m:t> </m:t>
                              </m:r>
                              <m:r>
                                <a:rPr lang="en-US" altLang="zh-CN" b="0" i="1" smtClean="0">
                                  <a:solidFill>
                                    <a:schemeClr val="accent5"/>
                                  </a:solidFill>
                                  <a:latin typeface="Cambria Math" panose="02040503050406030204" pitchFamily="18" charset="0"/>
                                  <a:ea typeface="Cambria Math" panose="02040503050406030204" pitchFamily="18" charset="0"/>
                                </a:rPr>
                                <m:t>∙</m:t>
                              </m:r>
                              <m:r>
                                <a:rPr lang="en-US" altLang="zh-CN" b="0" i="1" smtClean="0">
                                  <a:solidFill>
                                    <a:schemeClr val="accent5"/>
                                  </a:solidFill>
                                  <a:latin typeface="Cambria Math" panose="02040503050406030204" pitchFamily="18" charset="0"/>
                                  <a:ea typeface="Cambria Math" panose="02040503050406030204" pitchFamily="18" charset="0"/>
                                </a:rPr>
                                <m:t>𝑔</m:t>
                              </m:r>
                              <m:r>
                                <a:rPr lang="en-US" altLang="zh-CN" b="0" i="1" smtClean="0">
                                  <a:solidFill>
                                    <a:schemeClr val="accent5"/>
                                  </a:solidFill>
                                  <a:latin typeface="Cambria Math" panose="02040503050406030204" pitchFamily="18" charset="0"/>
                                  <a:ea typeface="Cambria Math" panose="02040503050406030204" pitchFamily="18" charset="0"/>
                                </a:rPr>
                                <m:t>(</m:t>
                              </m:r>
                              <m:r>
                                <a:rPr lang="en-US" altLang="zh-CN" b="0" i="1" smtClean="0">
                                  <a:solidFill>
                                    <a:schemeClr val="accent5"/>
                                  </a:solidFill>
                                  <a:latin typeface="Cambria Math" panose="02040503050406030204" pitchFamily="18" charset="0"/>
                                  <a:ea typeface="Cambria Math" panose="02040503050406030204" pitchFamily="18" charset="0"/>
                                </a:rPr>
                                <m:t>𝑠</m:t>
                              </m:r>
                              <m:r>
                                <a:rPr lang="en-US" altLang="zh-CN" b="0" i="1" smtClean="0">
                                  <a:solidFill>
                                    <a:schemeClr val="accent5"/>
                                  </a:solidFill>
                                  <a:latin typeface="Cambria Math" panose="02040503050406030204" pitchFamily="18" charset="0"/>
                                  <a:ea typeface="Cambria Math" panose="02040503050406030204" pitchFamily="18" charset="0"/>
                                </a:rPr>
                                <m:t>), </m:t>
                              </m:r>
                              <m:sSub>
                                <m:sSubPr>
                                  <m:ctrlPr>
                                    <a:rPr lang="en-US" altLang="zh-CN" b="0" i="1" smtClean="0">
                                      <a:solidFill>
                                        <a:schemeClr val="accent5"/>
                                      </a:solidFill>
                                      <a:latin typeface="Cambria Math" panose="02040503050406030204" pitchFamily="18" charset="0"/>
                                    </a:rPr>
                                  </m:ctrlPr>
                                </m:sSubPr>
                                <m:e>
                                  <m:r>
                                    <a:rPr lang="en-US" altLang="zh-CN" b="0" i="1" smtClean="0">
                                      <a:solidFill>
                                        <a:schemeClr val="accent5"/>
                                      </a:solidFill>
                                      <a:latin typeface="Cambria Math" panose="02040503050406030204" pitchFamily="18" charset="0"/>
                                    </a:rPr>
                                    <m:t>𝑣</m:t>
                                  </m:r>
                                </m:e>
                                <m:sub>
                                  <m:r>
                                    <a:rPr lang="en-US" altLang="zh-CN" b="0" i="1" smtClean="0">
                                      <a:solidFill>
                                        <a:schemeClr val="accent5"/>
                                      </a:solidFill>
                                      <a:latin typeface="Cambria Math" panose="02040503050406030204" pitchFamily="18" charset="0"/>
                                    </a:rPr>
                                    <m:t>𝑚𝑎𝑥</m:t>
                                  </m:r>
                                </m:sub>
                              </m:sSub>
                            </m:e>
                          </m:d>
                        </m:e>
                      </m:func>
                    </m:oMath>
                  </m:oMathPara>
                </a14:m>
                <a:endParaRPr lang="en-US" altLang="zh-CN" b="0" dirty="0">
                  <a:solidFill>
                    <a:schemeClr val="accent5"/>
                  </a:solidFill>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solidFill>
                            <a:schemeClr val="accent5"/>
                          </a:solidFill>
                          <a:latin typeface="Cambria Math" panose="02040503050406030204" pitchFamily="18" charset="0"/>
                        </a:rPr>
                        <m:t>𝑔</m:t>
                      </m:r>
                      <m:d>
                        <m:dPr>
                          <m:ctrlPr>
                            <a:rPr lang="en-US" altLang="zh-CN" b="0" i="1" smtClean="0">
                              <a:solidFill>
                                <a:schemeClr val="accent5"/>
                              </a:solidFill>
                              <a:latin typeface="Cambria Math" panose="02040503050406030204" pitchFamily="18" charset="0"/>
                            </a:rPr>
                          </m:ctrlPr>
                        </m:dPr>
                        <m:e>
                          <m:r>
                            <a:rPr lang="en-US" altLang="zh-CN" b="0" i="1" smtClean="0">
                              <a:solidFill>
                                <a:schemeClr val="accent5"/>
                              </a:solidFill>
                              <a:latin typeface="Cambria Math" panose="02040503050406030204" pitchFamily="18" charset="0"/>
                            </a:rPr>
                            <m:t>𝑠</m:t>
                          </m:r>
                        </m:e>
                      </m:d>
                      <m:r>
                        <a:rPr lang="en-US" altLang="zh-CN" b="0" i="1" smtClean="0">
                          <a:solidFill>
                            <a:schemeClr val="accent5"/>
                          </a:solidFill>
                          <a:latin typeface="Cambria Math" panose="02040503050406030204" pitchFamily="18" charset="0"/>
                        </a:rPr>
                        <m:t>=</m:t>
                      </m:r>
                      <m:f>
                        <m:fPr>
                          <m:ctrlPr>
                            <a:rPr lang="en-US" altLang="zh-CN" b="0" i="1" smtClean="0">
                              <a:solidFill>
                                <a:schemeClr val="accent5"/>
                              </a:solidFill>
                              <a:latin typeface="Cambria Math" panose="02040503050406030204" pitchFamily="18" charset="0"/>
                            </a:rPr>
                          </m:ctrlPr>
                        </m:fPr>
                        <m:num>
                          <m:r>
                            <a:rPr lang="en-US" altLang="zh-CN" b="0" i="1" smtClean="0">
                              <a:solidFill>
                                <a:schemeClr val="accent5"/>
                              </a:solidFill>
                              <a:latin typeface="Cambria Math" panose="02040503050406030204" pitchFamily="18" charset="0"/>
                            </a:rPr>
                            <m:t>1</m:t>
                          </m:r>
                        </m:num>
                        <m:den>
                          <m:r>
                            <a:rPr lang="en-US" altLang="zh-CN" b="0" i="1" smtClean="0">
                              <a:solidFill>
                                <a:schemeClr val="accent5"/>
                              </a:solidFill>
                              <a:latin typeface="Cambria Math" panose="02040503050406030204" pitchFamily="18" charset="0"/>
                            </a:rPr>
                            <m:t>1+</m:t>
                          </m:r>
                          <m:sSup>
                            <m:sSupPr>
                              <m:ctrlPr>
                                <a:rPr lang="en-US" altLang="zh-CN" i="1">
                                  <a:solidFill>
                                    <a:schemeClr val="accent5"/>
                                  </a:solidFill>
                                  <a:latin typeface="Cambria Math" panose="02040503050406030204" pitchFamily="18" charset="0"/>
                                </a:rPr>
                              </m:ctrlPr>
                            </m:sSupPr>
                            <m:e>
                              <m:r>
                                <a:rPr lang="en-US" altLang="zh-CN" i="1">
                                  <a:solidFill>
                                    <a:schemeClr val="accent5"/>
                                  </a:solidFill>
                                  <a:latin typeface="Cambria Math" panose="02040503050406030204" pitchFamily="18" charset="0"/>
                                </a:rPr>
                                <m:t>𝑒</m:t>
                              </m:r>
                            </m:e>
                            <m:sup>
                              <m:r>
                                <a:rPr lang="en-US" altLang="zh-CN" i="1">
                                  <a:solidFill>
                                    <a:schemeClr val="accent5"/>
                                  </a:solidFill>
                                  <a:latin typeface="Cambria Math" panose="02040503050406030204" pitchFamily="18" charset="0"/>
                                </a:rPr>
                                <m:t>𝑘</m:t>
                              </m:r>
                              <m:d>
                                <m:dPr>
                                  <m:ctrlPr>
                                    <a:rPr lang="en-US" altLang="zh-CN" i="1">
                                      <a:solidFill>
                                        <a:schemeClr val="accent5"/>
                                      </a:solidFill>
                                      <a:latin typeface="Cambria Math" panose="02040503050406030204" pitchFamily="18" charset="0"/>
                                    </a:rPr>
                                  </m:ctrlPr>
                                </m:dPr>
                                <m:e>
                                  <m:r>
                                    <a:rPr lang="en-US" altLang="zh-CN" i="1">
                                      <a:solidFill>
                                        <a:schemeClr val="accent5"/>
                                      </a:solidFill>
                                      <a:latin typeface="Cambria Math" panose="02040503050406030204" pitchFamily="18" charset="0"/>
                                    </a:rPr>
                                    <m:t>𝑠</m:t>
                                  </m:r>
                                  <m:r>
                                    <a:rPr lang="en-US" altLang="zh-CN" i="1">
                                      <a:solidFill>
                                        <a:schemeClr val="accent5"/>
                                      </a:solidFill>
                                      <a:latin typeface="Cambria Math" panose="02040503050406030204" pitchFamily="18" charset="0"/>
                                    </a:rPr>
                                    <m:t>+</m:t>
                                  </m:r>
                                  <m:r>
                                    <a:rPr lang="en-US" altLang="zh-CN" i="1">
                                      <a:solidFill>
                                        <a:schemeClr val="accent5"/>
                                      </a:solidFill>
                                      <a:latin typeface="Cambria Math" panose="02040503050406030204" pitchFamily="18" charset="0"/>
                                    </a:rPr>
                                    <m:t>𝑏</m:t>
                                  </m:r>
                                </m:e>
                              </m:d>
                            </m:sup>
                          </m:sSup>
                        </m:den>
                      </m:f>
                      <m:r>
                        <a:rPr lang="en-US" altLang="zh-CN" b="0" i="1" smtClean="0">
                          <a:solidFill>
                            <a:schemeClr val="accent5"/>
                          </a:solidFill>
                          <a:latin typeface="Cambria Math" panose="02040503050406030204" pitchFamily="18" charset="0"/>
                        </a:rPr>
                        <m:t>,</m:t>
                      </m:r>
                      <m:r>
                        <a:rPr lang="zh-CN" altLang="en-US" i="1">
                          <a:solidFill>
                            <a:schemeClr val="accent5"/>
                          </a:solidFill>
                          <a:latin typeface="Cambria Math" panose="02040503050406030204" pitchFamily="18" charset="0"/>
                        </a:rPr>
                        <m:t>其中</m:t>
                      </m:r>
                      <m:r>
                        <a:rPr lang="en-US" altLang="zh-CN" b="0" i="1" smtClean="0">
                          <a:solidFill>
                            <a:schemeClr val="accent5"/>
                          </a:solidFill>
                          <a:latin typeface="Cambria Math" panose="02040503050406030204" pitchFamily="18" charset="0"/>
                        </a:rPr>
                        <m:t>𝑘</m:t>
                      </m:r>
                      <m:r>
                        <a:rPr lang="en-US" altLang="zh-CN" b="0" i="1" smtClean="0">
                          <a:solidFill>
                            <a:schemeClr val="accent5"/>
                          </a:solidFill>
                          <a:latin typeface="Cambria Math" panose="02040503050406030204" pitchFamily="18" charset="0"/>
                        </a:rPr>
                        <m:t>&lt;0</m:t>
                      </m:r>
                    </m:oMath>
                  </m:oMathPara>
                </a14:m>
                <a:endParaRPr lang="en-US" altLang="zh-CN" b="0" dirty="0">
                  <a:solidFill>
                    <a:schemeClr val="accent5"/>
                  </a:solidFill>
                </a:endParaRPr>
              </a:p>
              <a:p>
                <a:pPr marL="0" indent="0">
                  <a:buNone/>
                </a:pPr>
                <a:endParaRPr lang="en-US" altLang="zh-CN" dirty="0"/>
              </a:p>
            </p:txBody>
          </p:sp>
        </mc:Choice>
        <mc:Fallback>
          <p:sp>
            <p:nvSpPr>
              <p:cNvPr id="3" name="内容占位符 2">
                <a:extLst>
                  <a:ext uri="{FF2B5EF4-FFF2-40B4-BE49-F238E27FC236}">
                    <a16:creationId xmlns:a16="http://schemas.microsoft.com/office/drawing/2014/main" id="{796990A0-CA78-436F-812C-661A893890F4}"/>
                  </a:ext>
                </a:extLst>
              </p:cNvPr>
              <p:cNvSpPr>
                <a:spLocks noGrp="1" noRot="1" noChangeAspect="1" noMove="1" noResize="1" noEditPoints="1" noAdjustHandles="1" noChangeArrowheads="1" noChangeShapeType="1" noTextEdit="1"/>
              </p:cNvSpPr>
              <p:nvPr>
                <p:ph idx="1"/>
              </p:nvPr>
            </p:nvSpPr>
            <p:spPr>
              <a:xfrm>
                <a:off x="838200" y="678730"/>
                <a:ext cx="10515600" cy="5498233"/>
              </a:xfrm>
              <a:blipFill>
                <a:blip r:embed="rId2"/>
                <a:stretch>
                  <a:fillRect l="-1217" t="-1996"/>
                </a:stretch>
              </a:blipFill>
            </p:spPr>
            <p:txBody>
              <a:bodyPr/>
              <a:lstStyle/>
              <a:p>
                <a:r>
                  <a:rPr lang="zh-CN" altLang="en-US">
                    <a:noFill/>
                  </a:rPr>
                  <a:t> </a:t>
                </a:r>
              </a:p>
            </p:txBody>
          </p:sp>
        </mc:Fallback>
      </mc:AlternateContent>
      <p:pic>
        <p:nvPicPr>
          <p:cNvPr id="5" name="图片 4" descr="图表, 折线图&#10;&#10;描述已自动生成">
            <a:extLst>
              <a:ext uri="{FF2B5EF4-FFF2-40B4-BE49-F238E27FC236}">
                <a16:creationId xmlns:a16="http://schemas.microsoft.com/office/drawing/2014/main" id="{0112AFD2-C5CC-412C-BD50-D24A090670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9381" y="1904214"/>
            <a:ext cx="4699262" cy="4699262"/>
          </a:xfrm>
          <a:prstGeom prst="rect">
            <a:avLst/>
          </a:prstGeom>
        </p:spPr>
      </p:pic>
      <p:sp>
        <p:nvSpPr>
          <p:cNvPr id="2" name="文本框 1">
            <a:extLst>
              <a:ext uri="{FF2B5EF4-FFF2-40B4-BE49-F238E27FC236}">
                <a16:creationId xmlns:a16="http://schemas.microsoft.com/office/drawing/2014/main" id="{E28D39D6-427F-4BE8-9D9E-1A0568FF544B}"/>
              </a:ext>
            </a:extLst>
          </p:cNvPr>
          <p:cNvSpPr txBox="1"/>
          <p:nvPr/>
        </p:nvSpPr>
        <p:spPr>
          <a:xfrm>
            <a:off x="3751868" y="4911365"/>
            <a:ext cx="3817856" cy="369332"/>
          </a:xfrm>
          <a:prstGeom prst="rect">
            <a:avLst/>
          </a:prstGeom>
          <a:noFill/>
        </p:spPr>
        <p:txBody>
          <a:bodyPr wrap="square" rtlCol="0">
            <a:spAutoFit/>
          </a:bodyPr>
          <a:lstStyle/>
          <a:p>
            <a:r>
              <a:rPr lang="en-US" altLang="zh-CN" dirty="0"/>
              <a:t>k=-1</a:t>
            </a:r>
            <a:r>
              <a:rPr lang="zh-CN" altLang="en-US" dirty="0"/>
              <a:t>，</a:t>
            </a:r>
            <a:r>
              <a:rPr lang="en-US" altLang="zh-CN" dirty="0"/>
              <a:t>b = 0</a:t>
            </a:r>
            <a:r>
              <a:rPr lang="zh-CN" altLang="en-US" dirty="0"/>
              <a:t>时</a:t>
            </a:r>
            <a:r>
              <a:rPr lang="en-US" altLang="zh-CN" dirty="0"/>
              <a:t>g</a:t>
            </a:r>
            <a:r>
              <a:rPr lang="en-US" altLang="zh-CN" b="0" dirty="0"/>
              <a:t>(s)</a:t>
            </a:r>
            <a:r>
              <a:rPr lang="zh-CN" altLang="en-US" b="0" dirty="0"/>
              <a:t>的曲线，</a:t>
            </a:r>
            <a:endParaRPr lang="zh-CN" altLang="en-US" dirty="0"/>
          </a:p>
        </p:txBody>
      </p:sp>
    </p:spTree>
    <p:extLst>
      <p:ext uri="{BB962C8B-B14F-4D97-AF65-F5344CB8AC3E}">
        <p14:creationId xmlns:p14="http://schemas.microsoft.com/office/powerpoint/2010/main" val="32580087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A3E7B8B-361A-458E-8339-19CEE12E4402}"/>
              </a:ext>
            </a:extLst>
          </p:cNvPr>
          <p:cNvSpPr>
            <a:spLocks noGrp="1"/>
          </p:cNvSpPr>
          <p:nvPr>
            <p:ph idx="1"/>
          </p:nvPr>
        </p:nvSpPr>
        <p:spPr>
          <a:xfrm>
            <a:off x="838200" y="829559"/>
            <a:ext cx="10515600" cy="5347404"/>
          </a:xfrm>
        </p:spPr>
        <p:txBody>
          <a:bodyPr>
            <a:normAutofit/>
          </a:bodyPr>
          <a:lstStyle/>
          <a:p>
            <a:pPr marL="0" indent="0">
              <a:buNone/>
            </a:pPr>
            <a:r>
              <a:rPr lang="zh-CN" altLang="en-US" dirty="0"/>
              <a:t>加</a:t>
            </a:r>
            <a:r>
              <a:rPr lang="en-US" altLang="zh-CN" dirty="0"/>
              <a:t>g(s)</a:t>
            </a:r>
            <a:r>
              <a:rPr lang="zh-CN" altLang="en-US" dirty="0"/>
              <a:t>因子的目的就是使得速度在接近目标时较小且较为平缓地变化，而在离目标比较远的时候又能以最大加速度减速。</a:t>
            </a:r>
            <a:endParaRPr lang="en-US" altLang="zh-CN" dirty="0"/>
          </a:p>
          <a:p>
            <a:pPr marL="0" indent="0">
              <a:buNone/>
            </a:pPr>
            <a:endParaRPr lang="en-US" altLang="zh-CN" dirty="0"/>
          </a:p>
          <a:p>
            <a:pPr marL="0" indent="0">
              <a:buNone/>
            </a:pPr>
            <a:r>
              <a:rPr lang="zh-CN" altLang="en-US" dirty="0"/>
              <a:t>曲线示例：</a:t>
            </a:r>
            <a:r>
              <a:rPr lang="en-US" altLang="zh-CN" dirty="0"/>
              <a:t> </a:t>
            </a:r>
            <a:r>
              <a:rPr lang="en-US" altLang="zh-CN" dirty="0">
                <a:hlinkClick r:id="rId2"/>
              </a:rPr>
              <a:t>https://www.desmos.com/calculator/jd5j0gqicb</a:t>
            </a:r>
            <a:endParaRPr lang="en-US" altLang="zh-CN" dirty="0"/>
          </a:p>
          <a:p>
            <a:pPr marL="0" indent="0">
              <a:buNone/>
            </a:pPr>
            <a:endParaRPr lang="en-US" altLang="zh-CN" dirty="0"/>
          </a:p>
          <a:p>
            <a:pPr marL="0" indent="0">
              <a:buNone/>
            </a:pPr>
            <a:r>
              <a:rPr lang="zh-CN" altLang="en-US" sz="2400" dirty="0"/>
              <a:t>为什么不全程使用较小的加速度减速呢？因为有大气着陆而时间足够长时，火箭受到的大气阻力和重力平衡，也就是火箭最终将以匀速的状态接近目标，着陆加速度越大，引擎点火时间越短，重力作用时间也越短，所以克服重力带来的“负作用”需要的燃料也越少。因为末段是匀速的状态，所以早点火和迟点火需要的</a:t>
            </a:r>
            <a:r>
              <a:rPr lang="en-US" altLang="zh-CN" sz="2400" dirty="0"/>
              <a:t>delta-v</a:t>
            </a:r>
            <a:r>
              <a:rPr lang="zh-CN" altLang="en-US" sz="2400" dirty="0"/>
              <a:t>是一样的，甚至迟点火消耗更少（因为低海拔空气密度更大），而迟点火着陆过程更短重力产生的</a:t>
            </a:r>
            <a:r>
              <a:rPr lang="en-US" altLang="zh-CN" sz="2400" dirty="0"/>
              <a:t>delta-v</a:t>
            </a:r>
            <a:r>
              <a:rPr lang="zh-CN" altLang="en-US" sz="2400" dirty="0"/>
              <a:t>更小，于是，迟点火总的</a:t>
            </a:r>
            <a:r>
              <a:rPr lang="en-US" altLang="zh-CN" sz="2400" dirty="0"/>
              <a:t>delta-v</a:t>
            </a:r>
            <a:r>
              <a:rPr lang="zh-CN" altLang="en-US" sz="2400" dirty="0"/>
              <a:t>也更小。</a:t>
            </a:r>
            <a:endParaRPr lang="en-US" altLang="zh-CN" sz="2400" dirty="0"/>
          </a:p>
        </p:txBody>
      </p:sp>
    </p:spTree>
    <p:extLst>
      <p:ext uri="{BB962C8B-B14F-4D97-AF65-F5344CB8AC3E}">
        <p14:creationId xmlns:p14="http://schemas.microsoft.com/office/powerpoint/2010/main" val="38874836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0D068F7-84B4-4E69-B398-F845740C5510}"/>
                  </a:ext>
                </a:extLst>
              </p:cNvPr>
              <p:cNvSpPr>
                <a:spLocks noGrp="1"/>
              </p:cNvSpPr>
              <p:nvPr>
                <p:ph idx="1"/>
              </p:nvPr>
            </p:nvSpPr>
            <p:spPr>
              <a:xfrm>
                <a:off x="838200" y="697584"/>
                <a:ext cx="10515600" cy="5479379"/>
              </a:xfrm>
            </p:spPr>
            <p:txBody>
              <a:bodyPr>
                <a:normAutofit/>
              </a:bodyPr>
              <a:lstStyle/>
              <a:p>
                <a:pPr marL="0" indent="0">
                  <a:buNone/>
                </a:pPr>
                <a:r>
                  <a:rPr lang="zh-CN" altLang="en-US" dirty="0"/>
                  <a:t>这样，可以保证物体在目标附近时速度比较小、加速度也比较小，但依然可能存在一定幅度的过冲和震荡。</a:t>
                </a:r>
                <a:endParaRPr lang="en-US" altLang="zh-CN" dirty="0"/>
              </a:p>
              <a:p>
                <a:pPr marL="0" indent="0">
                  <a:buNone/>
                </a:pPr>
                <a:endParaRPr lang="en-US" altLang="zh-CN" dirty="0"/>
              </a:p>
              <a:p>
                <a:pPr marL="0" indent="0">
                  <a:buNone/>
                </a:pPr>
                <a:r>
                  <a:rPr lang="zh-CN" altLang="en-US" dirty="0"/>
                  <a:t>为此，我们需要继续改进模型，增加一个精确度控制：</a:t>
                </a:r>
                <a:endParaRPr lang="en-US" altLang="zh-CN" dirty="0"/>
              </a:p>
              <a:p>
                <a:pPr marL="0" indent="0">
                  <a:buNone/>
                </a:pPr>
                <a:r>
                  <a:rPr lang="en-US" altLang="zh-CN" dirty="0"/>
                  <a:t>	</a:t>
                </a:r>
                <a:r>
                  <a:rPr lang="zh-CN" altLang="en-US" dirty="0"/>
                  <a:t>如果误差小于设置精确度，那么我们不按照之前的模型求目标速度了，我们直接希望此时速度为</a:t>
                </a:r>
                <a:r>
                  <a:rPr lang="en-US" altLang="zh-CN" dirty="0"/>
                  <a:t>0</a:t>
                </a:r>
                <a:r>
                  <a:rPr lang="zh-CN" altLang="en-US" dirty="0"/>
                  <a:t>：</a:t>
                </a:r>
                <a:endParaRPr lang="en-US" altLang="zh-CN" dirty="0"/>
              </a:p>
              <a:p>
                <a:pPr marL="0" indent="0">
                  <a:buNone/>
                </a:pPr>
                <a:endParaRPr lang="en-US" altLang="zh-CN" i="1" dirty="0">
                  <a:solidFill>
                    <a:schemeClr val="accent5"/>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n-US" altLang="zh-CN" i="1" smtClean="0">
                              <a:solidFill>
                                <a:schemeClr val="accent5"/>
                              </a:solidFill>
                              <a:latin typeface="Cambria Math" panose="02040503050406030204" pitchFamily="18" charset="0"/>
                            </a:rPr>
                          </m:ctrlPr>
                        </m:accPr>
                        <m:e>
                          <m:r>
                            <a:rPr lang="en-US" altLang="zh-CN" i="1" smtClean="0">
                              <a:solidFill>
                                <a:schemeClr val="accent5"/>
                              </a:solidFill>
                              <a:latin typeface="Cambria Math" panose="02040503050406030204" pitchFamily="18" charset="0"/>
                            </a:rPr>
                            <m:t>𝑎</m:t>
                          </m:r>
                        </m:e>
                      </m:acc>
                      <m:r>
                        <a:rPr lang="en-US" altLang="zh-CN" i="1" smtClean="0">
                          <a:solidFill>
                            <a:schemeClr val="accent5"/>
                          </a:solidFill>
                          <a:latin typeface="Cambria Math" panose="02040503050406030204" pitchFamily="18" charset="0"/>
                        </a:rPr>
                        <m:t>=</m:t>
                      </m:r>
                      <m:f>
                        <m:fPr>
                          <m:ctrlPr>
                            <a:rPr lang="en-US" altLang="zh-CN" i="1" smtClean="0">
                              <a:solidFill>
                                <a:schemeClr val="accent5"/>
                              </a:solidFill>
                              <a:latin typeface="Cambria Math" panose="02040503050406030204" pitchFamily="18" charset="0"/>
                            </a:rPr>
                          </m:ctrlPr>
                        </m:fPr>
                        <m:num>
                          <m:r>
                            <a:rPr lang="en-US" altLang="zh-CN" i="1">
                              <a:solidFill>
                                <a:schemeClr val="accent5"/>
                              </a:solidFill>
                              <a:latin typeface="Cambria Math" panose="02040503050406030204" pitchFamily="18" charset="0"/>
                            </a:rPr>
                            <m:t>−</m:t>
                          </m:r>
                          <m:acc>
                            <m:accPr>
                              <m:chr m:val="⃗"/>
                              <m:ctrlPr>
                                <a:rPr lang="en-US" altLang="zh-CN" i="1" smtClean="0">
                                  <a:solidFill>
                                    <a:schemeClr val="accent5"/>
                                  </a:solidFill>
                                  <a:latin typeface="Cambria Math" panose="02040503050406030204" pitchFamily="18" charset="0"/>
                                </a:rPr>
                              </m:ctrlPr>
                            </m:accPr>
                            <m:e>
                              <m:sSub>
                                <m:sSubPr>
                                  <m:ctrlPr>
                                    <a:rPr lang="en-US" altLang="zh-CN" i="1" smtClean="0">
                                      <a:solidFill>
                                        <a:schemeClr val="accent5"/>
                                      </a:solidFill>
                                      <a:latin typeface="Cambria Math" panose="02040503050406030204" pitchFamily="18" charset="0"/>
                                    </a:rPr>
                                  </m:ctrlPr>
                                </m:sSubPr>
                                <m:e>
                                  <m:r>
                                    <a:rPr lang="en-US" altLang="zh-CN" b="0" i="1" smtClean="0">
                                      <a:solidFill>
                                        <a:schemeClr val="accent5"/>
                                      </a:solidFill>
                                      <a:latin typeface="Cambria Math" panose="02040503050406030204" pitchFamily="18" charset="0"/>
                                    </a:rPr>
                                    <m:t>𝑣</m:t>
                                  </m:r>
                                </m:e>
                                <m:sub>
                                  <m:r>
                                    <a:rPr lang="en-US" altLang="zh-CN" b="0" i="1" smtClean="0">
                                      <a:solidFill>
                                        <a:schemeClr val="accent5"/>
                                      </a:solidFill>
                                      <a:latin typeface="Cambria Math" panose="02040503050406030204" pitchFamily="18" charset="0"/>
                                    </a:rPr>
                                    <m:t>0</m:t>
                                  </m:r>
                                </m:sub>
                              </m:sSub>
                            </m:e>
                          </m:acc>
                        </m:num>
                        <m:den>
                          <m:r>
                            <a:rPr lang="en-US" altLang="zh-CN" i="1" smtClean="0">
                              <a:solidFill>
                                <a:schemeClr val="accent5"/>
                              </a:solidFill>
                              <a:latin typeface="Cambria Math" panose="02040503050406030204" pitchFamily="18" charset="0"/>
                            </a:rPr>
                            <m:t>𝑡</m:t>
                          </m:r>
                        </m:den>
                      </m:f>
                      <m:r>
                        <a:rPr lang="en-US" altLang="zh-CN" b="0" i="1" smtClean="0">
                          <a:solidFill>
                            <a:schemeClr val="accent5"/>
                          </a:solidFill>
                          <a:latin typeface="Cambria Math" panose="02040503050406030204" pitchFamily="18" charset="0"/>
                        </a:rPr>
                        <m:t>,</m:t>
                      </m:r>
                      <m:sSub>
                        <m:sSubPr>
                          <m:ctrlPr>
                            <a:rPr lang="en-US" altLang="zh-CN" b="0" i="1" smtClean="0">
                              <a:solidFill>
                                <a:schemeClr val="accent5"/>
                              </a:solidFill>
                              <a:latin typeface="Cambria Math" panose="02040503050406030204" pitchFamily="18" charset="0"/>
                            </a:rPr>
                          </m:ctrlPr>
                        </m:sSubPr>
                        <m:e>
                          <m:r>
                            <a:rPr lang="en-US" altLang="zh-CN" b="0" i="1" smtClean="0">
                              <a:solidFill>
                                <a:schemeClr val="accent5"/>
                              </a:solidFill>
                              <a:latin typeface="Cambria Math" panose="02040503050406030204" pitchFamily="18" charset="0"/>
                            </a:rPr>
                            <m:t>𝑣</m:t>
                          </m:r>
                        </m:e>
                        <m:sub>
                          <m:r>
                            <a:rPr lang="en-US" altLang="zh-CN" b="0" i="1" smtClean="0">
                              <a:solidFill>
                                <a:schemeClr val="accent5"/>
                              </a:solidFill>
                              <a:latin typeface="Cambria Math" panose="02040503050406030204" pitchFamily="18" charset="0"/>
                            </a:rPr>
                            <m:t>0</m:t>
                          </m:r>
                        </m:sub>
                      </m:sSub>
                      <m:r>
                        <a:rPr lang="zh-CN" altLang="en-US" i="1">
                          <a:solidFill>
                            <a:schemeClr val="accent5"/>
                          </a:solidFill>
                          <a:latin typeface="Cambria Math" panose="02040503050406030204" pitchFamily="18" charset="0"/>
                        </a:rPr>
                        <m:t>为</m:t>
                      </m:r>
                      <m:r>
                        <a:rPr lang="zh-CN" altLang="en-US" i="1" smtClean="0">
                          <a:solidFill>
                            <a:schemeClr val="accent5"/>
                          </a:solidFill>
                          <a:latin typeface="Cambria Math" panose="02040503050406030204" pitchFamily="18" charset="0"/>
                        </a:rPr>
                        <m:t>当前速度</m:t>
                      </m:r>
                    </m:oMath>
                  </m:oMathPara>
                </a14:m>
                <a:endParaRPr lang="en-US" altLang="zh-CN" dirty="0"/>
              </a:p>
              <a:p>
                <a:pPr marL="0" indent="0">
                  <a:buNone/>
                </a:pPr>
                <a:endParaRPr lang="en-US" altLang="zh-CN" dirty="0"/>
              </a:p>
              <a:p>
                <a:pPr marL="0" indent="0">
                  <a:buNone/>
                </a:pPr>
                <a:r>
                  <a:rPr lang="zh-CN" altLang="en-US" dirty="0"/>
                  <a:t>这样，如果物体速度变为</a:t>
                </a:r>
                <a:r>
                  <a:rPr lang="en-US" altLang="zh-CN" dirty="0"/>
                  <a:t>0</a:t>
                </a:r>
                <a:r>
                  <a:rPr lang="zh-CN" altLang="en-US" dirty="0"/>
                  <a:t>时，误差还在精确度范围内，我们就会锁定此精确度，物体就不会出现震荡的情况了。</a:t>
                </a:r>
                <a:endParaRPr lang="en-US" altLang="zh-CN" dirty="0"/>
              </a:p>
              <a:p>
                <a:pPr marL="0" indent="0">
                  <a:buNone/>
                </a:pPr>
                <a:endParaRPr lang="en-US" altLang="zh-CN" dirty="0"/>
              </a:p>
            </p:txBody>
          </p:sp>
        </mc:Choice>
        <mc:Fallback xmlns="">
          <p:sp>
            <p:nvSpPr>
              <p:cNvPr id="3" name="内容占位符 2">
                <a:extLst>
                  <a:ext uri="{FF2B5EF4-FFF2-40B4-BE49-F238E27FC236}">
                    <a16:creationId xmlns:a16="http://schemas.microsoft.com/office/drawing/2014/main" id="{D0D068F7-84B4-4E69-B398-F845740C5510}"/>
                  </a:ext>
                </a:extLst>
              </p:cNvPr>
              <p:cNvSpPr>
                <a:spLocks noGrp="1" noRot="1" noChangeAspect="1" noMove="1" noResize="1" noEditPoints="1" noAdjustHandles="1" noChangeArrowheads="1" noChangeShapeType="1" noTextEdit="1"/>
              </p:cNvSpPr>
              <p:nvPr>
                <p:ph idx="1"/>
              </p:nvPr>
            </p:nvSpPr>
            <p:spPr>
              <a:xfrm>
                <a:off x="838200" y="697584"/>
                <a:ext cx="10515600" cy="5479379"/>
              </a:xfrm>
              <a:blipFill>
                <a:blip r:embed="rId2"/>
                <a:stretch>
                  <a:fillRect l="-1217" t="-2002" r="-696" b="-25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716246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C4E1164-A128-44E9-A331-2E41E8B66345}"/>
              </a:ext>
            </a:extLst>
          </p:cNvPr>
          <p:cNvSpPr>
            <a:spLocks noGrp="1"/>
          </p:cNvSpPr>
          <p:nvPr>
            <p:ph idx="1"/>
          </p:nvPr>
        </p:nvSpPr>
        <p:spPr>
          <a:xfrm>
            <a:off x="838200" y="697584"/>
            <a:ext cx="10515600" cy="5479379"/>
          </a:xfrm>
        </p:spPr>
        <p:txBody>
          <a:bodyPr/>
          <a:lstStyle/>
          <a:p>
            <a:pPr marL="0" indent="0">
              <a:buNone/>
            </a:pPr>
            <a:r>
              <a:rPr lang="zh-CN" altLang="en-US" dirty="0"/>
              <a:t>有时候锁定精确度抱死式刹车的做法也并不是太好，比如目标位置是缓慢变动的，假如我们的精确度是</a:t>
            </a:r>
            <a:r>
              <a:rPr lang="en-US" altLang="zh-CN" dirty="0"/>
              <a:t>1</a:t>
            </a:r>
            <a:r>
              <a:rPr lang="zh-CN" altLang="en-US" dirty="0"/>
              <a:t>，第一次静止时，误差为</a:t>
            </a:r>
            <a:r>
              <a:rPr lang="en-US" altLang="zh-CN" dirty="0"/>
              <a:t>0.1</a:t>
            </a:r>
            <a:r>
              <a:rPr lang="zh-CN" altLang="en-US" dirty="0"/>
              <a:t>，由于目标位置是缓慢变动的，可能过了一会儿，误差就超过</a:t>
            </a:r>
            <a:r>
              <a:rPr lang="en-US" altLang="zh-CN" dirty="0"/>
              <a:t>1</a:t>
            </a:r>
            <a:r>
              <a:rPr lang="zh-CN" altLang="en-US" dirty="0"/>
              <a:t>了，而物体在误差为</a:t>
            </a:r>
            <a:r>
              <a:rPr lang="en-US" altLang="zh-CN" dirty="0"/>
              <a:t>1</a:t>
            </a:r>
            <a:r>
              <a:rPr lang="zh-CN" altLang="en-US" dirty="0"/>
              <a:t>的时候依然静止，超过</a:t>
            </a:r>
            <a:r>
              <a:rPr lang="en-US" altLang="zh-CN" dirty="0"/>
              <a:t>1</a:t>
            </a:r>
            <a:r>
              <a:rPr lang="zh-CN" altLang="en-US" dirty="0"/>
              <a:t>时我们就需要通过之前的运动模型求目标速度和加速度了，这时候加速度瞬间增大，就会出现较为明显的脉冲形式的加速度。显然有一种更平缓的控制方法：</a:t>
            </a:r>
            <a:endParaRPr lang="en-US" altLang="zh-CN" dirty="0"/>
          </a:p>
          <a:p>
            <a:pPr marL="0" indent="0">
              <a:buNone/>
            </a:pPr>
            <a:r>
              <a:rPr lang="en-US" altLang="zh-CN" dirty="0"/>
              <a:t>	</a:t>
            </a:r>
          </a:p>
          <a:p>
            <a:pPr marL="0" indent="0">
              <a:buNone/>
            </a:pPr>
            <a:r>
              <a:rPr lang="en-US" altLang="zh-CN" dirty="0"/>
              <a:t>	</a:t>
            </a:r>
            <a:r>
              <a:rPr lang="zh-CN" altLang="en-US" dirty="0"/>
              <a:t>在误差小于设定精确度时，我们既希望锁定精确度（速度变为</a:t>
            </a:r>
            <a:r>
              <a:rPr lang="en-US" altLang="zh-CN" dirty="0"/>
              <a:t>0</a:t>
            </a:r>
            <a:r>
              <a:rPr lang="zh-CN" altLang="en-US" dirty="0"/>
              <a:t>），也希望以较为平缓的方式接近目标，于是我们可以把两种控制方式按一定比例结合起来，比如</a:t>
            </a:r>
            <a:r>
              <a:rPr lang="en-US" altLang="zh-CN" dirty="0"/>
              <a:t>0.9</a:t>
            </a:r>
            <a:r>
              <a:rPr lang="zh-CN" altLang="en-US" dirty="0"/>
              <a:t>比例的刹车和</a:t>
            </a:r>
            <a:r>
              <a:rPr lang="en-US" altLang="zh-CN" dirty="0"/>
              <a:t>0.1</a:t>
            </a:r>
            <a:r>
              <a:rPr lang="zh-CN" altLang="en-US" dirty="0"/>
              <a:t>比例的继续接近目标，就像开车控制刹车力度一样。</a:t>
            </a: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37040178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D83B6B-E9E0-4263-8B61-3441E43EA109}"/>
              </a:ext>
            </a:extLst>
          </p:cNvPr>
          <p:cNvSpPr>
            <a:spLocks noGrp="1"/>
          </p:cNvSpPr>
          <p:nvPr>
            <p:ph type="title"/>
          </p:nvPr>
        </p:nvSpPr>
        <p:spPr/>
        <p:txBody>
          <a:bodyPr/>
          <a:lstStyle/>
          <a:p>
            <a:r>
              <a:rPr lang="zh-CN" altLang="en-US" dirty="0"/>
              <a:t>实现一个简单的着陆算法</a:t>
            </a:r>
            <a:r>
              <a:rPr lang="en-US" altLang="zh-CN" dirty="0"/>
              <a:t>-</a:t>
            </a:r>
            <a:r>
              <a:rPr lang="zh-CN" altLang="en-US" dirty="0"/>
              <a:t>比例控制</a:t>
            </a:r>
          </a:p>
        </p:txBody>
      </p:sp>
      <p:sp>
        <p:nvSpPr>
          <p:cNvPr id="3" name="内容占位符 2">
            <a:extLst>
              <a:ext uri="{FF2B5EF4-FFF2-40B4-BE49-F238E27FC236}">
                <a16:creationId xmlns:a16="http://schemas.microsoft.com/office/drawing/2014/main" id="{4B741F67-3F9D-40B4-B942-7B2BECB2425F}"/>
              </a:ext>
            </a:extLst>
          </p:cNvPr>
          <p:cNvSpPr>
            <a:spLocks noGrp="1"/>
          </p:cNvSpPr>
          <p:nvPr>
            <p:ph idx="1"/>
          </p:nvPr>
        </p:nvSpPr>
        <p:spPr/>
        <p:txBody>
          <a:bodyPr>
            <a:normAutofit/>
          </a:bodyPr>
          <a:lstStyle/>
          <a:p>
            <a:pPr marL="0" indent="0">
              <a:buNone/>
            </a:pPr>
            <a:r>
              <a:rPr lang="zh-CN" altLang="en-US" dirty="0"/>
              <a:t>运动模型求得的加速度很多情况下并不是连续变化的。</a:t>
            </a:r>
            <a:endParaRPr lang="en-US" altLang="zh-CN" dirty="0"/>
          </a:p>
          <a:p>
            <a:pPr marL="0" indent="0">
              <a:buNone/>
            </a:pPr>
            <a:endParaRPr lang="en-US" altLang="zh-CN" dirty="0"/>
          </a:p>
          <a:p>
            <a:pPr marL="0" indent="0">
              <a:buNone/>
            </a:pPr>
            <a:r>
              <a:rPr lang="zh-CN" altLang="en-US" dirty="0"/>
              <a:t>这就出现一个问题，水平方向加速度大小和正负变化往往需要通过调整火箭姿态来实现，如果姿态调整过慢，则可能会出现很大的控制误差。而竖直方向因为存在方向向下的重力加速度，我们只需要通过调整节流阀就可以实现竖直加速度的大小和正负变化了，而节流阀的调节是低延迟的，所以竖直方向可以使用运动模型。</a:t>
            </a:r>
            <a:endParaRPr lang="en-US" altLang="zh-CN" dirty="0"/>
          </a:p>
          <a:p>
            <a:pPr marL="0" indent="0">
              <a:buNone/>
            </a:pPr>
            <a:r>
              <a:rPr lang="zh-CN" altLang="en-US" dirty="0"/>
              <a:t>末阶段着陆过程对精确度有较高的要求，水平方向的运动需要一种更好的办法</a:t>
            </a:r>
            <a:r>
              <a:rPr lang="en-US" altLang="zh-CN" dirty="0"/>
              <a:t>——</a:t>
            </a:r>
            <a:r>
              <a:rPr lang="zh-CN" altLang="en-US" dirty="0"/>
              <a:t>比例控制。</a:t>
            </a:r>
            <a:endParaRPr lang="en-US" altLang="zh-CN" dirty="0"/>
          </a:p>
        </p:txBody>
      </p:sp>
    </p:spTree>
    <p:extLst>
      <p:ext uri="{BB962C8B-B14F-4D97-AF65-F5344CB8AC3E}">
        <p14:creationId xmlns:p14="http://schemas.microsoft.com/office/powerpoint/2010/main" val="20113884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58959C3-30CB-4689-B5A5-0B4E17F3707A}"/>
              </a:ext>
            </a:extLst>
          </p:cNvPr>
          <p:cNvSpPr>
            <a:spLocks noGrp="1"/>
          </p:cNvSpPr>
          <p:nvPr>
            <p:ph idx="1"/>
          </p:nvPr>
        </p:nvSpPr>
        <p:spPr>
          <a:xfrm>
            <a:off x="838200" y="754144"/>
            <a:ext cx="10515600" cy="5422819"/>
          </a:xfrm>
        </p:spPr>
        <p:txBody>
          <a:bodyPr/>
          <a:lstStyle/>
          <a:p>
            <a:pPr marL="0" indent="0">
              <a:buNone/>
            </a:pPr>
            <a:r>
              <a:rPr lang="zh-CN" altLang="en-US" dirty="0"/>
              <a:t>末阶段水平误差并不大，使用运动模型弊大于利。</a:t>
            </a:r>
            <a:endParaRPr lang="en-US" altLang="zh-CN" dirty="0"/>
          </a:p>
          <a:p>
            <a:pPr marL="0" indent="0">
              <a:buNone/>
            </a:pPr>
            <a:endParaRPr lang="en-US" altLang="zh-CN" dirty="0"/>
          </a:p>
          <a:p>
            <a:pPr marL="0" indent="0">
              <a:buNone/>
            </a:pPr>
            <a:r>
              <a:rPr lang="zh-CN" altLang="en-US" dirty="0"/>
              <a:t>而比例控制：位置误差 </a:t>
            </a:r>
            <a:r>
              <a:rPr lang="en-US" altLang="zh-CN" dirty="0"/>
              <a:t>* </a:t>
            </a:r>
            <a:r>
              <a:rPr lang="zh-CN" altLang="en-US" dirty="0"/>
              <a:t>系数</a:t>
            </a:r>
            <a:r>
              <a:rPr lang="en-US" altLang="zh-CN" dirty="0"/>
              <a:t>1 + </a:t>
            </a:r>
            <a:r>
              <a:rPr lang="zh-CN" altLang="en-US" dirty="0"/>
              <a:t>速度误差 </a:t>
            </a:r>
            <a:r>
              <a:rPr lang="en-US" altLang="zh-CN" dirty="0"/>
              <a:t>* </a:t>
            </a:r>
            <a:r>
              <a:rPr lang="zh-CN" altLang="en-US" dirty="0"/>
              <a:t>系数</a:t>
            </a:r>
            <a:r>
              <a:rPr lang="en-US" altLang="zh-CN" dirty="0"/>
              <a:t>2</a:t>
            </a:r>
          </a:p>
          <a:p>
            <a:pPr marL="0" indent="0">
              <a:buNone/>
            </a:pPr>
            <a:r>
              <a:rPr lang="zh-CN" altLang="en-US" dirty="0"/>
              <a:t>由于位置误差和速度误差变化都是连续的，所以我们得到的控制加速度也是连续变化的，这有利于减小加速度控制误差。</a:t>
            </a:r>
            <a:endParaRPr lang="en-US" altLang="zh-CN" dirty="0"/>
          </a:p>
          <a:p>
            <a:pPr marL="0" indent="0">
              <a:buNone/>
            </a:pPr>
            <a:endParaRPr lang="en-US" altLang="zh-CN" dirty="0"/>
          </a:p>
          <a:p>
            <a:pPr marL="0" indent="0">
              <a:buNone/>
            </a:pPr>
            <a:endParaRPr lang="en-US" altLang="zh-CN" dirty="0"/>
          </a:p>
        </p:txBody>
      </p:sp>
    </p:spTree>
    <p:extLst>
      <p:ext uri="{BB962C8B-B14F-4D97-AF65-F5344CB8AC3E}">
        <p14:creationId xmlns:p14="http://schemas.microsoft.com/office/powerpoint/2010/main" val="32194708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428C65-E956-4A3B-9FCB-41575B792F68}"/>
              </a:ext>
            </a:extLst>
          </p:cNvPr>
          <p:cNvSpPr>
            <a:spLocks noGrp="1"/>
          </p:cNvSpPr>
          <p:nvPr>
            <p:ph type="title"/>
          </p:nvPr>
        </p:nvSpPr>
        <p:spPr/>
        <p:txBody>
          <a:bodyPr/>
          <a:lstStyle/>
          <a:p>
            <a:r>
              <a:rPr lang="zh-CN" altLang="en-US" dirty="0"/>
              <a:t>实现一个简单的着陆算法</a:t>
            </a:r>
            <a:r>
              <a:rPr lang="en-US" altLang="zh-CN" dirty="0"/>
              <a:t>-</a:t>
            </a:r>
            <a:r>
              <a:rPr lang="zh-CN" altLang="en-US" dirty="0"/>
              <a:t>具体代码</a:t>
            </a:r>
          </a:p>
        </p:txBody>
      </p:sp>
      <p:sp>
        <p:nvSpPr>
          <p:cNvPr id="3" name="内容占位符 2">
            <a:extLst>
              <a:ext uri="{FF2B5EF4-FFF2-40B4-BE49-F238E27FC236}">
                <a16:creationId xmlns:a16="http://schemas.microsoft.com/office/drawing/2014/main" id="{A11A8F7B-F620-4F29-9A65-5DE8A0F0C360}"/>
              </a:ext>
            </a:extLst>
          </p:cNvPr>
          <p:cNvSpPr>
            <a:spLocks noGrp="1"/>
          </p:cNvSpPr>
          <p:nvPr>
            <p:ph idx="1"/>
          </p:nvPr>
        </p:nvSpPr>
        <p:spPr/>
        <p:txBody>
          <a:bodyPr/>
          <a:lstStyle/>
          <a:p>
            <a:r>
              <a:rPr lang="en-US" altLang="zh-CN" dirty="0" err="1"/>
              <a:t>ApproachingModel</a:t>
            </a:r>
            <a:r>
              <a:rPr lang="en-US" altLang="zh-CN" dirty="0"/>
              <a:t> </a:t>
            </a:r>
            <a:r>
              <a:rPr lang="zh-CN" altLang="en-US" dirty="0"/>
              <a:t>运动模型实现</a:t>
            </a:r>
            <a:endParaRPr lang="en-US" altLang="zh-CN" dirty="0"/>
          </a:p>
          <a:p>
            <a:r>
              <a:rPr lang="zh-CN" altLang="en-US" dirty="0"/>
              <a:t>本地着陆测试</a:t>
            </a:r>
            <a:endParaRPr lang="en-US" altLang="zh-CN" dirty="0"/>
          </a:p>
          <a:p>
            <a:r>
              <a:rPr lang="en-US" altLang="zh-CN" dirty="0"/>
              <a:t>KSP</a:t>
            </a:r>
            <a:r>
              <a:rPr lang="zh-CN" altLang="en-US" dirty="0"/>
              <a:t>着陆模拟</a:t>
            </a:r>
            <a:endParaRPr lang="en-US" altLang="zh-CN" dirty="0"/>
          </a:p>
        </p:txBody>
      </p:sp>
    </p:spTree>
    <p:extLst>
      <p:ext uri="{BB962C8B-B14F-4D97-AF65-F5344CB8AC3E}">
        <p14:creationId xmlns:p14="http://schemas.microsoft.com/office/powerpoint/2010/main" val="23339767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8EDED3-BBD5-45B2-AC34-02151DC82159}"/>
              </a:ext>
            </a:extLst>
          </p:cNvPr>
          <p:cNvSpPr>
            <a:spLocks noGrp="1"/>
          </p:cNvSpPr>
          <p:nvPr>
            <p:ph type="title"/>
          </p:nvPr>
        </p:nvSpPr>
        <p:spPr/>
        <p:txBody>
          <a:bodyPr/>
          <a:lstStyle/>
          <a:p>
            <a:r>
              <a:rPr lang="zh-CN" altLang="en-US" dirty="0"/>
              <a:t>实现姿态控制算法</a:t>
            </a:r>
          </a:p>
        </p:txBody>
      </p:sp>
      <p:sp>
        <p:nvSpPr>
          <p:cNvPr id="3" name="内容占位符 2">
            <a:extLst>
              <a:ext uri="{FF2B5EF4-FFF2-40B4-BE49-F238E27FC236}">
                <a16:creationId xmlns:a16="http://schemas.microsoft.com/office/drawing/2014/main" id="{42C74486-0999-48D7-8345-4B749849035B}"/>
              </a:ext>
            </a:extLst>
          </p:cNvPr>
          <p:cNvSpPr>
            <a:spLocks noGrp="1"/>
          </p:cNvSpPr>
          <p:nvPr>
            <p:ph idx="1"/>
          </p:nvPr>
        </p:nvSpPr>
        <p:spPr/>
        <p:txBody>
          <a:bodyPr/>
          <a:lstStyle/>
          <a:p>
            <a:pPr marL="0" indent="0">
              <a:buNone/>
            </a:pPr>
            <a:r>
              <a:rPr lang="zh-CN" altLang="en-US" dirty="0"/>
              <a:t>角运动和空间运动的对比：</a:t>
            </a:r>
            <a:endParaRPr lang="en-US" altLang="zh-CN" dirty="0"/>
          </a:p>
          <a:p>
            <a:pPr marL="0" indent="0" algn="ctr">
              <a:buNone/>
            </a:pPr>
            <a:r>
              <a:rPr lang="zh-CN" altLang="en-US" dirty="0"/>
              <a:t>角位置</a:t>
            </a:r>
            <a:r>
              <a:rPr lang="en-US" altLang="zh-CN" dirty="0"/>
              <a:t>——</a:t>
            </a:r>
            <a:r>
              <a:rPr lang="zh-CN" altLang="en-US" dirty="0"/>
              <a:t>空间位置</a:t>
            </a:r>
            <a:endParaRPr lang="en-US" altLang="zh-CN" dirty="0"/>
          </a:p>
          <a:p>
            <a:pPr marL="0" indent="0" algn="ctr">
              <a:buNone/>
            </a:pPr>
            <a:r>
              <a:rPr lang="zh-CN" altLang="en-US" dirty="0"/>
              <a:t>角速度</a:t>
            </a:r>
            <a:r>
              <a:rPr lang="en-US" altLang="zh-CN" dirty="0"/>
              <a:t>——</a:t>
            </a:r>
            <a:r>
              <a:rPr lang="zh-CN" altLang="en-US" dirty="0"/>
              <a:t>速度</a:t>
            </a:r>
            <a:endParaRPr lang="en-US" altLang="zh-CN" dirty="0"/>
          </a:p>
          <a:p>
            <a:pPr marL="0" indent="0" algn="ctr">
              <a:buNone/>
            </a:pPr>
            <a:r>
              <a:rPr lang="zh-CN" altLang="en-US" dirty="0"/>
              <a:t>角加速度</a:t>
            </a:r>
            <a:r>
              <a:rPr lang="en-US" altLang="zh-CN" dirty="0"/>
              <a:t>——</a:t>
            </a:r>
            <a:r>
              <a:rPr lang="zh-CN" altLang="en-US" dirty="0"/>
              <a:t>加速度</a:t>
            </a:r>
            <a:endParaRPr lang="en-US" altLang="zh-CN" dirty="0"/>
          </a:p>
          <a:p>
            <a:pPr marL="0" indent="0">
              <a:buNone/>
            </a:pPr>
            <a:r>
              <a:rPr lang="zh-CN" altLang="en-US" dirty="0"/>
              <a:t>两者是类似的，之前我们用到运动模型同样可以运用到角运动控制上。</a:t>
            </a:r>
            <a:endParaRPr lang="en-US" altLang="zh-CN" dirty="0"/>
          </a:p>
          <a:p>
            <a:pPr marL="0" indent="0">
              <a:buNone/>
            </a:pPr>
            <a:endParaRPr lang="en-US" altLang="zh-CN" dirty="0"/>
          </a:p>
        </p:txBody>
      </p:sp>
    </p:spTree>
    <p:extLst>
      <p:ext uri="{BB962C8B-B14F-4D97-AF65-F5344CB8AC3E}">
        <p14:creationId xmlns:p14="http://schemas.microsoft.com/office/powerpoint/2010/main" val="29170608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FB708-C014-4E97-8024-870253F60DC2}"/>
              </a:ext>
            </a:extLst>
          </p:cNvPr>
          <p:cNvSpPr>
            <a:spLocks noGrp="1"/>
          </p:cNvSpPr>
          <p:nvPr>
            <p:ph type="title"/>
          </p:nvPr>
        </p:nvSpPr>
        <p:spPr>
          <a:xfrm>
            <a:off x="838200" y="2766218"/>
            <a:ext cx="10515600" cy="1325563"/>
          </a:xfrm>
        </p:spPr>
        <p:txBody>
          <a:bodyPr/>
          <a:lstStyle/>
          <a:p>
            <a:pPr algn="ctr"/>
            <a:r>
              <a:rPr lang="zh-CN" altLang="en-US" dirty="0"/>
              <a:t>着陆流程总览</a:t>
            </a:r>
          </a:p>
        </p:txBody>
      </p:sp>
    </p:spTree>
    <p:extLst>
      <p:ext uri="{BB962C8B-B14F-4D97-AF65-F5344CB8AC3E}">
        <p14:creationId xmlns:p14="http://schemas.microsoft.com/office/powerpoint/2010/main" val="22314718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BCD1F3-D582-4B62-9FFA-3D3DD2A81647}"/>
              </a:ext>
            </a:extLst>
          </p:cNvPr>
          <p:cNvSpPr>
            <a:spLocks noGrp="1"/>
          </p:cNvSpPr>
          <p:nvPr>
            <p:ph type="title"/>
          </p:nvPr>
        </p:nvSpPr>
        <p:spPr/>
        <p:txBody>
          <a:bodyPr/>
          <a:lstStyle/>
          <a:p>
            <a:r>
              <a:rPr lang="zh-CN" altLang="en-US" dirty="0"/>
              <a:t>着陆程序拆分</a:t>
            </a:r>
            <a:r>
              <a:rPr lang="en-US" altLang="zh-CN" dirty="0"/>
              <a:t>——</a:t>
            </a:r>
            <a:r>
              <a:rPr lang="zh-CN" altLang="en-US" dirty="0"/>
              <a:t>助推器返航</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1EAB6EFF-D81A-4289-872D-B50B60F9D2F1}"/>
                  </a:ext>
                </a:extLst>
              </p:cNvPr>
              <p:cNvSpPr>
                <a:spLocks noGrp="1"/>
              </p:cNvSpPr>
              <p:nvPr>
                <p:ph idx="1"/>
              </p:nvPr>
            </p:nvSpPr>
            <p:spPr/>
            <p:txBody>
              <a:bodyPr>
                <a:normAutofit/>
              </a:bodyPr>
              <a:lstStyle/>
              <a:p>
                <a:pPr marL="0" indent="0">
                  <a:buNone/>
                </a:pPr>
                <a:r>
                  <a:rPr lang="zh-CN" altLang="en-US" dirty="0"/>
                  <a:t>问题模型：给定当前速度</a:t>
                </a:r>
                <a14:m>
                  <m:oMath xmlns:m="http://schemas.openxmlformats.org/officeDocument/2006/math">
                    <m:acc>
                      <m:accPr>
                        <m:chr m:val="⃗"/>
                        <m:ctrlPr>
                          <a:rPr lang="en-US" altLang="zh-CN" i="1" smtClean="0">
                            <a:solidFill>
                              <a:schemeClr val="accent5"/>
                            </a:solidFill>
                            <a:latin typeface="Cambria Math" panose="02040503050406030204" pitchFamily="18" charset="0"/>
                          </a:rPr>
                        </m:ctrlPr>
                      </m:accPr>
                      <m:e>
                        <m:sSub>
                          <m:sSubPr>
                            <m:ctrlPr>
                              <a:rPr lang="en-US" altLang="zh-CN" i="1" smtClean="0">
                                <a:solidFill>
                                  <a:schemeClr val="accent5"/>
                                </a:solidFill>
                                <a:latin typeface="Cambria Math" panose="02040503050406030204" pitchFamily="18" charset="0"/>
                              </a:rPr>
                            </m:ctrlPr>
                          </m:sSubPr>
                          <m:e>
                            <m:r>
                              <a:rPr lang="en-US" altLang="zh-CN" i="1" smtClean="0">
                                <a:solidFill>
                                  <a:schemeClr val="accent5"/>
                                </a:solidFill>
                                <a:latin typeface="Cambria Math" panose="02040503050406030204" pitchFamily="18" charset="0"/>
                              </a:rPr>
                              <m:t>𝑣</m:t>
                            </m:r>
                          </m:e>
                          <m:sub>
                            <m:r>
                              <a:rPr lang="en-US" altLang="zh-CN" i="1" smtClean="0">
                                <a:solidFill>
                                  <a:schemeClr val="accent5"/>
                                </a:solidFill>
                                <a:latin typeface="Cambria Math" panose="02040503050406030204" pitchFamily="18" charset="0"/>
                              </a:rPr>
                              <m:t>0</m:t>
                            </m:r>
                          </m:sub>
                        </m:sSub>
                      </m:e>
                    </m:acc>
                    <m:r>
                      <a:rPr lang="en-US" altLang="zh-CN" i="1" smtClean="0">
                        <a:solidFill>
                          <a:schemeClr val="accent5"/>
                        </a:solidFill>
                        <a:latin typeface="Cambria Math" panose="02040503050406030204" pitchFamily="18" charset="0"/>
                      </a:rPr>
                      <m:t> </m:t>
                    </m:r>
                  </m:oMath>
                </a14:m>
                <a:r>
                  <a:rPr lang="zh-CN" altLang="en-US" dirty="0"/>
                  <a:t>，如何使得火箭达到目标速度</a:t>
                </a:r>
                <a14:m>
                  <m:oMath xmlns:m="http://schemas.openxmlformats.org/officeDocument/2006/math">
                    <m:acc>
                      <m:accPr>
                        <m:chr m:val="⃗"/>
                        <m:ctrlPr>
                          <a:rPr lang="en-US" altLang="zh-CN" i="1">
                            <a:solidFill>
                              <a:schemeClr val="accent5"/>
                            </a:solidFill>
                            <a:latin typeface="Cambria Math" panose="02040503050406030204" pitchFamily="18" charset="0"/>
                          </a:rPr>
                        </m:ctrlPr>
                      </m:accPr>
                      <m:e>
                        <m:sSub>
                          <m:sSubPr>
                            <m:ctrlPr>
                              <a:rPr lang="en-US" altLang="zh-CN" i="1">
                                <a:solidFill>
                                  <a:schemeClr val="accent5"/>
                                </a:solidFill>
                                <a:latin typeface="Cambria Math" panose="02040503050406030204" pitchFamily="18" charset="0"/>
                              </a:rPr>
                            </m:ctrlPr>
                          </m:sSubPr>
                          <m:e>
                            <m:r>
                              <a:rPr lang="en-US" altLang="zh-CN" i="1">
                                <a:solidFill>
                                  <a:schemeClr val="accent5"/>
                                </a:solidFill>
                                <a:latin typeface="Cambria Math" panose="02040503050406030204" pitchFamily="18" charset="0"/>
                              </a:rPr>
                              <m:t>𝑣</m:t>
                            </m:r>
                          </m:e>
                          <m:sub>
                            <m:r>
                              <a:rPr lang="en-US" altLang="zh-CN" i="1">
                                <a:solidFill>
                                  <a:schemeClr val="accent5"/>
                                </a:solidFill>
                                <a:latin typeface="Cambria Math" panose="02040503050406030204" pitchFamily="18" charset="0"/>
                              </a:rPr>
                              <m:t>𝑡</m:t>
                            </m:r>
                          </m:sub>
                        </m:sSub>
                      </m:e>
                    </m:acc>
                    <m:r>
                      <a:rPr lang="en-US" altLang="zh-CN" i="1">
                        <a:solidFill>
                          <a:schemeClr val="accent5"/>
                        </a:solidFill>
                        <a:latin typeface="Cambria Math" panose="02040503050406030204" pitchFamily="18" charset="0"/>
                      </a:rPr>
                      <m:t> </m:t>
                    </m:r>
                  </m:oMath>
                </a14:m>
                <a:r>
                  <a:rPr lang="zh-CN" altLang="en-US" dirty="0"/>
                  <a:t>。</a:t>
                </a:r>
                <a:endParaRPr lang="en-US" altLang="zh-CN" dirty="0"/>
              </a:p>
              <a:p>
                <a:pPr marL="0" indent="0">
                  <a:buNone/>
                </a:pPr>
                <a:endParaRPr lang="en-US" altLang="zh-CN" i="1" dirty="0">
                  <a:solidFill>
                    <a:schemeClr val="accent5"/>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n-US" altLang="zh-CN" i="1" smtClean="0">
                              <a:solidFill>
                                <a:schemeClr val="accent5"/>
                              </a:solidFill>
                              <a:latin typeface="Cambria Math" panose="02040503050406030204" pitchFamily="18" charset="0"/>
                            </a:rPr>
                          </m:ctrlPr>
                        </m:accPr>
                        <m:e>
                          <m:r>
                            <a:rPr lang="en-US" altLang="zh-CN" i="1" smtClean="0">
                              <a:solidFill>
                                <a:schemeClr val="accent5"/>
                              </a:solidFill>
                              <a:latin typeface="Cambria Math" panose="02040503050406030204" pitchFamily="18" charset="0"/>
                            </a:rPr>
                            <m:t>𝑎</m:t>
                          </m:r>
                        </m:e>
                      </m:acc>
                      <m:r>
                        <a:rPr lang="en-US" altLang="zh-CN" i="1" smtClean="0">
                          <a:solidFill>
                            <a:schemeClr val="accent5"/>
                          </a:solidFill>
                          <a:latin typeface="Cambria Math" panose="02040503050406030204" pitchFamily="18" charset="0"/>
                        </a:rPr>
                        <m:t>=</m:t>
                      </m:r>
                      <m:f>
                        <m:fPr>
                          <m:ctrlPr>
                            <a:rPr lang="en-US" altLang="zh-CN" i="1" smtClean="0">
                              <a:solidFill>
                                <a:schemeClr val="accent5"/>
                              </a:solidFill>
                              <a:latin typeface="Cambria Math" panose="02040503050406030204" pitchFamily="18" charset="0"/>
                            </a:rPr>
                          </m:ctrlPr>
                        </m:fPr>
                        <m:num>
                          <m:acc>
                            <m:accPr>
                              <m:chr m:val="⃗"/>
                              <m:ctrlPr>
                                <a:rPr lang="en-US" altLang="zh-CN" i="1" smtClean="0">
                                  <a:solidFill>
                                    <a:schemeClr val="accent5"/>
                                  </a:solidFill>
                                  <a:latin typeface="Cambria Math" panose="02040503050406030204" pitchFamily="18" charset="0"/>
                                </a:rPr>
                              </m:ctrlPr>
                            </m:accPr>
                            <m:e>
                              <m:sSub>
                                <m:sSubPr>
                                  <m:ctrlPr>
                                    <a:rPr lang="en-US" altLang="zh-CN" i="1" smtClean="0">
                                      <a:solidFill>
                                        <a:schemeClr val="accent5"/>
                                      </a:solidFill>
                                      <a:latin typeface="Cambria Math" panose="02040503050406030204" pitchFamily="18" charset="0"/>
                                    </a:rPr>
                                  </m:ctrlPr>
                                </m:sSubPr>
                                <m:e>
                                  <m:r>
                                    <a:rPr lang="en-US" altLang="zh-CN" i="1" smtClean="0">
                                      <a:solidFill>
                                        <a:schemeClr val="accent5"/>
                                      </a:solidFill>
                                      <a:latin typeface="Cambria Math" panose="02040503050406030204" pitchFamily="18" charset="0"/>
                                    </a:rPr>
                                    <m:t>𝑣</m:t>
                                  </m:r>
                                </m:e>
                                <m:sub>
                                  <m:r>
                                    <a:rPr lang="en-US" altLang="zh-CN" i="1" smtClean="0">
                                      <a:solidFill>
                                        <a:schemeClr val="accent5"/>
                                      </a:solidFill>
                                      <a:latin typeface="Cambria Math" panose="02040503050406030204" pitchFamily="18" charset="0"/>
                                    </a:rPr>
                                    <m:t>𝑡</m:t>
                                  </m:r>
                                </m:sub>
                              </m:sSub>
                            </m:e>
                          </m:acc>
                          <m:r>
                            <a:rPr lang="en-US" altLang="zh-CN" i="1" smtClean="0">
                              <a:solidFill>
                                <a:schemeClr val="accent5"/>
                              </a:solidFill>
                              <a:latin typeface="Cambria Math" panose="02040503050406030204" pitchFamily="18" charset="0"/>
                            </a:rPr>
                            <m:t>−</m:t>
                          </m:r>
                          <m:acc>
                            <m:accPr>
                              <m:chr m:val="⃗"/>
                              <m:ctrlPr>
                                <a:rPr lang="en-US" altLang="zh-CN" i="1" smtClean="0">
                                  <a:solidFill>
                                    <a:schemeClr val="accent5"/>
                                  </a:solidFill>
                                  <a:latin typeface="Cambria Math" panose="02040503050406030204" pitchFamily="18" charset="0"/>
                                </a:rPr>
                              </m:ctrlPr>
                            </m:accPr>
                            <m:e>
                              <m:sSub>
                                <m:sSubPr>
                                  <m:ctrlPr>
                                    <a:rPr lang="en-US" altLang="zh-CN" i="1" smtClean="0">
                                      <a:solidFill>
                                        <a:schemeClr val="accent5"/>
                                      </a:solidFill>
                                      <a:latin typeface="Cambria Math" panose="02040503050406030204" pitchFamily="18" charset="0"/>
                                    </a:rPr>
                                  </m:ctrlPr>
                                </m:sSubPr>
                                <m:e>
                                  <m:r>
                                    <a:rPr lang="en-US" altLang="zh-CN" i="1" smtClean="0">
                                      <a:solidFill>
                                        <a:schemeClr val="accent5"/>
                                      </a:solidFill>
                                      <a:latin typeface="Cambria Math" panose="02040503050406030204" pitchFamily="18" charset="0"/>
                                    </a:rPr>
                                    <m:t>𝑣</m:t>
                                  </m:r>
                                </m:e>
                                <m:sub>
                                  <m:r>
                                    <a:rPr lang="en-US" altLang="zh-CN" i="1" smtClean="0">
                                      <a:solidFill>
                                        <a:schemeClr val="accent5"/>
                                      </a:solidFill>
                                      <a:latin typeface="Cambria Math" panose="02040503050406030204" pitchFamily="18" charset="0"/>
                                    </a:rPr>
                                    <m:t>0</m:t>
                                  </m:r>
                                </m:sub>
                              </m:sSub>
                            </m:e>
                          </m:acc>
                        </m:num>
                        <m:den>
                          <m:r>
                            <m:rPr>
                              <m:sty m:val="p"/>
                            </m:rPr>
                            <a:rPr lang="en-US" altLang="zh-CN" i="1">
                              <a:solidFill>
                                <a:schemeClr val="accent5"/>
                              </a:solidFill>
                              <a:latin typeface="Cambria Math" panose="02040503050406030204" pitchFamily="18" charset="0"/>
                            </a:rPr>
                            <m:t>t</m:t>
                          </m:r>
                        </m:den>
                      </m:f>
                    </m:oMath>
                  </m:oMathPara>
                </a14:m>
                <a:endParaRPr lang="en-US" altLang="zh-CN" dirty="0">
                  <a:solidFill>
                    <a:schemeClr val="accent5"/>
                  </a:solidFill>
                </a:endParaRPr>
              </a:p>
              <a:p>
                <a:pPr marL="0" indent="0">
                  <a:buNone/>
                </a:pPr>
                <a:r>
                  <a:rPr lang="en-US" altLang="zh-CN" dirty="0"/>
                  <a:t>t</a:t>
                </a:r>
                <a:r>
                  <a:rPr lang="zh-CN" altLang="en-US" dirty="0"/>
                  <a:t>我们可以直接取</a:t>
                </a:r>
                <a:r>
                  <a:rPr lang="en-US" altLang="zh-CN" dirty="0"/>
                  <a:t>1</a:t>
                </a:r>
                <a:r>
                  <a:rPr lang="zh-CN" altLang="en-US" dirty="0"/>
                  <a:t>，我们还要对加速度大小做一下限制。</a:t>
                </a:r>
                <a:endParaRPr lang="en-US" altLang="zh-CN" dirty="0"/>
              </a:p>
              <a:p>
                <a:pPr marL="0" indent="0">
                  <a:buNone/>
                </a:pPr>
                <a:endParaRPr lang="en-US" altLang="zh-CN" dirty="0"/>
              </a:p>
              <a:p>
                <a:pPr marL="0" indent="0">
                  <a:buNone/>
                </a:pPr>
                <a:r>
                  <a:rPr lang="zh-CN" altLang="en-US" dirty="0"/>
                  <a:t>当前速度容易获取，而目标速度，我们可以令竖直速度为</a:t>
                </a:r>
                <a:r>
                  <a:rPr lang="en-US" altLang="zh-CN" dirty="0"/>
                  <a:t>0</a:t>
                </a:r>
                <a:r>
                  <a:rPr lang="zh-CN" altLang="en-US" dirty="0"/>
                  <a:t>，水平速度大小根据具体情况给个常数，方向由当前位置的水平分量指向目标位置的水平分量，以此确保助推器往着正确的方向飞。</a:t>
                </a:r>
                <a:endParaRPr lang="en-US" altLang="zh-CN" dirty="0"/>
              </a:p>
            </p:txBody>
          </p:sp>
        </mc:Choice>
        <mc:Fallback>
          <p:sp>
            <p:nvSpPr>
              <p:cNvPr id="3" name="内容占位符 2">
                <a:extLst>
                  <a:ext uri="{FF2B5EF4-FFF2-40B4-BE49-F238E27FC236}">
                    <a16:creationId xmlns:a16="http://schemas.microsoft.com/office/drawing/2014/main" id="{1EAB6EFF-D81A-4289-872D-B50B60F9D2F1}"/>
                  </a:ext>
                </a:extLst>
              </p:cNvPr>
              <p:cNvSpPr>
                <a:spLocks noGrp="1" noRot="1" noChangeAspect="1" noMove="1" noResize="1" noEditPoints="1" noAdjustHandles="1" noChangeArrowheads="1" noChangeShapeType="1" noTextEdit="1"/>
              </p:cNvSpPr>
              <p:nvPr>
                <p:ph idx="1"/>
              </p:nvPr>
            </p:nvSpPr>
            <p:spPr>
              <a:blipFill>
                <a:blip r:embed="rId2"/>
                <a:stretch>
                  <a:fillRect l="-1217" t="-2381" r="-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9147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6BE4CD-A464-4B71-BD87-89E8202A604B}"/>
              </a:ext>
            </a:extLst>
          </p:cNvPr>
          <p:cNvSpPr>
            <a:spLocks noGrp="1"/>
          </p:cNvSpPr>
          <p:nvPr>
            <p:ph type="title"/>
          </p:nvPr>
        </p:nvSpPr>
        <p:spPr/>
        <p:txBody>
          <a:bodyPr/>
          <a:lstStyle/>
          <a:p>
            <a:r>
              <a:rPr lang="zh-CN" altLang="en-US" dirty="0"/>
              <a:t>内容</a:t>
            </a:r>
          </a:p>
        </p:txBody>
      </p:sp>
      <p:sp>
        <p:nvSpPr>
          <p:cNvPr id="3" name="内容占位符 2">
            <a:extLst>
              <a:ext uri="{FF2B5EF4-FFF2-40B4-BE49-F238E27FC236}">
                <a16:creationId xmlns:a16="http://schemas.microsoft.com/office/drawing/2014/main" id="{99886D77-0C90-4FAF-8275-EAC2545ECBB7}"/>
              </a:ext>
            </a:extLst>
          </p:cNvPr>
          <p:cNvSpPr>
            <a:spLocks noGrp="1"/>
          </p:cNvSpPr>
          <p:nvPr>
            <p:ph idx="1"/>
          </p:nvPr>
        </p:nvSpPr>
        <p:spPr/>
        <p:txBody>
          <a:bodyPr/>
          <a:lstStyle/>
          <a:p>
            <a:r>
              <a:rPr lang="zh-CN" altLang="en-US" dirty="0"/>
              <a:t>需要的知识</a:t>
            </a:r>
            <a:endParaRPr lang="en-US" altLang="zh-CN" dirty="0"/>
          </a:p>
          <a:p>
            <a:r>
              <a:rPr lang="en-US" altLang="zh-CN" dirty="0"/>
              <a:t>KSP</a:t>
            </a:r>
            <a:r>
              <a:rPr lang="zh-CN" altLang="en-US" dirty="0"/>
              <a:t>需要用到的</a:t>
            </a:r>
            <a:r>
              <a:rPr lang="en-US" altLang="zh-CN" dirty="0"/>
              <a:t>MOD</a:t>
            </a:r>
            <a:r>
              <a:rPr lang="zh-CN" altLang="en-US" dirty="0"/>
              <a:t>以及如何放置一个无人海上平台</a:t>
            </a:r>
            <a:endParaRPr lang="en-US" altLang="zh-CN" dirty="0"/>
          </a:p>
          <a:p>
            <a:r>
              <a:rPr lang="zh-CN" altLang="en-US" dirty="0"/>
              <a:t>使用</a:t>
            </a:r>
            <a:r>
              <a:rPr lang="en-US" altLang="zh-CN" dirty="0"/>
              <a:t>KRPC</a:t>
            </a:r>
            <a:r>
              <a:rPr lang="zh-CN" altLang="en-US" dirty="0"/>
              <a:t>库控制火箭</a:t>
            </a:r>
            <a:endParaRPr lang="en-US" altLang="zh-CN" dirty="0"/>
          </a:p>
          <a:p>
            <a:r>
              <a:rPr lang="zh-CN" altLang="en-US" dirty="0"/>
              <a:t>实现一个简单的着陆算法：本地测试和</a:t>
            </a:r>
            <a:r>
              <a:rPr lang="en-US" altLang="zh-CN" dirty="0"/>
              <a:t>KSP</a:t>
            </a:r>
            <a:r>
              <a:rPr lang="zh-CN" altLang="en-US" dirty="0"/>
              <a:t>模拟</a:t>
            </a:r>
            <a:endParaRPr lang="en-US" altLang="zh-CN" dirty="0"/>
          </a:p>
          <a:p>
            <a:r>
              <a:rPr lang="zh-CN" altLang="en-US" dirty="0"/>
              <a:t>实现姿态控制算法：本地测试和</a:t>
            </a:r>
            <a:r>
              <a:rPr lang="en-US" altLang="zh-CN" dirty="0"/>
              <a:t>KSP</a:t>
            </a:r>
            <a:r>
              <a:rPr lang="zh-CN" altLang="en-US" dirty="0"/>
              <a:t>模拟</a:t>
            </a:r>
            <a:endParaRPr lang="en-US" altLang="zh-CN" dirty="0"/>
          </a:p>
          <a:p>
            <a:r>
              <a:rPr lang="zh-CN" altLang="en-US" dirty="0"/>
              <a:t>一个完整的着陆程序拆分完整的着陆流程并逐个实现和在</a:t>
            </a:r>
            <a:r>
              <a:rPr lang="en-US" altLang="zh-CN" dirty="0"/>
              <a:t>KSP</a:t>
            </a:r>
            <a:r>
              <a:rPr lang="zh-CN" altLang="en-US" dirty="0"/>
              <a:t>中模拟测试</a:t>
            </a:r>
            <a:endParaRPr lang="en-US" altLang="zh-CN" dirty="0"/>
          </a:p>
          <a:p>
            <a:r>
              <a:rPr lang="zh-CN" altLang="en-US" dirty="0"/>
              <a:t>完整的着陆程序测试</a:t>
            </a:r>
            <a:endParaRPr lang="en-US" altLang="zh-CN" dirty="0"/>
          </a:p>
        </p:txBody>
      </p:sp>
    </p:spTree>
    <p:extLst>
      <p:ext uri="{BB962C8B-B14F-4D97-AF65-F5344CB8AC3E}">
        <p14:creationId xmlns:p14="http://schemas.microsoft.com/office/powerpoint/2010/main" val="7534426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72FB561-6DCD-4ABC-AECF-C61F8DA5F535}"/>
              </a:ext>
            </a:extLst>
          </p:cNvPr>
          <p:cNvSpPr>
            <a:spLocks noGrp="1"/>
          </p:cNvSpPr>
          <p:nvPr>
            <p:ph idx="1"/>
          </p:nvPr>
        </p:nvSpPr>
        <p:spPr>
          <a:xfrm>
            <a:off x="838200" y="707010"/>
            <a:ext cx="10515600" cy="5469953"/>
          </a:xfrm>
        </p:spPr>
        <p:style>
          <a:lnRef idx="2">
            <a:schemeClr val="accent6"/>
          </a:lnRef>
          <a:fillRef idx="1">
            <a:schemeClr val="lt1"/>
          </a:fillRef>
          <a:effectRef idx="0">
            <a:schemeClr val="accent6"/>
          </a:effectRef>
          <a:fontRef idx="minor">
            <a:schemeClr val="dk1"/>
          </a:fontRef>
        </p:style>
        <p:txBody>
          <a:bodyPr/>
          <a:lstStyle/>
          <a:p>
            <a:pPr marL="0" indent="0">
              <a:buNone/>
            </a:pPr>
            <a:r>
              <a:rPr lang="zh-CN" altLang="en-US" dirty="0"/>
              <a:t>我们一般希望加速度可以取得最大值，这时出现一个问题：</a:t>
            </a:r>
            <a:endParaRPr lang="en-US" altLang="zh-CN" dirty="0"/>
          </a:p>
          <a:p>
            <a:pPr marL="0" indent="0">
              <a:buNone/>
            </a:pPr>
            <a:r>
              <a:rPr lang="zh-CN" altLang="en-US" dirty="0"/>
              <a:t>我们并不能直接按照求得的加速度方向进行加速，因为还存在一个重力。于是我们需要解决这一个问题：</a:t>
            </a:r>
            <a:endParaRPr lang="en-US" altLang="zh-CN" dirty="0"/>
          </a:p>
          <a:p>
            <a:pPr marL="0" indent="0">
              <a:buNone/>
            </a:pPr>
            <a:r>
              <a:rPr lang="zh-CN" altLang="en-US" dirty="0"/>
              <a:t>已知目标加速度方向，求以最大引擎加速度加速时的实际加速方向。</a:t>
            </a:r>
            <a:endParaRPr lang="en-US" altLang="zh-CN" dirty="0"/>
          </a:p>
          <a:p>
            <a:pPr marL="0" indent="0">
              <a:buNone/>
            </a:pPr>
            <a:endParaRPr lang="en-US" altLang="zh-CN" dirty="0"/>
          </a:p>
        </p:txBody>
      </p:sp>
      <p:cxnSp>
        <p:nvCxnSpPr>
          <p:cNvPr id="5" name="直接箭头连接符 4">
            <a:extLst>
              <a:ext uri="{FF2B5EF4-FFF2-40B4-BE49-F238E27FC236}">
                <a16:creationId xmlns:a16="http://schemas.microsoft.com/office/drawing/2014/main" id="{55439FB5-082A-414D-BF5C-03A7C2155A86}"/>
              </a:ext>
            </a:extLst>
          </p:cNvPr>
          <p:cNvCxnSpPr/>
          <p:nvPr/>
        </p:nvCxnSpPr>
        <p:spPr>
          <a:xfrm flipV="1">
            <a:off x="5684363" y="3988741"/>
            <a:ext cx="1234911" cy="565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D8C5329C-BD28-443E-9C08-B891BC83182D}"/>
              </a:ext>
            </a:extLst>
          </p:cNvPr>
          <p:cNvCxnSpPr/>
          <p:nvPr/>
        </p:nvCxnSpPr>
        <p:spPr>
          <a:xfrm>
            <a:off x="5684363" y="4554349"/>
            <a:ext cx="0" cy="92262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直接箭头连接符 8">
            <a:extLst>
              <a:ext uri="{FF2B5EF4-FFF2-40B4-BE49-F238E27FC236}">
                <a16:creationId xmlns:a16="http://schemas.microsoft.com/office/drawing/2014/main" id="{1BF817A6-4BEB-4679-A19E-5890C33D4BE0}"/>
              </a:ext>
            </a:extLst>
          </p:cNvPr>
          <p:cNvCxnSpPr/>
          <p:nvPr/>
        </p:nvCxnSpPr>
        <p:spPr>
          <a:xfrm flipV="1">
            <a:off x="5684363" y="3195687"/>
            <a:ext cx="1065229" cy="135866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0" name="文本框 9">
            <a:extLst>
              <a:ext uri="{FF2B5EF4-FFF2-40B4-BE49-F238E27FC236}">
                <a16:creationId xmlns:a16="http://schemas.microsoft.com/office/drawing/2014/main" id="{FE5ECDB5-02FA-4225-8AB7-AD2669C8924A}"/>
              </a:ext>
            </a:extLst>
          </p:cNvPr>
          <p:cNvSpPr txBox="1"/>
          <p:nvPr/>
        </p:nvSpPr>
        <p:spPr>
          <a:xfrm>
            <a:off x="5514284" y="5535940"/>
            <a:ext cx="646331" cy="369332"/>
          </a:xfrm>
          <a:prstGeom prst="rect">
            <a:avLst/>
          </a:prstGeom>
          <a:noFill/>
        </p:spPr>
        <p:txBody>
          <a:bodyPr wrap="none" rtlCol="0">
            <a:spAutoFit/>
          </a:bodyPr>
          <a:lstStyle/>
          <a:p>
            <a:r>
              <a:rPr lang="zh-CN" altLang="en-US" dirty="0"/>
              <a:t>重力</a:t>
            </a:r>
          </a:p>
        </p:txBody>
      </p:sp>
      <p:sp>
        <p:nvSpPr>
          <p:cNvPr id="11" name="文本框 10">
            <a:extLst>
              <a:ext uri="{FF2B5EF4-FFF2-40B4-BE49-F238E27FC236}">
                <a16:creationId xmlns:a16="http://schemas.microsoft.com/office/drawing/2014/main" id="{938BF443-F304-4127-8F69-D328557C293E}"/>
              </a:ext>
            </a:extLst>
          </p:cNvPr>
          <p:cNvSpPr txBox="1"/>
          <p:nvPr/>
        </p:nvSpPr>
        <p:spPr>
          <a:xfrm>
            <a:off x="6853286" y="3011021"/>
            <a:ext cx="1107996" cy="369332"/>
          </a:xfrm>
          <a:prstGeom prst="rect">
            <a:avLst/>
          </a:prstGeom>
          <a:noFill/>
        </p:spPr>
        <p:txBody>
          <a:bodyPr wrap="none" rtlCol="0">
            <a:spAutoFit/>
          </a:bodyPr>
          <a:lstStyle/>
          <a:p>
            <a:r>
              <a:rPr lang="zh-CN" altLang="en-US" dirty="0"/>
              <a:t>实际推力</a:t>
            </a:r>
          </a:p>
        </p:txBody>
      </p:sp>
      <p:sp>
        <p:nvSpPr>
          <p:cNvPr id="12" name="文本框 11">
            <a:extLst>
              <a:ext uri="{FF2B5EF4-FFF2-40B4-BE49-F238E27FC236}">
                <a16:creationId xmlns:a16="http://schemas.microsoft.com/office/drawing/2014/main" id="{E80635B7-E10F-4706-9353-78FC76442D83}"/>
              </a:ext>
            </a:extLst>
          </p:cNvPr>
          <p:cNvSpPr txBox="1"/>
          <p:nvPr/>
        </p:nvSpPr>
        <p:spPr>
          <a:xfrm>
            <a:off x="7061035" y="3804075"/>
            <a:ext cx="1800493" cy="369332"/>
          </a:xfrm>
          <a:prstGeom prst="rect">
            <a:avLst/>
          </a:prstGeom>
          <a:noFill/>
        </p:spPr>
        <p:txBody>
          <a:bodyPr wrap="none" rtlCol="0">
            <a:spAutoFit/>
          </a:bodyPr>
          <a:lstStyle/>
          <a:p>
            <a:r>
              <a:rPr lang="zh-CN" altLang="en-US" dirty="0"/>
              <a:t>目标加速度方向</a:t>
            </a:r>
          </a:p>
        </p:txBody>
      </p:sp>
    </p:spTree>
    <p:extLst>
      <p:ext uri="{BB962C8B-B14F-4D97-AF65-F5344CB8AC3E}">
        <p14:creationId xmlns:p14="http://schemas.microsoft.com/office/powerpoint/2010/main" val="29280647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CA123B0-65AD-4CA3-B2E1-29E4301B94D3}"/>
              </a:ext>
            </a:extLst>
          </p:cNvPr>
          <p:cNvSpPr>
            <a:spLocks noGrp="1"/>
          </p:cNvSpPr>
          <p:nvPr>
            <p:ph idx="1"/>
          </p:nvPr>
        </p:nvSpPr>
        <p:spPr>
          <a:xfrm>
            <a:off x="838200" y="659876"/>
            <a:ext cx="10515600" cy="5517087"/>
          </a:xfrm>
        </p:spPr>
        <p:txBody>
          <a:bodyPr/>
          <a:lstStyle/>
          <a:p>
            <a:pPr marL="0" indent="0">
              <a:buNone/>
            </a:pPr>
            <a:r>
              <a:rPr lang="zh-CN" altLang="en-US" dirty="0"/>
              <a:t>根据矢量合成的三角形法则，我们知道重力加速度的大小，重力加速度与目标加速度的夹角，以及推力加速度大小，求推力加速度方向，我们可以利用中学数学解三角形的知识求解：先求出目标加速度，然后用</a:t>
            </a:r>
            <a:r>
              <a:rPr lang="zh-CN" altLang="en-US" b="1" dirty="0"/>
              <a:t>目标加速度</a:t>
            </a:r>
            <a:r>
              <a:rPr lang="en-US" altLang="zh-CN" b="1" dirty="0"/>
              <a:t>-</a:t>
            </a:r>
            <a:r>
              <a:rPr lang="zh-CN" altLang="en-US" b="1" dirty="0"/>
              <a:t>重力加速度</a:t>
            </a:r>
            <a:r>
              <a:rPr lang="zh-CN" altLang="en-US" dirty="0"/>
              <a:t>即我们需要的实际推力加速度。</a:t>
            </a:r>
            <a:endParaRPr lang="en-US" altLang="zh-CN" dirty="0"/>
          </a:p>
          <a:p>
            <a:pPr marL="0" indent="0">
              <a:buNone/>
            </a:pPr>
            <a:r>
              <a:rPr lang="zh-CN" altLang="en-US" dirty="0"/>
              <a:t>如图，已知∠</a:t>
            </a:r>
            <a:r>
              <a:rPr lang="en-US" altLang="zh-CN" dirty="0"/>
              <a:t>A</a:t>
            </a:r>
            <a:r>
              <a:rPr lang="zh-CN" altLang="en-US" dirty="0"/>
              <a:t>，</a:t>
            </a:r>
            <a:r>
              <a:rPr lang="en-US" altLang="zh-CN" dirty="0"/>
              <a:t>a</a:t>
            </a:r>
            <a:r>
              <a:rPr lang="zh-CN" altLang="en-US" dirty="0"/>
              <a:t>，</a:t>
            </a:r>
            <a:r>
              <a:rPr lang="en-US" altLang="zh-CN" dirty="0"/>
              <a:t>b</a:t>
            </a:r>
            <a:r>
              <a:rPr lang="zh-CN" altLang="en-US" dirty="0"/>
              <a:t>，求</a:t>
            </a:r>
            <a:r>
              <a:rPr lang="en-US" altLang="zh-CN" dirty="0"/>
              <a:t>c</a:t>
            </a:r>
            <a:r>
              <a:rPr lang="zh-CN" altLang="en-US" dirty="0"/>
              <a:t>。</a:t>
            </a:r>
            <a:endParaRPr lang="en-US" altLang="zh-CN" dirty="0"/>
          </a:p>
          <a:p>
            <a:pPr marL="0" indent="0">
              <a:buNone/>
            </a:pPr>
            <a:r>
              <a:rPr lang="zh-CN" altLang="en-US" dirty="0"/>
              <a:t>先利用正弦定理求∠</a:t>
            </a:r>
            <a:r>
              <a:rPr lang="en-US" altLang="zh-CN" dirty="0"/>
              <a:t>B</a:t>
            </a:r>
            <a:r>
              <a:rPr lang="zh-CN" altLang="en-US" dirty="0"/>
              <a:t>，因为</a:t>
            </a:r>
            <a:r>
              <a:rPr lang="en-US" altLang="zh-CN" dirty="0"/>
              <a:t>b</a:t>
            </a:r>
            <a:r>
              <a:rPr lang="zh-CN" altLang="en-US" dirty="0"/>
              <a:t>的大小是重力加速度大小，我们认为重力加速度大小小于推力加速度大小，根据大边对大角，</a:t>
            </a:r>
            <a:r>
              <a:rPr lang="en-US" altLang="zh-CN" dirty="0"/>
              <a:t>B</a:t>
            </a:r>
            <a:r>
              <a:rPr lang="zh-CN" altLang="en-US" dirty="0"/>
              <a:t>取锐角。进而我们得到</a:t>
            </a:r>
            <a:r>
              <a:rPr lang="en-US" altLang="zh-CN" dirty="0"/>
              <a:t>C</a:t>
            </a:r>
            <a:r>
              <a:rPr lang="zh-CN" altLang="en-US" dirty="0"/>
              <a:t>，然后再根据正弦定理或者余弦定理可以求得</a:t>
            </a:r>
            <a:r>
              <a:rPr lang="en-US" altLang="zh-CN" dirty="0"/>
              <a:t>c</a:t>
            </a:r>
            <a:r>
              <a:rPr lang="zh-CN" altLang="en-US" dirty="0"/>
              <a:t>。得到目标加速度大小</a:t>
            </a:r>
            <a:r>
              <a:rPr lang="en-US" altLang="zh-CN" dirty="0"/>
              <a:t>c</a:t>
            </a:r>
            <a:r>
              <a:rPr lang="zh-CN" altLang="en-US" dirty="0"/>
              <a:t>和已知的方向就可以得到目标加速度，进而得到实际推力加速度。</a:t>
            </a:r>
            <a:endParaRPr lang="en-US" altLang="zh-CN" dirty="0"/>
          </a:p>
          <a:p>
            <a:pPr marL="0" indent="0">
              <a:buNone/>
            </a:pPr>
            <a:endParaRPr lang="en-US" altLang="zh-CN" dirty="0"/>
          </a:p>
          <a:p>
            <a:pPr marL="0" indent="0">
              <a:buNone/>
            </a:pPr>
            <a:endParaRPr lang="en-US" altLang="zh-CN" dirty="0"/>
          </a:p>
        </p:txBody>
      </p:sp>
      <p:cxnSp>
        <p:nvCxnSpPr>
          <p:cNvPr id="4" name="直接箭头连接符 3">
            <a:extLst>
              <a:ext uri="{FF2B5EF4-FFF2-40B4-BE49-F238E27FC236}">
                <a16:creationId xmlns:a16="http://schemas.microsoft.com/office/drawing/2014/main" id="{0BB501AF-F472-432D-9842-37EEB2C71EAD}"/>
              </a:ext>
            </a:extLst>
          </p:cNvPr>
          <p:cNvCxnSpPr>
            <a:cxnSpLocks/>
          </p:cNvCxnSpPr>
          <p:nvPr/>
        </p:nvCxnSpPr>
        <p:spPr>
          <a:xfrm flipV="1">
            <a:off x="5563386" y="5149343"/>
            <a:ext cx="1065228" cy="436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a:extLst>
              <a:ext uri="{FF2B5EF4-FFF2-40B4-BE49-F238E27FC236}">
                <a16:creationId xmlns:a16="http://schemas.microsoft.com/office/drawing/2014/main" id="{0D6AD9E8-409B-4068-A46D-568EFCE71DBF}"/>
              </a:ext>
            </a:extLst>
          </p:cNvPr>
          <p:cNvCxnSpPr/>
          <p:nvPr/>
        </p:nvCxnSpPr>
        <p:spPr>
          <a:xfrm>
            <a:off x="5563386" y="5585381"/>
            <a:ext cx="0" cy="92262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 name="直接箭头连接符 5">
            <a:extLst>
              <a:ext uri="{FF2B5EF4-FFF2-40B4-BE49-F238E27FC236}">
                <a16:creationId xmlns:a16="http://schemas.microsoft.com/office/drawing/2014/main" id="{2B4A8B7E-822B-4989-8B52-94338D68C484}"/>
              </a:ext>
            </a:extLst>
          </p:cNvPr>
          <p:cNvCxnSpPr/>
          <p:nvPr/>
        </p:nvCxnSpPr>
        <p:spPr>
          <a:xfrm flipV="1">
            <a:off x="5563385" y="5149343"/>
            <a:ext cx="1065229" cy="135866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1" name="文本框 10">
            <a:extLst>
              <a:ext uri="{FF2B5EF4-FFF2-40B4-BE49-F238E27FC236}">
                <a16:creationId xmlns:a16="http://schemas.microsoft.com/office/drawing/2014/main" id="{3CFB665F-A8ED-4B3F-AFD3-E50B2AD80668}"/>
              </a:ext>
            </a:extLst>
          </p:cNvPr>
          <p:cNvSpPr txBox="1"/>
          <p:nvPr/>
        </p:nvSpPr>
        <p:spPr>
          <a:xfrm>
            <a:off x="5308863" y="5367362"/>
            <a:ext cx="332142" cy="369332"/>
          </a:xfrm>
          <a:prstGeom prst="rect">
            <a:avLst/>
          </a:prstGeom>
          <a:noFill/>
        </p:spPr>
        <p:txBody>
          <a:bodyPr wrap="none" rtlCol="0">
            <a:spAutoFit/>
          </a:bodyPr>
          <a:lstStyle/>
          <a:p>
            <a:r>
              <a:rPr lang="en-US" altLang="zh-CN" dirty="0"/>
              <a:t>A</a:t>
            </a:r>
            <a:endParaRPr lang="zh-CN" altLang="en-US" dirty="0"/>
          </a:p>
        </p:txBody>
      </p:sp>
      <p:sp>
        <p:nvSpPr>
          <p:cNvPr id="18" name="文本框 17">
            <a:extLst>
              <a:ext uri="{FF2B5EF4-FFF2-40B4-BE49-F238E27FC236}">
                <a16:creationId xmlns:a16="http://schemas.microsoft.com/office/drawing/2014/main" id="{2C6CD577-16CF-4292-84DE-9FDA6C84AE84}"/>
              </a:ext>
            </a:extLst>
          </p:cNvPr>
          <p:cNvSpPr txBox="1"/>
          <p:nvPr/>
        </p:nvSpPr>
        <p:spPr>
          <a:xfrm>
            <a:off x="6628614" y="4780011"/>
            <a:ext cx="914400" cy="369332"/>
          </a:xfrm>
          <a:prstGeom prst="rect">
            <a:avLst/>
          </a:prstGeom>
          <a:noFill/>
        </p:spPr>
        <p:txBody>
          <a:bodyPr wrap="square" rtlCol="0">
            <a:spAutoFit/>
          </a:bodyPr>
          <a:lstStyle/>
          <a:p>
            <a:r>
              <a:rPr lang="en-US" altLang="zh-CN" dirty="0"/>
              <a:t>B</a:t>
            </a:r>
            <a:endParaRPr lang="zh-CN" altLang="en-US" dirty="0"/>
          </a:p>
        </p:txBody>
      </p:sp>
      <p:sp>
        <p:nvSpPr>
          <p:cNvPr id="19" name="文本框 18">
            <a:extLst>
              <a:ext uri="{FF2B5EF4-FFF2-40B4-BE49-F238E27FC236}">
                <a16:creationId xmlns:a16="http://schemas.microsoft.com/office/drawing/2014/main" id="{4FED6615-4C5D-4116-BB1E-FE3215CEC928}"/>
              </a:ext>
            </a:extLst>
          </p:cNvPr>
          <p:cNvSpPr txBox="1"/>
          <p:nvPr/>
        </p:nvSpPr>
        <p:spPr>
          <a:xfrm>
            <a:off x="5399717" y="6488668"/>
            <a:ext cx="327334" cy="369332"/>
          </a:xfrm>
          <a:prstGeom prst="rect">
            <a:avLst/>
          </a:prstGeom>
          <a:noFill/>
        </p:spPr>
        <p:txBody>
          <a:bodyPr wrap="none" rtlCol="0">
            <a:spAutoFit/>
          </a:bodyPr>
          <a:lstStyle/>
          <a:p>
            <a:r>
              <a:rPr lang="en-US" altLang="zh-CN" dirty="0"/>
              <a:t>C</a:t>
            </a:r>
            <a:endParaRPr lang="zh-CN" altLang="en-US" dirty="0"/>
          </a:p>
        </p:txBody>
      </p:sp>
    </p:spTree>
    <p:extLst>
      <p:ext uri="{BB962C8B-B14F-4D97-AF65-F5344CB8AC3E}">
        <p14:creationId xmlns:p14="http://schemas.microsoft.com/office/powerpoint/2010/main" val="42926967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F6766E-5AE3-4CCD-B86E-720500DFB5DE}"/>
              </a:ext>
            </a:extLst>
          </p:cNvPr>
          <p:cNvSpPr>
            <a:spLocks noGrp="1"/>
          </p:cNvSpPr>
          <p:nvPr>
            <p:ph type="title"/>
          </p:nvPr>
        </p:nvSpPr>
        <p:spPr/>
        <p:txBody>
          <a:bodyPr/>
          <a:lstStyle/>
          <a:p>
            <a:r>
              <a:rPr lang="zh-CN" altLang="en-US" dirty="0"/>
              <a:t>着陆程序拆分</a:t>
            </a:r>
            <a:r>
              <a:rPr lang="en-US" altLang="zh-CN" dirty="0"/>
              <a:t>——</a:t>
            </a:r>
            <a:r>
              <a:rPr lang="zh-CN" altLang="en-US" dirty="0"/>
              <a:t>一级火箭再入</a:t>
            </a:r>
          </a:p>
        </p:txBody>
      </p:sp>
      <p:sp>
        <p:nvSpPr>
          <p:cNvPr id="3" name="内容占位符 2">
            <a:extLst>
              <a:ext uri="{FF2B5EF4-FFF2-40B4-BE49-F238E27FC236}">
                <a16:creationId xmlns:a16="http://schemas.microsoft.com/office/drawing/2014/main" id="{2A8FC0F9-A2B7-4E1F-A519-1EA5D0AD1775}"/>
              </a:ext>
            </a:extLst>
          </p:cNvPr>
          <p:cNvSpPr>
            <a:spLocks noGrp="1"/>
          </p:cNvSpPr>
          <p:nvPr>
            <p:ph idx="1"/>
          </p:nvPr>
        </p:nvSpPr>
        <p:spPr/>
        <p:txBody>
          <a:bodyPr/>
          <a:lstStyle/>
          <a:p>
            <a:pPr marL="0" indent="0">
              <a:buNone/>
            </a:pPr>
            <a:r>
              <a:rPr lang="zh-CN" altLang="en-US" dirty="0"/>
              <a:t>和助推器返航一样，最终要达到目标速度，目标速度的竖直分量根据情况设置为某个常数，而水平分量大小也是常数，方向由当前位置的水平分量指向目标位置的水平分量。稍有不同的是点火时机，我们希望助推器分离的时候就要调整方向并点火，而一级火箭因为分离的时候已经飞得很高了，这时候就算是消除竖直速度也达不到目的，再入时竖直速度可能还是很大，于是需要等到即将再入较为稠密的大气层时才点火刹车，以免速度过快造成箭体烧蚀严重。</a:t>
            </a:r>
            <a:endParaRPr lang="en-US" altLang="zh-CN" dirty="0"/>
          </a:p>
        </p:txBody>
      </p:sp>
    </p:spTree>
    <p:extLst>
      <p:ext uri="{BB962C8B-B14F-4D97-AF65-F5344CB8AC3E}">
        <p14:creationId xmlns:p14="http://schemas.microsoft.com/office/powerpoint/2010/main" val="41218804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394367-E4F8-4118-8D05-DF16FAA42115}"/>
              </a:ext>
            </a:extLst>
          </p:cNvPr>
          <p:cNvSpPr>
            <a:spLocks noGrp="1"/>
          </p:cNvSpPr>
          <p:nvPr>
            <p:ph type="title"/>
          </p:nvPr>
        </p:nvSpPr>
        <p:spPr/>
        <p:txBody>
          <a:bodyPr/>
          <a:lstStyle/>
          <a:p>
            <a:r>
              <a:rPr lang="zh-CN" altLang="en-US" dirty="0"/>
              <a:t>着陆程序拆分</a:t>
            </a:r>
            <a:r>
              <a:rPr lang="en-US" altLang="zh-CN" dirty="0"/>
              <a:t>——</a:t>
            </a:r>
            <a:r>
              <a:rPr lang="zh-CN" altLang="en-US" dirty="0"/>
              <a:t>着陆前刹车</a:t>
            </a:r>
          </a:p>
        </p:txBody>
      </p:sp>
      <p:sp>
        <p:nvSpPr>
          <p:cNvPr id="3" name="内容占位符 2">
            <a:extLst>
              <a:ext uri="{FF2B5EF4-FFF2-40B4-BE49-F238E27FC236}">
                <a16:creationId xmlns:a16="http://schemas.microsoft.com/office/drawing/2014/main" id="{4FAD5C60-C483-43DE-9554-ED076C8E82F6}"/>
              </a:ext>
            </a:extLst>
          </p:cNvPr>
          <p:cNvSpPr>
            <a:spLocks noGrp="1"/>
          </p:cNvSpPr>
          <p:nvPr>
            <p:ph idx="1"/>
          </p:nvPr>
        </p:nvSpPr>
        <p:spPr/>
        <p:txBody>
          <a:bodyPr/>
          <a:lstStyle/>
          <a:p>
            <a:pPr marL="0" indent="0">
              <a:buNone/>
            </a:pPr>
            <a:r>
              <a:rPr lang="zh-CN" altLang="en-US" dirty="0"/>
              <a:t>着陆前刹车是为了初步消除水平误差和水平速度，以免飞过头了，而较为精确的制导则没有这一步，</a:t>
            </a:r>
            <a:r>
              <a:rPr lang="en-US" altLang="zh-CN" dirty="0"/>
              <a:t>SpaceX</a:t>
            </a:r>
            <a:r>
              <a:rPr lang="zh-CN" altLang="en-US" dirty="0"/>
              <a:t>的一级火箭着陆时就没有，</a:t>
            </a:r>
            <a:r>
              <a:rPr lang="en-US" altLang="zh-CN" dirty="0"/>
              <a:t>SpaceX</a:t>
            </a:r>
            <a:r>
              <a:rPr lang="zh-CN" altLang="en-US" dirty="0"/>
              <a:t>采用的着陆算法是基于凸优化直接规划好着陆轨迹的，所以能够一步到位地完成最终着陆过程，具体可见：</a:t>
            </a:r>
            <a:endParaRPr lang="en-US" altLang="zh-CN" dirty="0"/>
          </a:p>
          <a:p>
            <a:pPr marL="0" indent="0">
              <a:buNone/>
            </a:pPr>
            <a:r>
              <a:rPr lang="en-US" altLang="zh-CN" dirty="0">
                <a:hlinkClick r:id="rId2"/>
              </a:rPr>
              <a:t>http://www.larsblackmore.com/iee_tcst13.pdf</a:t>
            </a:r>
            <a:endParaRPr lang="en-US" altLang="zh-CN" dirty="0"/>
          </a:p>
          <a:p>
            <a:pPr marL="0" indent="0">
              <a:buNone/>
            </a:pPr>
            <a:r>
              <a:rPr lang="zh-CN" altLang="en-US" dirty="0"/>
              <a:t>这是高级玩法，我们先来搞一下初级的。</a:t>
            </a:r>
            <a:endParaRPr lang="en-US" altLang="zh-CN" dirty="0"/>
          </a:p>
          <a:p>
            <a:pPr marL="0" indent="0">
              <a:buNone/>
            </a:pPr>
            <a:endParaRPr lang="en-US" altLang="zh-CN" dirty="0"/>
          </a:p>
          <a:p>
            <a:pPr marL="0" indent="0">
              <a:buNone/>
            </a:pPr>
            <a:r>
              <a:rPr lang="zh-CN" altLang="en-US" dirty="0"/>
              <a:t>而</a:t>
            </a:r>
            <a:r>
              <a:rPr lang="en-US" altLang="zh-CN" dirty="0"/>
              <a:t>SpaceX</a:t>
            </a:r>
            <a:r>
              <a:rPr lang="zh-CN" altLang="en-US" dirty="0"/>
              <a:t>的重型猎鹰</a:t>
            </a:r>
            <a:r>
              <a:rPr lang="en-US" altLang="zh-CN" dirty="0"/>
              <a:t>Test Flight</a:t>
            </a:r>
            <a:r>
              <a:rPr lang="zh-CN" altLang="en-US" dirty="0"/>
              <a:t>时，助推器的回收也是有这个步骤的。</a:t>
            </a:r>
            <a:endParaRPr lang="en-US" altLang="zh-CN" dirty="0"/>
          </a:p>
          <a:p>
            <a:pPr marL="0" indent="0">
              <a:buNone/>
            </a:pPr>
            <a:endParaRPr lang="zh-CN" altLang="en-US" dirty="0"/>
          </a:p>
        </p:txBody>
      </p:sp>
    </p:spTree>
    <p:extLst>
      <p:ext uri="{BB962C8B-B14F-4D97-AF65-F5344CB8AC3E}">
        <p14:creationId xmlns:p14="http://schemas.microsoft.com/office/powerpoint/2010/main" val="2907856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F84B68-7CEF-4DBD-9D51-99DD4BDFF514}"/>
              </a:ext>
            </a:extLst>
          </p:cNvPr>
          <p:cNvSpPr>
            <a:spLocks noGrp="1"/>
          </p:cNvSpPr>
          <p:nvPr>
            <p:ph idx="1"/>
          </p:nvPr>
        </p:nvSpPr>
        <p:spPr>
          <a:xfrm>
            <a:off x="838200" y="707010"/>
            <a:ext cx="10515600" cy="5469953"/>
          </a:xfrm>
        </p:spPr>
        <p:txBody>
          <a:bodyPr/>
          <a:lstStyle/>
          <a:p>
            <a:pPr marL="0" indent="0">
              <a:buNone/>
            </a:pPr>
            <a:r>
              <a:rPr lang="zh-CN" altLang="en-US" dirty="0"/>
              <a:t>具体实现：让火箭朝着一个特定方向倾斜，尽量平躺让推力加速度的水平分量足够大，但也要保证迎角在一定范围内，否则火箭高速运动时容易产生很大误差甚至失控。根据运动模型求得的水平加速度，求出其在火箭朝向上的投影向量，如果投影是负的，证明还要加速，我们不需要加速，直接设为</a:t>
            </a:r>
            <a:r>
              <a:rPr lang="en-US" altLang="zh-CN" dirty="0"/>
              <a:t>0</a:t>
            </a:r>
            <a:r>
              <a:rPr lang="zh-CN" altLang="en-US" dirty="0"/>
              <a:t>，也就是投影取非负值，此时与投影垂直的方向上可能还有加速度，我们需要加上这个加速度，否则无法消除这个方向上的误差。</a:t>
            </a:r>
            <a:endParaRPr lang="en-US" altLang="zh-CN" dirty="0"/>
          </a:p>
          <a:p>
            <a:pPr marL="0" indent="0">
              <a:buNone/>
            </a:pPr>
            <a:endParaRPr lang="en-US" altLang="zh-CN" dirty="0"/>
          </a:p>
          <a:p>
            <a:pPr marL="0" indent="0">
              <a:buNone/>
            </a:pPr>
            <a:r>
              <a:rPr lang="zh-CN" altLang="en-US" dirty="0"/>
              <a:t>然后我们需要设置运动模型精确度在一个较大的值，因为存在大气阻力，我们是无法完全消除水平误差的，所以在较为靠近目标时，优先将水平速度减下来接近</a:t>
            </a:r>
            <a:r>
              <a:rPr lang="en-US" altLang="zh-CN" dirty="0"/>
              <a:t>0</a:t>
            </a:r>
            <a:r>
              <a:rPr lang="zh-CN" altLang="en-US" dirty="0"/>
              <a:t>。</a:t>
            </a:r>
          </a:p>
        </p:txBody>
      </p:sp>
    </p:spTree>
    <p:extLst>
      <p:ext uri="{BB962C8B-B14F-4D97-AF65-F5344CB8AC3E}">
        <p14:creationId xmlns:p14="http://schemas.microsoft.com/office/powerpoint/2010/main" val="12008623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355E07-F6F5-4CB5-822D-2C46A7C17520}"/>
              </a:ext>
            </a:extLst>
          </p:cNvPr>
          <p:cNvSpPr>
            <a:spLocks noGrp="1"/>
          </p:cNvSpPr>
          <p:nvPr>
            <p:ph type="title"/>
          </p:nvPr>
        </p:nvSpPr>
        <p:spPr/>
        <p:txBody>
          <a:bodyPr/>
          <a:lstStyle/>
          <a:p>
            <a:r>
              <a:rPr lang="zh-CN" altLang="en-US" dirty="0"/>
              <a:t>着陆程序拆分</a:t>
            </a:r>
            <a:r>
              <a:rPr lang="en-US" altLang="zh-CN" dirty="0"/>
              <a:t>——</a:t>
            </a:r>
            <a:r>
              <a:rPr lang="zh-CN" altLang="en-US" dirty="0"/>
              <a:t>最终着陆</a:t>
            </a:r>
          </a:p>
        </p:txBody>
      </p:sp>
      <p:sp>
        <p:nvSpPr>
          <p:cNvPr id="3" name="内容占位符 2">
            <a:extLst>
              <a:ext uri="{FF2B5EF4-FFF2-40B4-BE49-F238E27FC236}">
                <a16:creationId xmlns:a16="http://schemas.microsoft.com/office/drawing/2014/main" id="{3EB128E9-1B1E-45E7-8120-054EC1946EE5}"/>
              </a:ext>
            </a:extLst>
          </p:cNvPr>
          <p:cNvSpPr>
            <a:spLocks noGrp="1"/>
          </p:cNvSpPr>
          <p:nvPr>
            <p:ph idx="1"/>
          </p:nvPr>
        </p:nvSpPr>
        <p:spPr/>
        <p:txBody>
          <a:bodyPr/>
          <a:lstStyle/>
          <a:p>
            <a:pPr marL="0" indent="0">
              <a:buNone/>
            </a:pPr>
            <a:r>
              <a:rPr lang="zh-CN" altLang="en-US" dirty="0"/>
              <a:t>经过刹车后，水平误差和速度都比较小了，但是水平误差依然存在，而水平速度误差可能也不小，如果最终着陆点火了，我们可以通过比例控制消去水平误差和速度，但是过早点火并不是好事，可能会浪费很多燃料，因为最终着陆时迎角必定不能过大，否则很容易造成更大的误差，而小的迎角时，为了是满足水平加速度大小，竖直方向的加速度也会跟着变大，大于重力加速度时，火箭还会往上飞。</a:t>
            </a:r>
            <a:endParaRPr lang="en-US" altLang="zh-CN" dirty="0"/>
          </a:p>
          <a:p>
            <a:pPr marL="0" indent="0">
              <a:buNone/>
            </a:pPr>
            <a:r>
              <a:rPr lang="zh-CN" altLang="en-US" dirty="0"/>
              <a:t>此时我们可以利用空气动力滑行进一步消去水平误差和速度，直到最终点火启动。</a:t>
            </a:r>
          </a:p>
        </p:txBody>
      </p:sp>
    </p:spTree>
    <p:extLst>
      <p:ext uri="{BB962C8B-B14F-4D97-AF65-F5344CB8AC3E}">
        <p14:creationId xmlns:p14="http://schemas.microsoft.com/office/powerpoint/2010/main" val="15987526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006B8BB-3005-483A-893A-F9FF4B58E4D2}"/>
              </a:ext>
            </a:extLst>
          </p:cNvPr>
          <p:cNvSpPr>
            <a:spLocks noGrp="1"/>
          </p:cNvSpPr>
          <p:nvPr>
            <p:ph idx="1"/>
          </p:nvPr>
        </p:nvSpPr>
        <p:spPr>
          <a:xfrm>
            <a:off x="838200" y="678730"/>
            <a:ext cx="10515600" cy="5498233"/>
          </a:xfrm>
        </p:spPr>
        <p:txBody>
          <a:bodyPr/>
          <a:lstStyle/>
          <a:p>
            <a:pPr marL="0" indent="0">
              <a:buNone/>
            </a:pPr>
            <a:r>
              <a:rPr lang="zh-CN" altLang="en-US" dirty="0"/>
              <a:t>同样是通过比例控制，我们得到一个加速度。这个加速度不由引擎提供，而是由空气阻力提供。</a:t>
            </a:r>
            <a:endParaRPr lang="en-US" altLang="zh-CN" dirty="0"/>
          </a:p>
          <a:p>
            <a:pPr marL="0" indent="0">
              <a:buNone/>
            </a:pPr>
            <a:endParaRPr lang="en-US" altLang="zh-CN" dirty="0"/>
          </a:p>
        </p:txBody>
      </p:sp>
      <p:sp>
        <p:nvSpPr>
          <p:cNvPr id="4" name="矩形 3">
            <a:extLst>
              <a:ext uri="{FF2B5EF4-FFF2-40B4-BE49-F238E27FC236}">
                <a16:creationId xmlns:a16="http://schemas.microsoft.com/office/drawing/2014/main" id="{297C556D-4226-4D9E-AFB5-7E674B5BE062}"/>
              </a:ext>
            </a:extLst>
          </p:cNvPr>
          <p:cNvSpPr/>
          <p:nvPr/>
        </p:nvSpPr>
        <p:spPr>
          <a:xfrm rot="1940544">
            <a:off x="5033913" y="2234153"/>
            <a:ext cx="659877" cy="188536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a:extLst>
              <a:ext uri="{FF2B5EF4-FFF2-40B4-BE49-F238E27FC236}">
                <a16:creationId xmlns:a16="http://schemas.microsoft.com/office/drawing/2014/main" id="{F2A090E1-91C9-486E-A7FF-F2DF3853B8B7}"/>
              </a:ext>
            </a:extLst>
          </p:cNvPr>
          <p:cNvCxnSpPr/>
          <p:nvPr/>
        </p:nvCxnSpPr>
        <p:spPr>
          <a:xfrm flipV="1">
            <a:off x="5400016" y="3176833"/>
            <a:ext cx="0" cy="161434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 name="直接箭头连接符 9">
            <a:extLst>
              <a:ext uri="{FF2B5EF4-FFF2-40B4-BE49-F238E27FC236}">
                <a16:creationId xmlns:a16="http://schemas.microsoft.com/office/drawing/2014/main" id="{FED336F8-A3A4-4E56-9A9F-D9BBA59EFB7D}"/>
              </a:ext>
            </a:extLst>
          </p:cNvPr>
          <p:cNvCxnSpPr>
            <a:cxnSpLocks/>
          </p:cNvCxnSpPr>
          <p:nvPr/>
        </p:nvCxnSpPr>
        <p:spPr>
          <a:xfrm flipH="1" flipV="1">
            <a:off x="4527374" y="2528983"/>
            <a:ext cx="872642" cy="6478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文本框 10">
            <a:extLst>
              <a:ext uri="{FF2B5EF4-FFF2-40B4-BE49-F238E27FC236}">
                <a16:creationId xmlns:a16="http://schemas.microsoft.com/office/drawing/2014/main" id="{E351E31E-29B0-4EE3-8A48-5BF8C27B87F2}"/>
              </a:ext>
            </a:extLst>
          </p:cNvPr>
          <p:cNvSpPr txBox="1"/>
          <p:nvPr/>
        </p:nvSpPr>
        <p:spPr>
          <a:xfrm>
            <a:off x="5542002" y="4316080"/>
            <a:ext cx="1107996" cy="369332"/>
          </a:xfrm>
          <a:prstGeom prst="rect">
            <a:avLst/>
          </a:prstGeom>
          <a:noFill/>
        </p:spPr>
        <p:txBody>
          <a:bodyPr wrap="none" rtlCol="0">
            <a:spAutoFit/>
          </a:bodyPr>
          <a:lstStyle/>
          <a:p>
            <a:r>
              <a:rPr lang="zh-CN" altLang="en-US" dirty="0"/>
              <a:t>空气流向</a:t>
            </a:r>
          </a:p>
        </p:txBody>
      </p:sp>
      <p:sp>
        <p:nvSpPr>
          <p:cNvPr id="12" name="文本框 11">
            <a:extLst>
              <a:ext uri="{FF2B5EF4-FFF2-40B4-BE49-F238E27FC236}">
                <a16:creationId xmlns:a16="http://schemas.microsoft.com/office/drawing/2014/main" id="{4018FD79-EA11-46A1-A07A-1595AE440280}"/>
              </a:ext>
            </a:extLst>
          </p:cNvPr>
          <p:cNvSpPr txBox="1"/>
          <p:nvPr/>
        </p:nvSpPr>
        <p:spPr>
          <a:xfrm>
            <a:off x="2872263" y="2326366"/>
            <a:ext cx="2031325" cy="369332"/>
          </a:xfrm>
          <a:prstGeom prst="rect">
            <a:avLst/>
          </a:prstGeom>
          <a:noFill/>
        </p:spPr>
        <p:txBody>
          <a:bodyPr wrap="none" rtlCol="0">
            <a:spAutoFit/>
          </a:bodyPr>
          <a:lstStyle/>
          <a:p>
            <a:r>
              <a:rPr lang="zh-CN" altLang="en-US" dirty="0"/>
              <a:t>空气对箭体的阻力</a:t>
            </a:r>
          </a:p>
        </p:txBody>
      </p:sp>
      <p:sp>
        <p:nvSpPr>
          <p:cNvPr id="13" name="文本框 12">
            <a:extLst>
              <a:ext uri="{FF2B5EF4-FFF2-40B4-BE49-F238E27FC236}">
                <a16:creationId xmlns:a16="http://schemas.microsoft.com/office/drawing/2014/main" id="{EEEC3CA2-B66E-4341-BD47-68540FCE248B}"/>
              </a:ext>
            </a:extLst>
          </p:cNvPr>
          <p:cNvSpPr txBox="1"/>
          <p:nvPr/>
        </p:nvSpPr>
        <p:spPr>
          <a:xfrm>
            <a:off x="6649998" y="3104680"/>
            <a:ext cx="5262979" cy="646331"/>
          </a:xfrm>
          <a:prstGeom prst="rect">
            <a:avLst/>
          </a:prstGeom>
          <a:noFill/>
        </p:spPr>
        <p:txBody>
          <a:bodyPr wrap="none" rtlCol="0">
            <a:spAutoFit/>
          </a:bodyPr>
          <a:lstStyle/>
          <a:p>
            <a:r>
              <a:rPr lang="zh-CN" altLang="en-US" dirty="0"/>
              <a:t>也就是说，当我们希望火箭有个向左的加速度时，</a:t>
            </a:r>
            <a:endParaRPr lang="en-US" altLang="zh-CN" dirty="0"/>
          </a:p>
          <a:p>
            <a:r>
              <a:rPr lang="zh-CN" altLang="en-US" dirty="0"/>
              <a:t>我们把火箭向右倾斜，即反方向倾斜。</a:t>
            </a:r>
          </a:p>
        </p:txBody>
      </p:sp>
    </p:spTree>
    <p:extLst>
      <p:ext uri="{BB962C8B-B14F-4D97-AF65-F5344CB8AC3E}">
        <p14:creationId xmlns:p14="http://schemas.microsoft.com/office/powerpoint/2010/main" val="10579111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FBC7CC-79D4-48E5-BA10-516B40633D69}"/>
              </a:ext>
            </a:extLst>
          </p:cNvPr>
          <p:cNvSpPr>
            <a:spLocks noGrp="1"/>
          </p:cNvSpPr>
          <p:nvPr>
            <p:ph type="title"/>
          </p:nvPr>
        </p:nvSpPr>
        <p:spPr/>
        <p:txBody>
          <a:bodyPr/>
          <a:lstStyle/>
          <a:p>
            <a:r>
              <a:rPr lang="zh-CN" altLang="en-US" dirty="0"/>
              <a:t>着陆程序拆分</a:t>
            </a:r>
            <a:r>
              <a:rPr lang="en-US" altLang="zh-CN" dirty="0"/>
              <a:t>——</a:t>
            </a:r>
            <a:r>
              <a:rPr lang="zh-CN" altLang="en-US" dirty="0"/>
              <a:t>最终着陆</a:t>
            </a:r>
          </a:p>
        </p:txBody>
      </p:sp>
      <p:sp>
        <p:nvSpPr>
          <p:cNvPr id="3" name="内容占位符 2">
            <a:extLst>
              <a:ext uri="{FF2B5EF4-FFF2-40B4-BE49-F238E27FC236}">
                <a16:creationId xmlns:a16="http://schemas.microsoft.com/office/drawing/2014/main" id="{F46F40E1-445C-4E33-AA07-E8922B6EA0C1}"/>
              </a:ext>
            </a:extLst>
          </p:cNvPr>
          <p:cNvSpPr>
            <a:spLocks noGrp="1"/>
          </p:cNvSpPr>
          <p:nvPr>
            <p:ph idx="1"/>
          </p:nvPr>
        </p:nvSpPr>
        <p:spPr/>
        <p:txBody>
          <a:bodyPr/>
          <a:lstStyle/>
          <a:p>
            <a:pPr marL="0" indent="0">
              <a:buNone/>
            </a:pPr>
            <a:r>
              <a:rPr lang="zh-CN" altLang="en-US" dirty="0"/>
              <a:t>最后，点火，进行最终的刹车，竖直方向上由运动模型控制，水平方向使用连续的误差比例控制，这样双管齐下，就完成了最后的着陆了。</a:t>
            </a:r>
          </a:p>
        </p:txBody>
      </p:sp>
    </p:spTree>
    <p:extLst>
      <p:ext uri="{BB962C8B-B14F-4D97-AF65-F5344CB8AC3E}">
        <p14:creationId xmlns:p14="http://schemas.microsoft.com/office/powerpoint/2010/main" val="13525824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71B7B6-8899-42A6-ACF7-EAAEEB4C1215}"/>
              </a:ext>
            </a:extLst>
          </p:cNvPr>
          <p:cNvSpPr>
            <a:spLocks noGrp="1"/>
          </p:cNvSpPr>
          <p:nvPr>
            <p:ph type="title"/>
          </p:nvPr>
        </p:nvSpPr>
        <p:spPr/>
        <p:txBody>
          <a:bodyPr/>
          <a:lstStyle/>
          <a:p>
            <a:r>
              <a:rPr lang="zh-CN" altLang="en-US" dirty="0"/>
              <a:t>需要的知识</a:t>
            </a:r>
          </a:p>
        </p:txBody>
      </p:sp>
      <p:sp>
        <p:nvSpPr>
          <p:cNvPr id="3" name="内容占位符 2">
            <a:extLst>
              <a:ext uri="{FF2B5EF4-FFF2-40B4-BE49-F238E27FC236}">
                <a16:creationId xmlns:a16="http://schemas.microsoft.com/office/drawing/2014/main" id="{0A5FB158-03FD-4E2E-80C8-CE75F65EC02B}"/>
              </a:ext>
            </a:extLst>
          </p:cNvPr>
          <p:cNvSpPr>
            <a:spLocks noGrp="1"/>
          </p:cNvSpPr>
          <p:nvPr>
            <p:ph idx="1"/>
          </p:nvPr>
        </p:nvSpPr>
        <p:spPr/>
        <p:txBody>
          <a:bodyPr/>
          <a:lstStyle/>
          <a:p>
            <a:r>
              <a:rPr lang="zh-CN" altLang="en-US" dirty="0"/>
              <a:t>一点中学物理、中学数学知识</a:t>
            </a:r>
            <a:endParaRPr lang="en-US" altLang="zh-CN" dirty="0"/>
          </a:p>
          <a:p>
            <a:r>
              <a:rPr lang="zh-CN" altLang="en-US" dirty="0"/>
              <a:t>最好有</a:t>
            </a:r>
            <a:r>
              <a:rPr lang="en-US" altLang="zh-CN" dirty="0"/>
              <a:t>python</a:t>
            </a:r>
            <a:r>
              <a:rPr lang="zh-CN" altLang="en-US" dirty="0"/>
              <a:t>或者其它通用编程语言的编程基础</a:t>
            </a:r>
            <a:endParaRPr lang="en-US" altLang="zh-CN" dirty="0"/>
          </a:p>
          <a:p>
            <a:r>
              <a:rPr lang="zh-CN" altLang="en-US" dirty="0"/>
              <a:t>其它：</a:t>
            </a:r>
            <a:endParaRPr lang="en-US" altLang="zh-CN" dirty="0"/>
          </a:p>
          <a:p>
            <a:pPr lvl="1"/>
            <a:r>
              <a:rPr lang="zh-CN" altLang="en-US" dirty="0"/>
              <a:t>了解四元数的使用（</a:t>
            </a:r>
            <a:r>
              <a:rPr lang="en-US" altLang="zh-CN" dirty="0"/>
              <a:t>KRPC</a:t>
            </a:r>
            <a:r>
              <a:rPr lang="zh-CN" altLang="en-US" dirty="0"/>
              <a:t>库构造参考系）</a:t>
            </a:r>
            <a:endParaRPr lang="en-US" altLang="zh-CN" dirty="0"/>
          </a:p>
          <a:p>
            <a:pPr lvl="1"/>
            <a:r>
              <a:rPr lang="zh-CN" altLang="en-US" dirty="0"/>
              <a:t>了解</a:t>
            </a:r>
            <a:r>
              <a:rPr lang="en-US" altLang="zh-CN" dirty="0" err="1"/>
              <a:t>numpy</a:t>
            </a:r>
            <a:r>
              <a:rPr lang="zh-CN" altLang="en-US" dirty="0"/>
              <a:t>的使用</a:t>
            </a:r>
            <a:endParaRPr lang="en-US" altLang="zh-CN" dirty="0"/>
          </a:p>
          <a:p>
            <a:pPr lvl="1"/>
            <a:r>
              <a:rPr lang="zh-CN" altLang="en-US" dirty="0"/>
              <a:t>了解常用的向量运算：点积、叉积、余弦公式、投影、向量旋转公式等</a:t>
            </a:r>
            <a:endParaRPr lang="en-US" altLang="zh-CN" dirty="0"/>
          </a:p>
        </p:txBody>
      </p:sp>
    </p:spTree>
    <p:extLst>
      <p:ext uri="{BB962C8B-B14F-4D97-AF65-F5344CB8AC3E}">
        <p14:creationId xmlns:p14="http://schemas.microsoft.com/office/powerpoint/2010/main" val="15958622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BE748C-0FB3-4B3E-A850-D7D5C4268D63}"/>
              </a:ext>
            </a:extLst>
          </p:cNvPr>
          <p:cNvSpPr>
            <a:spLocks noGrp="1"/>
          </p:cNvSpPr>
          <p:nvPr>
            <p:ph type="title"/>
          </p:nvPr>
        </p:nvSpPr>
        <p:spPr/>
        <p:txBody>
          <a:bodyPr>
            <a:normAutofit fontScale="90000"/>
          </a:bodyPr>
          <a:lstStyle/>
          <a:p>
            <a:r>
              <a:rPr lang="en-US" altLang="zh-CN" dirty="0"/>
              <a:t>KSP</a:t>
            </a:r>
            <a:r>
              <a:rPr lang="zh-CN" altLang="en-US" dirty="0"/>
              <a:t>需要用到的</a:t>
            </a:r>
            <a:r>
              <a:rPr lang="en-US" altLang="zh-CN" dirty="0"/>
              <a:t>MOD</a:t>
            </a:r>
            <a:br>
              <a:rPr lang="en-US" altLang="zh-CN" dirty="0"/>
            </a:br>
            <a:r>
              <a:rPr lang="zh-CN" altLang="en-US" dirty="0"/>
              <a:t>以及如何放置一个海上无人平台</a:t>
            </a:r>
            <a:br>
              <a:rPr lang="en-US" altLang="zh-CN" dirty="0"/>
            </a:br>
            <a:endParaRPr lang="zh-CN" altLang="en-US" dirty="0"/>
          </a:p>
        </p:txBody>
      </p:sp>
      <p:sp>
        <p:nvSpPr>
          <p:cNvPr id="3" name="内容占位符 2">
            <a:extLst>
              <a:ext uri="{FF2B5EF4-FFF2-40B4-BE49-F238E27FC236}">
                <a16:creationId xmlns:a16="http://schemas.microsoft.com/office/drawing/2014/main" id="{DBE9A435-4BE9-4512-9B89-5901DA8A246A}"/>
              </a:ext>
            </a:extLst>
          </p:cNvPr>
          <p:cNvSpPr>
            <a:spLocks noGrp="1"/>
          </p:cNvSpPr>
          <p:nvPr>
            <p:ph idx="1"/>
          </p:nvPr>
        </p:nvSpPr>
        <p:spPr/>
        <p:txBody>
          <a:bodyPr/>
          <a:lstStyle/>
          <a:p>
            <a:r>
              <a:rPr lang="zh-CN" altLang="en-US" dirty="0"/>
              <a:t>必备</a:t>
            </a:r>
            <a:r>
              <a:rPr lang="en-US" altLang="zh-CN" dirty="0"/>
              <a:t>MOD</a:t>
            </a:r>
            <a:r>
              <a:rPr lang="zh-CN" altLang="en-US" dirty="0"/>
              <a:t>：</a:t>
            </a:r>
            <a:endParaRPr lang="en-US" altLang="zh-CN" dirty="0"/>
          </a:p>
          <a:p>
            <a:pPr lvl="1"/>
            <a:r>
              <a:rPr lang="en-US" altLang="zh-CN" dirty="0" err="1"/>
              <a:t>krpc</a:t>
            </a:r>
            <a:r>
              <a:rPr lang="zh-CN" altLang="en-US" dirty="0"/>
              <a:t>（</a:t>
            </a:r>
            <a:r>
              <a:rPr lang="en-US" altLang="zh-CN" dirty="0" err="1"/>
              <a:t>github</a:t>
            </a:r>
            <a:r>
              <a:rPr lang="zh-CN" altLang="en-US" dirty="0"/>
              <a:t>下载）</a:t>
            </a:r>
            <a:endParaRPr lang="en-US" altLang="zh-CN" dirty="0"/>
          </a:p>
          <a:p>
            <a:pPr lvl="1"/>
            <a:r>
              <a:rPr lang="en-US" altLang="zh-CN" dirty="0" err="1"/>
              <a:t>KSCExtended</a:t>
            </a:r>
            <a:r>
              <a:rPr lang="en-US" altLang="zh-CN" dirty="0"/>
              <a:t> </a:t>
            </a:r>
            <a:r>
              <a:rPr lang="zh-CN" altLang="en-US" dirty="0"/>
              <a:t>提供着陆平台</a:t>
            </a:r>
            <a:endParaRPr lang="en-US" altLang="zh-CN" dirty="0"/>
          </a:p>
          <a:p>
            <a:pPr lvl="1"/>
            <a:r>
              <a:rPr lang="en-US" altLang="zh-CN" dirty="0"/>
              <a:t>SpaceX Launch Vehicles </a:t>
            </a:r>
            <a:r>
              <a:rPr lang="zh-CN" altLang="en-US" dirty="0"/>
              <a:t>提供海上无人平台</a:t>
            </a:r>
            <a:endParaRPr lang="en-US" altLang="zh-CN" dirty="0"/>
          </a:p>
          <a:p>
            <a:pPr lvl="1"/>
            <a:r>
              <a:rPr lang="en-US" altLang="zh-CN" dirty="0"/>
              <a:t>Tundra Exploration </a:t>
            </a:r>
            <a:r>
              <a:rPr lang="zh-CN" altLang="en-US" dirty="0"/>
              <a:t>提供重型猎鹰火箭（感觉</a:t>
            </a:r>
            <a:r>
              <a:rPr lang="en-US" altLang="zh-CN" dirty="0"/>
              <a:t>Tundra</a:t>
            </a:r>
            <a:r>
              <a:rPr lang="zh-CN" altLang="en-US" dirty="0"/>
              <a:t>的火箭比上面提供的更好看）</a:t>
            </a:r>
            <a:endParaRPr lang="en-US" altLang="zh-CN" dirty="0"/>
          </a:p>
          <a:p>
            <a:r>
              <a:rPr lang="zh-CN" altLang="en-US" dirty="0"/>
              <a:t>使用</a:t>
            </a:r>
            <a:r>
              <a:rPr lang="en-US" altLang="zh-CN" dirty="0"/>
              <a:t>KSP</a:t>
            </a:r>
            <a:r>
              <a:rPr lang="zh-CN" altLang="en-US" dirty="0"/>
              <a:t>控制台的作弊工具放置海上无人平台</a:t>
            </a:r>
            <a:endParaRPr lang="en-US" altLang="zh-CN" dirty="0"/>
          </a:p>
        </p:txBody>
      </p:sp>
    </p:spTree>
    <p:extLst>
      <p:ext uri="{BB962C8B-B14F-4D97-AF65-F5344CB8AC3E}">
        <p14:creationId xmlns:p14="http://schemas.microsoft.com/office/powerpoint/2010/main" val="18055934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74E34F-73EF-43BC-93A0-AFAA44F3C7DB}"/>
              </a:ext>
            </a:extLst>
          </p:cNvPr>
          <p:cNvSpPr>
            <a:spLocks noGrp="1"/>
          </p:cNvSpPr>
          <p:nvPr>
            <p:ph type="title"/>
          </p:nvPr>
        </p:nvSpPr>
        <p:spPr/>
        <p:txBody>
          <a:bodyPr/>
          <a:lstStyle/>
          <a:p>
            <a:r>
              <a:rPr lang="zh-CN" altLang="en-US" dirty="0"/>
              <a:t>使用</a:t>
            </a:r>
            <a:r>
              <a:rPr lang="en-US" altLang="zh-CN" dirty="0"/>
              <a:t>KRPC</a:t>
            </a:r>
            <a:r>
              <a:rPr lang="zh-CN" altLang="en-US" dirty="0"/>
              <a:t>库控制火箭</a:t>
            </a:r>
          </a:p>
        </p:txBody>
      </p:sp>
      <p:sp>
        <p:nvSpPr>
          <p:cNvPr id="3" name="内容占位符 2">
            <a:extLst>
              <a:ext uri="{FF2B5EF4-FFF2-40B4-BE49-F238E27FC236}">
                <a16:creationId xmlns:a16="http://schemas.microsoft.com/office/drawing/2014/main" id="{74A15EC4-C3F9-456B-BEE9-9E52D05BCFDB}"/>
              </a:ext>
            </a:extLst>
          </p:cNvPr>
          <p:cNvSpPr>
            <a:spLocks noGrp="1"/>
          </p:cNvSpPr>
          <p:nvPr>
            <p:ph idx="1"/>
          </p:nvPr>
        </p:nvSpPr>
        <p:spPr/>
        <p:txBody>
          <a:bodyPr>
            <a:normAutofit fontScale="85000" lnSpcReduction="20000"/>
          </a:bodyPr>
          <a:lstStyle/>
          <a:p>
            <a:r>
              <a:rPr lang="zh-CN" altLang="en-US" dirty="0"/>
              <a:t>文档链接：</a:t>
            </a:r>
            <a:r>
              <a:rPr lang="en-US" altLang="zh-CN" dirty="0">
                <a:hlinkClick r:id="rId2"/>
              </a:rPr>
              <a:t>https://krpc.github.io/krpc/</a:t>
            </a:r>
            <a:endParaRPr lang="en-US" altLang="zh-CN" dirty="0"/>
          </a:p>
          <a:p>
            <a:r>
              <a:rPr lang="zh-CN" altLang="en-US" dirty="0"/>
              <a:t>使用</a:t>
            </a:r>
            <a:r>
              <a:rPr lang="en-US" altLang="zh-CN" dirty="0"/>
              <a:t>python</a:t>
            </a:r>
            <a:r>
              <a:rPr lang="zh-CN" altLang="en-US" dirty="0"/>
              <a:t>脚本连接</a:t>
            </a:r>
            <a:r>
              <a:rPr lang="en-US" altLang="zh-CN" dirty="0"/>
              <a:t>KSP</a:t>
            </a:r>
            <a:r>
              <a:rPr lang="zh-CN" altLang="en-US" dirty="0"/>
              <a:t>中的</a:t>
            </a:r>
            <a:r>
              <a:rPr lang="en-US" altLang="zh-CN" dirty="0"/>
              <a:t>KRPC</a:t>
            </a:r>
            <a:r>
              <a:rPr lang="zh-CN" altLang="en-US" dirty="0"/>
              <a:t>服务器</a:t>
            </a:r>
            <a:endParaRPr lang="en-US" altLang="zh-CN" dirty="0"/>
          </a:p>
          <a:p>
            <a:r>
              <a:rPr lang="zh-CN" altLang="en-US" dirty="0"/>
              <a:t>基本控制：</a:t>
            </a:r>
            <a:endParaRPr lang="en-US" altLang="zh-CN" dirty="0"/>
          </a:p>
          <a:p>
            <a:pPr lvl="1"/>
            <a:r>
              <a:rPr lang="zh-CN" altLang="en-US" dirty="0"/>
              <a:t>分级</a:t>
            </a:r>
            <a:endParaRPr lang="en-US" altLang="zh-CN" dirty="0"/>
          </a:p>
          <a:p>
            <a:pPr lvl="1"/>
            <a:r>
              <a:rPr lang="zh-CN" altLang="en-US" dirty="0"/>
              <a:t>节流阀控制</a:t>
            </a:r>
            <a:endParaRPr lang="en-US" altLang="zh-CN" dirty="0"/>
          </a:p>
          <a:p>
            <a:pPr lvl="1"/>
            <a:r>
              <a:rPr lang="en-US" altLang="zh-CN" dirty="0"/>
              <a:t>KRPC</a:t>
            </a:r>
            <a:r>
              <a:rPr lang="zh-CN" altLang="en-US" dirty="0"/>
              <a:t>自带的姿态控制</a:t>
            </a:r>
            <a:r>
              <a:rPr lang="en-US" altLang="zh-CN" dirty="0"/>
              <a:t>Auto Pilot</a:t>
            </a:r>
          </a:p>
          <a:p>
            <a:pPr lvl="1"/>
            <a:r>
              <a:rPr lang="en-US" altLang="zh-CN" dirty="0"/>
              <a:t>RCS</a:t>
            </a:r>
            <a:r>
              <a:rPr lang="zh-CN" altLang="en-US" dirty="0"/>
              <a:t>打开关闭</a:t>
            </a:r>
            <a:endParaRPr lang="en-US" altLang="zh-CN" dirty="0"/>
          </a:p>
          <a:p>
            <a:pPr lvl="1"/>
            <a:r>
              <a:rPr lang="zh-CN" altLang="en-US" dirty="0"/>
              <a:t>着陆支架打开关闭</a:t>
            </a:r>
            <a:endParaRPr lang="en-US" altLang="zh-CN" dirty="0"/>
          </a:p>
          <a:p>
            <a:pPr lvl="1"/>
            <a:r>
              <a:rPr lang="zh-CN" altLang="en-US" dirty="0"/>
              <a:t>刹车（栅格翼）打开关闭</a:t>
            </a:r>
            <a:endParaRPr lang="en-US" altLang="zh-CN" dirty="0"/>
          </a:p>
          <a:p>
            <a:r>
              <a:rPr lang="zh-CN" altLang="en-US" dirty="0"/>
              <a:t>火箭基本信息获取</a:t>
            </a:r>
            <a:endParaRPr lang="en-US" altLang="zh-CN" dirty="0"/>
          </a:p>
          <a:p>
            <a:r>
              <a:rPr lang="zh-CN" altLang="en-US" dirty="0"/>
              <a:t>常用参考系和如何构造一个地面参考系</a:t>
            </a:r>
            <a:endParaRPr lang="en-US" altLang="zh-CN" dirty="0"/>
          </a:p>
          <a:p>
            <a:r>
              <a:rPr lang="en-US" altLang="zh-CN" dirty="0"/>
              <a:t>KRPC</a:t>
            </a:r>
            <a:r>
              <a:rPr lang="zh-CN" altLang="en-US" dirty="0"/>
              <a:t>调试工具：图形绘制</a:t>
            </a:r>
            <a:endParaRPr lang="en-US" altLang="zh-CN" dirty="0"/>
          </a:p>
          <a:p>
            <a:r>
              <a:rPr lang="en-US" altLang="zh-CN" dirty="0"/>
              <a:t>KRPC</a:t>
            </a:r>
            <a:r>
              <a:rPr lang="zh-CN" altLang="en-US" dirty="0"/>
              <a:t>自带姿态控制的</a:t>
            </a:r>
            <a:r>
              <a:rPr lang="en-US" altLang="zh-CN" dirty="0"/>
              <a:t>bug</a:t>
            </a:r>
          </a:p>
          <a:p>
            <a:endParaRPr lang="zh-CN" altLang="en-US" dirty="0"/>
          </a:p>
        </p:txBody>
      </p:sp>
    </p:spTree>
    <p:extLst>
      <p:ext uri="{BB962C8B-B14F-4D97-AF65-F5344CB8AC3E}">
        <p14:creationId xmlns:p14="http://schemas.microsoft.com/office/powerpoint/2010/main" val="20323032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E0F70F-8008-4C39-ABD9-60AF21E91A00}"/>
              </a:ext>
            </a:extLst>
          </p:cNvPr>
          <p:cNvSpPr>
            <a:spLocks noGrp="1"/>
          </p:cNvSpPr>
          <p:nvPr>
            <p:ph type="title"/>
          </p:nvPr>
        </p:nvSpPr>
        <p:spPr/>
        <p:txBody>
          <a:bodyPr/>
          <a:lstStyle/>
          <a:p>
            <a:r>
              <a:rPr lang="zh-CN" altLang="en-US" dirty="0"/>
              <a:t>实现一个简单的着陆算法</a:t>
            </a:r>
            <a:r>
              <a:rPr lang="en-US" altLang="zh-CN" dirty="0"/>
              <a:t>-</a:t>
            </a:r>
            <a:r>
              <a:rPr lang="zh-CN" altLang="en-US" dirty="0"/>
              <a:t>运动模型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53C1678-1A2E-4868-B30F-F3F9411F5399}"/>
                  </a:ext>
                </a:extLst>
              </p:cNvPr>
              <p:cNvSpPr>
                <a:spLocks noGrp="1"/>
              </p:cNvSpPr>
              <p:nvPr>
                <p:ph idx="1"/>
              </p:nvPr>
            </p:nvSpPr>
            <p:spPr/>
            <p:txBody>
              <a:bodyPr>
                <a:normAutofit/>
              </a:bodyPr>
              <a:lstStyle/>
              <a:p>
                <a:pPr marL="0" indent="0">
                  <a:buNone/>
                </a:pPr>
                <a:r>
                  <a:rPr lang="zh-CN" altLang="en-US" dirty="0"/>
                  <a:t>问题：</a:t>
                </a:r>
                <a:endParaRPr lang="en-US" altLang="zh-CN" dirty="0"/>
              </a:p>
              <a:p>
                <a:pPr marL="0" indent="0">
                  <a:buNone/>
                </a:pPr>
                <a:r>
                  <a:rPr lang="en-US" altLang="zh-CN" dirty="0"/>
                  <a:t>	</a:t>
                </a:r>
                <a:r>
                  <a:rPr lang="zh-CN" altLang="en-US" dirty="0"/>
                  <a:t>给定物体的初状态和末位置，如何给物体施加限定大小的力使得物体运动至末位置并且末速度为</a:t>
                </a:r>
                <a:r>
                  <a:rPr lang="en-US" altLang="zh-CN" dirty="0"/>
                  <a:t>0</a:t>
                </a:r>
                <a:r>
                  <a:rPr lang="zh-CN" altLang="en-US" dirty="0"/>
                  <a:t>呢？</a:t>
                </a:r>
                <a:endParaRPr lang="en-US" altLang="zh-CN" dirty="0"/>
              </a:p>
              <a:p>
                <a:pPr marL="0" indent="0">
                  <a:buNone/>
                </a:pPr>
                <a:endParaRPr lang="en-US" altLang="zh-CN" dirty="0"/>
              </a:p>
              <a:p>
                <a:pPr marL="0" indent="0">
                  <a:buNone/>
                </a:pPr>
                <a:r>
                  <a:rPr lang="zh-CN" altLang="en-US" dirty="0"/>
                  <a:t>匀减速模型：假设物体当前位置为</a:t>
                </a:r>
                <a:r>
                  <a:rPr lang="en-US" altLang="zh-CN" dirty="0"/>
                  <a:t>A</a:t>
                </a:r>
                <a:r>
                  <a:rPr lang="zh-CN" altLang="en-US" dirty="0"/>
                  <a:t>，目标位置为</a:t>
                </a:r>
                <a:r>
                  <a:rPr lang="en-US" altLang="zh-CN" dirty="0"/>
                  <a:t>B</a:t>
                </a:r>
                <a:r>
                  <a:rPr lang="zh-CN" altLang="en-US" dirty="0"/>
                  <a:t>，</a:t>
                </a:r>
                <a:r>
                  <a:rPr lang="en-US" altLang="zh-CN" dirty="0"/>
                  <a:t>AB</a:t>
                </a:r>
                <a:r>
                  <a:rPr lang="zh-CN" altLang="en-US" dirty="0"/>
                  <a:t>距离为</a:t>
                </a:r>
                <a:r>
                  <a:rPr lang="en-US" altLang="zh-CN" dirty="0"/>
                  <a:t>s</a:t>
                </a:r>
                <a:r>
                  <a:rPr lang="zh-CN" altLang="en-US" dirty="0"/>
                  <a:t>，我们希望物体此时的速度大小为</a:t>
                </a:r>
                <a:endParaRPr lang="en-US" altLang="zh-CN" dirty="0"/>
              </a:p>
              <a:p>
                <a:pPr marL="0" indent="0" algn="ctr">
                  <a:buNone/>
                </a:pPr>
                <a14:m>
                  <m:oMath xmlns:m="http://schemas.openxmlformats.org/officeDocument/2006/math">
                    <m:r>
                      <a:rPr lang="en-US" altLang="zh-CN" b="0" i="1" smtClean="0">
                        <a:solidFill>
                          <a:schemeClr val="accent5"/>
                        </a:solidFill>
                        <a:latin typeface="Cambria Math" panose="02040503050406030204" pitchFamily="18" charset="0"/>
                      </a:rPr>
                      <m:t>|</m:t>
                    </m:r>
                    <m:acc>
                      <m:accPr>
                        <m:chr m:val="⃗"/>
                        <m:ctrlPr>
                          <a:rPr lang="en-US" altLang="zh-CN" i="1" smtClean="0">
                            <a:solidFill>
                              <a:schemeClr val="accent5"/>
                            </a:solidFill>
                            <a:latin typeface="Cambria Math" panose="02040503050406030204" pitchFamily="18" charset="0"/>
                          </a:rPr>
                        </m:ctrlPr>
                      </m:accPr>
                      <m:e>
                        <m:r>
                          <a:rPr lang="en-US" altLang="zh-CN" i="1" smtClean="0">
                            <a:solidFill>
                              <a:schemeClr val="accent5"/>
                            </a:solidFill>
                            <a:latin typeface="Cambria Math" panose="02040503050406030204" pitchFamily="18" charset="0"/>
                          </a:rPr>
                          <m:t>𝑣</m:t>
                        </m:r>
                      </m:e>
                    </m:acc>
                    <m:r>
                      <a:rPr lang="en-US" altLang="zh-CN" b="0" i="1" smtClean="0">
                        <a:solidFill>
                          <a:schemeClr val="accent5"/>
                        </a:solidFill>
                        <a:latin typeface="Cambria Math" panose="02040503050406030204" pitchFamily="18" charset="0"/>
                      </a:rPr>
                      <m:t>|=</m:t>
                    </m:r>
                    <m:rad>
                      <m:radPr>
                        <m:degHide m:val="on"/>
                        <m:ctrlPr>
                          <a:rPr lang="en-US" altLang="zh-CN" b="0" i="1" smtClean="0">
                            <a:solidFill>
                              <a:schemeClr val="accent5"/>
                            </a:solidFill>
                            <a:latin typeface="Cambria Math" panose="02040503050406030204" pitchFamily="18" charset="0"/>
                          </a:rPr>
                        </m:ctrlPr>
                      </m:radPr>
                      <m:deg/>
                      <m:e>
                        <m:r>
                          <a:rPr lang="en-US" altLang="zh-CN" b="0" i="1" smtClean="0">
                            <a:solidFill>
                              <a:schemeClr val="accent5"/>
                            </a:solidFill>
                            <a:latin typeface="Cambria Math" panose="02040503050406030204" pitchFamily="18" charset="0"/>
                          </a:rPr>
                          <m:t>2</m:t>
                        </m:r>
                        <m:r>
                          <a:rPr lang="en-US" altLang="zh-CN" b="0" i="1" smtClean="0">
                            <a:solidFill>
                              <a:schemeClr val="accent5"/>
                            </a:solidFill>
                            <a:latin typeface="Cambria Math" panose="02040503050406030204" pitchFamily="18" charset="0"/>
                          </a:rPr>
                          <m:t>𝑎𝑠</m:t>
                        </m:r>
                      </m:e>
                    </m:rad>
                    <m:r>
                      <a:rPr lang="zh-CN" altLang="en-US" i="1">
                        <a:solidFill>
                          <a:schemeClr val="accent5"/>
                        </a:solidFill>
                        <a:latin typeface="Cambria Math" panose="02040503050406030204" pitchFamily="18" charset="0"/>
                      </a:rPr>
                      <m:t>，</m:t>
                    </m:r>
                  </m:oMath>
                </a14:m>
                <a:r>
                  <a:rPr lang="zh-CN" altLang="en-US" dirty="0">
                    <a:solidFill>
                      <a:schemeClr val="accent5"/>
                    </a:solidFill>
                  </a:rPr>
                  <a:t>其中</a:t>
                </a:r>
                <a14:m>
                  <m:oMath xmlns:m="http://schemas.openxmlformats.org/officeDocument/2006/math">
                    <m:r>
                      <a:rPr lang="en-US" altLang="zh-CN" i="1" dirty="0" smtClean="0">
                        <a:solidFill>
                          <a:schemeClr val="accent5"/>
                        </a:solidFill>
                        <a:latin typeface="Cambria Math" panose="02040503050406030204" pitchFamily="18" charset="0"/>
                      </a:rPr>
                      <m:t>𝑎</m:t>
                    </m:r>
                  </m:oMath>
                </a14:m>
                <a:r>
                  <a:rPr lang="zh-CN" altLang="en-US" dirty="0">
                    <a:solidFill>
                      <a:schemeClr val="accent5"/>
                    </a:solidFill>
                  </a:rPr>
                  <a:t>为减速过程加速度大小</a:t>
                </a:r>
                <a:endParaRPr lang="en-US" altLang="zh-CN" dirty="0">
                  <a:solidFill>
                    <a:schemeClr val="accent5"/>
                  </a:solidFill>
                </a:endParaRPr>
              </a:p>
              <a:p>
                <a:pPr marL="0" indent="0">
                  <a:buNone/>
                </a:pPr>
                <a:r>
                  <a:rPr lang="zh-CN" altLang="en-US" dirty="0"/>
                  <a:t>速度方向由</a:t>
                </a:r>
                <a:r>
                  <a:rPr lang="en-US" altLang="zh-CN" dirty="0"/>
                  <a:t>A</a:t>
                </a:r>
                <a:r>
                  <a:rPr lang="zh-CN" altLang="en-US" dirty="0"/>
                  <a:t>指向</a:t>
                </a:r>
                <a:r>
                  <a:rPr lang="en-US" altLang="zh-CN" dirty="0"/>
                  <a:t>B</a:t>
                </a:r>
                <a:r>
                  <a:rPr lang="zh-CN" altLang="en-US" dirty="0"/>
                  <a:t>，也就是我们希望它是直线运动。</a:t>
                </a:r>
                <a:endParaRPr lang="en-US" altLang="zh-CN" dirty="0"/>
              </a:p>
            </p:txBody>
          </p:sp>
        </mc:Choice>
        <mc:Fallback xmlns="">
          <p:sp>
            <p:nvSpPr>
              <p:cNvPr id="3" name="内容占位符 2">
                <a:extLst>
                  <a:ext uri="{FF2B5EF4-FFF2-40B4-BE49-F238E27FC236}">
                    <a16:creationId xmlns:a16="http://schemas.microsoft.com/office/drawing/2014/main" id="{253C1678-1A2E-4868-B30F-F3F9411F5399}"/>
                  </a:ext>
                </a:extLst>
              </p:cNvPr>
              <p:cNvSpPr>
                <a:spLocks noGrp="1" noRot="1" noChangeAspect="1" noMove="1" noResize="1" noEditPoints="1" noAdjustHandles="1" noChangeArrowheads="1" noChangeShapeType="1" noTextEdit="1"/>
              </p:cNvSpPr>
              <p:nvPr>
                <p:ph idx="1"/>
              </p:nvPr>
            </p:nvSpPr>
            <p:spPr>
              <a:blipFill>
                <a:blip r:embed="rId2"/>
                <a:stretch>
                  <a:fillRect l="-1217"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832802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887BCC3-E3F6-4DF7-92D3-3FB7CC40A552}"/>
                  </a:ext>
                </a:extLst>
              </p:cNvPr>
              <p:cNvSpPr>
                <a:spLocks noGrp="1"/>
              </p:cNvSpPr>
              <p:nvPr>
                <p:ph idx="1"/>
              </p:nvPr>
            </p:nvSpPr>
            <p:spPr>
              <a:xfrm>
                <a:off x="838200" y="867266"/>
                <a:ext cx="10515600" cy="5309697"/>
              </a:xfrm>
            </p:spPr>
            <p:txBody>
              <a:bodyPr>
                <a:normAutofit lnSpcReduction="10000"/>
              </a:bodyPr>
              <a:lstStyle/>
              <a:p>
                <a:pPr marL="0" indent="0">
                  <a:buNone/>
                </a:pPr>
                <a:r>
                  <a:rPr lang="zh-CN" altLang="en-US" dirty="0"/>
                  <a:t>我们还知道</a:t>
                </a:r>
                <a:r>
                  <a:rPr lang="en-US" altLang="zh-CN" dirty="0"/>
                  <a:t>A</a:t>
                </a:r>
                <a:r>
                  <a:rPr lang="zh-CN" altLang="en-US" dirty="0"/>
                  <a:t>当前的速度为</a:t>
                </a:r>
                <a14:m>
                  <m:oMath xmlns:m="http://schemas.openxmlformats.org/officeDocument/2006/math">
                    <m:sSub>
                      <m:sSubPr>
                        <m:ctrlPr>
                          <a:rPr lang="en-US" altLang="zh-CN" b="0" i="1" smtClean="0">
                            <a:latin typeface="Cambria Math" panose="02040503050406030204" pitchFamily="18" charset="0"/>
                          </a:rPr>
                        </m:ctrlPr>
                      </m:sSubPr>
                      <m:e>
                        <m:acc>
                          <m:accPr>
                            <m:chr m:val="⃗"/>
                            <m:ctrlPr>
                              <a:rPr lang="en-US" altLang="zh-CN" b="0" i="1" smtClean="0">
                                <a:solidFill>
                                  <a:srgbClr val="836967"/>
                                </a:solidFill>
                                <a:latin typeface="Cambria Math" panose="02040503050406030204" pitchFamily="18" charset="0"/>
                              </a:rPr>
                            </m:ctrlPr>
                          </m:accPr>
                          <m:e>
                            <m:r>
                              <a:rPr lang="en-US" altLang="zh-CN" b="0" i="1" smtClean="0">
                                <a:latin typeface="Cambria Math" panose="02040503050406030204" pitchFamily="18" charset="0"/>
                              </a:rPr>
                              <m:t>𝑣</m:t>
                            </m:r>
                          </m:e>
                        </m:acc>
                      </m:e>
                      <m:sub>
                        <m:r>
                          <a:rPr lang="en-US" altLang="zh-CN" b="0" i="1" smtClean="0">
                            <a:latin typeface="Cambria Math" panose="02040503050406030204" pitchFamily="18" charset="0"/>
                          </a:rPr>
                          <m:t>0</m:t>
                        </m:r>
                      </m:sub>
                    </m:sSub>
                  </m:oMath>
                </a14:m>
                <a:r>
                  <a:rPr lang="zh-CN" altLang="en-US" dirty="0"/>
                  <a:t>，于是我们得到</a:t>
                </a:r>
                <a:endParaRPr lang="en-US" altLang="zh-CN" dirty="0"/>
              </a:p>
              <a:p>
                <a:pPr marL="0" indent="0">
                  <a:buNone/>
                </a:pPr>
                <a14:m>
                  <m:oMathPara xmlns:m="http://schemas.openxmlformats.org/officeDocument/2006/math">
                    <m:oMathParaPr>
                      <m:jc m:val="centerGroup"/>
                    </m:oMathParaPr>
                    <m:oMath xmlns:m="http://schemas.openxmlformats.org/officeDocument/2006/math">
                      <m:r>
                        <m:rPr>
                          <m:sty m:val="p"/>
                        </m:rPr>
                        <a:rPr lang="en-US" altLang="zh-CN" i="1" smtClean="0">
                          <a:solidFill>
                            <a:schemeClr val="accent5"/>
                          </a:solidFill>
                          <a:latin typeface="Cambria Math" panose="02040503050406030204" pitchFamily="18" charset="0"/>
                        </a:rPr>
                        <m:t>Δ</m:t>
                      </m:r>
                      <m:acc>
                        <m:accPr>
                          <m:chr m:val="⃗"/>
                          <m:ctrlPr>
                            <a:rPr lang="en-US" altLang="zh-CN" i="1" smtClean="0">
                              <a:solidFill>
                                <a:schemeClr val="accent5"/>
                              </a:solidFill>
                              <a:latin typeface="Cambria Math" panose="02040503050406030204" pitchFamily="18" charset="0"/>
                            </a:rPr>
                          </m:ctrlPr>
                        </m:accPr>
                        <m:e>
                          <m:r>
                            <a:rPr lang="en-US" altLang="zh-CN" i="1" smtClean="0">
                              <a:solidFill>
                                <a:schemeClr val="accent5"/>
                              </a:solidFill>
                              <a:latin typeface="Cambria Math" panose="02040503050406030204" pitchFamily="18" charset="0"/>
                            </a:rPr>
                            <m:t>𝑣</m:t>
                          </m:r>
                        </m:e>
                      </m:acc>
                      <m:r>
                        <a:rPr lang="en-US" altLang="zh-CN" b="0" i="1" smtClean="0">
                          <a:solidFill>
                            <a:schemeClr val="accent5"/>
                          </a:solidFill>
                          <a:latin typeface="Cambria Math" panose="02040503050406030204" pitchFamily="18" charset="0"/>
                        </a:rPr>
                        <m:t>=</m:t>
                      </m:r>
                      <m:acc>
                        <m:accPr>
                          <m:chr m:val="⃗"/>
                          <m:ctrlPr>
                            <a:rPr lang="en-US" altLang="zh-CN" i="1">
                              <a:solidFill>
                                <a:schemeClr val="accent5"/>
                              </a:solidFill>
                              <a:latin typeface="Cambria Math" panose="02040503050406030204" pitchFamily="18" charset="0"/>
                            </a:rPr>
                          </m:ctrlPr>
                        </m:accPr>
                        <m:e>
                          <m:r>
                            <a:rPr lang="en-US" altLang="zh-CN" i="1">
                              <a:solidFill>
                                <a:schemeClr val="accent5"/>
                              </a:solidFill>
                              <a:latin typeface="Cambria Math" panose="02040503050406030204" pitchFamily="18" charset="0"/>
                            </a:rPr>
                            <m:t>𝑣</m:t>
                          </m:r>
                        </m:e>
                      </m:acc>
                      <m:r>
                        <a:rPr lang="en-US" altLang="zh-CN" b="0" i="1" smtClean="0">
                          <a:solidFill>
                            <a:schemeClr val="accent5"/>
                          </a:solidFill>
                          <a:latin typeface="Cambria Math" panose="02040503050406030204" pitchFamily="18" charset="0"/>
                        </a:rPr>
                        <m:t>−</m:t>
                      </m:r>
                      <m:sSub>
                        <m:sSubPr>
                          <m:ctrlPr>
                            <a:rPr lang="en-US" altLang="zh-CN" i="1">
                              <a:solidFill>
                                <a:schemeClr val="accent5"/>
                              </a:solidFill>
                              <a:latin typeface="Cambria Math" panose="02040503050406030204" pitchFamily="18" charset="0"/>
                            </a:rPr>
                          </m:ctrlPr>
                        </m:sSubPr>
                        <m:e>
                          <m:acc>
                            <m:accPr>
                              <m:chr m:val="⃗"/>
                              <m:ctrlPr>
                                <a:rPr lang="en-US" altLang="zh-CN" i="1">
                                  <a:solidFill>
                                    <a:schemeClr val="accent5"/>
                                  </a:solidFill>
                                  <a:latin typeface="Cambria Math" panose="02040503050406030204" pitchFamily="18" charset="0"/>
                                </a:rPr>
                              </m:ctrlPr>
                            </m:accPr>
                            <m:e>
                              <m:r>
                                <a:rPr lang="en-US" altLang="zh-CN" i="1">
                                  <a:solidFill>
                                    <a:schemeClr val="accent5"/>
                                  </a:solidFill>
                                  <a:latin typeface="Cambria Math" panose="02040503050406030204" pitchFamily="18" charset="0"/>
                                </a:rPr>
                                <m:t>𝑣</m:t>
                              </m:r>
                            </m:e>
                          </m:acc>
                        </m:e>
                        <m:sub>
                          <m:r>
                            <a:rPr lang="en-US" altLang="zh-CN" i="1">
                              <a:solidFill>
                                <a:schemeClr val="accent5"/>
                              </a:solidFill>
                              <a:latin typeface="Cambria Math" panose="02040503050406030204" pitchFamily="18" charset="0"/>
                            </a:rPr>
                            <m:t>0</m:t>
                          </m:r>
                        </m:sub>
                      </m:sSub>
                    </m:oMath>
                  </m:oMathPara>
                </a14:m>
                <a:endParaRPr lang="en-US" altLang="zh-CN" dirty="0"/>
              </a:p>
              <a:p>
                <a:pPr marL="0" indent="0">
                  <a:buNone/>
                </a:pPr>
                <a:r>
                  <a:rPr lang="zh-CN" altLang="en-US" dirty="0"/>
                  <a:t>假设我们想要时间</a:t>
                </a:r>
                <a:r>
                  <a:rPr lang="en-US" altLang="zh-CN" dirty="0"/>
                  <a:t>t</a:t>
                </a:r>
                <a:r>
                  <a:rPr lang="zh-CN" altLang="en-US" dirty="0"/>
                  <a:t>内使速度达到我们的要求，我们便得到了此时应该施加的加速度</a:t>
                </a:r>
                <a:endParaRPr lang="en-US" altLang="zh-CN" dirty="0"/>
              </a:p>
              <a:p>
                <a:pPr marL="0" indent="0">
                  <a:buNone/>
                </a:pPr>
                <a14:m>
                  <m:oMathPara xmlns:m="http://schemas.openxmlformats.org/officeDocument/2006/math">
                    <m:oMathParaPr>
                      <m:jc m:val="centerGroup"/>
                    </m:oMathParaPr>
                    <m:oMath xmlns:m="http://schemas.openxmlformats.org/officeDocument/2006/math">
                      <m:acc>
                        <m:accPr>
                          <m:chr m:val="⃗"/>
                          <m:ctrlPr>
                            <a:rPr lang="en-US" altLang="zh-CN" i="1" smtClean="0">
                              <a:solidFill>
                                <a:schemeClr val="accent5"/>
                              </a:solidFill>
                              <a:latin typeface="Cambria Math" panose="02040503050406030204" pitchFamily="18" charset="0"/>
                            </a:rPr>
                          </m:ctrlPr>
                        </m:accPr>
                        <m:e>
                          <m:r>
                            <a:rPr lang="en-US" altLang="zh-CN" i="1" smtClean="0">
                              <a:solidFill>
                                <a:schemeClr val="accent5"/>
                              </a:solidFill>
                              <a:latin typeface="Cambria Math" panose="02040503050406030204" pitchFamily="18" charset="0"/>
                            </a:rPr>
                            <m:t>𝑎</m:t>
                          </m:r>
                        </m:e>
                      </m:acc>
                      <m:r>
                        <a:rPr lang="en-US" altLang="zh-CN" i="1" smtClean="0">
                          <a:solidFill>
                            <a:schemeClr val="accent5"/>
                          </a:solidFill>
                          <a:latin typeface="Cambria Math" panose="02040503050406030204" pitchFamily="18" charset="0"/>
                        </a:rPr>
                        <m:t>=</m:t>
                      </m:r>
                      <m:f>
                        <m:fPr>
                          <m:ctrlPr>
                            <a:rPr lang="en-US" altLang="zh-CN" i="1" smtClean="0">
                              <a:solidFill>
                                <a:schemeClr val="accent5"/>
                              </a:solidFill>
                              <a:latin typeface="Cambria Math" panose="02040503050406030204" pitchFamily="18" charset="0"/>
                            </a:rPr>
                          </m:ctrlPr>
                        </m:fPr>
                        <m:num>
                          <m:r>
                            <m:rPr>
                              <m:sty m:val="p"/>
                            </m:rPr>
                            <a:rPr lang="en-US" altLang="zh-CN" i="1" smtClean="0">
                              <a:solidFill>
                                <a:schemeClr val="accent5"/>
                              </a:solidFill>
                              <a:latin typeface="Cambria Math" panose="02040503050406030204" pitchFamily="18" charset="0"/>
                            </a:rPr>
                            <m:t>Δ</m:t>
                          </m:r>
                          <m:acc>
                            <m:accPr>
                              <m:chr m:val="⃗"/>
                              <m:ctrlPr>
                                <a:rPr lang="en-US" altLang="zh-CN" i="1" smtClean="0">
                                  <a:solidFill>
                                    <a:schemeClr val="accent5"/>
                                  </a:solidFill>
                                  <a:latin typeface="Cambria Math" panose="02040503050406030204" pitchFamily="18" charset="0"/>
                                </a:rPr>
                              </m:ctrlPr>
                            </m:accPr>
                            <m:e>
                              <m:r>
                                <a:rPr lang="en-US" altLang="zh-CN" i="1" smtClean="0">
                                  <a:solidFill>
                                    <a:schemeClr val="accent5"/>
                                  </a:solidFill>
                                  <a:latin typeface="Cambria Math" panose="02040503050406030204" pitchFamily="18" charset="0"/>
                                </a:rPr>
                                <m:t>𝑣</m:t>
                              </m:r>
                            </m:e>
                          </m:acc>
                        </m:num>
                        <m:den>
                          <m:r>
                            <a:rPr lang="en-US" altLang="zh-CN" i="1" smtClean="0">
                              <a:solidFill>
                                <a:schemeClr val="accent5"/>
                              </a:solidFill>
                              <a:latin typeface="Cambria Math" panose="02040503050406030204" pitchFamily="18" charset="0"/>
                            </a:rPr>
                            <m:t>𝑡</m:t>
                          </m:r>
                        </m:den>
                      </m:f>
                    </m:oMath>
                  </m:oMathPara>
                </a14:m>
                <a:endParaRPr lang="en-US" altLang="zh-CN" dirty="0"/>
              </a:p>
              <a:p>
                <a:pPr marL="0" indent="0">
                  <a:buNone/>
                </a:pPr>
                <a:r>
                  <a:rPr lang="zh-CN" altLang="en-US" dirty="0"/>
                  <a:t>如果得到的加速度大小超过限制大小，则保持加速度方向不变，大小变为限制最大加速度大小。</a:t>
                </a:r>
                <a:endParaRPr lang="en-US" altLang="zh-CN" dirty="0"/>
              </a:p>
              <a:p>
                <a:pPr marL="0" indent="0">
                  <a:buNone/>
                </a:pPr>
                <a:endParaRPr lang="en-US" altLang="zh-CN" dirty="0"/>
              </a:p>
              <a:p>
                <a:pPr marL="0" indent="0">
                  <a:buNone/>
                </a:pPr>
                <a:r>
                  <a:rPr lang="zh-CN" altLang="en-US" dirty="0"/>
                  <a:t>根据这个模型，假如物体在</a:t>
                </a:r>
                <a:r>
                  <a:rPr lang="en-US" altLang="zh-CN" dirty="0"/>
                  <a:t>A</a:t>
                </a:r>
                <a:r>
                  <a:rPr lang="zh-CN" altLang="en-US" dirty="0"/>
                  <a:t>处是静止的，希望到达</a:t>
                </a:r>
                <a:r>
                  <a:rPr lang="en-US" altLang="zh-CN" dirty="0"/>
                  <a:t>B</a:t>
                </a:r>
                <a:r>
                  <a:rPr lang="zh-CN" altLang="en-US" dirty="0"/>
                  <a:t>点，那么物体将会先加速，因为我们希望</a:t>
                </a:r>
                <a:r>
                  <a:rPr lang="en-US" altLang="zh-CN" dirty="0"/>
                  <a:t>A</a:t>
                </a:r>
                <a:r>
                  <a:rPr lang="zh-CN" altLang="en-US" dirty="0"/>
                  <a:t>点的速度大小为</a:t>
                </a:r>
                <a14:m>
                  <m:oMath xmlns:m="http://schemas.openxmlformats.org/officeDocument/2006/math">
                    <m:r>
                      <a:rPr lang="en-US" altLang="zh-CN" b="0" i="1" smtClean="0">
                        <a:solidFill>
                          <a:schemeClr val="accent5"/>
                        </a:solidFill>
                        <a:latin typeface="Cambria Math" panose="02040503050406030204" pitchFamily="18" charset="0"/>
                      </a:rPr>
                      <m:t>|</m:t>
                    </m:r>
                    <m:acc>
                      <m:accPr>
                        <m:chr m:val="⃗"/>
                        <m:ctrlPr>
                          <a:rPr lang="en-US" altLang="zh-CN" i="1" smtClean="0">
                            <a:solidFill>
                              <a:schemeClr val="accent5"/>
                            </a:solidFill>
                            <a:latin typeface="Cambria Math" panose="02040503050406030204" pitchFamily="18" charset="0"/>
                          </a:rPr>
                        </m:ctrlPr>
                      </m:accPr>
                      <m:e>
                        <m:r>
                          <a:rPr lang="en-US" altLang="zh-CN" i="1" smtClean="0">
                            <a:solidFill>
                              <a:schemeClr val="accent5"/>
                            </a:solidFill>
                            <a:latin typeface="Cambria Math" panose="02040503050406030204" pitchFamily="18" charset="0"/>
                          </a:rPr>
                          <m:t>𝑣</m:t>
                        </m:r>
                      </m:e>
                    </m:acc>
                    <m:r>
                      <a:rPr lang="en-US" altLang="zh-CN" b="0" i="1" smtClean="0">
                        <a:solidFill>
                          <a:schemeClr val="accent5"/>
                        </a:solidFill>
                        <a:latin typeface="Cambria Math" panose="02040503050406030204" pitchFamily="18" charset="0"/>
                      </a:rPr>
                      <m:t>|=</m:t>
                    </m:r>
                    <m:rad>
                      <m:radPr>
                        <m:degHide m:val="on"/>
                        <m:ctrlPr>
                          <a:rPr lang="en-US" altLang="zh-CN" b="0" i="1" smtClean="0">
                            <a:solidFill>
                              <a:schemeClr val="accent5"/>
                            </a:solidFill>
                            <a:latin typeface="Cambria Math" panose="02040503050406030204" pitchFamily="18" charset="0"/>
                          </a:rPr>
                        </m:ctrlPr>
                      </m:radPr>
                      <m:deg/>
                      <m:e>
                        <m:r>
                          <a:rPr lang="en-US" altLang="zh-CN" b="0" i="1" smtClean="0">
                            <a:solidFill>
                              <a:schemeClr val="accent5"/>
                            </a:solidFill>
                            <a:latin typeface="Cambria Math" panose="02040503050406030204" pitchFamily="18" charset="0"/>
                          </a:rPr>
                          <m:t>2</m:t>
                        </m:r>
                        <m:r>
                          <a:rPr lang="en-US" altLang="zh-CN" b="0" i="1" smtClean="0">
                            <a:solidFill>
                              <a:schemeClr val="accent5"/>
                            </a:solidFill>
                            <a:latin typeface="Cambria Math" panose="02040503050406030204" pitchFamily="18" charset="0"/>
                          </a:rPr>
                          <m:t>𝑎𝑠</m:t>
                        </m:r>
                      </m:e>
                    </m:rad>
                  </m:oMath>
                </a14:m>
                <a:r>
                  <a:rPr lang="zh-CN" altLang="en-US" dirty="0"/>
                  <a:t>，而此时为静止，所以会先加速，然后等到运动到某个位置，目标速度开始小于当前速度，又会变成减速。</a:t>
                </a:r>
                <a:endParaRPr lang="en-US" altLang="zh-CN" dirty="0"/>
              </a:p>
            </p:txBody>
          </p:sp>
        </mc:Choice>
        <mc:Fallback>
          <p:sp>
            <p:nvSpPr>
              <p:cNvPr id="3" name="内容占位符 2">
                <a:extLst>
                  <a:ext uri="{FF2B5EF4-FFF2-40B4-BE49-F238E27FC236}">
                    <a16:creationId xmlns:a16="http://schemas.microsoft.com/office/drawing/2014/main" id="{4887BCC3-E3F6-4DF7-92D3-3FB7CC40A552}"/>
                  </a:ext>
                </a:extLst>
              </p:cNvPr>
              <p:cNvSpPr>
                <a:spLocks noGrp="1" noRot="1" noChangeAspect="1" noMove="1" noResize="1" noEditPoints="1" noAdjustHandles="1" noChangeArrowheads="1" noChangeShapeType="1" noTextEdit="1"/>
              </p:cNvSpPr>
              <p:nvPr>
                <p:ph idx="1"/>
              </p:nvPr>
            </p:nvSpPr>
            <p:spPr>
              <a:xfrm>
                <a:off x="838200" y="867266"/>
                <a:ext cx="10515600" cy="5309697"/>
              </a:xfrm>
              <a:blipFill>
                <a:blip r:embed="rId2"/>
                <a:stretch>
                  <a:fillRect l="-1217" t="-2641" r="-696" b="-10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409211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167329C-E087-4935-B054-B2E59303D317}"/>
                  </a:ext>
                </a:extLst>
              </p:cNvPr>
              <p:cNvSpPr>
                <a:spLocks noGrp="1"/>
              </p:cNvSpPr>
              <p:nvPr>
                <p:ph idx="1"/>
              </p:nvPr>
            </p:nvSpPr>
            <p:spPr>
              <a:xfrm>
                <a:off x="838200" y="631596"/>
                <a:ext cx="10515600" cy="5545367"/>
              </a:xfrm>
            </p:spPr>
            <p:txBody>
              <a:bodyPr/>
              <a:lstStyle/>
              <a:p>
                <a:pPr marL="0" indent="0">
                  <a:buNone/>
                </a:pPr>
                <a:r>
                  <a:rPr lang="zh-CN" altLang="en-US" dirty="0"/>
                  <a:t>有时候我们还希望有个最大速度限制，可以把模型改为：</a:t>
                </a:r>
                <a:endParaRPr lang="en-US" altLang="zh-CN" dirty="0"/>
              </a:p>
              <a:p>
                <a:pPr marL="0" indent="0" algn="ctr">
                  <a:buNone/>
                </a:pPr>
                <a:endParaRPr lang="en-US" altLang="zh-CN" b="0" i="1" dirty="0">
                  <a:solidFill>
                    <a:schemeClr val="accent5"/>
                  </a:solidFill>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altLang="zh-CN" b="0" i="1" smtClean="0">
                          <a:solidFill>
                            <a:schemeClr val="accent5"/>
                          </a:solidFill>
                          <a:latin typeface="Cambria Math" panose="02040503050406030204" pitchFamily="18" charset="0"/>
                        </a:rPr>
                        <m:t>|</m:t>
                      </m:r>
                      <m:acc>
                        <m:accPr>
                          <m:chr m:val="⃗"/>
                          <m:ctrlPr>
                            <a:rPr lang="en-US" altLang="zh-CN" i="1" smtClean="0">
                              <a:solidFill>
                                <a:schemeClr val="accent5"/>
                              </a:solidFill>
                              <a:latin typeface="Cambria Math" panose="02040503050406030204" pitchFamily="18" charset="0"/>
                            </a:rPr>
                          </m:ctrlPr>
                        </m:accPr>
                        <m:e>
                          <m:r>
                            <a:rPr lang="en-US" altLang="zh-CN" i="1" smtClean="0">
                              <a:solidFill>
                                <a:schemeClr val="accent5"/>
                              </a:solidFill>
                              <a:latin typeface="Cambria Math" panose="02040503050406030204" pitchFamily="18" charset="0"/>
                            </a:rPr>
                            <m:t>𝑣</m:t>
                          </m:r>
                        </m:e>
                      </m:acc>
                      <m:r>
                        <a:rPr lang="en-US" altLang="zh-CN" b="0" i="1" smtClean="0">
                          <a:solidFill>
                            <a:schemeClr val="accent5"/>
                          </a:solidFill>
                          <a:latin typeface="Cambria Math" panose="02040503050406030204" pitchFamily="18" charset="0"/>
                        </a:rPr>
                        <m:t>|=</m:t>
                      </m:r>
                      <m:r>
                        <m:rPr>
                          <m:sty m:val="p"/>
                        </m:rPr>
                        <a:rPr lang="en-US" altLang="zh-CN" b="0" i="0" smtClean="0">
                          <a:solidFill>
                            <a:schemeClr val="accent5"/>
                          </a:solidFill>
                          <a:latin typeface="Cambria Math" panose="02040503050406030204" pitchFamily="18" charset="0"/>
                        </a:rPr>
                        <m:t>min</m:t>
                      </m:r>
                      <m:r>
                        <a:rPr lang="en-US" altLang="zh-CN" b="0" i="1" smtClean="0">
                          <a:solidFill>
                            <a:schemeClr val="accent5"/>
                          </a:solidFill>
                          <a:latin typeface="Cambria Math" panose="02040503050406030204" pitchFamily="18" charset="0"/>
                        </a:rPr>
                        <m:t>⁡{</m:t>
                      </m:r>
                      <m:rad>
                        <m:radPr>
                          <m:degHide m:val="on"/>
                          <m:ctrlPr>
                            <a:rPr lang="en-US" altLang="zh-CN" i="1">
                              <a:solidFill>
                                <a:schemeClr val="accent5"/>
                              </a:solidFill>
                              <a:latin typeface="Cambria Math" panose="02040503050406030204" pitchFamily="18" charset="0"/>
                            </a:rPr>
                          </m:ctrlPr>
                        </m:radPr>
                        <m:deg/>
                        <m:e>
                          <m:r>
                            <a:rPr lang="en-US" altLang="zh-CN" i="1">
                              <a:solidFill>
                                <a:schemeClr val="accent5"/>
                              </a:solidFill>
                              <a:latin typeface="Cambria Math" panose="02040503050406030204" pitchFamily="18" charset="0"/>
                            </a:rPr>
                            <m:t>2</m:t>
                          </m:r>
                          <m:r>
                            <a:rPr lang="en-US" altLang="zh-CN" i="1">
                              <a:solidFill>
                                <a:schemeClr val="accent5"/>
                              </a:solidFill>
                              <a:latin typeface="Cambria Math" panose="02040503050406030204" pitchFamily="18" charset="0"/>
                            </a:rPr>
                            <m:t>𝑎𝑠</m:t>
                          </m:r>
                        </m:e>
                      </m:rad>
                      <m:r>
                        <a:rPr lang="en-US" altLang="zh-CN" b="0" i="1" smtClean="0">
                          <a:solidFill>
                            <a:schemeClr val="accent5"/>
                          </a:solidFill>
                          <a:latin typeface="Cambria Math" panose="02040503050406030204" pitchFamily="18" charset="0"/>
                        </a:rPr>
                        <m:t>, </m:t>
                      </m:r>
                      <m:sSub>
                        <m:sSubPr>
                          <m:ctrlPr>
                            <a:rPr lang="en-US" altLang="zh-CN" b="0" i="1" smtClean="0">
                              <a:solidFill>
                                <a:schemeClr val="accent5"/>
                              </a:solidFill>
                              <a:latin typeface="Cambria Math" panose="02040503050406030204" pitchFamily="18" charset="0"/>
                            </a:rPr>
                          </m:ctrlPr>
                        </m:sSubPr>
                        <m:e>
                          <m:r>
                            <a:rPr lang="en-US" altLang="zh-CN" b="0" i="1" smtClean="0">
                              <a:solidFill>
                                <a:schemeClr val="accent5"/>
                              </a:solidFill>
                              <a:latin typeface="Cambria Math" panose="02040503050406030204" pitchFamily="18" charset="0"/>
                            </a:rPr>
                            <m:t>𝑣</m:t>
                          </m:r>
                        </m:e>
                        <m:sub>
                          <m:r>
                            <a:rPr lang="en-US" altLang="zh-CN" b="0" i="1" smtClean="0">
                              <a:solidFill>
                                <a:schemeClr val="accent5"/>
                              </a:solidFill>
                              <a:latin typeface="Cambria Math" panose="02040503050406030204" pitchFamily="18" charset="0"/>
                            </a:rPr>
                            <m:t>𝑚𝑎𝑥</m:t>
                          </m:r>
                        </m:sub>
                      </m:sSub>
                      <m:r>
                        <a:rPr lang="en-US" altLang="zh-CN" b="0" i="1" smtClean="0">
                          <a:solidFill>
                            <a:schemeClr val="accent5"/>
                          </a:solidFill>
                          <a:latin typeface="Cambria Math" panose="02040503050406030204" pitchFamily="18" charset="0"/>
                        </a:rPr>
                        <m:t>}</m:t>
                      </m:r>
                    </m:oMath>
                  </m:oMathPara>
                </a14:m>
                <a:endParaRPr lang="en-US" altLang="zh-CN" dirty="0">
                  <a:solidFill>
                    <a:schemeClr val="accent5"/>
                  </a:solidFill>
                </a:endParaRPr>
              </a:p>
              <a:p>
                <a:pPr marL="0" indent="0">
                  <a:buNone/>
                </a:pPr>
                <a:endParaRPr lang="en-US" altLang="zh-CN" dirty="0"/>
              </a:p>
              <a:p>
                <a:pPr marL="0" indent="0">
                  <a:buNone/>
                </a:pPr>
                <a:r>
                  <a:rPr lang="zh-CN" altLang="en-US" dirty="0"/>
                  <a:t>这样，当速度大小即将超过</a:t>
                </a:r>
                <a14:m>
                  <m:oMath xmlns:m="http://schemas.openxmlformats.org/officeDocument/2006/math">
                    <m:sSub>
                      <m:sSubPr>
                        <m:ctrlPr>
                          <a:rPr lang="en-US" altLang="zh-CN" b="0" i="1" smtClean="0">
                            <a:solidFill>
                              <a:schemeClr val="accent5"/>
                            </a:solidFill>
                            <a:latin typeface="Cambria Math" panose="02040503050406030204" pitchFamily="18" charset="0"/>
                          </a:rPr>
                        </m:ctrlPr>
                      </m:sSubPr>
                      <m:e>
                        <m:r>
                          <a:rPr lang="en-US" altLang="zh-CN" b="0" i="1" smtClean="0">
                            <a:solidFill>
                              <a:schemeClr val="accent5"/>
                            </a:solidFill>
                            <a:latin typeface="Cambria Math" panose="02040503050406030204" pitchFamily="18" charset="0"/>
                          </a:rPr>
                          <m:t>𝑣</m:t>
                        </m:r>
                      </m:e>
                      <m:sub>
                        <m:r>
                          <a:rPr lang="en-US" altLang="zh-CN" b="0" i="1" smtClean="0">
                            <a:solidFill>
                              <a:schemeClr val="accent5"/>
                            </a:solidFill>
                            <a:latin typeface="Cambria Math" panose="02040503050406030204" pitchFamily="18" charset="0"/>
                          </a:rPr>
                          <m:t>𝑚𝑎𝑥</m:t>
                        </m:r>
                      </m:sub>
                    </m:sSub>
                  </m:oMath>
                </a14:m>
                <a:r>
                  <a:rPr lang="zh-CN" altLang="en-US" dirty="0"/>
                  <a:t>时，该模型会把速度大小限制在</a:t>
                </a:r>
                <a14:m>
                  <m:oMath xmlns:m="http://schemas.openxmlformats.org/officeDocument/2006/math">
                    <m:sSub>
                      <m:sSubPr>
                        <m:ctrlPr>
                          <a:rPr lang="en-US" altLang="zh-CN" i="1">
                            <a:solidFill>
                              <a:schemeClr val="accent5"/>
                            </a:solidFill>
                            <a:latin typeface="Cambria Math" panose="02040503050406030204" pitchFamily="18" charset="0"/>
                          </a:rPr>
                        </m:ctrlPr>
                      </m:sSubPr>
                      <m:e>
                        <m:r>
                          <a:rPr lang="en-US" altLang="zh-CN" i="1">
                            <a:solidFill>
                              <a:schemeClr val="accent5"/>
                            </a:solidFill>
                            <a:latin typeface="Cambria Math" panose="02040503050406030204" pitchFamily="18" charset="0"/>
                          </a:rPr>
                          <m:t>𝑣</m:t>
                        </m:r>
                      </m:e>
                      <m:sub>
                        <m:r>
                          <a:rPr lang="en-US" altLang="zh-CN" i="1">
                            <a:solidFill>
                              <a:schemeClr val="accent5"/>
                            </a:solidFill>
                            <a:latin typeface="Cambria Math" panose="02040503050406030204" pitchFamily="18" charset="0"/>
                          </a:rPr>
                          <m:t>𝑚𝑎𝑥</m:t>
                        </m:r>
                      </m:sub>
                    </m:sSub>
                  </m:oMath>
                </a14:m>
                <a:r>
                  <a:rPr lang="zh-CN" altLang="en-US" dirty="0"/>
                  <a:t>。</a:t>
                </a:r>
                <a:endParaRPr lang="en-US" altLang="zh-CN" dirty="0"/>
              </a:p>
              <a:p>
                <a:pPr marL="0" indent="0">
                  <a:buNone/>
                </a:pPr>
                <a:endParaRPr lang="en-US" altLang="zh-CN" dirty="0"/>
              </a:p>
            </p:txBody>
          </p:sp>
        </mc:Choice>
        <mc:Fallback xmlns="">
          <p:sp>
            <p:nvSpPr>
              <p:cNvPr id="3" name="内容占位符 2">
                <a:extLst>
                  <a:ext uri="{FF2B5EF4-FFF2-40B4-BE49-F238E27FC236}">
                    <a16:creationId xmlns:a16="http://schemas.microsoft.com/office/drawing/2014/main" id="{5167329C-E087-4935-B054-B2E59303D317}"/>
                  </a:ext>
                </a:extLst>
              </p:cNvPr>
              <p:cNvSpPr>
                <a:spLocks noGrp="1" noRot="1" noChangeAspect="1" noMove="1" noResize="1" noEditPoints="1" noAdjustHandles="1" noChangeArrowheads="1" noChangeShapeType="1" noTextEdit="1"/>
              </p:cNvSpPr>
              <p:nvPr>
                <p:ph idx="1"/>
              </p:nvPr>
            </p:nvSpPr>
            <p:spPr>
              <a:xfrm>
                <a:off x="838200" y="631596"/>
                <a:ext cx="10515600" cy="5545367"/>
              </a:xfrm>
              <a:blipFill>
                <a:blip r:embed="rId2"/>
                <a:stretch>
                  <a:fillRect l="-1217" t="-20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035149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677953-D9C9-49F2-BDA2-14FACBFEE6E1}"/>
              </a:ext>
            </a:extLst>
          </p:cNvPr>
          <p:cNvSpPr>
            <a:spLocks noGrp="1"/>
          </p:cNvSpPr>
          <p:nvPr>
            <p:ph type="title"/>
          </p:nvPr>
        </p:nvSpPr>
        <p:spPr/>
        <p:txBody>
          <a:bodyPr/>
          <a:lstStyle/>
          <a:p>
            <a:r>
              <a:rPr lang="zh-CN" altLang="en-US" dirty="0"/>
              <a:t>改进的运动模型</a:t>
            </a:r>
          </a:p>
        </p:txBody>
      </p:sp>
      <p:sp>
        <p:nvSpPr>
          <p:cNvPr id="3" name="内容占位符 2">
            <a:extLst>
              <a:ext uri="{FF2B5EF4-FFF2-40B4-BE49-F238E27FC236}">
                <a16:creationId xmlns:a16="http://schemas.microsoft.com/office/drawing/2014/main" id="{8B43FE42-E29D-49C4-B822-C3D3D631D114}"/>
              </a:ext>
            </a:extLst>
          </p:cNvPr>
          <p:cNvSpPr>
            <a:spLocks noGrp="1"/>
          </p:cNvSpPr>
          <p:nvPr>
            <p:ph idx="1"/>
          </p:nvPr>
        </p:nvSpPr>
        <p:spPr/>
        <p:txBody>
          <a:bodyPr>
            <a:normAutofit/>
          </a:bodyPr>
          <a:lstStyle/>
          <a:p>
            <a:pPr marL="0" indent="0">
              <a:buNone/>
            </a:pPr>
            <a:r>
              <a:rPr lang="zh-CN" altLang="en-US" dirty="0"/>
              <a:t>之前提到的匀减速模型是存在不足的，当物体接近目标时，加速度大小依然不变，而且可能是一个比较大的加速度。</a:t>
            </a:r>
            <a:endParaRPr lang="en-US" altLang="zh-CN" dirty="0"/>
          </a:p>
          <a:p>
            <a:pPr marL="0" indent="0">
              <a:buNone/>
            </a:pPr>
            <a:endParaRPr lang="en-US" altLang="zh-CN" dirty="0"/>
          </a:p>
          <a:p>
            <a:pPr marL="0" indent="0">
              <a:buNone/>
            </a:pPr>
            <a:r>
              <a:rPr lang="zh-CN" altLang="en-US" dirty="0"/>
              <a:t>这意味着，物体靠近目标前一刻可能存在很大的速度。如果控制存在误差，最终得到的速度误差可能就会很大。</a:t>
            </a:r>
            <a:endParaRPr lang="en-US" altLang="zh-CN" dirty="0"/>
          </a:p>
          <a:p>
            <a:pPr marL="0" indent="0">
              <a:buNone/>
            </a:pPr>
            <a:endParaRPr lang="en-US" altLang="zh-CN" dirty="0"/>
          </a:p>
          <a:p>
            <a:pPr marL="0" indent="0">
              <a:buNone/>
            </a:pPr>
            <a:r>
              <a:rPr lang="zh-CN" altLang="en-US" dirty="0"/>
              <a:t>如果存在控制误差，在到达目标处时，物体速度并不为</a:t>
            </a:r>
            <a:r>
              <a:rPr lang="en-US" altLang="zh-CN" dirty="0"/>
              <a:t>0</a:t>
            </a:r>
            <a:r>
              <a:rPr lang="zh-CN" altLang="en-US" dirty="0"/>
              <a:t>，那么就会产生过冲，此时物体加速度依然很大，物体再次到达目标处时，物体的速度依然不为</a:t>
            </a:r>
            <a:r>
              <a:rPr lang="en-US" altLang="zh-CN" dirty="0"/>
              <a:t>0</a:t>
            </a:r>
            <a:r>
              <a:rPr lang="zh-CN" altLang="en-US" dirty="0"/>
              <a:t>，这样，物体就会来回地在目标处震荡。</a:t>
            </a:r>
          </a:p>
        </p:txBody>
      </p:sp>
    </p:spTree>
    <p:extLst>
      <p:ext uri="{BB962C8B-B14F-4D97-AF65-F5344CB8AC3E}">
        <p14:creationId xmlns:p14="http://schemas.microsoft.com/office/powerpoint/2010/main" val="1545131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1682</TotalTime>
  <Words>2384</Words>
  <Application>Microsoft Office PowerPoint</Application>
  <PresentationFormat>宽屏</PresentationFormat>
  <Paragraphs>145</Paragraphs>
  <Slides>27</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等线</vt:lpstr>
      <vt:lpstr>等线 Light</vt:lpstr>
      <vt:lpstr>Arial</vt:lpstr>
      <vt:lpstr>Cambria Math</vt:lpstr>
      <vt:lpstr>Office 主题​​</vt:lpstr>
      <vt:lpstr>KSP初级着陆教程</vt:lpstr>
      <vt:lpstr>内容</vt:lpstr>
      <vt:lpstr>需要的知识</vt:lpstr>
      <vt:lpstr>KSP需要用到的MOD 以及如何放置一个海上无人平台 </vt:lpstr>
      <vt:lpstr>使用KRPC库控制火箭</vt:lpstr>
      <vt:lpstr>实现一个简单的着陆算法-运动模型</vt:lpstr>
      <vt:lpstr>PowerPoint 演示文稿</vt:lpstr>
      <vt:lpstr>PowerPoint 演示文稿</vt:lpstr>
      <vt:lpstr>改进的运动模型</vt:lpstr>
      <vt:lpstr>PowerPoint 演示文稿</vt:lpstr>
      <vt:lpstr>PowerPoint 演示文稿</vt:lpstr>
      <vt:lpstr>PowerPoint 演示文稿</vt:lpstr>
      <vt:lpstr>PowerPoint 演示文稿</vt:lpstr>
      <vt:lpstr>实现一个简单的着陆算法-比例控制</vt:lpstr>
      <vt:lpstr>PowerPoint 演示文稿</vt:lpstr>
      <vt:lpstr>实现一个简单的着陆算法-具体代码</vt:lpstr>
      <vt:lpstr>实现姿态控制算法</vt:lpstr>
      <vt:lpstr>着陆流程总览</vt:lpstr>
      <vt:lpstr>着陆程序拆分——助推器返航</vt:lpstr>
      <vt:lpstr>PowerPoint 演示文稿</vt:lpstr>
      <vt:lpstr>PowerPoint 演示文稿</vt:lpstr>
      <vt:lpstr>着陆程序拆分——一级火箭再入</vt:lpstr>
      <vt:lpstr>着陆程序拆分——着陆前刹车</vt:lpstr>
      <vt:lpstr>PowerPoint 演示文稿</vt:lpstr>
      <vt:lpstr>着陆程序拆分——最终着陆</vt:lpstr>
      <vt:lpstr>PowerPoint 演示文稿</vt:lpstr>
      <vt:lpstr>着陆程序拆分——最终着陆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KSP初级着陆教程</dc:title>
  <dc:creator>lai gz</dc:creator>
  <cp:lastModifiedBy>lai gz</cp:lastModifiedBy>
  <cp:revision>49</cp:revision>
  <dcterms:created xsi:type="dcterms:W3CDTF">2021-07-10T02:55:37Z</dcterms:created>
  <dcterms:modified xsi:type="dcterms:W3CDTF">2021-07-12T16:19:44Z</dcterms:modified>
</cp:coreProperties>
</file>