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178704589698751"/>
          <c:y val="0.11249748260730787"/>
          <c:w val="0.72681013569831032"/>
          <c:h val="0.7535534280715833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交易额</c:v>
                </c:pt>
              </c:strCache>
            </c:strRef>
          </c:tx>
          <c:spPr>
            <a:solidFill>
              <a:sysClr val="windowText" lastClr="000000">
                <a:lumMod val="95000"/>
                <a:lumOff val="5000"/>
              </a:sysClr>
            </a:solidFill>
            <a:ln w="19050">
              <a:solidFill>
                <a:sysClr val="window" lastClr="FFFFFF"/>
              </a:solidFill>
            </a:ln>
          </c:spPr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1"/>
            <c:bubble3D val="0"/>
            <c:spPr>
              <a:solidFill>
                <a:sysClr val="windowText" lastClr="000000">
                  <a:lumMod val="50000"/>
                  <a:lumOff val="50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2"/>
            <c:bubble3D val="0"/>
            <c:spPr>
              <a:solidFill>
                <a:sysClr val="windowText" lastClr="000000">
                  <a:lumMod val="75000"/>
                  <a:lumOff val="25000"/>
                </a:sysClr>
              </a:solidFill>
              <a:ln w="19050">
                <a:solidFill>
                  <a:sysClr val="window" lastClr="FFFFFF"/>
                </a:solidFill>
              </a:ln>
            </c:spPr>
          </c:dPt>
          <c:dPt>
            <c:idx val="3"/>
            <c:bubble3D val="0"/>
          </c:dPt>
          <c:dPt>
            <c:idx val="4"/>
            <c:bubble3D val="0"/>
            <c:spPr>
              <a:solidFill>
                <a:srgbClr val="B13D40"/>
              </a:solidFill>
              <a:ln w="19050">
                <a:solidFill>
                  <a:sysClr val="window" lastClr="FFFFFF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B</c:v>
                </c:pt>
                <c:pt idx="1">
                  <c:v>D</c:v>
                </c:pt>
                <c:pt idx="2">
                  <c:v>A</c:v>
                </c:pt>
                <c:pt idx="3">
                  <c:v>E</c:v>
                </c:pt>
                <c:pt idx="4">
                  <c:v>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199.20000000000002</c:v>
                </c:pt>
                <c:pt idx="1">
                  <c:v>67.349999999999994</c:v>
                </c:pt>
                <c:pt idx="2">
                  <c:v>82.25</c:v>
                </c:pt>
                <c:pt idx="3">
                  <c:v>174.3</c:v>
                </c:pt>
                <c:pt idx="4">
                  <c:v>646.6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10"/>
      </c:pieChart>
    </c:plotArea>
    <c:plotVisOnly val="1"/>
    <c:dispBlanksAs val="gap"/>
    <c:showDLblsOverMax val="0"/>
  </c:chart>
  <c:spPr>
    <a:ln w="19050">
      <a:noFill/>
    </a:ln>
  </c:spPr>
  <c:txPr>
    <a:bodyPr/>
    <a:lstStyle/>
    <a:p>
      <a:pPr>
        <a:defRPr sz="1800"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71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8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03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2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7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9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34" y="4760253"/>
            <a:ext cx="1032647" cy="14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9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72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186A4-F542-4877-BE47-ADA1E4B4557E}" type="datetimeFigureOut">
              <a:rPr lang="zh-CN" altLang="en-US">
                <a:solidFill>
                  <a:prstClr val="black"/>
                </a:solidFill>
              </a:rPr>
              <a:pPr/>
              <a:t>2014/5/21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E8D73B-3948-4FC0-8180-01CBAE34D59D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22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6" y="-1"/>
            <a:ext cx="12204006" cy="68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916" y="1485433"/>
            <a:ext cx="5599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一个素雅的</a:t>
            </a:r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6916" y="233960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抄袭自锤子手机网站</a:t>
            </a:r>
          </a:p>
        </p:txBody>
      </p:sp>
      <p:sp>
        <p:nvSpPr>
          <p:cNvPr id="6" name="矩形 5"/>
          <p:cNvSpPr/>
          <p:nvPr/>
        </p:nvSpPr>
        <p:spPr>
          <a:xfrm>
            <a:off x="966916" y="2823397"/>
            <a:ext cx="2954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white">
                    <a:lumMod val="65000"/>
                  </a:prstClr>
                </a:solidFill>
              </a:rPr>
              <a:t>http://www.smartisan.com/</a:t>
            </a:r>
            <a:endParaRPr lang="zh-CN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66916" y="1262743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66916" y="3468914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66916" y="4133219"/>
            <a:ext cx="2354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抄袭者  曹将</a:t>
            </a:r>
            <a:r>
              <a:rPr lang="en-US" altLang="zh-CN" sz="2000" dirty="0" err="1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PPTao</a:t>
            </a:r>
            <a:endParaRPr lang="en-US" altLang="zh-CN" sz="20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0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1430" y="1993433"/>
            <a:ext cx="195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4"/>
            <a:srcRect l="5088" r="47829"/>
            <a:stretch/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1011800" y="2955101"/>
            <a:ext cx="2991617" cy="461665"/>
            <a:chOff x="4323800" y="2213658"/>
            <a:chExt cx="2991617" cy="461665"/>
          </a:xfrm>
        </p:grpSpPr>
        <p:sp>
          <p:nvSpPr>
            <p:cNvPr id="16" name="文本框 15"/>
            <p:cNvSpPr txBox="1"/>
            <p:nvPr/>
          </p:nvSpPr>
          <p:spPr>
            <a:xfrm>
              <a:off x="4323800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第一部分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579292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899645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图文结合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80714" y="2950805"/>
            <a:ext cx="2991617" cy="461665"/>
            <a:chOff x="4323800" y="2213658"/>
            <a:chExt cx="2991617" cy="461665"/>
          </a:xfrm>
        </p:grpSpPr>
        <p:sp>
          <p:nvSpPr>
            <p:cNvPr id="24" name="文本框 23"/>
            <p:cNvSpPr txBox="1"/>
            <p:nvPr/>
          </p:nvSpPr>
          <p:spPr>
            <a:xfrm>
              <a:off x="4323800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79292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99645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一个图表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011800" y="3707420"/>
            <a:ext cx="2991617" cy="461665"/>
            <a:chOff x="4323800" y="2213658"/>
            <a:chExt cx="2991617" cy="461665"/>
          </a:xfrm>
        </p:grpSpPr>
        <p:sp>
          <p:nvSpPr>
            <p:cNvPr id="28" name="文本框 27"/>
            <p:cNvSpPr txBox="1"/>
            <p:nvPr/>
          </p:nvSpPr>
          <p:spPr>
            <a:xfrm>
              <a:off x="4323800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第三部分</a:t>
              </a: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79292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899645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一个表格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80714" y="3691840"/>
            <a:ext cx="2991617" cy="461665"/>
            <a:chOff x="4323800" y="2213658"/>
            <a:chExt cx="2991617" cy="461665"/>
          </a:xfrm>
        </p:grpSpPr>
        <p:sp>
          <p:nvSpPr>
            <p:cNvPr id="32" name="文本框 31"/>
            <p:cNvSpPr txBox="1"/>
            <p:nvPr/>
          </p:nvSpPr>
          <p:spPr>
            <a:xfrm>
              <a:off x="4323800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第四部分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79292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5899645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文字排版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11800" y="4442013"/>
            <a:ext cx="2991617" cy="461665"/>
            <a:chOff x="4323800" y="2213658"/>
            <a:chExt cx="2991617" cy="461665"/>
          </a:xfrm>
        </p:grpSpPr>
        <p:sp>
          <p:nvSpPr>
            <p:cNvPr id="36" name="文本框 35"/>
            <p:cNvSpPr txBox="1"/>
            <p:nvPr/>
          </p:nvSpPr>
          <p:spPr>
            <a:xfrm>
              <a:off x="4323800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第五部分</a:t>
              </a: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79292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899645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一个广告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1117600" y="2714171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17600" y="5138056"/>
            <a:ext cx="65169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480714" y="4442013"/>
            <a:ext cx="2683841" cy="461665"/>
            <a:chOff x="4323800" y="2213658"/>
            <a:chExt cx="2683841" cy="461665"/>
          </a:xfrm>
        </p:grpSpPr>
        <p:sp>
          <p:nvSpPr>
            <p:cNvPr id="41" name="文本框 40"/>
            <p:cNvSpPr txBox="1"/>
            <p:nvPr/>
          </p:nvSpPr>
          <p:spPr>
            <a:xfrm>
              <a:off x="4323800" y="22136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第六部分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792929" y="2274479"/>
              <a:ext cx="0" cy="38526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899645" y="221365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一句话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图文结合</a:t>
            </a:r>
          </a:p>
        </p:txBody>
      </p:sp>
      <p:pic>
        <p:nvPicPr>
          <p:cNvPr id="13" name="Picture 6" descr="http://static.smartisanos.cn/asset1400660932699/img/product_image/webkit/overview/artisan/01_ph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6" y="1893295"/>
            <a:ext cx="5984409" cy="835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086600" y="2754955"/>
            <a:ext cx="392083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东半球最好用的智能手机</a:t>
            </a:r>
            <a:endParaRPr lang="en-US" altLang="zh-CN" sz="2400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它是如此地简洁、优雅和易用，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以至于你很难相信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它是一部基于安卓系统的智能手机。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065818" y="2617570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65818" y="4765356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5"/>
            <a:srcRect l="5088" r="47829"/>
            <a:stretch/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一个图表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7963" y="1795464"/>
            <a:ext cx="6695564" cy="4797509"/>
            <a:chOff x="2697338" y="1584125"/>
            <a:chExt cx="6695564" cy="4797509"/>
          </a:xfrm>
        </p:grpSpPr>
        <p:graphicFrame>
          <p:nvGraphicFramePr>
            <p:cNvPr id="15" name="图表 14"/>
            <p:cNvGraphicFramePr/>
            <p:nvPr/>
          </p:nvGraphicFramePr>
          <p:xfrm>
            <a:off x="3423298" y="1584125"/>
            <a:ext cx="4974035" cy="47975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6" name="组合 15"/>
            <p:cNvGrpSpPr/>
            <p:nvPr/>
          </p:nvGrpSpPr>
          <p:grpSpPr>
            <a:xfrm>
              <a:off x="2697338" y="1931029"/>
              <a:ext cx="6695564" cy="3038161"/>
              <a:chOff x="2697338" y="1931029"/>
              <a:chExt cx="6695564" cy="303816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7277403" y="4424445"/>
                <a:ext cx="466531" cy="466531"/>
              </a:xfrm>
              <a:prstGeom prst="ellipse">
                <a:avLst/>
              </a:prstGeom>
              <a:solidFill>
                <a:srgbClr val="B13D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C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82818" y="4491615"/>
                <a:ext cx="466531" cy="466531"/>
              </a:xfrm>
              <a:prstGeom prst="ellipse">
                <a:avLst/>
              </a:prstGeom>
              <a:solidFill>
                <a:srgbClr val="A6A6A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B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5080521" y="2007488"/>
                <a:ext cx="466531" cy="466531"/>
              </a:xfrm>
              <a:prstGeom prst="ellipse">
                <a:avLst/>
              </a:prstGeom>
              <a:solidFill>
                <a:srgbClr val="0D0D0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E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125369" y="2652047"/>
                <a:ext cx="466531" cy="466531"/>
              </a:xfrm>
              <a:prstGeom prst="ellipse">
                <a:avLst/>
              </a:prstGeom>
              <a:solidFill>
                <a:srgbClr val="40404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A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852191" y="3319105"/>
                <a:ext cx="466531" cy="466531"/>
              </a:xfrm>
              <a:prstGeom prst="ellipse">
                <a:avLst/>
              </a:prstGeom>
              <a:solidFill>
                <a:srgbClr val="7F7F7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prstClr val="white"/>
                    </a:solidFill>
                  </a:rPr>
                  <a:t>D</a:t>
                </a:r>
                <a:endParaRPr lang="zh-CN" alt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文本框 40"/>
              <p:cNvSpPr txBox="1"/>
              <p:nvPr/>
            </p:nvSpPr>
            <p:spPr>
              <a:xfrm>
                <a:off x="2697339" y="4507525"/>
                <a:ext cx="70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17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4" name="文本框 41"/>
              <p:cNvSpPr txBox="1"/>
              <p:nvPr/>
            </p:nvSpPr>
            <p:spPr>
              <a:xfrm>
                <a:off x="8179923" y="4422002"/>
                <a:ext cx="12129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55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5" name="文本框 42"/>
              <p:cNvSpPr txBox="1"/>
              <p:nvPr/>
            </p:nvSpPr>
            <p:spPr>
              <a:xfrm>
                <a:off x="2697339" y="1931029"/>
                <a:ext cx="70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15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6" name="文本框 43"/>
              <p:cNvSpPr txBox="1"/>
              <p:nvPr/>
            </p:nvSpPr>
            <p:spPr>
              <a:xfrm>
                <a:off x="2697339" y="3364987"/>
                <a:ext cx="7005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6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sz="2400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sp>
            <p:nvSpPr>
              <p:cNvPr id="27" name="文本框 44"/>
              <p:cNvSpPr txBox="1"/>
              <p:nvPr/>
            </p:nvSpPr>
            <p:spPr>
              <a:xfrm>
                <a:off x="2697338" y="2594649"/>
                <a:ext cx="7005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zh-CN" sz="2400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7</a:t>
                </a:r>
                <a:r>
                  <a:rPr lang="en-US" altLang="zh-CN" dirty="0" smtClean="0">
                    <a:solidFill>
                      <a:prstClr val="black"/>
                    </a:solidFill>
                    <a:latin typeface="Segoe UI Semilight" panose="020B0402040204020203" pitchFamily="34" charset="0"/>
                  </a:rPr>
                  <a:t>%</a:t>
                </a:r>
                <a:endParaRPr lang="zh-CN" altLang="en-US" sz="2400" dirty="0">
                  <a:solidFill>
                    <a:prstClr val="black"/>
                  </a:solidFill>
                  <a:latin typeface="Segoe UI Semilight" panose="020B0402040204020203" pitchFamily="34" charset="0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>
              <a:xfrm flipH="1">
                <a:off x="3392797" y="2183382"/>
                <a:ext cx="159764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3392797" y="2829401"/>
                <a:ext cx="59002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3392797" y="3602808"/>
                <a:ext cx="33737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3392797" y="4753902"/>
                <a:ext cx="45939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7811003" y="4660125"/>
                <a:ext cx="35384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矩形 32"/>
          <p:cNvSpPr/>
          <p:nvPr/>
        </p:nvSpPr>
        <p:spPr>
          <a:xfrm>
            <a:off x="7086599" y="2782665"/>
            <a:ext cx="423850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@Excel</a:t>
            </a:r>
            <a:r>
              <a:rPr lang="zh-CN" altLang="en-US" sz="2400" b="1" dirty="0">
                <a:solidFill>
                  <a:srgbClr val="C4545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大全的博客</a:t>
            </a:r>
            <a:endParaRPr lang="en-US" altLang="zh-CN" sz="2400" b="1" dirty="0">
              <a:solidFill>
                <a:srgbClr val="C4545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该图表原作者为新浪微博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@Excel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大全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他的博客也非常不错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http://excel365.net/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65818" y="2617570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065818" y="4765356"/>
            <a:ext cx="3962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/>
            <a:srcRect l="5088" r="47829"/>
            <a:stretch/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3" name="Picture 4" descr="http://static.smartisanos.cn/asset1400660932699/img/product_image/webkit/overview/artisan/01_background_ha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一个表格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1551705"/>
          <a:ext cx="10619508" cy="4946076"/>
        </p:xfrm>
        <a:graphic>
          <a:graphicData uri="http://schemas.openxmlformats.org/drawingml/2006/table">
            <a:tbl>
              <a:tblPr/>
              <a:tblGrid>
                <a:gridCol w="499977"/>
                <a:gridCol w="2039906"/>
                <a:gridCol w="1249942"/>
                <a:gridCol w="1269941"/>
                <a:gridCol w="4189805"/>
                <a:gridCol w="1369937"/>
              </a:tblGrid>
              <a:tr h="64538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一周</a:t>
                      </a:r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工作计划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54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7855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时间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 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- 5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工作任务</a:t>
                      </a: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本周工作计划安排</a:t>
                      </a: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4778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40" marR="6540" marT="654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5"/>
            <a:srcRect l="5088" r="47829"/>
            <a:stretch/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415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3" name="Picture 4" descr="http://static.smartisanos.cn/asset1400660932699/img/product_image/webkit/overview/artisan/01_background_ha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194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文字排版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5"/>
            <a:srcRect l="5088" r="47829"/>
            <a:stretch/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  <p:grpSp>
        <p:nvGrpSpPr>
          <p:cNvPr id="52" name="组合 51"/>
          <p:cNvGrpSpPr/>
          <p:nvPr/>
        </p:nvGrpSpPr>
        <p:grpSpPr>
          <a:xfrm>
            <a:off x="374036" y="2250774"/>
            <a:ext cx="2510322" cy="3225609"/>
            <a:chOff x="656809" y="2822037"/>
            <a:chExt cx="2510322" cy="3225609"/>
          </a:xfrm>
        </p:grpSpPr>
        <p:sp>
          <p:nvSpPr>
            <p:cNvPr id="53" name="矩形 52"/>
            <p:cNvSpPr/>
            <p:nvPr/>
          </p:nvSpPr>
          <p:spPr>
            <a:xfrm>
              <a:off x="656809" y="3705570"/>
              <a:ext cx="2510322" cy="3804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/>
                </a:rPr>
                <a:t>70man.com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678541" y="2822037"/>
              <a:ext cx="954107" cy="920599"/>
              <a:chOff x="1062065" y="1863923"/>
              <a:chExt cx="954107" cy="920599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1062065" y="1909213"/>
                <a:ext cx="954107" cy="875309"/>
                <a:chOff x="1279424" y="1329876"/>
                <a:chExt cx="954107" cy="875309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1537842" y="1329876"/>
                  <a:ext cx="52129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01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279424" y="1805075"/>
                  <a:ext cx="9541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说服力</a:t>
                  </a:r>
                </a:p>
              </p:txBody>
            </p:sp>
          </p:grpSp>
        </p:grpSp>
        <p:sp>
          <p:nvSpPr>
            <p:cNvPr id="55" name="矩形 54"/>
            <p:cNvSpPr/>
            <p:nvPr/>
          </p:nvSpPr>
          <p:spPr>
            <a:xfrm>
              <a:off x="656809" y="4554930"/>
              <a:ext cx="2510322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该博客聚合了很多</a:t>
              </a: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PPT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爱好者的投稿作品，所以在这里你可以看到各种各样的风格。所以建议在掌握一定基础后再来这里学习。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61468" y="2250774"/>
            <a:ext cx="2533527" cy="3177371"/>
            <a:chOff x="633604" y="2822037"/>
            <a:chExt cx="2533527" cy="3177371"/>
          </a:xfrm>
        </p:grpSpPr>
        <p:sp>
          <p:nvSpPr>
            <p:cNvPr id="61" name="矩形 60"/>
            <p:cNvSpPr/>
            <p:nvPr/>
          </p:nvSpPr>
          <p:spPr>
            <a:xfrm>
              <a:off x="656809" y="3705570"/>
              <a:ext cx="2510322" cy="700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/>
                </a:rPr>
                <a:t>http://www.pptstore.net/author/simonxxx/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78541" y="2822037"/>
              <a:ext cx="1770036" cy="920599"/>
              <a:chOff x="1062065" y="1863923"/>
              <a:chExt cx="1770036" cy="920599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/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1062065" y="1909213"/>
                <a:ext cx="1770036" cy="875309"/>
                <a:chOff x="1279424" y="1329876"/>
                <a:chExt cx="1770036" cy="875309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1537842" y="1329876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02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279424" y="1805075"/>
                  <a:ext cx="177003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kern="0" dirty="0">
                      <a:solidFill>
                        <a:srgbClr val="C45456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Simon</a:t>
                  </a:r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作品集</a:t>
                  </a:r>
                </a:p>
              </p:txBody>
            </p:sp>
          </p:grpSp>
        </p:grpSp>
        <p:sp>
          <p:nvSpPr>
            <p:cNvPr id="63" name="矩形 62"/>
            <p:cNvSpPr/>
            <p:nvPr/>
          </p:nvSpPr>
          <p:spPr>
            <a:xfrm>
              <a:off x="633604" y="4506692"/>
              <a:ext cx="2510322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Simon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的作品设计感极强，相信你会第一眼看见，第二眼爱上。如果你是土豪，不妨买几个他的模版，必然成为你职场的杀手级武器。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72105" y="2250774"/>
            <a:ext cx="2510323" cy="3173749"/>
            <a:chOff x="656808" y="2822037"/>
            <a:chExt cx="2510323" cy="3173749"/>
          </a:xfrm>
        </p:grpSpPr>
        <p:sp>
          <p:nvSpPr>
            <p:cNvPr id="69" name="矩形 68"/>
            <p:cNvSpPr/>
            <p:nvPr/>
          </p:nvSpPr>
          <p:spPr>
            <a:xfrm>
              <a:off x="656808" y="3705570"/>
              <a:ext cx="2510321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/>
                </a:rPr>
                <a:t>http://blog.sina.com.cn/caojiangppt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678541" y="2822037"/>
              <a:ext cx="1980029" cy="920599"/>
              <a:chOff x="1062065" y="1863923"/>
              <a:chExt cx="1980029" cy="920599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062065" y="1909213"/>
                <a:ext cx="1980029" cy="875309"/>
                <a:chOff x="1279424" y="1329876"/>
                <a:chExt cx="1980029" cy="875309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1537842" y="1329876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03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279424" y="1805075"/>
                  <a:ext cx="19800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曹将的学习笔记</a:t>
                  </a:r>
                </a:p>
              </p:txBody>
            </p:sp>
          </p:grpSp>
        </p:grpSp>
        <p:sp>
          <p:nvSpPr>
            <p:cNvPr id="71" name="矩形 70"/>
            <p:cNvSpPr/>
            <p:nvPr/>
          </p:nvSpPr>
          <p:spPr>
            <a:xfrm>
              <a:off x="656809" y="4503070"/>
              <a:ext cx="2510322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曹将的作品时段性很强，早期受全图形影响强烈，图文结合较多；中期多为学术报告，简单素雅；现在则偏商务风格，点到即止。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9059536" y="2250774"/>
            <a:ext cx="2510317" cy="3182554"/>
            <a:chOff x="656808" y="2822037"/>
            <a:chExt cx="2510317" cy="3182554"/>
          </a:xfrm>
        </p:grpSpPr>
        <p:sp>
          <p:nvSpPr>
            <p:cNvPr id="77" name="矩形 76"/>
            <p:cNvSpPr/>
            <p:nvPr/>
          </p:nvSpPr>
          <p:spPr>
            <a:xfrm>
              <a:off x="656809" y="3705570"/>
              <a:ext cx="2510316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微软雅黑"/>
                </a:rPr>
                <a:t>http://page.renren.com/601842666</a:t>
              </a:r>
              <a:endParaRPr lang="zh-CN" altLang="en-US" sz="1600" kern="0" dirty="0">
                <a:solidFill>
                  <a:prstClr val="black">
                    <a:lumMod val="50000"/>
                    <a:lumOff val="50000"/>
                  </a:prstClr>
                </a:solidFill>
                <a:ea typeface="微软雅黑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78541" y="2822037"/>
              <a:ext cx="1707519" cy="920599"/>
              <a:chOff x="1062065" y="1863923"/>
              <a:chExt cx="1707519" cy="92059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1168083" y="1863923"/>
                <a:ext cx="408370" cy="408370"/>
              </a:xfrm>
              <a:prstGeom prst="ellipse">
                <a:avLst/>
              </a:prstGeom>
              <a:solidFill>
                <a:srgbClr val="DD9B9D">
                  <a:alpha val="9098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prstClr val="white"/>
                  </a:solidFill>
                  <a:ea typeface="微软雅黑"/>
                </a:endParaRPr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1062065" y="1909213"/>
                <a:ext cx="1707519" cy="875309"/>
                <a:chOff x="1279424" y="1329876"/>
                <a:chExt cx="1707519" cy="87530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1537842" y="1329876"/>
                  <a:ext cx="6046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800" kern="0" dirty="0">
                      <a:solidFill>
                        <a:prstClr val="black">
                          <a:lumMod val="50000"/>
                          <a:lumOff val="50000"/>
                        </a:prstClr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04</a:t>
                  </a:r>
                  <a:endParaRPr lang="zh-CN" altLang="en-US" sz="28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微软雅黑"/>
                  </a:endParaRPr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279424" y="1805075"/>
                  <a:ext cx="170751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000" b="1" kern="0" dirty="0">
                      <a:solidFill>
                        <a:srgbClr val="C45456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PPT</a:t>
                  </a:r>
                  <a:r>
                    <a:rPr lang="zh-CN" altLang="en-US" sz="2000" b="1" kern="0" dirty="0">
                      <a:solidFill>
                        <a:srgbClr val="C45456"/>
                      </a:solidFill>
                      <a:latin typeface="微软雅黑"/>
                      <a:ea typeface="微软雅黑"/>
                      <a:cs typeface="Times New Roman" panose="02020603050405020304" pitchFamily="18" charset="0"/>
                    </a:rPr>
                    <a:t>设计前沿</a:t>
                  </a:r>
                </a:p>
              </p:txBody>
            </p:sp>
          </p:grpSp>
        </p:grpSp>
        <p:sp>
          <p:nvSpPr>
            <p:cNvPr id="79" name="矩形 78"/>
            <p:cNvSpPr/>
            <p:nvPr/>
          </p:nvSpPr>
          <p:spPr>
            <a:xfrm>
              <a:off x="656808" y="4511875"/>
              <a:ext cx="2510317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第一眼看过去，你就会相信这是一个理工科背景人士制作的经验分享：干净利落，直中要害。这是人人网的人气主页，</a:t>
              </a: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10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微软雅黑"/>
                </a:rPr>
                <a:t>万人的选择。</a:t>
              </a:r>
            </a:p>
          </p:txBody>
        </p:sp>
      </p:grpSp>
      <p:cxnSp>
        <p:nvCxnSpPr>
          <p:cNvPr id="86" name="直接连接符 85"/>
          <p:cNvCxnSpPr/>
          <p:nvPr/>
        </p:nvCxnSpPr>
        <p:spPr>
          <a:xfrm>
            <a:off x="3072913" y="2296064"/>
            <a:ext cx="0" cy="3132081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87" name="直接连接符 86"/>
          <p:cNvCxnSpPr/>
          <p:nvPr/>
        </p:nvCxnSpPr>
        <p:spPr>
          <a:xfrm>
            <a:off x="5983550" y="2296064"/>
            <a:ext cx="0" cy="3132081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  <p:cxnSp>
        <p:nvCxnSpPr>
          <p:cNvPr id="88" name="直接连接符 87"/>
          <p:cNvCxnSpPr/>
          <p:nvPr/>
        </p:nvCxnSpPr>
        <p:spPr>
          <a:xfrm>
            <a:off x="8870983" y="2296064"/>
            <a:ext cx="0" cy="3132081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7937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3" name="Picture 4" descr="http://static.smartisanos.cn/asset1400660932699/img/product_image/webkit/overview/artisan/01_background_ha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623888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1999" cy="62388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165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298865" y="796408"/>
            <a:ext cx="0" cy="21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405581" y="73558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一个广告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31" y="2225441"/>
            <a:ext cx="10311338" cy="372712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05809" y="135255"/>
            <a:ext cx="1651113" cy="380996"/>
            <a:chOff x="255508" y="68864"/>
            <a:chExt cx="2069403" cy="47751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6"/>
            <a:srcRect l="5088" r="47829"/>
            <a:stretch/>
          </p:blipFill>
          <p:spPr>
            <a:xfrm>
              <a:off x="255508" y="80679"/>
              <a:ext cx="884845" cy="44869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901" y="68864"/>
              <a:ext cx="1267010" cy="477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84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315226"/>
            <a:ext cx="12192000" cy="54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8331" y="1662278"/>
            <a:ext cx="44935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我不是为了输赢</a:t>
            </a:r>
            <a:endParaRPr lang="en-US" altLang="zh-CN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我就是认真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112060" y="1509486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12060" y="4122057"/>
            <a:ext cx="60289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48331" y="3453280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white">
                    <a:lumMod val="6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罗永浩</a:t>
            </a:r>
            <a:endParaRPr lang="zh-CN" altLang="en-US" sz="2800" b="1" dirty="0">
              <a:solidFill>
                <a:prstClr val="white">
                  <a:lumMod val="6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8331" y="639605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我真的被这句话打动到了。</a:t>
            </a:r>
          </a:p>
        </p:txBody>
      </p:sp>
    </p:spTree>
    <p:extLst>
      <p:ext uri="{BB962C8B-B14F-4D97-AF65-F5344CB8AC3E}">
        <p14:creationId xmlns:p14="http://schemas.microsoft.com/office/powerpoint/2010/main" val="401350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ba29e9fdf5dbf31dc69794658cf55719c0db6e"/>
</p:tagLst>
</file>

<file path=ppt/theme/theme1.xml><?xml version="1.0" encoding="utf-8"?>
<a:theme xmlns:a="http://schemas.openxmlformats.org/drawingml/2006/main" name="笔记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笔记本主题" id="{18E325B3-EB09-4888-B998-0AA3DD8F9474}" vid="{48472079-906D-466B-9ED2-579C72CAC3D5}"/>
    </a:ext>
  </a:extLst>
</a:theme>
</file>

<file path=ppt/theme/themeOverride1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雅黑Calibri">
    <a:majorFont>
      <a:latin typeface="Cambria"/>
      <a:ea typeface="微软雅黑"/>
      <a:cs typeface=""/>
    </a:majorFont>
    <a:minorFont>
      <a:latin typeface="Calibri"/>
      <a:ea typeface="微软雅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385</Words>
  <Application>Microsoft Office PowerPoint</Application>
  <PresentationFormat>宽屏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Segoe UI Semilight</vt:lpstr>
      <vt:lpstr>Times New Roman</vt:lpstr>
      <vt:lpstr>笔记本主题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曹将</cp:lastModifiedBy>
  <cp:revision>9</cp:revision>
  <dcterms:created xsi:type="dcterms:W3CDTF">2014-05-21T11:36:29Z</dcterms:created>
  <dcterms:modified xsi:type="dcterms:W3CDTF">2014-05-21T11:41:58Z</dcterms:modified>
</cp:coreProperties>
</file>