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57" r:id="rId4"/>
    <p:sldId id="262" r:id="rId5"/>
    <p:sldId id="263" r:id="rId6"/>
    <p:sldId id="268" r:id="rId7"/>
    <p:sldId id="260" r:id="rId8"/>
    <p:sldId id="266" r:id="rId9"/>
    <p:sldId id="265" r:id="rId10"/>
    <p:sldId id="270" r:id="rId11"/>
    <p:sldId id="261" r:id="rId12"/>
    <p:sldId id="259" r:id="rId13"/>
    <p:sldId id="264" r:id="rId14"/>
    <p:sldId id="25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3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E6C29-653E-3C46-AB41-5A330A43A1D9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1AFE6-08F3-734A-903F-B64458DF2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4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408" y="620049"/>
            <a:ext cx="8574622" cy="1042498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Tập</a:t>
            </a:r>
            <a:r>
              <a:rPr lang="en-US" b="1" dirty="0" smtClean="0">
                <a:solidFill>
                  <a:srgbClr val="FF0000"/>
                </a:solidFill>
              </a:rPr>
              <a:t> 1: </a:t>
            </a:r>
            <a:r>
              <a:rPr lang="en-US" b="1" dirty="0" err="1" smtClean="0">
                <a:solidFill>
                  <a:srgbClr val="FF0000"/>
                </a:solidFill>
              </a:rPr>
              <a:t>Tán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tỉnh</a:t>
            </a:r>
            <a:r>
              <a:rPr lang="en-US" b="1" dirty="0" smtClean="0">
                <a:solidFill>
                  <a:srgbClr val="FF0000"/>
                </a:solidFill>
              </a:rPr>
              <a:t> ng2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0719" y="1791724"/>
            <a:ext cx="4255292" cy="1022913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Customize 1 </a:t>
            </a:r>
            <a:r>
              <a:rPr lang="en-US" dirty="0" err="1" smtClean="0"/>
              <a:t>chút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261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9439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6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812" y="222662"/>
            <a:ext cx="10018713" cy="4898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</a:t>
            </a:r>
            <a:r>
              <a:rPr lang="en-US" b="1" dirty="0" smtClean="0">
                <a:solidFill>
                  <a:srgbClr val="0070C0"/>
                </a:solidFill>
              </a:rPr>
              <a:t>g Module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51733" y="1043172"/>
            <a:ext cx="10264722" cy="5058889"/>
            <a:chOff x="304800" y="2800350"/>
            <a:chExt cx="3809999" cy="1038418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04800" y="2800350"/>
              <a:ext cx="3809999" cy="1038418"/>
            </a:xfrm>
            <a:prstGeom prst="rect">
              <a:avLst/>
            </a:prstGeom>
            <a:solidFill>
              <a:schemeClr val="accent4">
                <a:alpha val="14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274320" tIns="228600" rIns="274320" bIns="228600"/>
            <a:lstStyle/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@</a:t>
              </a:r>
              <a:r>
                <a:rPr lang="en-US" b="1" dirty="0" err="1">
                  <a:solidFill>
                    <a:srgbClr val="000090"/>
                  </a:solidFill>
                </a:rPr>
                <a:t>NgModule</a:t>
              </a:r>
              <a:r>
                <a:rPr lang="en-US" b="1" dirty="0">
                  <a:solidFill>
                    <a:srgbClr val="000090"/>
                  </a:solidFill>
                </a:rPr>
                <a:t>({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imports: [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BrowserModule</a:t>
              </a:r>
              <a:r>
                <a:rPr lang="en-US" dirty="0">
                  <a:solidFill>
                    <a:srgbClr val="000090"/>
                  </a:solidFill>
                </a:rPr>
                <a:t>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HttpModule</a:t>
              </a:r>
              <a:r>
                <a:rPr lang="en-US" dirty="0">
                  <a:solidFill>
                    <a:srgbClr val="000090"/>
                  </a:solidFill>
                </a:rPr>
                <a:t>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RouterModule.forRoot</a:t>
              </a:r>
              <a:r>
                <a:rPr lang="en-US" dirty="0">
                  <a:solidFill>
                    <a:srgbClr val="000090"/>
                  </a:solidFill>
                </a:rPr>
                <a:t>([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  { path: 'welcome', component: </a:t>
              </a:r>
              <a:r>
                <a:rPr lang="en-US" dirty="0" err="1">
                  <a:solidFill>
                    <a:srgbClr val="000090"/>
                  </a:solidFill>
                </a:rPr>
                <a:t>WelcomeComponent</a:t>
              </a:r>
              <a:r>
                <a:rPr lang="en-US" dirty="0">
                  <a:solidFill>
                    <a:srgbClr val="000090"/>
                  </a:solidFill>
                </a:rPr>
                <a:t> },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  { path: '', </a:t>
              </a:r>
              <a:r>
                <a:rPr lang="en-US" dirty="0" err="1">
                  <a:solidFill>
                    <a:srgbClr val="000090"/>
                  </a:solidFill>
                </a:rPr>
                <a:t>redirectTo</a:t>
              </a:r>
              <a:r>
                <a:rPr lang="en-US" dirty="0">
                  <a:solidFill>
                    <a:srgbClr val="000090"/>
                  </a:solidFill>
                </a:rPr>
                <a:t>: 'welcome', </a:t>
              </a:r>
              <a:r>
                <a:rPr lang="en-US" dirty="0" err="1">
                  <a:solidFill>
                    <a:srgbClr val="000090"/>
                  </a:solidFill>
                </a:rPr>
                <a:t>pathMatch</a:t>
              </a:r>
              <a:r>
                <a:rPr lang="en-US" dirty="0">
                  <a:solidFill>
                    <a:srgbClr val="000090"/>
                  </a:solidFill>
                </a:rPr>
                <a:t>: 'full' },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  { path: '**', </a:t>
              </a:r>
              <a:r>
                <a:rPr lang="en-US" dirty="0" err="1">
                  <a:solidFill>
                    <a:srgbClr val="000090"/>
                  </a:solidFill>
                </a:rPr>
                <a:t>redirectTo</a:t>
              </a:r>
              <a:r>
                <a:rPr lang="en-US" dirty="0">
                  <a:solidFill>
                    <a:srgbClr val="000090"/>
                  </a:solidFill>
                </a:rPr>
                <a:t>: 'welcome', </a:t>
              </a:r>
              <a:r>
                <a:rPr lang="en-US" dirty="0" err="1">
                  <a:solidFill>
                    <a:srgbClr val="000090"/>
                  </a:solidFill>
                </a:rPr>
                <a:t>pathMatch</a:t>
              </a:r>
              <a:r>
                <a:rPr lang="en-US" dirty="0">
                  <a:solidFill>
                    <a:srgbClr val="000090"/>
                  </a:solidFill>
                </a:rPr>
                <a:t>: 'full' }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  ]),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ProductModule</a:t>
              </a:r>
              <a:endParaRPr lang="en-US" dirty="0">
                <a:solidFill>
                  <a:srgbClr val="000090"/>
                </a:solidFill>
              </a:endParaRP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],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declarations: [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AppComponent</a:t>
              </a:r>
              <a:r>
                <a:rPr lang="en-US" dirty="0">
                  <a:solidFill>
                    <a:srgbClr val="000090"/>
                  </a:solidFill>
                </a:rPr>
                <a:t>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    </a:t>
              </a:r>
              <a:r>
                <a:rPr lang="en-US" dirty="0" err="1">
                  <a:solidFill>
                    <a:srgbClr val="000090"/>
                  </a:solidFill>
                </a:rPr>
                <a:t>WelcomeComponent</a:t>
              </a:r>
              <a:endParaRPr lang="en-US" dirty="0">
                <a:solidFill>
                  <a:srgbClr val="000090"/>
                </a:solidFill>
              </a:endParaRP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],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  bootstrap: [ </a:t>
              </a:r>
              <a:r>
                <a:rPr lang="en-US" dirty="0" err="1">
                  <a:solidFill>
                    <a:srgbClr val="000090"/>
                  </a:solidFill>
                </a:rPr>
                <a:t>AppComponent</a:t>
              </a:r>
              <a:r>
                <a:rPr lang="en-US" b="1" dirty="0">
                  <a:solidFill>
                    <a:srgbClr val="000090"/>
                  </a:solidFill>
                </a:rPr>
                <a:t> ]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})</a:t>
              </a:r>
              <a:endParaRPr lang="en-US" dirty="0">
                <a:solidFill>
                  <a:srgbClr val="000090"/>
                </a:solidFill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3357" y="3781910"/>
              <a:ext cx="707857" cy="56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app.module.</a:t>
              </a:r>
              <a:r>
                <a:rPr lang="en-US" sz="1200" b="1" dirty="0" err="1" smtClean="0"/>
                <a:t>ts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0954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812" y="222662"/>
            <a:ext cx="10018713" cy="4898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ng Routing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80309" y="2170957"/>
            <a:ext cx="7010400" cy="2667000"/>
            <a:chOff x="304800" y="2800350"/>
            <a:chExt cx="3830757" cy="1201737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04800" y="2800350"/>
              <a:ext cx="3809999" cy="1201737"/>
            </a:xfrm>
            <a:prstGeom prst="rect">
              <a:avLst/>
            </a:prstGeom>
            <a:solidFill>
              <a:schemeClr val="accent4">
                <a:alpha val="14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274320" tIns="228600" rIns="274320" bIns="228600"/>
            <a:lstStyle/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00090"/>
                  </a:solidFill>
                </a:rPr>
                <a:t>import</a:t>
              </a:r>
              <a:r>
                <a:rPr lang="en-US" b="1" dirty="0"/>
                <a:t> </a:t>
              </a:r>
              <a:r>
                <a:rPr lang="en-US" dirty="0"/>
                <a:t>{ </a:t>
              </a:r>
              <a:r>
                <a:rPr lang="en-US" i="1" dirty="0" err="1"/>
                <a:t>provideRouter</a:t>
              </a:r>
              <a:r>
                <a:rPr lang="en-US" dirty="0"/>
                <a:t>, </a:t>
              </a:r>
              <a:r>
                <a:rPr lang="en-US" dirty="0" err="1"/>
                <a:t>RouterConfig</a:t>
              </a:r>
              <a:r>
                <a:rPr lang="en-US" dirty="0"/>
                <a:t> } </a:t>
              </a:r>
              <a:r>
                <a:rPr lang="en-US" b="1" dirty="0">
                  <a:solidFill>
                    <a:srgbClr val="000090"/>
                  </a:solidFill>
                </a:rPr>
                <a:t>from</a:t>
              </a:r>
              <a:r>
                <a:rPr lang="en-US" b="1" dirty="0"/>
                <a:t> '@angular/router'</a:t>
              </a:r>
              <a:r>
                <a:rPr lang="en-US" dirty="0" smtClean="0"/>
                <a:t>;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en-US" b="1" dirty="0"/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 err="1" smtClean="0">
                  <a:solidFill>
                    <a:srgbClr val="000090"/>
                  </a:solidFill>
                </a:rPr>
                <a:t>const</a:t>
              </a:r>
              <a:r>
                <a:rPr lang="en-US" b="1" dirty="0" smtClean="0">
                  <a:solidFill>
                    <a:srgbClr val="000090"/>
                  </a:solidFill>
                </a:rPr>
                <a:t> </a:t>
              </a:r>
              <a:r>
                <a:rPr lang="en-US" dirty="0"/>
                <a:t>routes: </a:t>
              </a:r>
              <a:r>
                <a:rPr lang="en-US" dirty="0" err="1"/>
                <a:t>RouterConfig</a:t>
              </a:r>
              <a:r>
                <a:rPr lang="en-US" dirty="0"/>
                <a:t> = [</a:t>
              </a:r>
              <a:br>
                <a:rPr lang="en-US" dirty="0"/>
              </a:br>
              <a:r>
                <a:rPr lang="en-US" dirty="0" smtClean="0"/>
                <a:t>  </a:t>
              </a:r>
              <a:r>
                <a:rPr lang="en-US" dirty="0"/>
                <a:t>{ </a:t>
              </a:r>
              <a:r>
                <a:rPr lang="en-US" b="1" dirty="0">
                  <a:solidFill>
                    <a:srgbClr val="000090"/>
                  </a:solidFill>
                </a:rPr>
                <a:t>path</a:t>
              </a:r>
              <a:r>
                <a:rPr lang="en-US" dirty="0"/>
                <a:t>: 'login', </a:t>
              </a:r>
              <a:r>
                <a:rPr lang="en-US" b="1" dirty="0">
                  <a:solidFill>
                    <a:srgbClr val="000090"/>
                  </a:solidFill>
                </a:rPr>
                <a:t>component</a:t>
              </a:r>
              <a:r>
                <a:rPr lang="en-US" dirty="0"/>
                <a:t>: </a:t>
              </a:r>
              <a:r>
                <a:rPr lang="en-US" dirty="0" err="1"/>
                <a:t>LoginComponent</a:t>
              </a:r>
              <a:r>
                <a:rPr lang="en-US" dirty="0"/>
                <a:t> },</a:t>
              </a:r>
              <a:br>
                <a:rPr lang="en-US" dirty="0"/>
              </a:br>
              <a:r>
                <a:rPr lang="en-US" dirty="0"/>
                <a:t>  { </a:t>
              </a:r>
              <a:r>
                <a:rPr lang="en-US" b="1" dirty="0">
                  <a:solidFill>
                    <a:srgbClr val="000090"/>
                  </a:solidFill>
                </a:rPr>
                <a:t>path</a:t>
              </a:r>
              <a:r>
                <a:rPr lang="en-US" dirty="0"/>
                <a:t>: 'chat', </a:t>
              </a:r>
              <a:r>
                <a:rPr lang="en-US" b="1" dirty="0">
                  <a:solidFill>
                    <a:srgbClr val="000090"/>
                  </a:solidFill>
                </a:rPr>
                <a:t>component</a:t>
              </a:r>
              <a:r>
                <a:rPr lang="en-US" dirty="0"/>
                <a:t>: </a:t>
              </a:r>
              <a:r>
                <a:rPr lang="en-US" dirty="0" err="1" smtClean="0"/>
                <a:t>ChatComponent</a:t>
              </a:r>
              <a:r>
                <a:rPr lang="en-US" dirty="0" smtClean="0"/>
                <a:t> }</a:t>
              </a:r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 smtClean="0"/>
                <a:t>];</a:t>
              </a:r>
              <a:endParaRPr lang="en-US" dirty="0"/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en-US" b="1" dirty="0" smtClean="0"/>
            </a:p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000090"/>
                  </a:solidFill>
                </a:rPr>
                <a:t>export </a:t>
              </a:r>
              <a:r>
                <a:rPr lang="en-US" b="1" dirty="0" err="1">
                  <a:solidFill>
                    <a:srgbClr val="000090"/>
                  </a:solidFill>
                </a:rPr>
                <a:t>const</a:t>
              </a:r>
              <a:r>
                <a:rPr lang="en-US" b="1" dirty="0">
                  <a:solidFill>
                    <a:srgbClr val="000090"/>
                  </a:solidFill>
                </a:rPr>
                <a:t> </a:t>
              </a:r>
              <a:r>
                <a:rPr lang="en-US" dirty="0" err="1"/>
                <a:t>appRouterProviders</a:t>
              </a:r>
              <a:r>
                <a:rPr lang="en-US" dirty="0"/>
                <a:t> = </a:t>
              </a:r>
              <a:r>
                <a:rPr lang="en-US" dirty="0" smtClean="0"/>
                <a:t>[</a:t>
              </a:r>
              <a:r>
                <a:rPr lang="en-US" i="1" dirty="0" err="1" smtClean="0"/>
                <a:t>provideRouter</a:t>
              </a:r>
              <a:r>
                <a:rPr lang="en-US" dirty="0"/>
                <a:t>(routes</a:t>
              </a:r>
              <a:r>
                <a:rPr lang="en-US" dirty="0" smtClean="0"/>
                <a:t>)]</a:t>
              </a:r>
              <a:r>
                <a:rPr lang="en-US" dirty="0"/>
                <a:t>;</a:t>
              </a:r>
              <a:br>
                <a:rPr lang="en-US" dirty="0"/>
              </a:br>
              <a:endParaRPr lang="en-US" dirty="0">
                <a:solidFill>
                  <a:srgbClr val="000090"/>
                </a:solidFill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27700" y="3864745"/>
              <a:ext cx="707857" cy="127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a</a:t>
              </a:r>
              <a:r>
                <a:rPr lang="en-US" sz="1200" dirty="0" err="1" smtClean="0"/>
                <a:t>pp.routes.</a:t>
              </a:r>
              <a:r>
                <a:rPr lang="en-US" sz="1200" b="1" dirty="0" err="1" smtClean="0"/>
                <a:t>ts</a:t>
              </a:r>
              <a:endParaRPr lang="en-US" sz="12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80309" y="1152648"/>
            <a:ext cx="4038600" cy="810399"/>
            <a:chOff x="1371600" y="3790950"/>
            <a:chExt cx="4038600" cy="810399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71600" y="3790950"/>
              <a:ext cx="4038600" cy="762009"/>
            </a:xfrm>
            <a:prstGeom prst="rect">
              <a:avLst/>
            </a:prstGeom>
            <a:solidFill>
              <a:schemeClr val="accent4">
                <a:alpha val="14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274320" tIns="228600" rIns="274320" bIns="228600"/>
            <a:lstStyle/>
            <a:p>
              <a:pPr marL="342900" indent="-342900" eaLnBrk="0" hangingPunct="0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000090"/>
                  </a:solidFill>
                </a:rPr>
                <a:t>&lt;</a:t>
              </a:r>
              <a:r>
                <a:rPr lang="en-US" b="1" dirty="0">
                  <a:solidFill>
                    <a:srgbClr val="000090"/>
                  </a:solidFill>
                </a:rPr>
                <a:t>router-outlet</a:t>
              </a:r>
              <a:r>
                <a:rPr lang="en-US" dirty="0">
                  <a:solidFill>
                    <a:srgbClr val="000090"/>
                  </a:solidFill>
                </a:rPr>
                <a:t>&gt;&lt;/</a:t>
              </a:r>
              <a:r>
                <a:rPr lang="en-US" b="1" dirty="0">
                  <a:solidFill>
                    <a:srgbClr val="000090"/>
                  </a:solidFill>
                </a:rPr>
                <a:t>router-outlet</a:t>
              </a:r>
              <a:r>
                <a:rPr lang="en-US" dirty="0">
                  <a:solidFill>
                    <a:srgbClr val="000090"/>
                  </a:solidFill>
                </a:rPr>
                <a:t>&gt;</a:t>
              </a:r>
              <a:br>
                <a:rPr lang="en-US" dirty="0">
                  <a:solidFill>
                    <a:srgbClr val="000090"/>
                  </a:solidFill>
                </a:rPr>
              </a:br>
              <a:endParaRPr lang="en-US" dirty="0">
                <a:solidFill>
                  <a:srgbClr val="000090"/>
                </a:solidFill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0000" y="4324350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app.component.</a:t>
              </a:r>
              <a:r>
                <a:rPr lang="en-US" sz="1200" b="1" dirty="0" err="1" smtClean="0"/>
                <a:t>html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9457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43025"/>
            <a:ext cx="10018713" cy="4486275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dirty="0" smtClean="0"/>
              <a:t>1. for product of products (for index in products)</a:t>
            </a:r>
            <a:br>
              <a:rPr lang="en-US" dirty="0" smtClean="0"/>
            </a:br>
            <a:r>
              <a:rPr lang="en-US" dirty="0" smtClean="0"/>
              <a:t>2. pipeline? avoid state change.</a:t>
            </a:r>
            <a:br>
              <a:rPr lang="en-US" dirty="0" smtClean="0"/>
            </a:br>
            <a:r>
              <a:rPr lang="en-US" dirty="0" smtClean="0"/>
              <a:t>3. service (DI)</a:t>
            </a:r>
            <a:br>
              <a:rPr lang="en-US" dirty="0" smtClean="0"/>
            </a:br>
            <a:r>
              <a:rPr lang="en-US" dirty="0" smtClean="0"/>
              <a:t>4. http module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84309" y="127660"/>
            <a:ext cx="10018713" cy="6679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Q &amp; A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36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186" y="246414"/>
            <a:ext cx="10018713" cy="4779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Binding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607132" y="1154628"/>
            <a:ext cx="6313715" cy="811887"/>
            <a:chOff x="1153885" y="1047750"/>
            <a:chExt cx="6313715" cy="811887"/>
          </a:xfrm>
        </p:grpSpPr>
        <p:sp>
          <p:nvSpPr>
            <p:cNvPr id="7" name="Rounded Rectangle 6"/>
            <p:cNvSpPr/>
            <p:nvPr/>
          </p:nvSpPr>
          <p:spPr>
            <a:xfrm>
              <a:off x="1153885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544457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DOM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185886" y="1504950"/>
              <a:ext cx="2213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30171" y="1074063"/>
              <a:ext cx="11721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{{value}}</a:t>
              </a:r>
              <a:endParaRPr lang="en-US" sz="2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400" y="1428750"/>
              <a:ext cx="21361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[property]=“value”</a:t>
              </a:r>
              <a:endParaRPr lang="en-US" sz="22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83179" y="1332819"/>
            <a:ext cx="286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xima Nova Bold"/>
                <a:cs typeface="Proxima Nova Bold"/>
              </a:rPr>
              <a:t>Template binding (one-way)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507347" y="2404917"/>
            <a:ext cx="6477000" cy="725714"/>
            <a:chOff x="990600" y="1047750"/>
            <a:chExt cx="6477000" cy="725714"/>
          </a:xfrm>
        </p:grpSpPr>
        <p:sp>
          <p:nvSpPr>
            <p:cNvPr id="14" name="Rounded Rectangle 13"/>
            <p:cNvSpPr/>
            <p:nvPr/>
          </p:nvSpPr>
          <p:spPr>
            <a:xfrm>
              <a:off x="990600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DOM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44457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971800" y="1504950"/>
              <a:ext cx="25037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971800" y="1047750"/>
              <a:ext cx="2511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(event)</a:t>
              </a:r>
              <a:r>
                <a:rPr lang="en-US" sz="2200" dirty="0" smtClean="0"/>
                <a:t>=expression</a:t>
              </a:r>
              <a:endParaRPr lang="en-US" sz="22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83179" y="2508701"/>
            <a:ext cx="286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roxima Nova Bold"/>
                <a:cs typeface="Proxima Nova Bold"/>
              </a:rPr>
              <a:t>Event binding </a:t>
            </a:r>
            <a:r>
              <a:rPr lang="en-US" dirty="0">
                <a:latin typeface="Proxima Nova Bold"/>
                <a:cs typeface="Proxima Nova Bold"/>
              </a:rPr>
              <a:t>(one-way)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607132" y="5074327"/>
            <a:ext cx="6408058" cy="1138773"/>
            <a:chOff x="5607132" y="3518659"/>
            <a:chExt cx="6408058" cy="1138773"/>
          </a:xfrm>
        </p:grpSpPr>
        <p:grpSp>
          <p:nvGrpSpPr>
            <p:cNvPr id="23" name="Group 22"/>
            <p:cNvGrpSpPr/>
            <p:nvPr/>
          </p:nvGrpSpPr>
          <p:grpSpPr>
            <a:xfrm>
              <a:off x="5607132" y="3560862"/>
              <a:ext cx="6408058" cy="725714"/>
              <a:chOff x="990600" y="1047750"/>
              <a:chExt cx="7170058" cy="725714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990600" y="1047750"/>
                <a:ext cx="1923143" cy="72571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Component</a:t>
                </a:r>
                <a:endParaRPr lang="en-US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37515" y="1047750"/>
                <a:ext cx="1923143" cy="72571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DOM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3022601" y="1504950"/>
                <a:ext cx="313871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7293215" y="3518659"/>
              <a:ext cx="2839239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[(value)</a:t>
              </a:r>
              <a:r>
                <a:rPr lang="en-US" sz="2000" dirty="0" smtClean="0"/>
                <a:t>]* </a:t>
              </a:r>
              <a:r>
                <a:rPr lang="en-US" sz="2000" dirty="0"/>
                <a:t>= </a:t>
              </a:r>
              <a:r>
                <a:rPr lang="en-US" sz="2000" dirty="0" smtClean="0"/>
                <a:t>“expression”</a:t>
              </a:r>
            </a:p>
            <a:p>
              <a:pPr marL="0" lvl="1" algn="ctr"/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*[</a:t>
              </a:r>
              <a:r>
                <a:rPr lang="en-US" sz="1400" dirty="0"/>
                <a:t>()] </a:t>
              </a:r>
              <a:r>
                <a:rPr lang="en-US" sz="1400" dirty="0" smtClean="0"/>
                <a:t>banana </a:t>
              </a:r>
              <a:r>
                <a:rPr lang="en-US" sz="1400" dirty="0"/>
                <a:t>in a </a:t>
              </a:r>
              <a:r>
                <a:rPr lang="en-US" sz="1400" dirty="0" smtClean="0"/>
                <a:t>box</a:t>
              </a:r>
              <a:endParaRPr lang="en-US" sz="1400" dirty="0"/>
            </a:p>
            <a:p>
              <a:pPr algn="ctr"/>
              <a:endParaRPr lang="en-US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30976" y="3632515"/>
            <a:ext cx="6477000" cy="725714"/>
            <a:chOff x="990600" y="1047750"/>
            <a:chExt cx="6477000" cy="725714"/>
          </a:xfrm>
        </p:grpSpPr>
        <p:sp>
          <p:nvSpPr>
            <p:cNvPr id="27" name="Rounded Rectangle 26"/>
            <p:cNvSpPr/>
            <p:nvPr/>
          </p:nvSpPr>
          <p:spPr>
            <a:xfrm>
              <a:off x="990600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DOM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544457" y="1047750"/>
              <a:ext cx="1923143" cy="72571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971800" y="1504950"/>
              <a:ext cx="25037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971800" y="1047750"/>
              <a:ext cx="23775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[prop]=expression</a:t>
              </a:r>
              <a:endParaRPr lang="en-US" sz="2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83178" y="3810706"/>
            <a:ext cx="286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Proxima Nova Bold"/>
                <a:cs typeface="Proxima Nova Bold"/>
              </a:rPr>
              <a:t>Property binding </a:t>
            </a:r>
            <a:r>
              <a:rPr lang="en-US" dirty="0">
                <a:latin typeface="Proxima Nova Bold"/>
                <a:cs typeface="Proxima Nova Bold"/>
              </a:rPr>
              <a:t>(one-way)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87016" y="5294721"/>
            <a:ext cx="286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roxima Nova Bold"/>
                <a:cs typeface="Proxima Nova Bold"/>
              </a:rPr>
              <a:t>Two way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9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247962" y="797119"/>
            <a:ext cx="1674421" cy="152004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37467" y="1095474"/>
            <a:ext cx="3871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Nghỉ dưỡng</a:t>
            </a:r>
            <a:endParaRPr lang="vi-V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5938" y="2874139"/>
            <a:ext cx="10072687" cy="345522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/>
              <a:t>"Type" </a:t>
            </a:r>
            <a:r>
              <a:rPr lang="en-US" dirty="0" err="1"/>
              <a:t>anh</a:t>
            </a:r>
            <a:r>
              <a:rPr lang="en-US" dirty="0"/>
              <a:t> 6 9 "Ja-</a:t>
            </a:r>
            <a:r>
              <a:rPr lang="en-US" dirty="0" err="1"/>
              <a:t>vì</a:t>
            </a:r>
            <a:r>
              <a:rPr lang="en-US" dirty="0"/>
              <a:t>" //Typescript </a:t>
            </a:r>
            <a:r>
              <a:rPr lang="en-US" dirty="0" err="1"/>
              <a:t>lộn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đít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JAV .... </a:t>
            </a:r>
            <a:r>
              <a:rPr lang="en-US" dirty="0" smtClean="0"/>
              <a:t>A</a:t>
            </a:r>
          </a:p>
          <a:p>
            <a:r>
              <a:rPr lang="en-US" dirty="0" smtClean="0"/>
              <a:t>"</a:t>
            </a:r>
            <a:r>
              <a:rPr lang="en-US" dirty="0" err="1"/>
              <a:t>Lạp</a:t>
            </a:r>
            <a:r>
              <a:rPr lang="en-US" dirty="0"/>
              <a:t> </a:t>
            </a:r>
            <a:r>
              <a:rPr lang="en-US" dirty="0" err="1"/>
              <a:t>phít</a:t>
            </a:r>
            <a:r>
              <a:rPr lang="en-US" dirty="0"/>
              <a:t>" </a:t>
            </a:r>
            <a:r>
              <a:rPr lang="en-US" dirty="0" err="1"/>
              <a:t>điểm</a:t>
            </a:r>
            <a:r>
              <a:rPr lang="en-US" dirty="0"/>
              <a:t> G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// Map </a:t>
            </a:r>
            <a:r>
              <a:rPr lang="en-US" dirty="0" err="1"/>
              <a:t>và</a:t>
            </a:r>
            <a:r>
              <a:rPr lang="en-US" dirty="0"/>
              <a:t> filter (</a:t>
            </a:r>
            <a:r>
              <a:rPr lang="en-US" dirty="0" err="1"/>
              <a:t>lói</a:t>
            </a:r>
            <a:r>
              <a:rPr lang="en-US" dirty="0"/>
              <a:t> </a:t>
            </a:r>
            <a:r>
              <a:rPr lang="en-US" dirty="0" err="1"/>
              <a:t>ngọng</a:t>
            </a:r>
            <a:r>
              <a:rPr lang="en-US" dirty="0"/>
              <a:t> sang Lap</a:t>
            </a:r>
            <a:r>
              <a:rPr lang="en-US" dirty="0" smtClean="0"/>
              <a:t>)</a:t>
            </a:r>
          </a:p>
          <a:p>
            <a:r>
              <a:rPr lang="en-US" dirty="0" smtClean="0"/>
              <a:t>"</a:t>
            </a:r>
            <a:r>
              <a:rPr lang="en-US" dirty="0" err="1"/>
              <a:t>Nẫn</a:t>
            </a:r>
            <a:r>
              <a:rPr lang="en-US" dirty="0"/>
              <a:t>"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"</a:t>
            </a:r>
            <a:r>
              <a:rPr lang="en-US" dirty="0" err="1"/>
              <a:t>dê-công</a:t>
            </a:r>
            <a:r>
              <a:rPr lang="en-US" dirty="0"/>
              <a:t>" // Component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Decorator </a:t>
            </a:r>
            <a:r>
              <a:rPr lang="en-US" dirty="0" smtClean="0"/>
              <a:t>function</a:t>
            </a:r>
          </a:p>
          <a:p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/>
              <a:t>tự</a:t>
            </a:r>
            <a:r>
              <a:rPr lang="en-US" dirty="0"/>
              <a:t> "</a:t>
            </a:r>
            <a:r>
              <a:rPr lang="en-US" dirty="0" err="1"/>
              <a:t>líp-xích</a:t>
            </a:r>
            <a:r>
              <a:rPr lang="en-US" dirty="0"/>
              <a:t>" </a:t>
            </a:r>
            <a:r>
              <a:rPr lang="en-US" dirty="0" err="1"/>
              <a:t>nôn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điên</a:t>
            </a:r>
            <a:r>
              <a:rPr lang="en-US" dirty="0"/>
              <a:t> // Life Cycle Hook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ngOnInit</a:t>
            </a:r>
            <a:r>
              <a:rPr lang="en-US" dirty="0"/>
              <a:t> (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"</a:t>
            </a:r>
            <a:r>
              <a:rPr lang="en-US" dirty="0" err="1"/>
              <a:t>nà</a:t>
            </a:r>
            <a:r>
              <a:rPr lang="en-US" dirty="0"/>
              <a:t>"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nôn</a:t>
            </a:r>
            <a:r>
              <a:rPr lang="en-US" dirty="0"/>
              <a:t> </a:t>
            </a:r>
            <a:r>
              <a:rPr lang="en-US" dirty="0" err="1"/>
              <a:t>nóng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8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408" y="620049"/>
            <a:ext cx="8574622" cy="1042498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Tập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 err="1" smtClean="0">
                <a:solidFill>
                  <a:srgbClr val="FF0000"/>
                </a:solidFill>
              </a:rPr>
              <a:t>Lên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đỉnh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cùng</a:t>
            </a:r>
            <a:r>
              <a:rPr lang="en-US" b="1" dirty="0" smtClean="0">
                <a:solidFill>
                  <a:srgbClr val="FF0000"/>
                </a:solidFill>
              </a:rPr>
              <a:t> ng2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0719" y="1848875"/>
            <a:ext cx="2740817" cy="1388534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# Module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subComponent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10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9439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6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9439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5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27660"/>
            <a:ext cx="10018713" cy="66798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Why ng2 ?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70807" y="924049"/>
            <a:ext cx="7647164" cy="3761629"/>
            <a:chOff x="1303317" y="1327810"/>
            <a:chExt cx="7647164" cy="3761629"/>
          </a:xfrm>
        </p:grpSpPr>
        <p:pic>
          <p:nvPicPr>
            <p:cNvPr id="4" name="Picture 3" descr="AngularJS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567" y="1350948"/>
              <a:ext cx="2941382" cy="1654527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1303317" y="1327810"/>
              <a:ext cx="7647164" cy="3761629"/>
              <a:chOff x="685800" y="971550"/>
              <a:chExt cx="7647164" cy="3761629"/>
            </a:xfrm>
          </p:grpSpPr>
          <p:pic>
            <p:nvPicPr>
              <p:cNvPr id="5" name="Picture 4" descr="500628_a962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400" y="971550"/>
                <a:ext cx="2841551" cy="1598846"/>
              </a:xfrm>
              <a:prstGeom prst="rect">
                <a:avLst/>
              </a:prstGeom>
            </p:spPr>
          </p:pic>
          <p:sp>
            <p:nvSpPr>
              <p:cNvPr id="6" name="Right Arrow 5"/>
              <p:cNvSpPr/>
              <p:nvPr/>
            </p:nvSpPr>
            <p:spPr>
              <a:xfrm>
                <a:off x="4049419" y="1556094"/>
                <a:ext cx="978408" cy="484632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85800" y="2800350"/>
                <a:ext cx="7647164" cy="1932829"/>
                <a:chOff x="586511" y="4336144"/>
                <a:chExt cx="7647164" cy="1932829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82827" y="4693599"/>
                  <a:ext cx="2018594" cy="492537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82248" y="4336144"/>
                  <a:ext cx="1451427" cy="1088570"/>
                </a:xfrm>
                <a:prstGeom prst="rect">
                  <a:avLst/>
                </a:prstGeom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1058544" y="4620470"/>
                  <a:ext cx="99547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 smtClean="0">
                      <a:latin typeface="Exo 2"/>
                      <a:cs typeface="Exo 2"/>
                    </a:rPr>
                    <a:t>ES5</a:t>
                  </a:r>
                  <a:endParaRPr lang="en-US" sz="3000" b="1" dirty="0">
                    <a:latin typeface="Exo 2"/>
                    <a:cs typeface="Exo 2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218741" y="4632138"/>
                  <a:ext cx="130915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 smtClean="0">
                      <a:latin typeface="Exo 2"/>
                      <a:cs typeface="Exo 2"/>
                    </a:rPr>
                    <a:t>ES6</a:t>
                  </a:r>
                  <a:endParaRPr lang="en-US" sz="3000" b="1" dirty="0">
                    <a:latin typeface="Exo 2"/>
                    <a:cs typeface="Exo 2"/>
                  </a:endParaRPr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586511" y="5606144"/>
                  <a:ext cx="7647164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6001311" y="5899641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Exo 2"/>
                      <a:cs typeface="Exo 2"/>
                    </a:rPr>
                    <a:t>Types</a:t>
                  </a:r>
                  <a:endParaRPr lang="en-US" dirty="0">
                    <a:latin typeface="Exo 2"/>
                    <a:cs typeface="Exo 2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818631" y="5867375"/>
                  <a:ext cx="11393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Exo 2"/>
                      <a:cs typeface="Exo 2"/>
                    </a:rPr>
                    <a:t>No Types</a:t>
                  </a:r>
                  <a:endParaRPr lang="en-US" dirty="0">
                    <a:latin typeface="Exo 2"/>
                    <a:cs typeface="Exo 2"/>
                  </a:endParaRP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828143" y="4336144"/>
                  <a:ext cx="0" cy="127000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" name="Content Placeholder 2"/>
          <p:cNvSpPr txBox="1">
            <a:spLocks/>
          </p:cNvSpPr>
          <p:nvPr/>
        </p:nvSpPr>
        <p:spPr>
          <a:xfrm rot="16200000">
            <a:off x="7915791" y="2236666"/>
            <a:ext cx="5035936" cy="3031075"/>
          </a:xfrm>
          <a:prstGeom prst="rect">
            <a:avLst/>
          </a:prstGeom>
        </p:spPr>
        <p:txBody>
          <a:bodyPr vert="eaVert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Simplicity</a:t>
            </a:r>
          </a:p>
          <a:p>
            <a:r>
              <a:rPr lang="en-US" dirty="0" smtClean="0"/>
              <a:t>Productivity</a:t>
            </a:r>
          </a:p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DI</a:t>
            </a:r>
          </a:p>
          <a:p>
            <a:r>
              <a:rPr lang="en-US" dirty="0" smtClean="0"/>
              <a:t>Reactive programming style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Community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73922" y="4919100"/>
            <a:ext cx="689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Link: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http</a:t>
            </a:r>
            <a:r>
              <a:rPr lang="en-US" sz="2400" dirty="0" smtClean="0">
                <a:solidFill>
                  <a:srgbClr val="FF0000"/>
                </a:solidFill>
              </a:rPr>
              <a:t>://</a:t>
            </a:r>
            <a:r>
              <a:rPr lang="en-US" sz="2400" dirty="0" err="1" smtClean="0">
                <a:solidFill>
                  <a:srgbClr val="FF0000"/>
                </a:solidFill>
              </a:rPr>
              <a:t>angular.io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471613"/>
            <a:ext cx="10319762" cy="4752542"/>
          </a:xfrm>
        </p:spPr>
        <p:txBody>
          <a:bodyPr anchor="t" anchorCtr="0"/>
          <a:lstStyle/>
          <a:p>
            <a:pPr algn="l"/>
            <a:r>
              <a:rPr lang="en-US" dirty="0" smtClean="0"/>
              <a:t>1. </a:t>
            </a:r>
            <a:r>
              <a:rPr lang="en-US" dirty="0" err="1" smtClean="0"/>
              <a:t>npm</a:t>
            </a:r>
            <a:r>
              <a:rPr lang="en-US" dirty="0" smtClean="0"/>
              <a:t>: node package manager</a:t>
            </a:r>
            <a:br>
              <a:rPr lang="en-US" dirty="0" smtClean="0"/>
            </a:br>
            <a:r>
              <a:rPr lang="en-US" dirty="0" smtClean="0"/>
              <a:t>2. node: ~ browser </a:t>
            </a:r>
            <a:r>
              <a:rPr lang="en-US" dirty="0" smtClean="0"/>
              <a:t>(run at server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dirty="0" err="1" smtClean="0"/>
              <a:t>VSCode</a:t>
            </a:r>
            <a:r>
              <a:rPr lang="en-US" dirty="0" smtClean="0"/>
              <a:t>: editor </a:t>
            </a:r>
            <a:r>
              <a:rPr lang="en-US" dirty="0" smtClean="0"/>
              <a:t>(~ </a:t>
            </a:r>
            <a:r>
              <a:rPr lang="en-US" dirty="0" err="1" smtClean="0"/>
              <a:t>Webstorm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4. Typescript? </a:t>
            </a:r>
            <a:r>
              <a:rPr lang="en-US" dirty="0" err="1" smtClean="0"/>
              <a:t>Javascript</a:t>
            </a:r>
            <a:r>
              <a:rPr lang="en-US" dirty="0" smtClean="0"/>
              <a:t> type ~ java 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long,String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.) superset</a:t>
            </a:r>
            <a:br>
              <a:rPr lang="en-US" dirty="0" smtClean="0"/>
            </a:br>
            <a:r>
              <a:rPr lang="en-US" dirty="0" smtClean="0"/>
              <a:t>5. ng2? SPA (single page app) ~ RIA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6. </a:t>
            </a:r>
            <a:r>
              <a:rPr lang="en-US" dirty="0" err="1" smtClean="0"/>
              <a:t>semver</a:t>
            </a:r>
            <a:r>
              <a:rPr lang="en-US" dirty="0"/>
              <a:t> </a:t>
            </a:r>
            <a:r>
              <a:rPr lang="en-US" dirty="0" smtClean="0"/>
              <a:t>(semantic </a:t>
            </a:r>
            <a:r>
              <a:rPr lang="en-US" dirty="0" err="1" smtClean="0"/>
              <a:t>versoning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84309" y="127660"/>
            <a:ext cx="10018713" cy="6679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Q &amp; A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5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128" y="1585913"/>
            <a:ext cx="10018713" cy="5033838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dirty="0" smtClean="0"/>
              <a:t>1. Module loader: </a:t>
            </a:r>
            <a:r>
              <a:rPr lang="en-US" dirty="0" err="1" smtClean="0"/>
              <a:t>SystemJS</a:t>
            </a:r>
            <a:r>
              <a:rPr lang="en-US" dirty="0" smtClean="0"/>
              <a:t>, AMD, UMD (define, require)</a:t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err="1" smtClean="0"/>
              <a:t>preboot</a:t>
            </a:r>
            <a:r>
              <a:rPr lang="en-US" dirty="0" smtClean="0"/>
              <a:t> vs </a:t>
            </a:r>
            <a:r>
              <a:rPr lang="en-US" dirty="0" err="1" smtClean="0"/>
              <a:t>fastboot</a:t>
            </a:r>
            <a:r>
              <a:rPr lang="en-US" dirty="0" smtClean="0"/>
              <a:t> (SPA)</a:t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dirty="0" smtClean="0"/>
              <a:t>Path: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AngularClass</a:t>
            </a:r>
            <a:r>
              <a:rPr lang="en-US" dirty="0"/>
              <a:t>/awesome-angular2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84309" y="127660"/>
            <a:ext cx="10018713" cy="6679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Q &amp; A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89550" y="85725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1150205" y="1388237"/>
            <a:ext cx="4867987" cy="492683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Index.html</a:t>
            </a:r>
            <a:endParaRPr lang="en-US" dirty="0" smtClean="0"/>
          </a:p>
          <a:p>
            <a:r>
              <a:rPr lang="en-US" dirty="0" err="1" smtClean="0"/>
              <a:t>ngAppModule</a:t>
            </a:r>
            <a:endParaRPr lang="en-US" dirty="0" smtClean="0"/>
          </a:p>
          <a:p>
            <a:r>
              <a:rPr lang="en-US" dirty="0" err="1" smtClean="0"/>
              <a:t>ngApp</a:t>
            </a:r>
            <a:endParaRPr lang="en-US" dirty="0" smtClean="0"/>
          </a:p>
          <a:p>
            <a:r>
              <a:rPr lang="en-US" dirty="0" smtClean="0"/>
              <a:t>Router</a:t>
            </a:r>
          </a:p>
          <a:p>
            <a:r>
              <a:rPr lang="en-US" dirty="0" err="1" smtClean="0"/>
              <a:t>subModule</a:t>
            </a:r>
            <a:endParaRPr lang="en-US" dirty="0" smtClean="0"/>
          </a:p>
          <a:p>
            <a:r>
              <a:rPr lang="en-US" dirty="0" err="1" smtClean="0"/>
              <a:t>subComponent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43687" y="210787"/>
            <a:ext cx="4603113" cy="561109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Flow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687" y="210787"/>
            <a:ext cx="10018713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g2 Component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64505" y="1288226"/>
            <a:ext cx="4867987" cy="228006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One of </a:t>
            </a:r>
            <a:r>
              <a:rPr lang="en-US" dirty="0" err="1" smtClean="0"/>
              <a:t>Angular’s</a:t>
            </a:r>
            <a:r>
              <a:rPr lang="en-US" dirty="0" smtClean="0"/>
              <a:t> building blocks</a:t>
            </a:r>
          </a:p>
          <a:p>
            <a:r>
              <a:rPr lang="en-US" dirty="0" smtClean="0"/>
              <a:t>Enables having reusable UI</a:t>
            </a:r>
          </a:p>
          <a:p>
            <a:r>
              <a:rPr lang="en-US" dirty="0" smtClean="0"/>
              <a:t>Tree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30" y="1288226"/>
            <a:ext cx="4615089" cy="335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247962" y="797119"/>
            <a:ext cx="1674421" cy="152004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37467" y="1095474"/>
            <a:ext cx="3871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Nghỉ dưỡng</a:t>
            </a:r>
            <a:endParaRPr lang="vi-V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43325" y="3117026"/>
            <a:ext cx="8115300" cy="228006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Trăm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cõi</a:t>
            </a:r>
            <a:r>
              <a:rPr lang="en-US" dirty="0" smtClean="0"/>
              <a:t> E-</a:t>
            </a:r>
            <a:r>
              <a:rPr lang="en-US" dirty="0" err="1" smtClean="0"/>
              <a:t>sì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nàng</a:t>
            </a:r>
            <a:r>
              <a:rPr lang="en-US" dirty="0" smtClean="0"/>
              <a:t> </a:t>
            </a:r>
            <a:r>
              <a:rPr lang="en-US" dirty="0" err="1" smtClean="0"/>
              <a:t>Én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(ng2) </a:t>
            </a:r>
            <a:r>
              <a:rPr lang="en-US" dirty="0" err="1" smtClean="0"/>
              <a:t>thiệt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sẹc-xy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Đụ</a:t>
            </a:r>
            <a:r>
              <a:rPr lang="en-US" dirty="0"/>
              <a:t>-</a:t>
            </a:r>
            <a:r>
              <a:rPr lang="en-US" dirty="0" smtClean="0"/>
              <a:t>le” (module) </a:t>
            </a:r>
            <a:r>
              <a:rPr lang="en-US" dirty="0" err="1" smtClean="0"/>
              <a:t>nàng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mê</a:t>
            </a:r>
            <a:r>
              <a:rPr lang="en-US" dirty="0" smtClean="0"/>
              <a:t> </a:t>
            </a:r>
            <a:r>
              <a:rPr lang="en-US" dirty="0" err="1" smtClean="0"/>
              <a:t>ly</a:t>
            </a:r>
            <a:endParaRPr lang="en-US" dirty="0" smtClean="0"/>
          </a:p>
          <a:p>
            <a:r>
              <a:rPr lang="en-US" dirty="0" err="1" smtClean="0"/>
              <a:t>Mân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“</a:t>
            </a:r>
            <a:r>
              <a:rPr lang="en-US" dirty="0" err="1" smtClean="0"/>
              <a:t>tè</a:t>
            </a:r>
            <a:r>
              <a:rPr lang="en-US" dirty="0" smtClean="0"/>
              <a:t> (router) </a:t>
            </a:r>
            <a:r>
              <a:rPr lang="en-US" dirty="0" err="1" smtClean="0"/>
              <a:t>nẫn</a:t>
            </a:r>
            <a:r>
              <a:rPr lang="en-US" dirty="0" smtClean="0"/>
              <a:t> (component)” </a:t>
            </a:r>
            <a:r>
              <a:rPr lang="en-US" dirty="0" err="1" smtClean="0"/>
              <a:t>nàng</a:t>
            </a:r>
            <a:r>
              <a:rPr lang="en-US" dirty="0" smtClean="0"/>
              <a:t> </a:t>
            </a:r>
            <a:r>
              <a:rPr lang="en-US" dirty="0" err="1" smtClean="0"/>
              <a:t>phê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7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408" y="620049"/>
            <a:ext cx="8574622" cy="1042498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Tập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 err="1" smtClean="0">
                <a:solidFill>
                  <a:srgbClr val="FF0000"/>
                </a:solidFill>
              </a:rPr>
              <a:t>Mân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mê</a:t>
            </a:r>
            <a:r>
              <a:rPr lang="en-US" b="1" dirty="0" smtClean="0">
                <a:solidFill>
                  <a:srgbClr val="FF0000"/>
                </a:solidFill>
              </a:rPr>
              <a:t> ng2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74895" y="1863162"/>
            <a:ext cx="2740817" cy="1388534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ngModule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ngRoute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413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1485</TotalTime>
  <Words>418</Words>
  <Application>Microsoft Macintosh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Corbel</vt:lpstr>
      <vt:lpstr>Exo 2</vt:lpstr>
      <vt:lpstr>Mangal</vt:lpstr>
      <vt:lpstr>Proxima Nova Bold</vt:lpstr>
      <vt:lpstr>Arial</vt:lpstr>
      <vt:lpstr>Parallax</vt:lpstr>
      <vt:lpstr>Tập 1: Tán tỉnh ng2</vt:lpstr>
      <vt:lpstr>PowerPoint Presentation</vt:lpstr>
      <vt:lpstr>Why ng2 ?</vt:lpstr>
      <vt:lpstr>1. npm: node package manager 2. node: ~ browser (run at server) 3. VSCode: editor (~ Webstorm) 4. Typescript? Javascript type ~ java (int, long,String, ….) superset 5. ng2? SPA (single page app) ~ RIA 6. semver (semantic versoning)</vt:lpstr>
      <vt:lpstr>1. Module loader: SystemJS, AMD, UMD (define, require) 2. preboot vs fastboot (SPA) 3. Path: https://github.com/AngularClass/awesome-angular2</vt:lpstr>
      <vt:lpstr>PowerPoint Presentation</vt:lpstr>
      <vt:lpstr>ng2 Component</vt:lpstr>
      <vt:lpstr>PowerPoint Presentation</vt:lpstr>
      <vt:lpstr>Tập 2: Mân mê ng2</vt:lpstr>
      <vt:lpstr>PowerPoint Presentation</vt:lpstr>
      <vt:lpstr>ng Module</vt:lpstr>
      <vt:lpstr>ng Routing</vt:lpstr>
      <vt:lpstr>1. for product of products (for index in products) 2. pipeline? avoid state change. 3. service (DI) 4. http module </vt:lpstr>
      <vt:lpstr>Binding</vt:lpstr>
      <vt:lpstr>PowerPoint Presentation</vt:lpstr>
      <vt:lpstr>Tập 3: Lên đỉnh cùng ng2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Tập 1: Tán tỉnh ng2</dc:title>
  <dc:creator>Phan Hoang</dc:creator>
  <cp:lastModifiedBy>Phan Hoang</cp:lastModifiedBy>
  <cp:revision>142</cp:revision>
  <dcterms:created xsi:type="dcterms:W3CDTF">2016-11-20T11:39:41Z</dcterms:created>
  <dcterms:modified xsi:type="dcterms:W3CDTF">2016-11-24T13:39:13Z</dcterms:modified>
</cp:coreProperties>
</file>