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54" d="100"/>
          <a:sy n="54" d="100"/>
        </p:scale>
        <p:origin x="2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jf33\Desktop\bc_share\buf19-test-data\sample-pi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jf33\Desktop\bc_share\buf19-test-data\sample-pi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jf33\Desktop\bc_share\buf19-test-data\sample-pi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jf33\Desktop\bc_share\buf19-test-data\sample-pi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jf33\Desktop\bc_share\buf19-test-data\sample-pi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Matriculation</a:t>
            </a:r>
            <a:r>
              <a:rPr lang="en-US" baseline="0"/>
              <a:t> 2016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66-406C-965B-F2B0E1D7EE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66-406C-965B-F2B0E1D7EE48}"/>
              </c:ext>
            </c:extLst>
          </c:dPt>
          <c:cat>
            <c:strRef>
              <c:f>Sheet1!$J$4:$K$4</c:f>
              <c:strCache>
                <c:ptCount val="2"/>
                <c:pt idx="0">
                  <c:v>Accepted</c:v>
                </c:pt>
                <c:pt idx="1">
                  <c:v>Rejected</c:v>
                </c:pt>
              </c:strCache>
            </c:strRef>
          </c:cat>
          <c:val>
            <c:numRef>
              <c:f>Sheet1!$J$5:$K$5</c:f>
              <c:numCache>
                <c:formatCode>General</c:formatCode>
                <c:ptCount val="2"/>
                <c:pt idx="0">
                  <c:v>3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66-406C-965B-F2B0E1D7EE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Matriculation</a:t>
            </a:r>
            <a:r>
              <a:rPr lang="en-US" baseline="0"/>
              <a:t> 2016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Matriculation 2017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1D-4C48-9CE5-4CA5F9A863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41D-4C48-9CE5-4CA5F9A8631E}"/>
              </c:ext>
            </c:extLst>
          </c:dPt>
          <c:cat>
            <c:strRef>
              <c:f>(Sheet1!$J$4,Sheet1!$K$4)</c:f>
              <c:strCache>
                <c:ptCount val="2"/>
                <c:pt idx="0">
                  <c:v>Accepted</c:v>
                </c:pt>
                <c:pt idx="1">
                  <c:v>Rejected</c:v>
                </c:pt>
              </c:strCache>
            </c:strRef>
          </c:cat>
          <c:val>
            <c:numRef>
              <c:f>(Sheet1!$J$6,Sheet1!$K$6)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1D-4C48-9CE5-4CA5F9A863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Matriculation 2018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DB-4D7C-A4CF-73C7A69593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DB-4D7C-A4CF-73C7A69593D8}"/>
              </c:ext>
            </c:extLst>
          </c:dPt>
          <c:cat>
            <c:strRef>
              <c:f>(Sheet1!$J$4,Sheet1!$K$4)</c:f>
              <c:strCache>
                <c:ptCount val="2"/>
                <c:pt idx="0">
                  <c:v>Accepted</c:v>
                </c:pt>
                <c:pt idx="1">
                  <c:v>Rejected</c:v>
                </c:pt>
              </c:strCache>
            </c:strRef>
          </c:cat>
          <c:val>
            <c:numRef>
              <c:f>(Sheet1!$J$7,Sheet1!$K$7)</c:f>
              <c:numCache>
                <c:formatCode>General</c:formatCode>
                <c:ptCount val="2"/>
                <c:pt idx="0">
                  <c:v>4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DB-4D7C-A4CF-73C7A69593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[sample-pii.xlsx]Sheet3!PivotTable1</c:name>
    <c:fmtId val="4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Sheet3!$A$2:$A$31</c:f>
              <c:strCache>
                <c:ptCount val="29"/>
                <c:pt idx="0">
                  <c:v>SSN 111-22-3333</c:v>
                </c:pt>
                <c:pt idx="1">
                  <c:v>SSN 111-22-3334</c:v>
                </c:pt>
                <c:pt idx="2">
                  <c:v>SSN 111-22-3335</c:v>
                </c:pt>
                <c:pt idx="3">
                  <c:v>SSN 111-22-3336</c:v>
                </c:pt>
                <c:pt idx="4">
                  <c:v>SSN 111-22-3337</c:v>
                </c:pt>
                <c:pt idx="5">
                  <c:v>SSN 111-22-3338</c:v>
                </c:pt>
                <c:pt idx="6">
                  <c:v>SSN 111-22-3339</c:v>
                </c:pt>
                <c:pt idx="7">
                  <c:v>SSN 111-22-3340</c:v>
                </c:pt>
                <c:pt idx="8">
                  <c:v>SSN 111-22-3341</c:v>
                </c:pt>
                <c:pt idx="9">
                  <c:v>SSN 111-22-3342</c:v>
                </c:pt>
                <c:pt idx="10">
                  <c:v>SSN 111-22-3343</c:v>
                </c:pt>
                <c:pt idx="11">
                  <c:v>SSN 111-22-3344</c:v>
                </c:pt>
                <c:pt idx="12">
                  <c:v>SSN 111-22-3345</c:v>
                </c:pt>
                <c:pt idx="13">
                  <c:v>SSN 111-22-3346</c:v>
                </c:pt>
                <c:pt idx="14">
                  <c:v>SSN 111-22-3347</c:v>
                </c:pt>
                <c:pt idx="15">
                  <c:v>SSN 111-22-3348</c:v>
                </c:pt>
                <c:pt idx="16">
                  <c:v>SSN 111-22-3349</c:v>
                </c:pt>
                <c:pt idx="17">
                  <c:v>SSN 111-22-3350</c:v>
                </c:pt>
                <c:pt idx="18">
                  <c:v>SSN 111-22-3351</c:v>
                </c:pt>
                <c:pt idx="19">
                  <c:v>SSN 111-22-3352</c:v>
                </c:pt>
                <c:pt idx="20">
                  <c:v>SSN 111-22-3353</c:v>
                </c:pt>
                <c:pt idx="21">
                  <c:v>SSN 111-22-3354</c:v>
                </c:pt>
                <c:pt idx="22">
                  <c:v>SSN 111-22-3355</c:v>
                </c:pt>
                <c:pt idx="23">
                  <c:v>SSN 111-22-3356</c:v>
                </c:pt>
                <c:pt idx="24">
                  <c:v>SSN 111-22-3357</c:v>
                </c:pt>
                <c:pt idx="25">
                  <c:v>SSN 111-22-3358</c:v>
                </c:pt>
                <c:pt idx="26">
                  <c:v>SSN 111-22-3359</c:v>
                </c:pt>
                <c:pt idx="27">
                  <c:v>SSN 111-22-3360</c:v>
                </c:pt>
                <c:pt idx="28">
                  <c:v>SSN 111-22-3361</c:v>
                </c:pt>
              </c:strCache>
            </c:strRef>
          </c:cat>
          <c:val>
            <c:numRef>
              <c:f>Sheet3!$B$2:$B$31</c:f>
              <c:numCache>
                <c:formatCode>General</c:formatCode>
                <c:ptCount val="29"/>
                <c:pt idx="0">
                  <c:v>2016</c:v>
                </c:pt>
                <c:pt idx="1">
                  <c:v>2016</c:v>
                </c:pt>
                <c:pt idx="2">
                  <c:v>2016</c:v>
                </c:pt>
                <c:pt idx="3">
                  <c:v>2016</c:v>
                </c:pt>
                <c:pt idx="4">
                  <c:v>2016</c:v>
                </c:pt>
                <c:pt idx="5">
                  <c:v>2016</c:v>
                </c:pt>
                <c:pt idx="6">
                  <c:v>2016</c:v>
                </c:pt>
                <c:pt idx="7">
                  <c:v>2016</c:v>
                </c:pt>
                <c:pt idx="8">
                  <c:v>2016</c:v>
                </c:pt>
                <c:pt idx="9">
                  <c:v>2016</c:v>
                </c:pt>
                <c:pt idx="10">
                  <c:v>2017</c:v>
                </c:pt>
                <c:pt idx="11">
                  <c:v>2017</c:v>
                </c:pt>
                <c:pt idx="12">
                  <c:v>2017</c:v>
                </c:pt>
                <c:pt idx="13">
                  <c:v>2017</c:v>
                </c:pt>
                <c:pt idx="14">
                  <c:v>2017</c:v>
                </c:pt>
                <c:pt idx="15">
                  <c:v>2017</c:v>
                </c:pt>
                <c:pt idx="16">
                  <c:v>2017</c:v>
                </c:pt>
                <c:pt idx="17">
                  <c:v>2017</c:v>
                </c:pt>
                <c:pt idx="18">
                  <c:v>2017</c:v>
                </c:pt>
                <c:pt idx="19">
                  <c:v>2017</c:v>
                </c:pt>
                <c:pt idx="20">
                  <c:v>2018</c:v>
                </c:pt>
                <c:pt idx="21">
                  <c:v>2018</c:v>
                </c:pt>
                <c:pt idx="22">
                  <c:v>2018</c:v>
                </c:pt>
                <c:pt idx="23">
                  <c:v>2018</c:v>
                </c:pt>
                <c:pt idx="24">
                  <c:v>2018</c:v>
                </c:pt>
                <c:pt idx="25">
                  <c:v>2018</c:v>
                </c:pt>
                <c:pt idx="26">
                  <c:v>2018</c:v>
                </c:pt>
                <c:pt idx="27">
                  <c:v>2018</c:v>
                </c:pt>
                <c:pt idx="28">
                  <c:v>2018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2E-4057-AA95-C79DBB6489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9307952"/>
        <c:axId val="1769313776"/>
      </c:barChart>
      <c:catAx>
        <c:axId val="176930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313776"/>
        <c:crosses val="autoZero"/>
        <c:auto val="1"/>
        <c:lblAlgn val="ctr"/>
        <c:lblOffset val="100"/>
        <c:noMultiLvlLbl val="0"/>
      </c:catAx>
      <c:valAx>
        <c:axId val="176931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30795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[sample-pii.xlsx]Sheet3!PivotTable1</c:name>
    <c:fmtId val="16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Sheet3!$A$2:$A$31</c:f>
              <c:strCache>
                <c:ptCount val="29"/>
                <c:pt idx="0">
                  <c:v>SSN 111-22-3333</c:v>
                </c:pt>
                <c:pt idx="1">
                  <c:v>SSN 111-22-3334</c:v>
                </c:pt>
                <c:pt idx="2">
                  <c:v>SSN 111-22-3335</c:v>
                </c:pt>
                <c:pt idx="3">
                  <c:v>SSN 111-22-3336</c:v>
                </c:pt>
                <c:pt idx="4">
                  <c:v>SSN 111-22-3337</c:v>
                </c:pt>
                <c:pt idx="5">
                  <c:v>SSN 111-22-3338</c:v>
                </c:pt>
                <c:pt idx="6">
                  <c:v>SSN 111-22-3339</c:v>
                </c:pt>
                <c:pt idx="7">
                  <c:v>SSN 111-22-3340</c:v>
                </c:pt>
                <c:pt idx="8">
                  <c:v>SSN 111-22-3341</c:v>
                </c:pt>
                <c:pt idx="9">
                  <c:v>SSN 111-22-3342</c:v>
                </c:pt>
                <c:pt idx="10">
                  <c:v>SSN 111-22-3343</c:v>
                </c:pt>
                <c:pt idx="11">
                  <c:v>SSN 111-22-3344</c:v>
                </c:pt>
                <c:pt idx="12">
                  <c:v>SSN 111-22-3345</c:v>
                </c:pt>
                <c:pt idx="13">
                  <c:v>SSN 111-22-3346</c:v>
                </c:pt>
                <c:pt idx="14">
                  <c:v>SSN 111-22-3347</c:v>
                </c:pt>
                <c:pt idx="15">
                  <c:v>SSN 111-22-3348</c:v>
                </c:pt>
                <c:pt idx="16">
                  <c:v>SSN 111-22-3349</c:v>
                </c:pt>
                <c:pt idx="17">
                  <c:v>SSN 111-22-3350</c:v>
                </c:pt>
                <c:pt idx="18">
                  <c:v>SSN 111-22-3351</c:v>
                </c:pt>
                <c:pt idx="19">
                  <c:v>SSN 111-22-3352</c:v>
                </c:pt>
                <c:pt idx="20">
                  <c:v>SSN 111-22-3353</c:v>
                </c:pt>
                <c:pt idx="21">
                  <c:v>SSN 111-22-3354</c:v>
                </c:pt>
                <c:pt idx="22">
                  <c:v>SSN 111-22-3355</c:v>
                </c:pt>
                <c:pt idx="23">
                  <c:v>SSN 111-22-3356</c:v>
                </c:pt>
                <c:pt idx="24">
                  <c:v>SSN 111-22-3357</c:v>
                </c:pt>
                <c:pt idx="25">
                  <c:v>SSN 111-22-3358</c:v>
                </c:pt>
                <c:pt idx="26">
                  <c:v>SSN 111-22-3359</c:v>
                </c:pt>
                <c:pt idx="27">
                  <c:v>SSN 111-22-3360</c:v>
                </c:pt>
                <c:pt idx="28">
                  <c:v>SSN 111-22-3361</c:v>
                </c:pt>
              </c:strCache>
            </c:strRef>
          </c:cat>
          <c:val>
            <c:numRef>
              <c:f>Sheet3!$B$2:$B$31</c:f>
              <c:numCache>
                <c:formatCode>General</c:formatCode>
                <c:ptCount val="29"/>
                <c:pt idx="0">
                  <c:v>2016</c:v>
                </c:pt>
                <c:pt idx="1">
                  <c:v>2016</c:v>
                </c:pt>
                <c:pt idx="2">
                  <c:v>2016</c:v>
                </c:pt>
                <c:pt idx="3">
                  <c:v>2016</c:v>
                </c:pt>
                <c:pt idx="4">
                  <c:v>2016</c:v>
                </c:pt>
                <c:pt idx="5">
                  <c:v>2016</c:v>
                </c:pt>
                <c:pt idx="6">
                  <c:v>2016</c:v>
                </c:pt>
                <c:pt idx="7">
                  <c:v>2016</c:v>
                </c:pt>
                <c:pt idx="8">
                  <c:v>2016</c:v>
                </c:pt>
                <c:pt idx="9">
                  <c:v>2016</c:v>
                </c:pt>
                <c:pt idx="10">
                  <c:v>2017</c:v>
                </c:pt>
                <c:pt idx="11">
                  <c:v>2017</c:v>
                </c:pt>
                <c:pt idx="12">
                  <c:v>2017</c:v>
                </c:pt>
                <c:pt idx="13">
                  <c:v>2017</c:v>
                </c:pt>
                <c:pt idx="14">
                  <c:v>2017</c:v>
                </c:pt>
                <c:pt idx="15">
                  <c:v>2017</c:v>
                </c:pt>
                <c:pt idx="16">
                  <c:v>2017</c:v>
                </c:pt>
                <c:pt idx="17">
                  <c:v>2017</c:v>
                </c:pt>
                <c:pt idx="18">
                  <c:v>2017</c:v>
                </c:pt>
                <c:pt idx="19">
                  <c:v>2017</c:v>
                </c:pt>
                <c:pt idx="20">
                  <c:v>2018</c:v>
                </c:pt>
                <c:pt idx="21">
                  <c:v>2018</c:v>
                </c:pt>
                <c:pt idx="22">
                  <c:v>2018</c:v>
                </c:pt>
                <c:pt idx="23">
                  <c:v>2018</c:v>
                </c:pt>
                <c:pt idx="24">
                  <c:v>2018</c:v>
                </c:pt>
                <c:pt idx="25">
                  <c:v>2018</c:v>
                </c:pt>
                <c:pt idx="26">
                  <c:v>2018</c:v>
                </c:pt>
                <c:pt idx="27">
                  <c:v>2018</c:v>
                </c:pt>
                <c:pt idx="28">
                  <c:v>2018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24-4E3D-A959-13FBBAFD3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9307952"/>
        <c:axId val="1769313776"/>
      </c:barChart>
      <c:catAx>
        <c:axId val="176930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313776"/>
        <c:crosses val="autoZero"/>
        <c:auto val="1"/>
        <c:lblAlgn val="ctr"/>
        <c:lblOffset val="100"/>
        <c:noMultiLvlLbl val="0"/>
      </c:catAx>
      <c:valAx>
        <c:axId val="176931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30795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A721-F1E4-48CA-9E17-5190B2A7527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74C3-73B4-4AF8-AC74-814D73A2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8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A721-F1E4-48CA-9E17-5190B2A7527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74C3-73B4-4AF8-AC74-814D73A2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4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A721-F1E4-48CA-9E17-5190B2A7527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74C3-73B4-4AF8-AC74-814D73A2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5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A721-F1E4-48CA-9E17-5190B2A7527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74C3-73B4-4AF8-AC74-814D73A2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6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A721-F1E4-48CA-9E17-5190B2A7527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74C3-73B4-4AF8-AC74-814D73A2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0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A721-F1E4-48CA-9E17-5190B2A7527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74C3-73B4-4AF8-AC74-814D73A2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0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A721-F1E4-48CA-9E17-5190B2A7527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74C3-73B4-4AF8-AC74-814D73A2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8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A721-F1E4-48CA-9E17-5190B2A7527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74C3-73B4-4AF8-AC74-814D73A2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9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A721-F1E4-48CA-9E17-5190B2A7527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74C3-73B4-4AF8-AC74-814D73A2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6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A721-F1E4-48CA-9E17-5190B2A7527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74C3-73B4-4AF8-AC74-814D73A2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6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A721-F1E4-48CA-9E17-5190B2A7527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74C3-73B4-4AF8-AC74-814D73A2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0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1A721-F1E4-48CA-9E17-5190B2A7527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E74C3-73B4-4AF8-AC74-814D73A2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5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Charts!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Here are some charts!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9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</a:t>
            </a:r>
            <a:r>
              <a:rPr lang="en-US" dirty="0" smtClean="0"/>
              <a:t>, a whole </a:t>
            </a:r>
            <a:r>
              <a:rPr lang="en-US" dirty="0" err="1" smtClean="0"/>
              <a:t>lotta</a:t>
            </a:r>
            <a:r>
              <a:rPr lang="en-US" dirty="0"/>
              <a:t> </a:t>
            </a:r>
            <a:r>
              <a:rPr lang="en-US" dirty="0" smtClean="0"/>
              <a:t>people got rejected in 2016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1490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289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then we over-corrected in 2017!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1490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124236"/>
              </p:ext>
            </p:extLst>
          </p:nvPr>
        </p:nvGraphicFramePr>
        <p:xfrm>
          <a:off x="838200" y="1300163"/>
          <a:ext cx="10148888" cy="5063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932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Perhaps we struck the right balance in 2018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0545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211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let’s get real. There’s some real data I need here.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0317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278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7454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772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Charts!</vt:lpstr>
      <vt:lpstr>Yo, a whole lotta people got rejected in 2016</vt:lpstr>
      <vt:lpstr>But then we over-corrected in 2017! </vt:lpstr>
      <vt:lpstr>Perhaps we struck the right balance in 2018</vt:lpstr>
      <vt:lpstr>But let’s get real. There’s some real data I need here.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Charts!</dc:title>
  <dc:creator>Matthew Farrell</dc:creator>
  <cp:lastModifiedBy>Matthew Farrell</cp:lastModifiedBy>
  <cp:revision>2</cp:revision>
  <dcterms:created xsi:type="dcterms:W3CDTF">2019-09-27T00:18:49Z</dcterms:created>
  <dcterms:modified xsi:type="dcterms:W3CDTF">2019-09-27T00:37:37Z</dcterms:modified>
</cp:coreProperties>
</file>