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  <p:sldId id="27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2BAE6-96E9-8245-89F1-FB521746823D}" v="57" dt="2020-06-03T22:10:57.628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Implementing </a:t>
            </a:r>
            <a:r>
              <a:rPr lang="en-US" sz="2800" dirty="0" err="1"/>
              <a:t>MLOps</a:t>
            </a:r>
            <a:r>
              <a:rPr lang="en-US" sz="2800" dirty="0"/>
              <a:t> in the Restaurant Industry: A Case Study on Deploying Prediction Services Using Flask/ </a:t>
            </a:r>
            <a:r>
              <a:rPr lang="en-US" sz="2800" dirty="0" err="1"/>
              <a:t>FastAPI</a:t>
            </a:r>
            <a:r>
              <a:rPr lang="en-US" sz="2800" dirty="0"/>
              <a:t> and Cloud Platforms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Soon Bang, Suicheng Lai 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r>
              <a:rPr lang="it-IT" sz="1600" dirty="0">
                <a:solidFill>
                  <a:schemeClr val="bg1"/>
                </a:solidFill>
              </a:rPr>
              <a:t>AI 510 Artificial Intelligence in Cloud Computing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Next Steps</a:t>
            </a:r>
          </a:p>
          <a:p>
            <a:pPr lvl="1"/>
            <a:r>
              <a:rPr lang="en-US" sz="2000" dirty="0"/>
              <a:t>Enhance the model by integrating more features</a:t>
            </a:r>
          </a:p>
          <a:p>
            <a:pPr lvl="1"/>
            <a:r>
              <a:rPr lang="en-US" sz="2000" dirty="0"/>
              <a:t>Automate the deployment process using CI/CD pipelines</a:t>
            </a:r>
          </a:p>
          <a:p>
            <a:pPr lvl="1"/>
            <a:r>
              <a:rPr lang="en-US" sz="2000" dirty="0"/>
              <a:t>Explore the use of </a:t>
            </a:r>
            <a:r>
              <a:rPr lang="en-US" sz="2000" dirty="0" err="1"/>
              <a:t>FastAPI</a:t>
            </a:r>
            <a:r>
              <a:rPr lang="en-US" sz="2000" dirty="0"/>
              <a:t> for even faster responses</a:t>
            </a:r>
          </a:p>
          <a:p>
            <a:pPr lvl="1"/>
            <a:r>
              <a:rPr lang="en-US" sz="2000" dirty="0"/>
              <a:t>Deployment to Cloud PaaS using serverless architecture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54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1000" dirty="0"/>
              <a:t>Gift, N., &amp; </a:t>
            </a:r>
            <a:r>
              <a:rPr lang="en-US" sz="1000" dirty="0" err="1"/>
              <a:t>Deza</a:t>
            </a:r>
            <a:r>
              <a:rPr lang="en-US" sz="1000" dirty="0"/>
              <a:t>, A. (2021). Practical </a:t>
            </a:r>
            <a:r>
              <a:rPr lang="en-US" sz="1000" dirty="0" err="1"/>
              <a:t>MLOps</a:t>
            </a:r>
            <a:r>
              <a:rPr lang="en-US" sz="1000" dirty="0"/>
              <a:t>. " O'Reilly Media, Inc.". </a:t>
            </a:r>
          </a:p>
          <a:p>
            <a:r>
              <a:rPr lang="en-US" sz="1000" dirty="0"/>
              <a:t>Chen, S., Liu, Z., &amp; Xu, X. (2020). Operationalizing machine learning: Challenges and strategies. Journal of Data Science and Machine Learning, 7(2), 125-138. </a:t>
            </a:r>
          </a:p>
          <a:p>
            <a:r>
              <a:rPr lang="en-US" sz="1000" dirty="0"/>
              <a:t>Sculley, D., Holt, G., Golovin, D., Davydov, E., Phillips, T., Ebner, D., ... &amp; Young, M. (2015). Hidden technical debt in machine learning systems. Advances in Neural Information Processing Systems, 28, 2503-2511. </a:t>
            </a:r>
          </a:p>
          <a:p>
            <a:r>
              <a:rPr lang="en-US" sz="1000" dirty="0"/>
              <a:t>Sharma, A., &amp; Gil, Y. (2021). Toward practical </a:t>
            </a:r>
            <a:r>
              <a:rPr lang="en-US" sz="1000" dirty="0" err="1"/>
              <a:t>MLOps</a:t>
            </a:r>
            <a:r>
              <a:rPr lang="en-US" sz="1000" dirty="0"/>
              <a:t>: Operationalizing machine learning models in production environments. IEEE Software, 38(6), 24-30. </a:t>
            </a:r>
          </a:p>
          <a:p>
            <a:r>
              <a:rPr lang="en-US" sz="1000" dirty="0"/>
              <a:t>Nguyen, H. T., Pham, T. H., &amp; Tran, D. T. (2021). Implementing </a:t>
            </a:r>
            <a:r>
              <a:rPr lang="en-US" sz="1000" dirty="0" err="1"/>
              <a:t>MLOps</a:t>
            </a:r>
            <a:r>
              <a:rPr lang="en-US" sz="1000" dirty="0"/>
              <a:t> in the financial sector: A case study on fraud detection. Journal of Financial Technology, 12(3), 201-217.  </a:t>
            </a:r>
          </a:p>
          <a:p>
            <a:r>
              <a:rPr lang="en-US" sz="1000" dirty="0"/>
              <a:t>Gupta, P., Singh, R., &amp; Sharma, K. (2020). </a:t>
            </a:r>
            <a:r>
              <a:rPr lang="en-US" sz="1000" dirty="0" err="1"/>
              <a:t>MLOps</a:t>
            </a:r>
            <a:r>
              <a:rPr lang="en-US" sz="1000" dirty="0"/>
              <a:t> in healthcare: Challenges and opportunities. Healthcare Technology Letters, 7(4), 92-97.  </a:t>
            </a:r>
          </a:p>
          <a:p>
            <a:r>
              <a:rPr lang="en-US" sz="1000" dirty="0"/>
              <a:t>Huang, J., Zhu, Y., &amp; Lee, J. (2019). </a:t>
            </a:r>
            <a:r>
              <a:rPr lang="en-US" sz="1000" dirty="0" err="1"/>
              <a:t>MLOps</a:t>
            </a:r>
            <a:r>
              <a:rPr lang="en-US" sz="1000" dirty="0"/>
              <a:t> in retail: Scaling AI for personalized marketing. Journal of Retail Analytics, 5(1), 34-45. </a:t>
            </a:r>
          </a:p>
          <a:p>
            <a:r>
              <a:rPr lang="en-US" sz="1000" dirty="0"/>
              <a:t>Li, W., Chen, Y., &amp; Zhang, Q. (2022). AI in restaurant operations: Applications and challenges. International Journal of Hospitality Management, 102, 103178.  </a:t>
            </a:r>
          </a:p>
          <a:p>
            <a:r>
              <a:rPr lang="en-US" sz="1000" dirty="0"/>
              <a:t>Johnson, M., Smith, A., &amp; Nguyen, T. (2021). Optimizing inventory management in quick-service restaurants using AI. Journal of Foodservice Business Research, 24(2), 154-171.  </a:t>
            </a:r>
          </a:p>
          <a:p>
            <a:r>
              <a:rPr lang="en-US" sz="1000" dirty="0"/>
              <a:t>Data Sample: Restaurant Data with Consumer Ratings - Data from a restaurant recommender prototype </a:t>
            </a:r>
          </a:p>
          <a:p>
            <a:r>
              <a:rPr lang="en-US" sz="1000" dirty="0"/>
              <a:t>Code Example: AYANJANA (2020). Restaurant Preference.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305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Key Reference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Enhancing Operational Efficiency in Restaurants Using AI</a:t>
            </a:r>
          </a:p>
          <a:p>
            <a:pPr lvl="1"/>
            <a:r>
              <a:rPr lang="en-US" sz="2000" dirty="0"/>
              <a:t>Restaurants struggle with real-time demand forecasting and inventory management</a:t>
            </a:r>
          </a:p>
          <a:p>
            <a:pPr lvl="1"/>
            <a:r>
              <a:rPr lang="en-US" sz="2000" dirty="0"/>
              <a:t>Traditional methods are not scalable and lack predictive capabilities</a:t>
            </a:r>
          </a:p>
          <a:p>
            <a:pPr lvl="1"/>
            <a:r>
              <a:rPr lang="en-US" sz="2000" dirty="0"/>
              <a:t>There is a need for AI-driven solutions to improve decision-making in restaurant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02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Why AI in Restaurant Operations?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Leverage data-driven insights for better demand prediction</a:t>
            </a:r>
          </a:p>
          <a:p>
            <a:pPr lvl="1"/>
            <a:r>
              <a:rPr lang="en-US" sz="2000" dirty="0"/>
              <a:t>Improve resource allocation (inventory, staffing)</a:t>
            </a:r>
          </a:p>
          <a:p>
            <a:pPr lvl="1"/>
            <a:r>
              <a:rPr lang="en-US" sz="2000" dirty="0"/>
              <a:t>Enhance customer satisfaction through personalized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73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Machine Learning in Restaurant Operations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Machine learning models can predict demand and manage resources</a:t>
            </a:r>
          </a:p>
          <a:p>
            <a:pPr lvl="1"/>
            <a:r>
              <a:rPr lang="en-US" sz="2000" dirty="0" err="1"/>
              <a:t>MLOps</a:t>
            </a:r>
            <a:r>
              <a:rPr lang="en-US" sz="2000" dirty="0"/>
              <a:t> integrates machine learning into the production pipeline for continuous updates</a:t>
            </a:r>
          </a:p>
          <a:p>
            <a:pPr lvl="1"/>
            <a:r>
              <a:rPr lang="en-US" sz="2000" dirty="0"/>
              <a:t>Containerization using Flask or </a:t>
            </a:r>
            <a:r>
              <a:rPr lang="en-US" sz="2000" dirty="0" err="1"/>
              <a:t>FastAPI</a:t>
            </a:r>
            <a:r>
              <a:rPr lang="en-US" sz="2000" dirty="0"/>
              <a:t> allows real-time model predictions via REST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17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Stage 1 – Data Exploration &amp; Modelling</a:t>
            </a:r>
          </a:p>
          <a:p>
            <a:pPr lvl="1"/>
            <a:r>
              <a:rPr lang="en-US" sz="2000" dirty="0"/>
              <a:t>Data Loading/Cleaning, Feature Engineering, Model Training &amp; Evaluation</a:t>
            </a:r>
          </a:p>
          <a:p>
            <a:r>
              <a:rPr lang="en-US" sz="2400" dirty="0"/>
              <a:t>Stage 2 – App &amp; Model Development (using Flask App)</a:t>
            </a:r>
          </a:p>
          <a:p>
            <a:r>
              <a:rPr lang="en-US" sz="2400" dirty="0"/>
              <a:t>Stage 3 – Deploy App / Model to Cloud IaaS</a:t>
            </a:r>
          </a:p>
          <a:p>
            <a:pPr lvl="1"/>
            <a:r>
              <a:rPr lang="en-US" sz="2000" dirty="0"/>
              <a:t>Set Up AWS IaaS, Configure &amp; Deploy EC2 instance, Enable AWS firewall</a:t>
            </a:r>
          </a:p>
          <a:p>
            <a:r>
              <a:rPr lang="en-US" sz="2400" dirty="0"/>
              <a:t>Stage 4 – Continued Improvement</a:t>
            </a:r>
          </a:p>
          <a:p>
            <a:pPr lvl="1"/>
            <a:r>
              <a:rPr lang="en-US" sz="2000" dirty="0"/>
              <a:t>Model Refinement using </a:t>
            </a:r>
            <a:r>
              <a:rPr lang="en-US" sz="2000" dirty="0" err="1"/>
              <a:t>AutoML</a:t>
            </a:r>
            <a:endParaRPr lang="en-US" sz="2000" dirty="0"/>
          </a:p>
          <a:p>
            <a:pPr lvl="1"/>
            <a:r>
              <a:rPr lang="en-US" sz="2000" dirty="0"/>
              <a:t>Deploy App / Model to Cloud PaaS (AWS Containerized Deployment)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783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Code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47085"/>
            <a:ext cx="8291125" cy="3145500"/>
          </a:xfrm>
        </p:spPr>
        <p:txBody>
          <a:bodyPr/>
          <a:lstStyle/>
          <a:p>
            <a:r>
              <a:rPr lang="en-US" sz="2400" dirty="0"/>
              <a:t>Model training app (train.py)</a:t>
            </a:r>
          </a:p>
          <a:p>
            <a:pPr lvl="1"/>
            <a:r>
              <a:rPr lang="en-US" sz="2000" dirty="0"/>
              <a:t>Perform data exploration and preprocessing, feature engineering and model training, exports trained model into dump file</a:t>
            </a:r>
          </a:p>
          <a:p>
            <a:r>
              <a:rPr lang="en-US" sz="2400" dirty="0"/>
              <a:t>Prediction app (app.py)</a:t>
            </a:r>
          </a:p>
          <a:p>
            <a:pPr lvl="1"/>
            <a:r>
              <a:rPr lang="en-US" sz="2000" dirty="0"/>
              <a:t>Load the trained model from dump file </a:t>
            </a:r>
          </a:p>
          <a:p>
            <a:pPr lvl="1"/>
            <a:r>
              <a:rPr lang="en-US" sz="2000" dirty="0"/>
              <a:t>Host prediction service by expecting POST requests in JSON format (user &amp; restaurant feature values) and returning prediction result (rating)</a:t>
            </a:r>
          </a:p>
          <a:p>
            <a:r>
              <a:rPr lang="en-US" sz="2400" dirty="0"/>
              <a:t>Testing app (test.py)</a:t>
            </a:r>
          </a:p>
          <a:p>
            <a:pPr lvl="1"/>
            <a:r>
              <a:rPr lang="en-US" sz="2000" dirty="0"/>
              <a:t>End-to-end test by submitting a request with a JSON </a:t>
            </a:r>
            <a:br>
              <a:rPr lang="en-US" sz="2000" dirty="0"/>
            </a:br>
            <a:r>
              <a:rPr lang="en-US" sz="2000" dirty="0"/>
              <a:t>object to the prediction app for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2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AWS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858973"/>
            <a:ext cx="8291125" cy="3145500"/>
          </a:xfrm>
        </p:spPr>
        <p:txBody>
          <a:bodyPr/>
          <a:lstStyle/>
          <a:p>
            <a:r>
              <a:rPr lang="en-US" sz="2400" dirty="0"/>
              <a:t>Set Up AWS IaaS: Use AWS EC2 to Launch an EC2 Instance</a:t>
            </a:r>
          </a:p>
          <a:p>
            <a:r>
              <a:rPr lang="en-US" sz="2400" dirty="0"/>
              <a:t>Configure &amp; Deploy the EC2 Instance</a:t>
            </a:r>
          </a:p>
          <a:p>
            <a:pPr lvl="1"/>
            <a:r>
              <a:rPr lang="en-US" sz="2000" dirty="0"/>
              <a:t>Install Python, </a:t>
            </a:r>
            <a:r>
              <a:rPr lang="en-US" sz="2000" dirty="0" err="1"/>
              <a:t>venv</a:t>
            </a:r>
            <a:r>
              <a:rPr lang="en-US" sz="2000" dirty="0"/>
              <a:t>, create &amp; activate a virtual environment “env”</a:t>
            </a:r>
          </a:p>
          <a:p>
            <a:pPr lvl="1"/>
            <a:r>
              <a:rPr lang="en-US" sz="2000" dirty="0"/>
              <a:t>Install necessary packages (pip3 install -r requirements.txt) on “env”</a:t>
            </a:r>
          </a:p>
          <a:p>
            <a:pPr lvl="1"/>
            <a:r>
              <a:rPr lang="en-US" sz="2000" dirty="0"/>
              <a:t>Upload code project files &amp; start Flask server (python3 app.py)</a:t>
            </a:r>
          </a:p>
          <a:p>
            <a:pPr lvl="1"/>
            <a:r>
              <a:rPr lang="en-US" sz="2000" dirty="0"/>
              <a:t>Install the nginx server on the instance</a:t>
            </a:r>
          </a:p>
          <a:p>
            <a:pPr lvl="1"/>
            <a:r>
              <a:rPr lang="en-US" sz="2000" dirty="0"/>
              <a:t>Enable AWS firewall to allow inbound traffic</a:t>
            </a:r>
          </a:p>
          <a:p>
            <a:r>
              <a:rPr lang="en-US" sz="2400" dirty="0"/>
              <a:t>Test the Deployed App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58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291125" cy="3145500"/>
          </a:xfrm>
        </p:spPr>
        <p:txBody>
          <a:bodyPr/>
          <a:lstStyle/>
          <a:p>
            <a:r>
              <a:rPr lang="en-US" sz="2400" dirty="0"/>
              <a:t>Summary of Results</a:t>
            </a:r>
          </a:p>
          <a:p>
            <a:pPr lvl="1"/>
            <a:r>
              <a:rPr lang="en-US" sz="2000" dirty="0"/>
              <a:t>Successful deployment of a machine learning prediction model</a:t>
            </a:r>
          </a:p>
          <a:p>
            <a:pPr lvl="1"/>
            <a:r>
              <a:rPr lang="en-US" sz="2000" dirty="0"/>
              <a:t>Real-time API for restaurant demand prediction</a:t>
            </a:r>
          </a:p>
          <a:p>
            <a:pPr lvl="1"/>
            <a:r>
              <a:rPr lang="en-US" sz="2000" dirty="0"/>
              <a:t>Scalable deployment on AWS EC2 for production-ready environments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9004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845</Words>
  <Application>Microsoft Office PowerPoint</Application>
  <PresentationFormat>On-screen Show (16:9)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Arvo</vt:lpstr>
      <vt:lpstr>Arial</vt:lpstr>
      <vt:lpstr>Roboto Condensed</vt:lpstr>
      <vt:lpstr>Roboto Condensed Light</vt:lpstr>
      <vt:lpstr>Times New Roman</vt:lpstr>
      <vt:lpstr>Salerio template</vt:lpstr>
      <vt:lpstr>Implementing MLOps in the Restaurant Industry: A Case Study on Deploying Prediction Services Using Flask/ FastAPI and Cloud Platforms</vt:lpstr>
      <vt:lpstr>Agenda</vt:lpstr>
      <vt:lpstr>Problem Statement</vt:lpstr>
      <vt:lpstr>Motivation</vt:lpstr>
      <vt:lpstr>Background</vt:lpstr>
      <vt:lpstr>Approach</vt:lpstr>
      <vt:lpstr>Flask Code Implementation</vt:lpstr>
      <vt:lpstr>Deploying to AWS EC2</vt:lpstr>
      <vt:lpstr>Conclusion</vt:lpstr>
      <vt:lpstr>Future Work</vt:lpstr>
      <vt:lpstr>Key 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Frank Lai</cp:lastModifiedBy>
  <cp:revision>15</cp:revision>
  <dcterms:modified xsi:type="dcterms:W3CDTF">2024-09-09T12:56:21Z</dcterms:modified>
</cp:coreProperties>
</file>