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256" r:id="rId5"/>
    <p:sldId id="311" r:id="rId6"/>
    <p:sldId id="324" r:id="rId7"/>
    <p:sldId id="312" r:id="rId8"/>
    <p:sldId id="365" r:id="rId9"/>
    <p:sldId id="373" r:id="rId10"/>
    <p:sldId id="366" r:id="rId11"/>
    <p:sldId id="372" r:id="rId12"/>
    <p:sldId id="367" r:id="rId13"/>
    <p:sldId id="368" r:id="rId14"/>
    <p:sldId id="369" r:id="rId15"/>
    <p:sldId id="370" r:id="rId16"/>
    <p:sldId id="374" r:id="rId17"/>
    <p:sldId id="371" r:id="rId18"/>
    <p:sldId id="375" r:id="rId19"/>
    <p:sldId id="364" r:id="rId20"/>
    <p:sldId id="313" r:id="rId21"/>
    <p:sldId id="314" r:id="rId22"/>
    <p:sldId id="315" r:id="rId23"/>
    <p:sldId id="376" r:id="rId24"/>
    <p:sldId id="318" r:id="rId25"/>
    <p:sldId id="316" r:id="rId26"/>
    <p:sldId id="317" r:id="rId27"/>
    <p:sldId id="320" r:id="rId28"/>
    <p:sldId id="321" r:id="rId29"/>
    <p:sldId id="378" r:id="rId30"/>
    <p:sldId id="322" r:id="rId31"/>
    <p:sldId id="323" r:id="rId32"/>
    <p:sldId id="377" r:id="rId33"/>
    <p:sldId id="325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5" r:id="rId45"/>
    <p:sldId id="344" r:id="rId46"/>
    <p:sldId id="346" r:id="rId47"/>
    <p:sldId id="347" r:id="rId48"/>
    <p:sldId id="348" r:id="rId49"/>
    <p:sldId id="349" r:id="rId50"/>
    <p:sldId id="351" r:id="rId51"/>
    <p:sldId id="350" r:id="rId52"/>
    <p:sldId id="358" r:id="rId53"/>
    <p:sldId id="352" r:id="rId54"/>
    <p:sldId id="353" r:id="rId55"/>
    <p:sldId id="354" r:id="rId56"/>
    <p:sldId id="355" r:id="rId57"/>
    <p:sldId id="356" r:id="rId58"/>
    <p:sldId id="357" r:id="rId59"/>
    <p:sldId id="359" r:id="rId60"/>
    <p:sldId id="360" r:id="rId61"/>
    <p:sldId id="362" r:id="rId62"/>
    <p:sldId id="363" r:id="rId63"/>
    <p:sldId id="30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44">
          <p15:clr>
            <a:srgbClr val="A4A3A4"/>
          </p15:clr>
        </p15:guide>
        <p15:guide id="2" orient="horz" pos="625">
          <p15:clr>
            <a:srgbClr val="A4A3A4"/>
          </p15:clr>
        </p15:guide>
        <p15:guide id="3" orient="horz" pos="3095">
          <p15:clr>
            <a:srgbClr val="A4A3A4"/>
          </p15:clr>
        </p15:guide>
        <p15:guide id="4" orient="horz" pos="844">
          <p15:clr>
            <a:srgbClr val="A4A3A4"/>
          </p15:clr>
        </p15:guide>
        <p15:guide id="5" pos="2932">
          <p15:clr>
            <a:srgbClr val="A4A3A4"/>
          </p15:clr>
        </p15:guide>
        <p15:guide id="6" pos="288">
          <p15:clr>
            <a:srgbClr val="A4A3A4"/>
          </p15:clr>
        </p15:guide>
        <p15:guide id="7" pos="5472">
          <p15:clr>
            <a:srgbClr val="A4A3A4"/>
          </p15:clr>
        </p15:guide>
        <p15:guide id="8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24433"/>
    <a:srgbClr val="002266"/>
    <a:srgbClr val="0033CC"/>
    <a:srgbClr val="000099"/>
    <a:srgbClr val="FF3366"/>
    <a:srgbClr val="008899"/>
    <a:srgbClr val="FF9900"/>
    <a:srgbClr val="6688BB"/>
    <a:srgbClr val="00BBE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76230" autoAdjust="0"/>
  </p:normalViewPr>
  <p:slideViewPr>
    <p:cSldViewPr snapToGrid="0">
      <p:cViewPr varScale="1">
        <p:scale>
          <a:sx n="47" d="100"/>
          <a:sy n="47" d="100"/>
        </p:scale>
        <p:origin x="-1354" y="-144"/>
      </p:cViewPr>
      <p:guideLst>
        <p:guide orient="horz" pos="4244"/>
        <p:guide orient="horz" pos="625"/>
        <p:guide orient="horz" pos="3095"/>
        <p:guide orient="horz" pos="844"/>
        <p:guide pos="2932"/>
        <p:guide pos="288"/>
        <p:guide pos="5472"/>
        <p:guide pos="15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CD9C2-7C6D-48C6-9E8D-D38660464498}" type="datetimeFigureOut">
              <a:rPr lang="en-US" smtClean="0"/>
              <a:pPr/>
              <a:t>15-Oct-15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1942E-8F57-4206-B471-4D0C932CB19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6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15AFD-3411-4F6A-8FDA-3B7B10FED754}" type="datetimeFigureOut">
              <a:rPr lang="en-US" smtClean="0"/>
              <a:pPr/>
              <a:t>15-Oct-15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E0CED-C9FC-4C42-8AD7-7E9A6B171AE0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9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548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Essa modelagem leva em consideração alguns conceitos, dentre os principais, pode-se citar: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92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>
                <a:solidFill>
                  <a:prstClr val="black"/>
                </a:solidFill>
              </a:rPr>
              <a:pPr/>
              <a:t>58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15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5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Essa modelagem leva em consideração alguns conceitos, dentre os principais, pode-se citar: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9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Exibir fotos da UI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07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Representa os dados e as regras de manipulação desses dados;</a:t>
            </a: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É a representação gráfica do 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dependendo das alterações ocorridas no modelo as mesmas devem ser replicadas para a visão;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Controlador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Responsável pela interpretação das interações efetuadas pelo usuário na 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modo a torna-las ações a serem executadas pelo 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8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Essa modelagem leva em consideração alguns conceitos, dentre os principais, pode-se citar: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9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Herança é um mecanismo que permite que características comuns a diversas classes sejam agrupadas em uma </a:t>
            </a:r>
            <a:r>
              <a:rPr lang="pt-B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 base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superclasse. A partir de uma classe base, outras classes podem ser especificadas. Cada </a:t>
            </a:r>
            <a:r>
              <a:rPr lang="pt-B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 derivada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 subclasse apresenta as características (estrutura e métodos) da classe base e acrescenta a elas o que for definido de particularidade para ela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Polimorfismo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significa muitas formas , na orientação a objetos você pode enviar uma mesma mensagem para diferentes objetos e fazê-los responder da maneira correta. Você pode enviar a mensagem de dar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marcha-ré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cada objeto semelhante a um carro e cada um vai se comportar de maneira diferente para atender a sua solicitação.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definição mais formal diria: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"Polimorfismo é o princípio pelo qual duas ou mais classes derivadas de uma mesma superclasse podem invocar métodos que têm a mesma identificação (assinatura) mas comportamentos distintos, especializados para cada classe derivada, usando para tanto uma referência a um objeto do tipo da superclasse"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5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significa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"ocultar informações" 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 define que cada objeto contém todos os detalhes de implementação necessários sobre como ele funciona e oculta os detalhes internos sobre como ele executa os serviços.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você acelera um carro você esta enviando uma mensagem ao motor do carro usando o acelerador e o carro sabe que tem que acelerar.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Você não precisa saber como é feita a aceleração no motor você apenas pisa fundo no acelerador , a implementação de como é feita a aceleração esta encapsulada do cliente.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60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Todas as entidades são gerenciadas pelo </a:t>
            </a:r>
            <a:r>
              <a:rPr lang="pt-BR" dirty="0" err="1" smtClean="0"/>
              <a:t>Entity</a:t>
            </a:r>
            <a:r>
              <a:rPr lang="pt-BR" dirty="0" smtClean="0"/>
              <a:t> Manager. Isso garante que cada entidade seja única.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7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rk_2_6061-2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11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71720" y="2149475"/>
            <a:ext cx="382111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4600" y="4913313"/>
            <a:ext cx="6172200" cy="1255711"/>
          </a:xfrm>
        </p:spPr>
        <p:txBody>
          <a:bodyPr anchor="t">
            <a:normAutofit/>
          </a:bodyPr>
          <a:lstStyle>
            <a:lvl1pPr algn="l">
              <a:defRPr sz="3000" baseline="0">
                <a:solidFill>
                  <a:srgbClr val="FF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Title: can span up to two lines and uses this font color (30pt)</a:t>
            </a:r>
            <a:endParaRPr lang="en-GB" dirty="0"/>
          </a:p>
        </p:txBody>
      </p:sp>
      <p:sp>
        <p:nvSpPr>
          <p:cNvPr id="6" name="Text Box 111"/>
          <p:cNvSpPr txBox="1">
            <a:spLocks noChangeArrowheads="1"/>
          </p:cNvSpPr>
          <p:nvPr userDrawn="1"/>
        </p:nvSpPr>
        <p:spPr bwMode="gray">
          <a:xfrm>
            <a:off x="357158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2011 </a:t>
            </a:r>
            <a:r>
              <a:rPr lang="en-GB" sz="1000" b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Accenture  All Rights Reserved. Accenture, its logo, and High Performance Delivered are trademarks of Accenture.</a:t>
            </a:r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0" y="3432175"/>
            <a:ext cx="9144000" cy="1588"/>
          </a:xfrm>
          <a:prstGeom prst="line">
            <a:avLst/>
          </a:prstGeom>
          <a:noFill/>
          <a:ln w="25400" algn="ctr">
            <a:solidFill>
              <a:srgbClr val="FF3366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solidFill>
          <a:srgbClr val="008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5738"/>
            <a:ext cx="8229600" cy="868346"/>
          </a:xfrm>
        </p:spPr>
        <p:txBody>
          <a:bodyPr lIns="0" tIns="0" rIns="0" bIns="0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title: can span up to two lines and uses this font color (26pt)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000240"/>
            <a:ext cx="8229600" cy="128588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600" b="0" baseline="0">
                <a:solidFill>
                  <a:srgbClr val="FF9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Section title: can span up to two lines and uses this font color (36pt)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8787" y="3643314"/>
            <a:ext cx="8228013" cy="2071702"/>
          </a:xfrm>
        </p:spPr>
        <p:txBody>
          <a:bodyPr lIns="0" tIns="0" rIns="0" bIns="0" anchor="t"/>
          <a:lstStyle>
            <a:lvl1pPr marL="0" indent="0">
              <a:buNone/>
              <a:defRPr sz="2400" b="0" baseline="0">
                <a:solidFill>
                  <a:srgbClr val="FF9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Subtitle: can span multiple lines and uses this font color (24pt)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0" y="3432175"/>
            <a:ext cx="9144000" cy="1588"/>
          </a:xfrm>
          <a:prstGeom prst="line">
            <a:avLst/>
          </a:prstGeom>
          <a:noFill/>
          <a:ln w="25400" algn="ctr">
            <a:solidFill>
              <a:srgbClr val="FF3366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38667" y="158044"/>
            <a:ext cx="8489244" cy="9369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65237"/>
            <a:ext cx="8229600" cy="4525963"/>
          </a:xfrm>
        </p:spPr>
        <p:txBody>
          <a:bodyPr/>
          <a:lstStyle>
            <a:lvl1pPr>
              <a:defRPr>
                <a:solidFill>
                  <a:srgbClr val="FF9900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en-US" dirty="0" smtClean="0"/>
              <a:t>Slide copy uses this color (26pt)</a:t>
            </a:r>
          </a:p>
          <a:p>
            <a:pPr lvl="1"/>
            <a:r>
              <a:rPr lang="en-US" dirty="0" smtClean="0"/>
              <a:t>Bullet point level 1 (26pt)</a:t>
            </a:r>
          </a:p>
          <a:p>
            <a:pPr lvl="2"/>
            <a:r>
              <a:rPr lang="en-US" dirty="0" smtClean="0"/>
              <a:t>Bullet point level 2 (24pt)</a:t>
            </a:r>
          </a:p>
          <a:p>
            <a:pPr lvl="3"/>
            <a:r>
              <a:rPr lang="en-US" dirty="0" smtClean="0"/>
              <a:t>Bullet point level 3 (22pt)</a:t>
            </a:r>
          </a:p>
          <a:p>
            <a:pPr lvl="4"/>
            <a:r>
              <a:rPr lang="en-US" dirty="0" smtClean="0"/>
              <a:t>Bullet point level 4 (20pt)</a:t>
            </a:r>
            <a:endParaRPr lang="en-GB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327378" y="1219200"/>
            <a:ext cx="8511822" cy="5215467"/>
          </a:xfrm>
          <a:prstGeom prst="roundRect">
            <a:avLst>
              <a:gd name="adj" fmla="val 49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267" y="264054"/>
            <a:ext cx="1248059" cy="71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2"/>
          <p:cNvSpPr>
            <a:spLocks noGrp="1"/>
          </p:cNvSpPr>
          <p:nvPr userDrawn="1">
            <p:ph type="title" hasCustomPrompt="1"/>
          </p:nvPr>
        </p:nvSpPr>
        <p:spPr>
          <a:xfrm>
            <a:off x="1795463" y="171274"/>
            <a:ext cx="5621337" cy="868362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algn="ctr"/>
            <a:r>
              <a:rPr lang="pt-BR" sz="2400" dirty="0" smtClean="0"/>
              <a:t>XXXXXX</a:t>
            </a:r>
            <a:br>
              <a:rPr lang="pt-BR" sz="2400" dirty="0" smtClean="0"/>
            </a:br>
            <a:endParaRPr lang="en-US" sz="2400" dirty="0"/>
          </a:p>
        </p:txBody>
      </p:sp>
      <p:pic>
        <p:nvPicPr>
          <p:cNvPr id="14" name="Picture 13" descr="Whirlpool_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0123" y="262468"/>
            <a:ext cx="1246188" cy="708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65237"/>
            <a:ext cx="4038600" cy="4525963"/>
          </a:xfrm>
        </p:spPr>
        <p:txBody>
          <a:bodyPr/>
          <a:lstStyle>
            <a:lvl1pPr marL="0" indent="0">
              <a:defRPr sz="2400" baseline="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Slide copy uses this color (24pt)</a:t>
            </a:r>
          </a:p>
          <a:p>
            <a:pPr lvl="1"/>
            <a:r>
              <a:rPr lang="en-US" dirty="0" smtClean="0"/>
              <a:t>First level (22pt)</a:t>
            </a:r>
          </a:p>
          <a:p>
            <a:pPr lvl="2"/>
            <a:r>
              <a:rPr lang="en-US" dirty="0" smtClean="0"/>
              <a:t>Second level (20pt)</a:t>
            </a:r>
          </a:p>
          <a:p>
            <a:pPr lvl="3"/>
            <a:r>
              <a:rPr lang="en-US" dirty="0" smtClean="0"/>
              <a:t>Third level (18pt)</a:t>
            </a:r>
          </a:p>
          <a:p>
            <a:pPr lvl="4"/>
            <a:r>
              <a:rPr lang="en-US" dirty="0" smtClean="0"/>
              <a:t>Fourth level (16pt)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65237"/>
            <a:ext cx="4038600" cy="4525963"/>
          </a:xfrm>
        </p:spPr>
        <p:txBody>
          <a:bodyPr/>
          <a:lstStyle>
            <a:lvl1pPr marL="0" indent="0"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Slide copy uses this color (24pt)</a:t>
            </a:r>
          </a:p>
          <a:p>
            <a:pPr lvl="1"/>
            <a:r>
              <a:rPr lang="en-US" dirty="0" smtClean="0"/>
              <a:t>First level (22pt)</a:t>
            </a:r>
          </a:p>
          <a:p>
            <a:pPr lvl="2"/>
            <a:r>
              <a:rPr lang="en-US" dirty="0" smtClean="0"/>
              <a:t>Second level (20pt)</a:t>
            </a:r>
          </a:p>
          <a:p>
            <a:pPr lvl="3"/>
            <a:r>
              <a:rPr lang="en-US" dirty="0" smtClean="0"/>
              <a:t>Third level (18pt)</a:t>
            </a:r>
          </a:p>
          <a:p>
            <a:pPr lvl="4"/>
            <a:r>
              <a:rPr lang="en-US" dirty="0" smtClean="0"/>
              <a:t>Fourth level (16pt)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5738"/>
            <a:ext cx="8229600" cy="868362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dirty="0" smtClean="0"/>
              <a:t>Slide title: can span two lines of the slide </a:t>
            </a:r>
            <a:br>
              <a:rPr lang="en-US" dirty="0" smtClean="0"/>
            </a:br>
            <a:r>
              <a:rPr lang="en-US" dirty="0" smtClean="0"/>
              <a:t>and uses this font color (26pt)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438"/>
            <a:ext cx="8229600" cy="868362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dirty="0" smtClean="0"/>
              <a:t>Slide title: can span two lines of the slide </a:t>
            </a:r>
            <a:br>
              <a:rPr lang="en-US" dirty="0" smtClean="0"/>
            </a:br>
            <a:r>
              <a:rPr lang="en-US" dirty="0" smtClean="0"/>
              <a:t>and uses this font color (26pt)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F040E4-F101-4F89-A8C8-3C1DC01C3AEF}" type="datetimeFigureOut">
              <a:rPr lang="pt-BR" smtClean="0"/>
              <a:pPr/>
              <a:t>15/10/2015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BDDD0F-7F07-45F5-9436-A440F779F0E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2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2590"/>
            <a:ext cx="8229600" cy="89057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Slide title: uses this font color (26pt)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43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Slide copy uses this color (26pt)</a:t>
            </a:r>
          </a:p>
          <a:p>
            <a:pPr lvl="1"/>
            <a:r>
              <a:rPr lang="en-US" dirty="0" smtClean="0"/>
              <a:t>Bullet point level 1 (26pt)</a:t>
            </a:r>
          </a:p>
          <a:p>
            <a:pPr lvl="2"/>
            <a:r>
              <a:rPr lang="en-US" dirty="0" smtClean="0"/>
              <a:t>Bullet point level 2 (24pt)</a:t>
            </a:r>
          </a:p>
          <a:p>
            <a:pPr lvl="3"/>
            <a:r>
              <a:rPr lang="en-US" dirty="0" smtClean="0"/>
              <a:t>Bullet point level 3 (22pt)</a:t>
            </a:r>
          </a:p>
          <a:p>
            <a:pPr lvl="4"/>
            <a:r>
              <a:rPr lang="en-US" dirty="0" smtClean="0"/>
              <a:t>Bullet point level 4 (20pt)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8" name="Text Box 111"/>
          <p:cNvSpPr txBox="1">
            <a:spLocks noChangeArrowheads="1"/>
          </p:cNvSpPr>
          <p:nvPr/>
        </p:nvSpPr>
        <p:spPr bwMode="gray">
          <a:xfrm>
            <a:off x="357158" y="6557963"/>
            <a:ext cx="84788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GB" sz="1000" b="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2011 </a:t>
            </a:r>
            <a:r>
              <a:rPr lang="en-GB" sz="1000" b="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Accenture  All Rights Reserved.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8229" y="6544638"/>
            <a:ext cx="59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6557C5-66DF-4F84-B971-494D643784A8}" type="slidenum">
              <a:rPr lang="en-US" sz="10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‹nº›</a:t>
            </a:fld>
            <a:endParaRPr lang="en-US" sz="10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600" kern="1200" baseline="0">
          <a:solidFill>
            <a:srgbClr val="00889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rgbClr val="FF9900"/>
          </a:solidFill>
          <a:latin typeface="Arial" pitchFamily="34" charset="0"/>
          <a:ea typeface="+mn-ea"/>
          <a:cs typeface="Arial" pitchFamily="34" charset="0"/>
        </a:defRPr>
      </a:lvl1pPr>
      <a:lvl2pPr marL="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 baseline="0">
          <a:solidFill>
            <a:srgbClr val="666666"/>
          </a:solidFill>
          <a:latin typeface="Arial" pitchFamily="34" charset="0"/>
          <a:ea typeface="+mn-ea"/>
          <a:cs typeface="Arial" pitchFamily="34" charset="0"/>
        </a:defRPr>
      </a:lvl2pPr>
      <a:lvl3pPr marL="0" indent="-270000" algn="l" defTabSz="914400" rtl="0" eaLnBrk="1" latinLnBrk="0" hangingPunct="1">
        <a:spcBef>
          <a:spcPct val="20000"/>
        </a:spcBef>
        <a:buFont typeface="Lucida Grande CE"/>
        <a:buChar char="–"/>
        <a:defRPr sz="2400" kern="1200" baseline="0">
          <a:solidFill>
            <a:srgbClr val="666666"/>
          </a:solidFill>
          <a:latin typeface="Arial" pitchFamily="34" charset="0"/>
          <a:ea typeface="+mn-ea"/>
          <a:cs typeface="Arial" pitchFamily="34" charset="0"/>
        </a:defRPr>
      </a:lvl3pPr>
      <a:lvl4pPr marL="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666666"/>
          </a:solidFill>
          <a:latin typeface="Arial" pitchFamily="34" charset="0"/>
          <a:ea typeface="+mn-ea"/>
          <a:cs typeface="Arial" pitchFamily="34" charset="0"/>
        </a:defRPr>
      </a:lvl4pPr>
      <a:lvl5pPr marL="0" indent="-270000" algn="l" defTabSz="914400" rtl="0" eaLnBrk="1" latinLnBrk="0" hangingPunct="1">
        <a:spcBef>
          <a:spcPct val="20000"/>
        </a:spcBef>
        <a:buFont typeface="Lucida Grande CE"/>
        <a:buChar char="–"/>
        <a:defRPr sz="2000" kern="1200" baseline="0">
          <a:solidFill>
            <a:srgbClr val="666666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829" y="4913313"/>
            <a:ext cx="5959274" cy="1255711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SAP CRM Programming (BOL)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/>
              <a:t>Arquitetura SAP CRM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i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91" y="590431"/>
            <a:ext cx="5499462" cy="62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5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/>
              <a:t>Arquitetura SAP CRM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86409"/>
            <a:ext cx="8752114" cy="4767943"/>
          </a:xfrm>
        </p:spPr>
        <p:txBody>
          <a:bodyPr>
            <a:normAutofit fontScale="62500" lnSpcReduction="20000"/>
          </a:bodyPr>
          <a:lstStyle/>
          <a:p>
            <a:pPr marL="457200" indent="-457200" algn="just" fontAlgn="base">
              <a:buFont typeface="Wingdings" pitchFamily="2" charset="2"/>
              <a:buChar char="q"/>
            </a:pPr>
            <a:r>
              <a:rPr lang="pt-BR" sz="3800" b="1" dirty="0"/>
              <a:t>Presentation </a:t>
            </a:r>
            <a:r>
              <a:rPr lang="pt-BR" sz="3800" b="1" dirty="0" err="1" smtClean="0"/>
              <a:t>Layer</a:t>
            </a:r>
            <a:endParaRPr lang="pt-BR" sz="3800" b="1" dirty="0" smtClean="0"/>
          </a:p>
          <a:p>
            <a:pPr marL="457200" indent="-457200" algn="just" fontAlgn="base">
              <a:buFont typeface="Wingdings" pitchFamily="2" charset="2"/>
              <a:buChar char="q"/>
            </a:pPr>
            <a:endParaRPr lang="pt-BR" sz="3800" b="1" dirty="0" smtClean="0"/>
          </a:p>
          <a:p>
            <a:pPr marL="914400" lvl="1" indent="-457200" algn="just" fontAlgn="base">
              <a:buFont typeface="Wingdings" pitchFamily="2" charset="2"/>
              <a:buChar char="ü"/>
            </a:pPr>
            <a:r>
              <a:rPr lang="pt-BR" sz="3800" dirty="0"/>
              <a:t>A camada de apresentação do CRM </a:t>
            </a:r>
            <a:r>
              <a:rPr lang="pt-BR" sz="3800" dirty="0" err="1"/>
              <a:t>WebClient</a:t>
            </a:r>
            <a:r>
              <a:rPr lang="pt-BR" sz="3800" dirty="0"/>
              <a:t> UI é baseada no CRM User Interface Framework (CRM UIF), que é a base para as páginas HTML em execução no browser</a:t>
            </a:r>
            <a:r>
              <a:rPr lang="pt-BR" sz="3800" dirty="0" smtClean="0"/>
              <a:t>.</a:t>
            </a:r>
          </a:p>
          <a:p>
            <a:pPr marL="914400" lvl="1" indent="-457200" algn="just" fontAlgn="base">
              <a:buFont typeface="Wingdings" pitchFamily="2" charset="2"/>
              <a:buChar char="ü"/>
            </a:pPr>
            <a:endParaRPr lang="pt-BR" sz="3800" b="1" dirty="0"/>
          </a:p>
          <a:p>
            <a:pPr marL="914400" lvl="1" indent="-457200" algn="just" fontAlgn="base">
              <a:buFont typeface="Wingdings" pitchFamily="2" charset="2"/>
              <a:buChar char="ü"/>
            </a:pPr>
            <a:r>
              <a:rPr lang="pt-BR" sz="3800" dirty="0"/>
              <a:t>Esta camada é a interface entre o sistema da SAP e seus usuários.</a:t>
            </a:r>
          </a:p>
          <a:p>
            <a:pPr marL="914400" lvl="1" indent="-457200" algn="just" fontAlgn="base">
              <a:buFont typeface="Wingdings" pitchFamily="2" charset="2"/>
              <a:buChar char="ü"/>
            </a:pPr>
            <a:endParaRPr lang="pt-BR" sz="3800" b="1" dirty="0" smtClean="0"/>
          </a:p>
          <a:p>
            <a:pPr marL="914400" lvl="1" indent="-457200" algn="just" fontAlgn="base">
              <a:buFont typeface="Wingdings" pitchFamily="2" charset="2"/>
              <a:buChar char="ü"/>
            </a:pPr>
            <a:r>
              <a:rPr lang="pt-BR" sz="3800" dirty="0"/>
              <a:t>A camada de apresentação envia a entrada do usuário para o servidor de aplicação, e recebe os dados para a exibição da mesma</a:t>
            </a:r>
            <a:r>
              <a:rPr lang="pt-BR" sz="3800" dirty="0" smtClean="0"/>
              <a:t>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32470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/>
              <a:t>Arquitetura SAP CRM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13839"/>
            <a:ext cx="8752114" cy="4767943"/>
          </a:xfrm>
        </p:spPr>
        <p:txBody>
          <a:bodyPr>
            <a:normAutofit/>
          </a:bodyPr>
          <a:lstStyle/>
          <a:p>
            <a:pPr marL="457200" indent="-457200" algn="just" fontAlgn="base">
              <a:buFont typeface="Wingdings" pitchFamily="2" charset="2"/>
              <a:buChar char="q"/>
            </a:pPr>
            <a:r>
              <a:rPr lang="pt-BR" sz="2400" b="1" i="1" dirty="0"/>
              <a:t>Business </a:t>
            </a:r>
            <a:r>
              <a:rPr lang="pt-BR" sz="2400" b="1" i="1" dirty="0" err="1"/>
              <a:t>Layer</a:t>
            </a:r>
            <a:endParaRPr lang="pt-BR" sz="2400" b="1" i="1" dirty="0"/>
          </a:p>
          <a:p>
            <a:pPr algn="just" fontAlgn="base"/>
            <a:endParaRPr lang="pt-BR" sz="2400" b="1" i="1" dirty="0" smtClean="0"/>
          </a:p>
          <a:p>
            <a:pPr marL="914400" lvl="1" indent="-457200" algn="just" fontAlgn="base">
              <a:buFont typeface="Wingdings" pitchFamily="2" charset="2"/>
              <a:buChar char="ü"/>
            </a:pPr>
            <a:r>
              <a:rPr lang="pt-BR" sz="2400" i="1" dirty="0" smtClean="0"/>
              <a:t>A </a:t>
            </a:r>
            <a:r>
              <a:rPr lang="pt-BR" sz="2400" i="1" dirty="0"/>
              <a:t>camada de negócios da IU </a:t>
            </a:r>
            <a:r>
              <a:rPr lang="pt-BR" sz="2400" i="1" dirty="0" err="1"/>
              <a:t>WebClient</a:t>
            </a:r>
            <a:r>
              <a:rPr lang="pt-BR" sz="2400" i="1" dirty="0"/>
              <a:t> CRM </a:t>
            </a:r>
            <a:r>
              <a:rPr lang="pt-BR" sz="2400" i="1" dirty="0" smtClean="0"/>
              <a:t>é subdividida em:</a:t>
            </a:r>
          </a:p>
          <a:p>
            <a:pPr marL="914400" lvl="1" indent="-457200" algn="just" fontAlgn="base">
              <a:buFont typeface="Wingdings" pitchFamily="2" charset="2"/>
              <a:buChar char="ü"/>
            </a:pPr>
            <a:endParaRPr lang="pt-BR" sz="2400" i="1" dirty="0" smtClean="0"/>
          </a:p>
          <a:p>
            <a:pPr marL="914400" lvl="1" indent="-457200" algn="just" fontAlgn="base">
              <a:buFont typeface="Wingdings" pitchFamily="2" charset="2"/>
              <a:buChar char="q"/>
            </a:pPr>
            <a:r>
              <a:rPr lang="pt-BR" sz="2400" b="1" i="1" dirty="0"/>
              <a:t>Business </a:t>
            </a:r>
            <a:r>
              <a:rPr lang="pt-BR" sz="2400" b="1" i="1" dirty="0" err="1"/>
              <a:t>O</a:t>
            </a:r>
            <a:r>
              <a:rPr lang="pt-BR" sz="2400" b="1" i="1" dirty="0" err="1" smtClean="0"/>
              <a:t>bject</a:t>
            </a:r>
            <a:r>
              <a:rPr lang="pt-BR" sz="2400" b="1" i="1" dirty="0" smtClean="0"/>
              <a:t> </a:t>
            </a:r>
            <a:r>
              <a:rPr lang="pt-BR" sz="2400" b="1" i="1" dirty="0" err="1"/>
              <a:t>L</a:t>
            </a:r>
            <a:r>
              <a:rPr lang="pt-BR" sz="2400" b="1" i="1" dirty="0" err="1" smtClean="0"/>
              <a:t>ayer</a:t>
            </a:r>
            <a:r>
              <a:rPr lang="pt-BR" sz="2400" b="1" i="1" dirty="0" smtClean="0"/>
              <a:t> </a:t>
            </a:r>
            <a:r>
              <a:rPr lang="pt-BR" sz="2400" b="1" i="1" dirty="0"/>
              <a:t>(BOL</a:t>
            </a:r>
            <a:r>
              <a:rPr lang="pt-BR" sz="2400" b="1" i="1" dirty="0" smtClean="0"/>
              <a:t>): </a:t>
            </a:r>
            <a:r>
              <a:rPr lang="pt-BR" sz="2400" i="1" dirty="0" smtClean="0"/>
              <a:t>Esta camada é responsável por salvar </a:t>
            </a:r>
            <a:r>
              <a:rPr lang="pt-BR" sz="2400" i="1" dirty="0"/>
              <a:t>os dados do </a:t>
            </a:r>
            <a:r>
              <a:rPr lang="pt-BR" sz="2400" i="1" dirty="0" smtClean="0"/>
              <a:t>objetos </a:t>
            </a:r>
            <a:r>
              <a:rPr lang="pt-BR" sz="2400" i="1" dirty="0"/>
              <a:t>de </a:t>
            </a:r>
            <a:r>
              <a:rPr lang="pt-BR" sz="2400" i="1" dirty="0" smtClean="0"/>
              <a:t>negócios </a:t>
            </a:r>
            <a:r>
              <a:rPr lang="pt-BR" sz="2400" i="1" dirty="0"/>
              <a:t>em tempo de execução da sessão SAP CRM. Esta camada garante a separação da interface do usuário </a:t>
            </a:r>
            <a:r>
              <a:rPr lang="pt-BR" sz="2400" i="1" dirty="0" err="1"/>
              <a:t>WebClient</a:t>
            </a:r>
            <a:r>
              <a:rPr lang="pt-BR" sz="2400" i="1" dirty="0"/>
              <a:t> CRM e da lógica </a:t>
            </a:r>
            <a:r>
              <a:rPr lang="pt-BR" sz="2400" i="1" dirty="0" smtClean="0"/>
              <a:t>empresarial.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42749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/>
              <a:t>Arquitetura SAP CRM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13839"/>
            <a:ext cx="8752114" cy="4767943"/>
          </a:xfrm>
        </p:spPr>
        <p:txBody>
          <a:bodyPr>
            <a:normAutofit/>
          </a:bodyPr>
          <a:lstStyle/>
          <a:p>
            <a:pPr marL="457200" indent="-457200" algn="l" fontAlgn="base">
              <a:buFont typeface="Wingdings" pitchFamily="2" charset="2"/>
              <a:buChar char="q"/>
            </a:pPr>
            <a:r>
              <a:rPr lang="pt-BR" sz="2400" b="1" i="1" dirty="0"/>
              <a:t>Business </a:t>
            </a:r>
            <a:r>
              <a:rPr lang="pt-BR" sz="2400" b="1" i="1" dirty="0" err="1"/>
              <a:t>Layer</a:t>
            </a:r>
            <a:endParaRPr lang="pt-BR" sz="2400" b="1" i="1" dirty="0"/>
          </a:p>
          <a:p>
            <a:pPr algn="just" fontAlgn="base"/>
            <a:endParaRPr lang="pt-BR" sz="2400" b="1" i="1" dirty="0" smtClean="0"/>
          </a:p>
          <a:p>
            <a:pPr marL="914400" lvl="1" indent="-457200" algn="just" fontAlgn="base">
              <a:buFont typeface="Wingdings" pitchFamily="2" charset="2"/>
              <a:buChar char="q"/>
            </a:pPr>
            <a:r>
              <a:rPr lang="pt-BR" sz="2400" b="1" i="1" dirty="0" err="1"/>
              <a:t>Generic</a:t>
            </a:r>
            <a:r>
              <a:rPr lang="pt-BR" sz="2400" b="1" i="1" dirty="0"/>
              <a:t> </a:t>
            </a:r>
            <a:r>
              <a:rPr lang="pt-BR" sz="2400" b="1" i="1" dirty="0" err="1"/>
              <a:t>Interaction</a:t>
            </a:r>
            <a:r>
              <a:rPr lang="pt-BR" sz="2400" b="1" i="1" dirty="0"/>
              <a:t> </a:t>
            </a:r>
            <a:r>
              <a:rPr lang="pt-BR" sz="2400" b="1" i="1" dirty="0" err="1"/>
              <a:t>Layer</a:t>
            </a:r>
            <a:r>
              <a:rPr lang="pt-BR" sz="2400" b="1" i="1" dirty="0"/>
              <a:t> (</a:t>
            </a:r>
            <a:r>
              <a:rPr lang="pt-BR" sz="2400" b="1" i="1" dirty="0" err="1"/>
              <a:t>genIL</a:t>
            </a:r>
            <a:r>
              <a:rPr lang="pt-BR" sz="2400" b="1" i="1" dirty="0"/>
              <a:t>): </a:t>
            </a:r>
            <a:r>
              <a:rPr lang="pt-BR" sz="2400" i="1" dirty="0"/>
              <a:t>A camada de interação genérica controla a transferência de dados da camada de objeto de </a:t>
            </a:r>
            <a:r>
              <a:rPr lang="pt-BR" sz="2400" i="1" dirty="0" smtClean="0"/>
              <a:t>negócios (</a:t>
            </a:r>
            <a:r>
              <a:rPr lang="pt-BR" sz="2400" i="1" dirty="0"/>
              <a:t>BOL) para as interfaces de programação de aplicativos (</a:t>
            </a:r>
            <a:r>
              <a:rPr lang="pt-BR" sz="2400" i="1" dirty="0" err="1"/>
              <a:t>APIs</a:t>
            </a:r>
            <a:r>
              <a:rPr lang="pt-BR" sz="2400" i="1" dirty="0"/>
              <a:t>). É a conexão entre a camada de objeto de negócios e acamada de aplicação</a:t>
            </a:r>
            <a:r>
              <a:rPr lang="pt-BR" sz="2400" i="1" dirty="0" smtClean="0"/>
              <a:t>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48411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/>
              <a:t>Arquitetura SAP CRM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13839"/>
            <a:ext cx="8752114" cy="4767943"/>
          </a:xfrm>
        </p:spPr>
        <p:txBody>
          <a:bodyPr>
            <a:normAutofit/>
          </a:bodyPr>
          <a:lstStyle/>
          <a:p>
            <a:pPr marL="457200" indent="-457200" algn="just" fontAlgn="base">
              <a:buFont typeface="Wingdings" pitchFamily="2" charset="2"/>
              <a:buChar char="q"/>
            </a:pPr>
            <a:r>
              <a:rPr lang="pt-BR" sz="2400" b="1" i="1" dirty="0" smtClean="0"/>
              <a:t>Business </a:t>
            </a:r>
            <a:r>
              <a:rPr lang="pt-BR" sz="2400" b="1" i="1" dirty="0" err="1" smtClean="0"/>
              <a:t>Application</a:t>
            </a:r>
            <a:endParaRPr lang="pt-BR" sz="2400" b="1" i="1" dirty="0" smtClean="0"/>
          </a:p>
          <a:p>
            <a:pPr marL="457200" indent="-457200" algn="just" fontAlgn="base">
              <a:buFont typeface="Wingdings" pitchFamily="2" charset="2"/>
              <a:buChar char="q"/>
            </a:pPr>
            <a:endParaRPr lang="pt-BR" sz="2400" b="1" i="1" dirty="0" smtClean="0"/>
          </a:p>
          <a:p>
            <a:pPr marL="914400" lvl="1" indent="-457200" algn="just" fontAlgn="base">
              <a:buFont typeface="Wingdings" pitchFamily="2" charset="2"/>
              <a:buChar char="ü"/>
            </a:pPr>
            <a:r>
              <a:rPr lang="pt-BR" sz="2400" i="1" dirty="0" smtClean="0"/>
              <a:t>A camada de aplicação contém </a:t>
            </a:r>
            <a:r>
              <a:rPr lang="pt-BR" sz="2400" i="1" dirty="0"/>
              <a:t>a lógica do negócio e as tabelas de banco de dados</a:t>
            </a:r>
            <a:r>
              <a:rPr lang="pt-BR" sz="2400" i="1" dirty="0" smtClean="0"/>
              <a:t>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279188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4113621"/>
          </a:xfrm>
        </p:spPr>
        <p:txBody>
          <a:bodyPr>
            <a:noAutofit/>
          </a:bodyPr>
          <a:lstStyle/>
          <a:p>
            <a:pPr algn="ctr"/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/>
              <a:t/>
            </a:r>
            <a:br>
              <a:rPr lang="pt-BR" sz="8000" b="1" i="1" dirty="0"/>
            </a:br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/>
              <a:t/>
            </a:r>
            <a:br>
              <a:rPr lang="pt-BR" sz="8000" b="1" i="1" dirty="0"/>
            </a:br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/>
              <a:t/>
            </a:r>
            <a:br>
              <a:rPr lang="pt-BR" sz="8000" b="1" i="1" dirty="0"/>
            </a:br>
            <a:r>
              <a:rPr lang="pt-BR" sz="8000" b="1" dirty="0" smtClean="0"/>
              <a:t> </a:t>
            </a:r>
            <a:r>
              <a:rPr lang="pt-BR" sz="8000" b="1" i="1" u="sng" dirty="0" smtClean="0"/>
              <a:t/>
            </a:r>
            <a:br>
              <a:rPr lang="pt-BR" sz="8000" b="1" i="1" u="sng" dirty="0" smtClean="0"/>
            </a:br>
            <a:r>
              <a:rPr lang="pt-BR" sz="8000" b="1" i="1" u="sng" dirty="0" smtClean="0"/>
              <a:t/>
            </a:r>
            <a:br>
              <a:rPr lang="pt-BR" sz="8000" b="1" i="1" u="sng" dirty="0" smtClean="0"/>
            </a:br>
            <a:r>
              <a:rPr lang="pt-BR" sz="8000" b="1" i="1" u="sng" dirty="0" smtClean="0"/>
              <a:t/>
            </a:r>
            <a:br>
              <a:rPr lang="pt-BR" sz="8000" b="1" i="1" u="sng" dirty="0" smtClean="0"/>
            </a:br>
            <a:r>
              <a:rPr lang="pt-BR" sz="8000" b="1" i="1" dirty="0" smtClean="0"/>
              <a:t>Orientação a Objetos</a:t>
            </a:r>
            <a:br>
              <a:rPr lang="pt-BR" sz="8000" b="1" i="1" dirty="0" smtClean="0"/>
            </a:br>
            <a:endParaRPr lang="pt-BR" sz="8000" b="1" i="1" dirty="0"/>
          </a:p>
        </p:txBody>
      </p:sp>
    </p:spTree>
    <p:extLst>
      <p:ext uri="{BB962C8B-B14F-4D97-AF65-F5344CB8AC3E}">
        <p14:creationId xmlns:p14="http://schemas.microsoft.com/office/powerpoint/2010/main" val="36160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411" y="0"/>
            <a:ext cx="8693332" cy="1084217"/>
          </a:xfrm>
        </p:spPr>
        <p:txBody>
          <a:bodyPr/>
          <a:lstStyle/>
          <a:p>
            <a:pPr algn="ctr"/>
            <a:r>
              <a:rPr lang="pt-BR" b="1" i="1" dirty="0" smtClean="0"/>
              <a:t>O </a:t>
            </a:r>
            <a:r>
              <a:rPr lang="pt-BR" b="1" i="1" dirty="0"/>
              <a:t>que </a:t>
            </a:r>
            <a:r>
              <a:rPr lang="pt-BR" b="1" i="1" dirty="0" smtClean="0"/>
              <a:t>significa Orientação a Objetos?</a:t>
            </a:r>
            <a:endParaRPr lang="pt-BR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pt-BR" sz="2400" b="1" i="1" dirty="0"/>
              <a:t>O termo orientação a objetos significa organizar  o mundo real como uma coleção de objetos que incorporam estrutura de dados e um conjunto de operações que manipulam estes dados.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pt-BR" sz="2400" b="1" i="1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pt-BR" sz="2400" b="1" i="1" dirty="0"/>
              <a:t>Objetivo: </a:t>
            </a:r>
            <a:r>
              <a:rPr lang="pt-BR" sz="2400" i="1" dirty="0"/>
              <a:t>tentar simular o mundo real dentro do computador e para isso utiliza objetos. Desta forma, fica a cargo do programador modelar objetos e a interação entre eles. </a:t>
            </a:r>
          </a:p>
        </p:txBody>
      </p:sp>
    </p:spTree>
    <p:extLst>
      <p:ext uri="{BB962C8B-B14F-4D97-AF65-F5344CB8AC3E}">
        <p14:creationId xmlns:p14="http://schemas.microsoft.com/office/powerpoint/2010/main" val="260696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411" y="0"/>
            <a:ext cx="8693332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i="1" dirty="0" smtClean="0"/>
              <a:t>Como é feita a modelagem ?</a:t>
            </a:r>
            <a:endParaRPr lang="pt-BR" i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pt-BR" sz="2400" i="1" dirty="0" smtClean="0"/>
              <a:t>A modelagem é feita a partir da </a:t>
            </a:r>
            <a:r>
              <a:rPr lang="pt-BR" sz="2400" b="1" i="1" dirty="0" smtClean="0"/>
              <a:t>abstração</a:t>
            </a:r>
            <a:r>
              <a:rPr lang="pt-BR" sz="2400" i="1" dirty="0" smtClean="0"/>
              <a:t> de objetos do mundo real.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pt-BR" sz="2400" i="1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pt-BR" sz="2400" b="1" i="1" dirty="0"/>
              <a:t>Abstração:</a:t>
            </a:r>
            <a:r>
              <a:rPr lang="pt-BR" sz="2400" i="1" dirty="0"/>
              <a:t> É a habilidade de se concentrar nos principais aspectos de um grupo de objetos, em vez de se preocupar com as suas especificações. Ex.: Para a classe Pessoa são definidas as principais características comuns à maioria das pessoas, sem que haja preocupação especial com objetos muito </a:t>
            </a:r>
            <a:r>
              <a:rPr lang="pt-BR" sz="2400" i="1" dirty="0" smtClean="0"/>
              <a:t>específicos.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9628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411" y="0"/>
            <a:ext cx="8693332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i="1" dirty="0" smtClean="0"/>
              <a:t>De que forma é representada esta Abstração ?</a:t>
            </a:r>
            <a:endParaRPr lang="pt-BR" i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pt-BR" sz="2400" i="1" dirty="0" smtClean="0"/>
              <a:t>A partir da Abstração, os objetos são representados em forma de classes.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pt-BR" sz="2400" i="1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pt-BR" sz="2400" b="1" i="1" dirty="0" smtClean="0"/>
              <a:t>Classe: </a:t>
            </a:r>
            <a:r>
              <a:rPr lang="pt-BR" sz="2400" i="1" dirty="0"/>
              <a:t>É o molde para criar objetos. Possui todas as especificações de um objeto do mundo real.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pt-BR" sz="2400" i="1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pt-BR" sz="2400" i="1" dirty="0"/>
              <a:t>Através da definição de uma classe, descreve-se que propriedades ou atributos </a:t>
            </a:r>
            <a:r>
              <a:rPr lang="pt-BR" sz="2400" i="1" dirty="0" smtClean="0"/>
              <a:t>que o </a:t>
            </a:r>
            <a:r>
              <a:rPr lang="pt-BR" sz="2400" i="1" dirty="0"/>
              <a:t>objeto terá.</a:t>
            </a:r>
          </a:p>
        </p:txBody>
      </p:sp>
    </p:spTree>
    <p:extLst>
      <p:ext uri="{BB962C8B-B14F-4D97-AF65-F5344CB8AC3E}">
        <p14:creationId xmlns:p14="http://schemas.microsoft.com/office/powerpoint/2010/main" val="136738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411" y="0"/>
            <a:ext cx="8693332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i="1" dirty="0" smtClean="0"/>
              <a:t>Do que é composta uma classe ?</a:t>
            </a:r>
            <a:endParaRPr lang="pt-BR" i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pt-BR" sz="2400" i="1" dirty="0" smtClean="0"/>
              <a:t>Os dois principais elementos de uma </a:t>
            </a:r>
            <a:r>
              <a:rPr lang="pt-BR" sz="2400" i="1" dirty="0"/>
              <a:t>classe </a:t>
            </a:r>
            <a:r>
              <a:rPr lang="pt-BR" sz="2400" i="1" dirty="0" smtClean="0"/>
              <a:t>são:</a:t>
            </a:r>
            <a:r>
              <a:rPr lang="pt-BR" sz="2400" i="1" dirty="0"/>
              <a:t> </a:t>
            </a:r>
            <a:endParaRPr lang="pt-BR" sz="2400" i="1" dirty="0" smtClean="0"/>
          </a:p>
          <a:p>
            <a:pPr lvl="1" algn="just"/>
            <a:r>
              <a:rPr lang="pt-BR" sz="2400" b="1" i="1" dirty="0" smtClean="0"/>
              <a:t>Atributos</a:t>
            </a:r>
            <a:r>
              <a:rPr lang="pt-BR" sz="2400" i="1" dirty="0" smtClean="0"/>
              <a:t> </a:t>
            </a:r>
            <a:r>
              <a:rPr lang="pt-BR" sz="2400" i="1" dirty="0"/>
              <a:t>e </a:t>
            </a:r>
            <a:r>
              <a:rPr lang="pt-BR" sz="2400" b="1" i="1" dirty="0" smtClean="0"/>
              <a:t>Métodos</a:t>
            </a:r>
            <a:r>
              <a:rPr lang="pt-BR" sz="2400" i="1" dirty="0" smtClean="0"/>
              <a:t>.</a:t>
            </a:r>
            <a:endParaRPr lang="pt-BR" sz="2400" i="1" dirty="0"/>
          </a:p>
          <a:p>
            <a:pPr marL="457200" indent="-457200" algn="just">
              <a:buFont typeface="Wingdings" pitchFamily="2" charset="2"/>
              <a:buChar char="ü"/>
            </a:pPr>
            <a:endParaRPr lang="pt-BR" sz="2400" i="1" dirty="0" smtClean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pt-BR" sz="2400" b="1" i="1" dirty="0"/>
              <a:t>Atributos: </a:t>
            </a:r>
            <a:r>
              <a:rPr lang="pt-BR" sz="2400" i="1" dirty="0"/>
              <a:t>Definem características de </a:t>
            </a:r>
            <a:r>
              <a:rPr lang="pt-BR" sz="2400" i="1" dirty="0" smtClean="0"/>
              <a:t>objetos.</a:t>
            </a:r>
          </a:p>
          <a:p>
            <a:pPr algn="just"/>
            <a:r>
              <a:rPr lang="pt-BR" sz="2400" i="1" dirty="0"/>
              <a:t>	</a:t>
            </a:r>
            <a:r>
              <a:rPr lang="pt-BR" sz="2400" i="1" dirty="0" smtClean="0"/>
              <a:t> Ex., A </a:t>
            </a:r>
            <a:r>
              <a:rPr lang="pt-BR" sz="2400" i="1" dirty="0"/>
              <a:t>classe Pessoa tem </a:t>
            </a:r>
            <a:r>
              <a:rPr lang="pt-BR" sz="2400" i="1" dirty="0" smtClean="0"/>
              <a:t>os Atributos</a:t>
            </a:r>
            <a:r>
              <a:rPr lang="pt-BR" sz="2400" i="1" dirty="0"/>
              <a:t> </a:t>
            </a:r>
            <a:r>
              <a:rPr lang="pt-BR" sz="2400" i="1" dirty="0" smtClean="0"/>
              <a:t>:</a:t>
            </a:r>
            <a:r>
              <a:rPr lang="pt-BR" sz="2400" i="1" dirty="0"/>
              <a:t> </a:t>
            </a:r>
            <a:r>
              <a:rPr lang="pt-BR" sz="2400" i="1" dirty="0" smtClean="0"/>
              <a:t>Nome,  </a:t>
            </a:r>
          </a:p>
          <a:p>
            <a:pPr algn="just"/>
            <a:r>
              <a:rPr lang="pt-BR" sz="2400" i="1" dirty="0"/>
              <a:t> </a:t>
            </a:r>
            <a:r>
              <a:rPr lang="pt-BR" sz="2400" i="1" dirty="0" smtClean="0"/>
              <a:t>    	Endereço</a:t>
            </a:r>
            <a:r>
              <a:rPr lang="pt-BR" sz="2400" i="1" dirty="0"/>
              <a:t>, Telefone e Sexo</a:t>
            </a:r>
            <a:r>
              <a:rPr lang="pt-BR" sz="2400" i="1" dirty="0" smtClean="0"/>
              <a:t>.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pt-BR" sz="2400" i="1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pt-BR" sz="2400" b="1" i="1" dirty="0"/>
              <a:t>Métodos: </a:t>
            </a:r>
            <a:r>
              <a:rPr lang="pt-BR" sz="2400" i="1" dirty="0"/>
              <a:t>Definem o comportamento dos </a:t>
            </a:r>
            <a:r>
              <a:rPr lang="pt-BR" sz="2400" i="1" dirty="0" smtClean="0"/>
              <a:t>objetos</a:t>
            </a:r>
            <a:r>
              <a:rPr lang="pt-BR" dirty="0" smtClean="0"/>
              <a:t>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72362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31886"/>
            <a:ext cx="892899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b="1" i="1" u="sng" dirty="0" smtClean="0">
                <a:solidFill>
                  <a:srgbClr val="92D050"/>
                </a:solidFill>
              </a:rPr>
              <a:t>DIA 1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pt-BR" i="1" u="sng" dirty="0" smtClean="0">
                <a:solidFill>
                  <a:srgbClr val="0070C0"/>
                </a:solidFill>
              </a:rPr>
              <a:t>Introdução CRM e Conceitos Básicos de ABAP OO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Conceito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CRM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MVC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Modelo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Visão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Controlador</a:t>
            </a:r>
            <a:endParaRPr lang="pt-BR" i="1" u="sng" dirty="0" smtClean="0">
              <a:solidFill>
                <a:srgbClr val="0070C0"/>
              </a:solidFill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pt-BR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Classes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pt-BR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Interfaces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pt-BR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Herança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pt-BR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Polimorfismo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pt-BR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Encapsulamento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pt-BR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Atributos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pt-BR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Métodos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pt-BR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Redefinições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b="1" i="1" u="sng" dirty="0">
                <a:solidFill>
                  <a:srgbClr val="92D050"/>
                </a:solidFill>
              </a:rPr>
              <a:t>DIA 2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pt-BR" i="1" u="sng" dirty="0" smtClean="0">
                <a:solidFill>
                  <a:srgbClr val="0070C0"/>
                </a:solidFill>
              </a:rPr>
              <a:t>BOL/</a:t>
            </a:r>
            <a:r>
              <a:rPr lang="pt-BR" i="1" u="sng" dirty="0" err="1" smtClean="0">
                <a:solidFill>
                  <a:srgbClr val="0070C0"/>
                </a:solidFill>
              </a:rPr>
              <a:t>Genil</a:t>
            </a:r>
            <a:r>
              <a:rPr lang="en-US" i="1" u="sng" dirty="0" smtClean="0">
                <a:solidFill>
                  <a:srgbClr val="0070C0"/>
                </a:solidFill>
              </a:rPr>
              <a:t> 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Camadas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Genil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Estrutura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objetos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BOL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Utilização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Querys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b="1" i="1" u="sng" dirty="0">
                <a:solidFill>
                  <a:srgbClr val="92D050"/>
                </a:solidFill>
              </a:rPr>
              <a:t>DIA 3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i="1" u="sng" dirty="0">
                <a:solidFill>
                  <a:srgbClr val="0070C0"/>
                </a:solidFill>
              </a:rPr>
              <a:t>Business Server </a:t>
            </a:r>
            <a:r>
              <a:rPr lang="en-US" i="1" u="sng" dirty="0" smtClean="0">
                <a:solidFill>
                  <a:srgbClr val="0070C0"/>
                </a:solidFill>
              </a:rPr>
              <a:t>Pages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Componentes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Visões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Nós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Contexto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Controladores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00150" lvl="2" indent="-285750">
              <a:buFont typeface="Wingdings" pitchFamily="2" charset="2"/>
              <a:buChar char="ü"/>
            </a:pPr>
            <a:endParaRPr lang="en-US" i="1" u="sng" dirty="0">
              <a:solidFill>
                <a:srgbClr val="0070C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8" y="-295011"/>
            <a:ext cx="2242432" cy="14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2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i="1" dirty="0" smtClean="0"/>
              <a:t>Exemplo de Classe</a:t>
            </a:r>
            <a:endParaRPr lang="pt-BR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9" y="1084216"/>
            <a:ext cx="8011662" cy="535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2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i="1" dirty="0" smtClean="0"/>
              <a:t>Principais </a:t>
            </a:r>
            <a:r>
              <a:rPr lang="pt-BR" b="1" i="1" dirty="0"/>
              <a:t>conceitos </a:t>
            </a:r>
          </a:p>
          <a:p>
            <a:pPr algn="ctr"/>
            <a:r>
              <a:rPr lang="pt-BR" b="1" i="1" dirty="0"/>
              <a:t>da programação Orientada a </a:t>
            </a:r>
            <a:r>
              <a:rPr lang="pt-BR" b="1" i="1" dirty="0" smtClean="0"/>
              <a:t>Objeto</a:t>
            </a:r>
            <a:endParaRPr lang="pt-BR" i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endParaRPr lang="pt-BR" b="1" dirty="0" smtClean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pt-BR" sz="2400" b="1" i="1" dirty="0" smtClean="0"/>
              <a:t>Herança</a:t>
            </a:r>
            <a:r>
              <a:rPr lang="pt-BR" sz="2400" b="1" i="1" dirty="0"/>
              <a:t>: </a:t>
            </a:r>
            <a:r>
              <a:rPr lang="pt-BR" sz="2400" i="1" dirty="0"/>
              <a:t>É a capacidade de criar subclasses a partir de uma superclasse. Essas subclasses herdam, então, todas as características da superclasse</a:t>
            </a:r>
            <a:r>
              <a:rPr lang="pt-BR" sz="2400" i="1" dirty="0" smtClean="0"/>
              <a:t>.</a:t>
            </a:r>
          </a:p>
          <a:p>
            <a:pPr marL="457200" indent="-457200" algn="just">
              <a:buFont typeface="Wingdings" pitchFamily="2" charset="2"/>
              <a:buChar char="ü"/>
            </a:pPr>
            <a:endParaRPr lang="pt-BR" sz="2400" i="1" dirty="0" smtClean="0"/>
          </a:p>
          <a:p>
            <a:pPr marL="457200" indent="-457200" algn="just">
              <a:buFont typeface="Wingdings" pitchFamily="2" charset="2"/>
              <a:buChar char="ü"/>
            </a:pPr>
            <a:endParaRPr lang="pt-BR" sz="2400" i="1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pt-BR" sz="2400" b="1" i="1" dirty="0"/>
              <a:t>Polimorfismo: </a:t>
            </a:r>
            <a:r>
              <a:rPr lang="pt-BR" sz="2400" i="1" dirty="0"/>
              <a:t>É o princípio pelo qual uma subclasse sobrescreve um comportamento (método) herdado de sua superclasse. </a:t>
            </a:r>
          </a:p>
        </p:txBody>
      </p:sp>
    </p:spTree>
    <p:extLst>
      <p:ext uri="{BB962C8B-B14F-4D97-AF65-F5344CB8AC3E}">
        <p14:creationId xmlns:p14="http://schemas.microsoft.com/office/powerpoint/2010/main" val="18783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2220686"/>
            <a:ext cx="8752114" cy="407561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pt-BR" sz="2400" b="1" i="1" dirty="0"/>
              <a:t>Encapsulamento:</a:t>
            </a:r>
            <a:r>
              <a:rPr lang="pt-BR" sz="2400" i="1" dirty="0"/>
              <a:t> É a habilidade de esconder de outros objetos, as características intrínsecas de um dado objeto. Toda a comunicação </a:t>
            </a:r>
            <a:r>
              <a:rPr lang="pt-BR" sz="2400" i="1" dirty="0" smtClean="0"/>
              <a:t>entre </a:t>
            </a:r>
            <a:r>
              <a:rPr lang="pt-BR" sz="2400" i="1" dirty="0"/>
              <a:t>objetos deve ser realizada via métodos. Um objeto não deve ser capaz de acessar, e tampouco alterar, atributos de outro objeto diretamente</a:t>
            </a:r>
            <a:r>
              <a:rPr lang="pt-BR" sz="2400" i="1" dirty="0" smtClean="0"/>
              <a:t>.</a:t>
            </a:r>
            <a:endParaRPr lang="pt-BR" sz="2400" i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i="1" dirty="0" smtClean="0"/>
              <a:t>Principais </a:t>
            </a:r>
            <a:r>
              <a:rPr lang="pt-BR" b="1" i="1" dirty="0"/>
              <a:t>conceitos </a:t>
            </a:r>
          </a:p>
          <a:p>
            <a:pPr algn="ctr"/>
            <a:r>
              <a:rPr lang="pt-BR" b="1" i="1" dirty="0"/>
              <a:t>da programação Orientada a </a:t>
            </a:r>
            <a:r>
              <a:rPr lang="pt-BR" b="1" i="1" dirty="0" smtClean="0"/>
              <a:t>Objeto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20231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i="1" dirty="0"/>
              <a:t>De que forma é feito o encapsulamento?</a:t>
            </a:r>
            <a:endParaRPr lang="pt-BR" i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pt-BR" i="1" dirty="0"/>
              <a:t>Através da definição da </a:t>
            </a:r>
            <a:r>
              <a:rPr lang="pt-BR" i="1" dirty="0" smtClean="0"/>
              <a:t>visibilidade dos Atributos e Métodos.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pt-BR" i="1" dirty="0"/>
          </a:p>
          <a:p>
            <a:pPr marL="457200" indent="-457200" algn="l">
              <a:buFont typeface="Wingdings" pitchFamily="2" charset="2"/>
              <a:buChar char="ü"/>
            </a:pPr>
            <a:r>
              <a:rPr lang="pt-BR" i="1" dirty="0"/>
              <a:t>Os Atributos e Métodos podem ser: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pt-BR" i="1" dirty="0"/>
          </a:p>
          <a:p>
            <a:pPr lvl="2" indent="-457200" algn="l">
              <a:buFont typeface="Wingdings" pitchFamily="2" charset="2"/>
              <a:buChar char="q"/>
            </a:pPr>
            <a:r>
              <a:rPr lang="pt-BR" i="1" dirty="0"/>
              <a:t>Públicos</a:t>
            </a:r>
          </a:p>
          <a:p>
            <a:pPr lvl="2" indent="-457200" algn="l">
              <a:buFont typeface="Wingdings" pitchFamily="2" charset="2"/>
              <a:buChar char="q"/>
            </a:pPr>
            <a:r>
              <a:rPr lang="pt-BR" i="1" dirty="0"/>
              <a:t>Protegidos</a:t>
            </a:r>
          </a:p>
          <a:p>
            <a:pPr lvl="2" indent="-457200" algn="l">
              <a:buFont typeface="Wingdings" pitchFamily="2" charset="2"/>
              <a:buChar char="q"/>
            </a:pPr>
            <a:r>
              <a:rPr lang="pt-BR" i="1" dirty="0"/>
              <a:t>Privados</a:t>
            </a:r>
          </a:p>
          <a:p>
            <a:pPr lvl="2" indent="-457200" algn="l">
              <a:buFont typeface="Wingdings" pitchFamily="2" charset="2"/>
              <a:buChar char="q"/>
            </a:pPr>
            <a:r>
              <a:rPr lang="pt-BR" i="1" dirty="0" smtClean="0"/>
              <a:t>Estáticos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42157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i="1" dirty="0" smtClean="0"/>
              <a:t>Conclusão</a:t>
            </a:r>
            <a:endParaRPr lang="pt-BR" i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pt-BR" dirty="0" smtClean="0"/>
              <a:t>Baseado </a:t>
            </a:r>
            <a:r>
              <a:rPr lang="pt-BR" dirty="0"/>
              <a:t>nos conceitos citados anteriormente, é possível identificar que:</a:t>
            </a:r>
          </a:p>
          <a:p>
            <a:pPr algn="l"/>
            <a:endParaRPr lang="pt-BR" dirty="0"/>
          </a:p>
          <a:p>
            <a:pPr marL="914400" lvl="1" indent="-457200" algn="l">
              <a:buFont typeface="Wingdings" pitchFamily="2" charset="2"/>
              <a:buChar char="q"/>
            </a:pPr>
            <a:r>
              <a:rPr lang="pt-BR" b="1" dirty="0"/>
              <a:t>Objetos</a:t>
            </a:r>
            <a:r>
              <a:rPr lang="pt-BR" dirty="0"/>
              <a:t> são gerados a partir de um modelo denominado </a:t>
            </a:r>
            <a:r>
              <a:rPr lang="pt-BR" b="1" dirty="0"/>
              <a:t>Classe</a:t>
            </a:r>
            <a:r>
              <a:rPr lang="pt-BR" dirty="0"/>
              <a:t>;</a:t>
            </a:r>
          </a:p>
          <a:p>
            <a:pPr algn="l"/>
            <a:endParaRPr lang="pt-BR" b="1" dirty="0"/>
          </a:p>
          <a:p>
            <a:pPr marL="914400" lvl="1" indent="-457200" algn="l">
              <a:buFont typeface="Wingdings" pitchFamily="2" charset="2"/>
              <a:buChar char="q"/>
            </a:pPr>
            <a:r>
              <a:rPr lang="pt-BR" b="1" dirty="0"/>
              <a:t>Classe</a:t>
            </a:r>
            <a:r>
              <a:rPr lang="pt-BR" dirty="0"/>
              <a:t> possui definição de </a:t>
            </a:r>
            <a:r>
              <a:rPr lang="pt-BR" b="1" dirty="0"/>
              <a:t>Atributos</a:t>
            </a:r>
            <a:r>
              <a:rPr lang="pt-BR" dirty="0"/>
              <a:t> e </a:t>
            </a:r>
            <a:r>
              <a:rPr lang="pt-BR" b="1" dirty="0"/>
              <a:t>Métodos</a:t>
            </a:r>
            <a:r>
              <a:rPr lang="pt-BR" dirty="0"/>
              <a:t>;</a:t>
            </a:r>
          </a:p>
          <a:p>
            <a:pPr algn="l"/>
            <a:endParaRPr lang="pt-BR" b="1" dirty="0"/>
          </a:p>
          <a:p>
            <a:pPr marL="914400" lvl="1" indent="-457200" algn="l">
              <a:buFont typeface="Wingdings" pitchFamily="2" charset="2"/>
              <a:buChar char="q"/>
            </a:pPr>
            <a:r>
              <a:rPr lang="pt-BR" b="1" dirty="0"/>
              <a:t>Atributos</a:t>
            </a:r>
            <a:r>
              <a:rPr lang="pt-BR" dirty="0"/>
              <a:t> definem </a:t>
            </a:r>
            <a:r>
              <a:rPr lang="pt-BR" dirty="0" smtClean="0"/>
              <a:t>valores/</a:t>
            </a:r>
            <a:r>
              <a:rPr lang="pt-BR" dirty="0"/>
              <a:t>característica</a:t>
            </a:r>
            <a:r>
              <a:rPr lang="pt-BR" dirty="0" smtClean="0"/>
              <a:t> </a:t>
            </a:r>
            <a:r>
              <a:rPr lang="pt-BR" dirty="0"/>
              <a:t>para o objeto;</a:t>
            </a:r>
          </a:p>
          <a:p>
            <a:pPr algn="l"/>
            <a:endParaRPr lang="pt-BR" b="1" dirty="0"/>
          </a:p>
          <a:p>
            <a:pPr marL="914400" lvl="1" indent="-457200" algn="l">
              <a:buFont typeface="Wingdings" pitchFamily="2" charset="2"/>
              <a:buChar char="q"/>
            </a:pPr>
            <a:r>
              <a:rPr lang="pt-BR" b="1" dirty="0"/>
              <a:t>Métodos</a:t>
            </a:r>
            <a:r>
              <a:rPr lang="pt-BR" dirty="0"/>
              <a:t> são rotinas de execução para o objeto.</a:t>
            </a:r>
            <a:endParaRPr lang="en-US" dirty="0"/>
          </a:p>
          <a:p>
            <a:pPr marL="457200" indent="-457200" algn="l">
              <a:buFont typeface="Wingdings" pitchFamily="2" charset="2"/>
              <a:buChar char="ü"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733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i="1" dirty="0" smtClean="0"/>
              <a:t>Exercício Prático</a:t>
            </a:r>
            <a:endParaRPr lang="pt-BR" i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pt-BR" sz="2800" i="1" dirty="0"/>
              <a:t>Crie a classe Funcionário com as seguintes características: </a:t>
            </a:r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pt-BR" sz="2800" i="1" dirty="0"/>
              <a:t>RI</a:t>
            </a:r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pt-BR" sz="2800" i="1" dirty="0"/>
              <a:t>Nome </a:t>
            </a:r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pt-BR" sz="2800" i="1" dirty="0"/>
              <a:t>Função </a:t>
            </a:r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pt-BR" sz="2800" i="1" dirty="0"/>
              <a:t>Salário</a:t>
            </a:r>
          </a:p>
          <a:p>
            <a:pPr algn="just"/>
            <a:r>
              <a:rPr lang="pt-BR" sz="2800" i="1" dirty="0"/>
              <a:t> 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pt-BR" sz="2800" i="1" dirty="0"/>
              <a:t>Crie métodos Get/Set para manipulação dos atributos da classe.</a:t>
            </a:r>
          </a:p>
          <a:p>
            <a:pPr algn="just"/>
            <a:r>
              <a:rPr lang="pt-BR" sz="2800" i="1" dirty="0"/>
              <a:t> 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pt-BR" sz="2800" i="1" dirty="0"/>
              <a:t>Em um novo </a:t>
            </a:r>
            <a:r>
              <a:rPr lang="pt-BR" sz="2800" i="1" dirty="0" smtClean="0"/>
              <a:t>programa, </a:t>
            </a:r>
            <a:r>
              <a:rPr lang="pt-BR" sz="2800" i="1" dirty="0"/>
              <a:t>instancie </a:t>
            </a:r>
            <a:r>
              <a:rPr lang="pt-BR" sz="2800" i="1" dirty="0" smtClean="0"/>
              <a:t>três </a:t>
            </a:r>
            <a:r>
              <a:rPr lang="pt-BR" sz="2800" i="1" dirty="0"/>
              <a:t>objetos do tipo </a:t>
            </a:r>
            <a:r>
              <a:rPr lang="pt-BR" sz="2800" i="1" dirty="0" smtClean="0"/>
              <a:t>funcionário. 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pt-BR" sz="2800" i="1" dirty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pt-BR" sz="2800" i="1" dirty="0" smtClean="0"/>
              <a:t>Utilizando </a:t>
            </a:r>
            <a:r>
              <a:rPr lang="pt-BR" sz="2800" i="1" dirty="0"/>
              <a:t>os métodos </a:t>
            </a:r>
            <a:r>
              <a:rPr lang="pt-BR" sz="2800" i="1" dirty="0" smtClean="0"/>
              <a:t>Set, preencha os atributos e utilizando </a:t>
            </a:r>
            <a:r>
              <a:rPr lang="pt-BR" sz="2800" i="1" dirty="0"/>
              <a:t>os métodos Get, recupere os valores e imprima em um relatório.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7669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i="1" dirty="0" smtClean="0"/>
              <a:t>Exercício Prático</a:t>
            </a:r>
            <a:endParaRPr lang="pt-BR" i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pt-BR" sz="2400" i="1" dirty="0" smtClean="0"/>
              <a:t>Criar um novo bloco do </a:t>
            </a:r>
            <a:r>
              <a:rPr lang="pt-BR" sz="2400" i="1" dirty="0" err="1" smtClean="0"/>
              <a:t>Selection</a:t>
            </a:r>
            <a:r>
              <a:rPr lang="pt-BR" sz="2400" i="1" dirty="0" smtClean="0"/>
              <a:t> Screen com dois parâmetros: Um campo para entrar um valor de RI que será buscado na coleção e outro campo para inserir o Nome que deve ser associado ao RI.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pt-BR" sz="2400" i="1" dirty="0" smtClean="0"/>
              <a:t>Para isso deve ser feito um novo loop contendo um </a:t>
            </a:r>
            <a:r>
              <a:rPr lang="pt-BR" sz="2400" i="1" dirty="0" err="1" smtClean="0"/>
              <a:t>get</a:t>
            </a:r>
            <a:r>
              <a:rPr lang="pt-BR" sz="2400" i="1" dirty="0" smtClean="0"/>
              <a:t> do campo RI. Quando for encontrado o objeto com o RI solicitado, atualizar o campo Nome</a:t>
            </a:r>
            <a:r>
              <a:rPr lang="pt-BR" sz="2800" i="1" dirty="0" smtClean="0"/>
              <a:t>.</a:t>
            </a:r>
            <a:endParaRPr lang="pt-BR" sz="2800" i="1" dirty="0"/>
          </a:p>
          <a:p>
            <a:pPr marL="457200" indent="-457200" algn="l">
              <a:buFont typeface="Wingdings" pitchFamily="2" charset="2"/>
              <a:buChar char="ü"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7669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i="1" dirty="0" smtClean="0"/>
              <a:t>Interfaces</a:t>
            </a:r>
            <a:endParaRPr lang="pt-BR" i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 fontScale="92500" lnSpcReduction="10000"/>
          </a:bodyPr>
          <a:lstStyle/>
          <a:p>
            <a:pPr marL="457200" indent="-457200" algn="just" fontAlgn="base">
              <a:buFont typeface="Wingdings" pitchFamily="2" charset="2"/>
              <a:buChar char="ü"/>
            </a:pPr>
            <a:r>
              <a:rPr lang="pt-BR" i="1" dirty="0"/>
              <a:t>Uma interface nada mais é do que </a:t>
            </a:r>
            <a:r>
              <a:rPr lang="pt-BR" i="1" dirty="0" smtClean="0"/>
              <a:t>a definição de um tipo, contendo os </a:t>
            </a:r>
            <a:r>
              <a:rPr lang="pt-BR" i="1" dirty="0"/>
              <a:t>métodos e propriedades que esse tipo deve possuir. Na prática o que acontece é que qualquer classe que quiser ser do tipo definido pela interface deve implementar os métodos dessa interface</a:t>
            </a:r>
            <a:r>
              <a:rPr lang="pt-BR" i="1" dirty="0" smtClean="0"/>
              <a:t>.</a:t>
            </a:r>
          </a:p>
          <a:p>
            <a:pPr marL="457200" indent="-457200" algn="just" fontAlgn="base">
              <a:buFont typeface="Wingdings" pitchFamily="2" charset="2"/>
              <a:buChar char="ü"/>
            </a:pPr>
            <a:endParaRPr lang="pt-BR" i="1" dirty="0"/>
          </a:p>
          <a:p>
            <a:pPr marL="457200" indent="-457200" algn="just" fontAlgn="base">
              <a:buFont typeface="Wingdings" pitchFamily="2" charset="2"/>
              <a:buChar char="ü"/>
            </a:pPr>
            <a:r>
              <a:rPr lang="pt-BR" i="1" dirty="0"/>
              <a:t>A interface não contém nenhum código de implementação, apenas assinaturas de métodos e/ou propriedades que devem ter seu código implementado nas classes que implementarem essa interface.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4056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i="1" dirty="0" smtClean="0"/>
              <a:t>Exemplo de Interface</a:t>
            </a:r>
            <a:endParaRPr lang="pt-BR" i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i="1" dirty="0"/>
          </a:p>
        </p:txBody>
      </p:sp>
      <p:pic>
        <p:nvPicPr>
          <p:cNvPr id="6" name="Picture 4" descr="herança-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6" y="1159474"/>
            <a:ext cx="8617434" cy="53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1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i="1" dirty="0" smtClean="0"/>
              <a:t>Exercício Prático</a:t>
            </a:r>
            <a:endParaRPr lang="pt-BR" i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pt-BR" i="1" dirty="0" smtClean="0"/>
              <a:t>Criar 3 níveis de interface como a estrutura abaixo: 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pt-BR" i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pt-BR" i="1" dirty="0"/>
          </a:p>
          <a:p>
            <a:pPr marL="457200" indent="-457200" algn="just">
              <a:buFont typeface="Wingdings" pitchFamily="2" charset="2"/>
              <a:buChar char="Ø"/>
            </a:pPr>
            <a:endParaRPr lang="pt-BR" i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pt-BR" i="1" dirty="0"/>
          </a:p>
          <a:p>
            <a:pPr marL="457200" indent="-457200" algn="just">
              <a:buFont typeface="Wingdings" pitchFamily="2" charset="2"/>
              <a:buChar char="Ø"/>
            </a:pPr>
            <a:endParaRPr lang="pt-BR" i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pt-BR" i="1" dirty="0"/>
          </a:p>
          <a:p>
            <a:pPr marL="457200" indent="-457200" algn="just">
              <a:buFont typeface="Wingdings" pitchFamily="2" charset="2"/>
              <a:buChar char="Ø"/>
            </a:pPr>
            <a:endParaRPr lang="pt-BR" i="1" dirty="0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pt-BR" i="1" dirty="0" smtClean="0"/>
              <a:t>Criar duas classe utilizando cada um dos níveis mais inferiores das interfaces acima</a:t>
            </a:r>
            <a:endParaRPr lang="pt-BR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91" y="2089378"/>
            <a:ext cx="4831217" cy="276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56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4113621"/>
          </a:xfrm>
        </p:spPr>
        <p:txBody>
          <a:bodyPr>
            <a:noAutofit/>
          </a:bodyPr>
          <a:lstStyle/>
          <a:p>
            <a:pPr algn="ctr"/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/>
              <a:t/>
            </a:r>
            <a:br>
              <a:rPr lang="pt-BR" sz="8000" b="1" i="1" dirty="0"/>
            </a:br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/>
              <a:t/>
            </a:r>
            <a:br>
              <a:rPr lang="pt-BR" sz="8000" b="1" i="1" dirty="0"/>
            </a:br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/>
              <a:t/>
            </a:r>
            <a:br>
              <a:rPr lang="pt-BR" sz="8000" b="1" i="1" dirty="0"/>
            </a:br>
            <a:r>
              <a:rPr lang="pt-BR" sz="8000" b="1" dirty="0" smtClean="0"/>
              <a:t>DIA 1</a:t>
            </a:r>
            <a:r>
              <a:rPr lang="pt-BR" sz="8000" b="1" i="1" u="sng" dirty="0" smtClean="0"/>
              <a:t/>
            </a:r>
            <a:br>
              <a:rPr lang="pt-BR" sz="8000" b="1" i="1" u="sng" dirty="0" smtClean="0"/>
            </a:br>
            <a:r>
              <a:rPr lang="pt-BR" sz="8000" b="1" i="1" u="sng" dirty="0" smtClean="0"/>
              <a:t/>
            </a:r>
            <a:br>
              <a:rPr lang="pt-BR" sz="8000" b="1" i="1" u="sng" dirty="0" smtClean="0"/>
            </a:br>
            <a:r>
              <a:rPr lang="pt-BR" sz="8000" b="1" i="1" dirty="0"/>
              <a:t>C</a:t>
            </a:r>
            <a:r>
              <a:rPr lang="pt-BR" sz="8000" b="1" i="1" dirty="0" smtClean="0"/>
              <a:t>onceito CRM</a:t>
            </a:r>
            <a:br>
              <a:rPr lang="pt-BR" sz="8000" b="1" i="1" dirty="0" smtClean="0"/>
            </a:br>
            <a:r>
              <a:rPr lang="pt-BR" sz="8000" b="1" i="1" dirty="0" smtClean="0"/>
              <a:t/>
            </a:r>
            <a:br>
              <a:rPr lang="pt-BR" sz="8000" b="1" i="1" dirty="0" smtClean="0"/>
            </a:br>
            <a:endParaRPr lang="pt-BR" sz="8000" b="1" i="1" dirty="0"/>
          </a:p>
        </p:txBody>
      </p:sp>
    </p:spTree>
    <p:extLst>
      <p:ext uri="{BB962C8B-B14F-4D97-AF65-F5344CB8AC3E}">
        <p14:creationId xmlns:p14="http://schemas.microsoft.com/office/powerpoint/2010/main" val="867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4113621"/>
          </a:xfrm>
        </p:spPr>
        <p:txBody>
          <a:bodyPr>
            <a:noAutofit/>
          </a:bodyPr>
          <a:lstStyle/>
          <a:p>
            <a:pPr algn="ctr"/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/>
              <a:t/>
            </a:r>
            <a:br>
              <a:rPr lang="pt-BR" sz="8000" b="1" i="1" dirty="0"/>
            </a:br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/>
              <a:t/>
            </a:r>
            <a:br>
              <a:rPr lang="pt-BR" sz="8000" b="1" i="1" dirty="0"/>
            </a:br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/>
              <a:t/>
            </a:r>
            <a:br>
              <a:rPr lang="pt-BR" sz="8000" b="1" i="1" dirty="0"/>
            </a:br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/>
              <a:t/>
            </a:r>
            <a:br>
              <a:rPr lang="pt-BR" sz="8000" b="1" i="1" dirty="0"/>
            </a:br>
            <a:r>
              <a:rPr lang="pt-BR" sz="8000" b="1" i="1" u="sng" dirty="0" smtClean="0"/>
              <a:t>DIA 2 </a:t>
            </a:r>
            <a:br>
              <a:rPr lang="pt-BR" sz="8000" b="1" i="1" u="sng" dirty="0" smtClean="0"/>
            </a:br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 smtClean="0"/>
              <a:t>GENIL /</a:t>
            </a:r>
            <a:br>
              <a:rPr lang="pt-BR" sz="8000" b="1" i="1" dirty="0" smtClean="0"/>
            </a:br>
            <a:r>
              <a:rPr lang="pt-BR" sz="8000" b="1" i="1" dirty="0" smtClean="0"/>
              <a:t>BOL</a:t>
            </a:r>
            <a:endParaRPr lang="pt-BR" sz="8000" b="1" i="1" dirty="0"/>
          </a:p>
        </p:txBody>
      </p:sp>
    </p:spTree>
    <p:extLst>
      <p:ext uri="{BB962C8B-B14F-4D97-AF65-F5344CB8AC3E}">
        <p14:creationId xmlns:p14="http://schemas.microsoft.com/office/powerpoint/2010/main" val="966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Entidades </a:t>
            </a:r>
            <a:r>
              <a:rPr lang="pt-BR" b="1" dirty="0"/>
              <a:t>&amp;</a:t>
            </a:r>
            <a:r>
              <a:rPr lang="pt-BR" b="1" dirty="0" smtClean="0"/>
              <a:t> Coleções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528353"/>
            <a:ext cx="8948057" cy="4911636"/>
          </a:xfrm>
        </p:spPr>
        <p:txBody>
          <a:bodyPr>
            <a:normAutofit fontScale="85000" lnSpcReduction="20000"/>
          </a:bodyPr>
          <a:lstStyle/>
          <a:p>
            <a:pPr algn="just" fontAlgn="base"/>
            <a:endParaRPr lang="pt-BR" b="1" i="1" dirty="0" smtClean="0"/>
          </a:p>
          <a:p>
            <a:pPr marL="914400" lvl="1" indent="-457200" algn="just" fontAlgn="base">
              <a:buFont typeface="Wingdings" pitchFamily="2" charset="2"/>
              <a:buChar char="q"/>
            </a:pPr>
            <a:r>
              <a:rPr lang="pt-BR" b="1" i="1" dirty="0" smtClean="0"/>
              <a:t>Entidade</a:t>
            </a:r>
            <a:r>
              <a:rPr lang="pt-BR" b="1" i="1" dirty="0"/>
              <a:t>:</a:t>
            </a:r>
            <a:r>
              <a:rPr lang="pt-BR" b="1" i="1" dirty="0" smtClean="0"/>
              <a:t> </a:t>
            </a:r>
            <a:r>
              <a:rPr lang="pt-BR" i="1" dirty="0" smtClean="0"/>
              <a:t>Uma entidade </a:t>
            </a:r>
            <a:r>
              <a:rPr lang="pt-BR" i="1" dirty="0"/>
              <a:t>BOL é </a:t>
            </a:r>
            <a:r>
              <a:rPr lang="pt-BR" i="1" dirty="0" smtClean="0"/>
              <a:t>a representação estruturada </a:t>
            </a:r>
            <a:r>
              <a:rPr lang="pt-BR" i="1" dirty="0"/>
              <a:t>de dados relacionados. </a:t>
            </a:r>
            <a:endParaRPr lang="pt-BR" i="1" dirty="0" smtClean="0"/>
          </a:p>
          <a:p>
            <a:pPr lvl="1" algn="just" fontAlgn="base"/>
            <a:endParaRPr lang="pt-BR" i="1" dirty="0"/>
          </a:p>
          <a:p>
            <a:pPr marL="1371600" lvl="2" indent="-457200" algn="just" fontAlgn="base">
              <a:buFont typeface="Wingdings" pitchFamily="2" charset="2"/>
              <a:buChar char="ü"/>
            </a:pPr>
            <a:r>
              <a:rPr lang="pt-BR" i="1" dirty="0" smtClean="0"/>
              <a:t>Ex: A entidade </a:t>
            </a:r>
            <a:r>
              <a:rPr lang="pt-BR" i="1" dirty="0" err="1" smtClean="0"/>
              <a:t>BTAdminH</a:t>
            </a:r>
            <a:r>
              <a:rPr lang="pt-BR" i="1" dirty="0" smtClean="0"/>
              <a:t>, corresponde aos dados de </a:t>
            </a:r>
            <a:r>
              <a:rPr lang="pt-BR" i="1" dirty="0"/>
              <a:t>cabeçalho para qualquer </a:t>
            </a:r>
            <a:r>
              <a:rPr lang="pt-BR" i="1" dirty="0" smtClean="0"/>
              <a:t>transação, enquanto </a:t>
            </a:r>
            <a:r>
              <a:rPr lang="pt-BR" i="1" dirty="0" err="1" smtClean="0"/>
              <a:t>BTAdminI</a:t>
            </a:r>
            <a:r>
              <a:rPr lang="pt-BR" i="1" dirty="0" smtClean="0"/>
              <a:t> corresponde aos itens de uma transação e está ligado ao </a:t>
            </a:r>
            <a:r>
              <a:rPr lang="pt-BR" i="1" dirty="0" err="1"/>
              <a:t>BTAdminH</a:t>
            </a:r>
            <a:r>
              <a:rPr lang="pt-BR" i="1" dirty="0"/>
              <a:t> </a:t>
            </a:r>
            <a:r>
              <a:rPr lang="pt-BR" i="1" dirty="0" smtClean="0"/>
              <a:t>através de um relacionamento 1...N.</a:t>
            </a:r>
          </a:p>
          <a:p>
            <a:pPr marL="1371600" lvl="2" indent="-457200" algn="just" fontAlgn="base">
              <a:buFont typeface="Wingdings" pitchFamily="2" charset="2"/>
              <a:buChar char="ü"/>
            </a:pPr>
            <a:endParaRPr lang="pt-BR" i="1" dirty="0" smtClean="0"/>
          </a:p>
          <a:p>
            <a:pPr marL="1371600" lvl="2" indent="-457200" algn="just" fontAlgn="base">
              <a:buFont typeface="Wingdings" pitchFamily="2" charset="2"/>
              <a:buChar char="ü"/>
            </a:pPr>
            <a:r>
              <a:rPr lang="pt-BR" i="1" dirty="0" smtClean="0"/>
              <a:t>Entidades são representadas e manipuladas através da classe </a:t>
            </a:r>
            <a:r>
              <a:rPr lang="en-US" i="1" dirty="0" smtClean="0"/>
              <a:t>CL_CRM_BOL_ENTITY.</a:t>
            </a:r>
          </a:p>
          <a:p>
            <a:pPr marL="1371600" lvl="2" indent="-457200" algn="just" fontAlgn="base">
              <a:buFont typeface="Wingdings" pitchFamily="2" charset="2"/>
              <a:buChar char="ü"/>
            </a:pPr>
            <a:endParaRPr lang="en-US" i="1" dirty="0"/>
          </a:p>
          <a:p>
            <a:pPr marL="914400" lvl="1" indent="-457200" algn="just" fontAlgn="base">
              <a:buFont typeface="Wingdings" pitchFamily="2" charset="2"/>
              <a:buChar char="q"/>
            </a:pPr>
            <a:r>
              <a:rPr lang="pt-BR" b="1" i="1" dirty="0" smtClean="0"/>
              <a:t>Coleções</a:t>
            </a:r>
            <a:r>
              <a:rPr lang="pt-BR" i="1" dirty="0" smtClean="0"/>
              <a:t>: Uma coleção é formada por várias entidades do mesmo objeto.</a:t>
            </a:r>
          </a:p>
          <a:p>
            <a:pPr marL="1371600" lvl="2" indent="-457200" algn="just" fontAlgn="base">
              <a:buFont typeface="Wingdings" pitchFamily="2" charset="2"/>
              <a:buChar char="q"/>
            </a:pPr>
            <a:endParaRPr lang="pt-BR" i="1" dirty="0"/>
          </a:p>
          <a:p>
            <a:pPr marL="1371600" lvl="2" indent="-457200" algn="just" fontAlgn="base">
              <a:buFont typeface="Wingdings" pitchFamily="2" charset="2"/>
              <a:buChar char="ü"/>
            </a:pPr>
            <a:r>
              <a:rPr lang="pt-BR" i="1" dirty="0" smtClean="0"/>
              <a:t>Ex: Vários itens em uma mesma operação.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6478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Entidades </a:t>
            </a:r>
            <a:r>
              <a:rPr lang="pt-BR" b="1" dirty="0"/>
              <a:t>&amp;</a:t>
            </a:r>
            <a:r>
              <a:rPr lang="pt-BR" b="1" dirty="0" smtClean="0"/>
              <a:t> Coleções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911636"/>
          </a:xfrm>
        </p:spPr>
        <p:txBody>
          <a:bodyPr>
            <a:normAutofit/>
          </a:bodyPr>
          <a:lstStyle/>
          <a:p>
            <a:pPr algn="l" fontAlgn="base"/>
            <a:r>
              <a:rPr lang="pt-BR" b="1" i="1" dirty="0" smtClean="0"/>
              <a:t>       Entidade				</a:t>
            </a:r>
            <a:r>
              <a:rPr lang="pt-BR" b="1" i="1" dirty="0"/>
              <a:t> </a:t>
            </a:r>
            <a:r>
              <a:rPr lang="pt-BR" b="1" i="1" dirty="0" smtClean="0"/>
              <a:t>   </a:t>
            </a:r>
            <a:r>
              <a:rPr lang="pt-BR" b="1" i="1" dirty="0" smtClean="0"/>
              <a:t>Coleção</a:t>
            </a:r>
            <a:endParaRPr lang="pt-BR" b="1" i="1" dirty="0" smtClean="0"/>
          </a:p>
          <a:p>
            <a:pPr lvl="2" algn="l" fontAlgn="base"/>
            <a:r>
              <a:rPr lang="pt-BR" i="1" dirty="0" smtClean="0"/>
              <a:t/>
            </a:r>
            <a:br>
              <a:rPr lang="pt-BR" i="1" dirty="0" smtClean="0"/>
            </a:br>
            <a:r>
              <a:rPr lang="pt-BR" i="1" dirty="0"/>
              <a:t/>
            </a:r>
            <a:br>
              <a:rPr lang="pt-BR" i="1" dirty="0"/>
            </a:br>
            <a:endParaRPr lang="pt-BR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71" y="2499224"/>
            <a:ext cx="27908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2049"/>
            <a:ext cx="44481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74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Modelo de Relacionamento de entidades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9116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pt-BR" dirty="0" smtClean="0"/>
              <a:t>O </a:t>
            </a:r>
            <a:r>
              <a:rPr lang="pt-BR" dirty="0"/>
              <a:t>modelo de relacionamento entre as entidades pode ser observado através da transação </a:t>
            </a:r>
            <a:r>
              <a:rPr lang="pt-BR" dirty="0" smtClean="0"/>
              <a:t>GENIL_MODEL_BROWSER.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pt-BR" dirty="0"/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pt-BR" dirty="0" smtClean="0"/>
              <a:t>Acesse </a:t>
            </a:r>
            <a:r>
              <a:rPr lang="pt-BR" dirty="0"/>
              <a:t>a transação </a:t>
            </a:r>
            <a:r>
              <a:rPr lang="pt-BR" dirty="0" smtClean="0"/>
              <a:t>GENIL_MODEL_BROWSER.</a:t>
            </a:r>
            <a:endParaRPr lang="pt-BR" dirty="0"/>
          </a:p>
          <a:p>
            <a:pPr marL="914400" lvl="1" indent="-457200" algn="l">
              <a:buFont typeface="Wingdings" pitchFamily="2" charset="2"/>
              <a:buChar char="ü"/>
            </a:pPr>
            <a:endParaRPr lang="pt-BR" dirty="0"/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pt-BR" dirty="0" smtClean="0"/>
              <a:t>Em </a:t>
            </a:r>
            <a:r>
              <a:rPr lang="pt-BR" dirty="0"/>
              <a:t>Set de Componentes insira o valor ALL e </a:t>
            </a:r>
            <a:r>
              <a:rPr lang="pt-BR" dirty="0" smtClean="0"/>
              <a:t>execute.</a:t>
            </a:r>
          </a:p>
          <a:p>
            <a:pPr marL="914400" lvl="1" indent="-457200" algn="l">
              <a:buFont typeface="Wingdings" pitchFamily="2" charset="2"/>
              <a:buChar char="ü"/>
            </a:pPr>
            <a:endParaRPr lang="pt-BR" dirty="0"/>
          </a:p>
          <a:p>
            <a:pPr marL="457200" indent="-457200" algn="l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4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Modelo de Relacionamento de entidades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9116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pt-BR" dirty="0"/>
              <a:t>Será exibida a árvore de Modelo conforme exemplo abaixo:</a:t>
            </a:r>
          </a:p>
          <a:p>
            <a:pPr algn="l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" y="2600598"/>
            <a:ext cx="8255726" cy="338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3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Modelo de Relacionamento de entidades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911636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pt-BR" b="1" i="1" dirty="0" smtClean="0"/>
              <a:t>Objeto </a:t>
            </a:r>
            <a:r>
              <a:rPr lang="pt-BR" b="1" i="1" dirty="0"/>
              <a:t>raiz: </a:t>
            </a:r>
            <a:r>
              <a:rPr lang="pt-BR" i="1" dirty="0"/>
              <a:t>Um objeto raiz é um elemento especial dentro de um grupo de objetos que estão ligados um ao outro em uma estrutura de hierarquia através de agregações. O objeto raiz é o único objeto dentro desta estrutura que é atribuído como um objeto superior a todos os outros objetos. Cada objeto raiz é também um objeto de acesso</a:t>
            </a:r>
            <a:r>
              <a:rPr lang="pt-BR" i="1" dirty="0" smtClean="0"/>
              <a:t>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pt-BR" i="1" dirty="0" smtClean="0"/>
          </a:p>
          <a:p>
            <a:pPr marL="457200" indent="-457200" algn="l">
              <a:buFont typeface="Wingdings" pitchFamily="2" charset="2"/>
              <a:buChar char="q"/>
            </a:pPr>
            <a:r>
              <a:rPr lang="pt-BR" b="1" i="1" dirty="0" smtClean="0"/>
              <a:t>Objeto </a:t>
            </a:r>
            <a:r>
              <a:rPr lang="pt-BR" b="1" i="1" dirty="0"/>
              <a:t>de </a:t>
            </a:r>
            <a:r>
              <a:rPr lang="pt-BR" b="1" i="1" dirty="0" smtClean="0"/>
              <a:t>acesso:</a:t>
            </a:r>
            <a:r>
              <a:rPr lang="pt-BR" i="1" dirty="0" smtClean="0"/>
              <a:t> Um </a:t>
            </a:r>
            <a:r>
              <a:rPr lang="pt-BR" i="1" dirty="0"/>
              <a:t>objeto de acesso é um tipo </a:t>
            </a:r>
            <a:r>
              <a:rPr lang="pt-BR" i="1" dirty="0" smtClean="0"/>
              <a:t>de </a:t>
            </a:r>
            <a:r>
              <a:rPr lang="pt-BR" i="1" dirty="0"/>
              <a:t>BO, cuja identificação pode ser usado para determinar os atributos do objeto acesso em si e de seus objetos dependentes.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434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Modelo de Relacionamento de entidades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91163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pt-BR" b="1" i="1" dirty="0"/>
              <a:t>Objeto Dependente: </a:t>
            </a:r>
            <a:r>
              <a:rPr lang="pt-BR" i="1" dirty="0"/>
              <a:t>Um objeto dependente é um tipo </a:t>
            </a:r>
            <a:r>
              <a:rPr lang="pt-BR" i="1" dirty="0" smtClean="0"/>
              <a:t>de </a:t>
            </a:r>
            <a:r>
              <a:rPr lang="pt-BR" i="1" dirty="0"/>
              <a:t>BO, cujos atributos não pode ser </a:t>
            </a:r>
            <a:r>
              <a:rPr lang="pt-BR" i="1" dirty="0" smtClean="0"/>
              <a:t>determinados </a:t>
            </a:r>
            <a:r>
              <a:rPr lang="pt-BR" i="1" dirty="0"/>
              <a:t>unicamente do ID deste BO, mas em vez disso, só ou em conjunto com o ID do objeto de acesso superior</a:t>
            </a:r>
            <a:r>
              <a:rPr lang="pt-BR" i="1" dirty="0" smtClean="0"/>
              <a:t>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pt-BR" i="1" dirty="0"/>
          </a:p>
          <a:p>
            <a:pPr marL="457200" indent="-457200" algn="l">
              <a:buFont typeface="Wingdings" pitchFamily="2" charset="2"/>
              <a:buChar char="q"/>
            </a:pPr>
            <a:r>
              <a:rPr lang="pt-BR" b="1" i="1" dirty="0" smtClean="0"/>
              <a:t>Objeto Query: </a:t>
            </a:r>
            <a:r>
              <a:rPr lang="pt-BR" i="1" dirty="0"/>
              <a:t>um objeto de consulta é um tipo especial de BO cujos atributos são os parâmetros de </a:t>
            </a:r>
            <a:r>
              <a:rPr lang="pt-BR" i="1" dirty="0" smtClean="0"/>
              <a:t>uma Query.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pt-BR" i="1" dirty="0"/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i="1" dirty="0"/>
              <a:t>Objetos de Q</a:t>
            </a:r>
            <a:r>
              <a:rPr lang="en-US" b="1" i="1" dirty="0" smtClean="0"/>
              <a:t>uery </a:t>
            </a:r>
            <a:r>
              <a:rPr lang="en-US" b="1" i="1" dirty="0" err="1" smtClean="0"/>
              <a:t>Dinâmica</a:t>
            </a:r>
            <a:r>
              <a:rPr lang="en-US" b="1" i="1" dirty="0" smtClean="0"/>
              <a:t>: </a:t>
            </a:r>
            <a:r>
              <a:rPr lang="pt-BR" i="1" dirty="0" smtClean="0"/>
              <a:t>Um </a:t>
            </a:r>
            <a:r>
              <a:rPr lang="pt-BR" i="1" dirty="0"/>
              <a:t>objeto de consulta </a:t>
            </a:r>
            <a:r>
              <a:rPr lang="pt-BR" i="1" dirty="0" smtClean="0"/>
              <a:t>dinâmico </a:t>
            </a:r>
            <a:r>
              <a:rPr lang="pt-BR" i="1" dirty="0"/>
              <a:t>é um tipo de BO cujos atributos são os parâmetros de um </a:t>
            </a:r>
            <a:r>
              <a:rPr lang="pt-BR" i="1" dirty="0" smtClean="0"/>
              <a:t>query e permitem criar </a:t>
            </a:r>
            <a:r>
              <a:rPr lang="pt-BR" i="1" dirty="0"/>
              <a:t>opções de escolha para esses parâmetros. Objetos de pesquisa </a:t>
            </a:r>
            <a:r>
              <a:rPr lang="pt-BR" i="1" dirty="0" smtClean="0"/>
              <a:t>dinâmicos estão disponíveis a partir do CRM2006.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226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Modelo de Relacionamento de entidades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9116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pt-BR" b="1" i="1" dirty="0" smtClean="0"/>
              <a:t>Objeto Resultado Query: </a:t>
            </a:r>
            <a:r>
              <a:rPr lang="pt-BR" i="1" dirty="0" smtClean="0"/>
              <a:t>Este BO representa o retorno dos Objetos Query e Query Dinâmica. Geralmente corresponde a um resumo de informações com relacionamento para os demais objetos do modelo, dessa forma é possível a partir de um resultado genérico obter todas as informações referentes a transação comercial.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997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Divisão do Objeto BOL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9116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i="1" dirty="0" err="1" smtClean="0"/>
              <a:t>Os</a:t>
            </a:r>
            <a:r>
              <a:rPr lang="en-US" i="1" dirty="0" smtClean="0"/>
              <a:t> objetos </a:t>
            </a:r>
            <a:r>
              <a:rPr lang="en-US" i="1" dirty="0" err="1" smtClean="0"/>
              <a:t>são</a:t>
            </a:r>
            <a:r>
              <a:rPr lang="en-US" i="1" dirty="0" smtClean="0"/>
              <a:t> </a:t>
            </a:r>
            <a:r>
              <a:rPr lang="en-US" i="1" dirty="0" err="1" smtClean="0"/>
              <a:t>divididos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i="1" dirty="0" smtClean="0"/>
              <a:t> </a:t>
            </a:r>
            <a:r>
              <a:rPr lang="en-US" i="1" dirty="0" err="1" smtClean="0"/>
              <a:t>Quatro</a:t>
            </a:r>
            <a:r>
              <a:rPr lang="en-US" i="1" dirty="0" smtClean="0"/>
              <a:t> </a:t>
            </a:r>
            <a:r>
              <a:rPr lang="en-US" i="1" dirty="0" err="1" smtClean="0"/>
              <a:t>partes</a:t>
            </a:r>
            <a:r>
              <a:rPr lang="en-US" i="1" dirty="0"/>
              <a:t>:</a:t>
            </a:r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  <p:pic>
        <p:nvPicPr>
          <p:cNvPr id="3075" name="Picture 3" descr="img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39"/>
          <a:stretch>
            <a:fillRect/>
          </a:stretch>
        </p:blipFill>
        <p:spPr bwMode="auto">
          <a:xfrm>
            <a:off x="1698172" y="2534195"/>
            <a:ext cx="5747656" cy="248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53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Divisão do Objeto BOL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911636"/>
          </a:xfrm>
        </p:spPr>
        <p:txBody>
          <a:bodyPr>
            <a:normAutofit/>
          </a:bodyPr>
          <a:lstStyle/>
          <a:p>
            <a:pPr marL="457200" lvl="0" indent="-457200" algn="just">
              <a:buFont typeface="Wingdings" pitchFamily="2" charset="2"/>
              <a:buChar char="q"/>
            </a:pPr>
            <a:r>
              <a:rPr lang="pt-BR" b="1" i="1" dirty="0"/>
              <a:t>Estrutura do atributo:</a:t>
            </a:r>
            <a:r>
              <a:rPr lang="pt-BR" i="1" dirty="0"/>
              <a:t> Armazena a estrutura do objeto BOL, os dados ficam armazenados nesta estrutura. Cada objeto possui uma estrutura própria, porém existem objetos que podem utilizar estruturas similares.</a:t>
            </a:r>
          </a:p>
          <a:p>
            <a:pPr algn="just"/>
            <a:r>
              <a:rPr lang="pt-BR" i="1" dirty="0"/>
              <a:t> </a:t>
            </a:r>
          </a:p>
          <a:p>
            <a:pPr marL="457200" lvl="0" indent="-457200" algn="just">
              <a:buFont typeface="Wingdings" pitchFamily="2" charset="2"/>
              <a:buChar char="q"/>
            </a:pPr>
            <a:r>
              <a:rPr lang="pt-BR" b="1" i="1" dirty="0"/>
              <a:t>Métodos:</a:t>
            </a:r>
            <a:r>
              <a:rPr lang="pt-BR" i="1" dirty="0"/>
              <a:t> Métodos específicos para tratamento dos dados no objeto BOL, cada objeto pode apresentar métodos específicos, referentes à sua estrutura.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869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411" y="0"/>
            <a:ext cx="8693332" cy="1084217"/>
          </a:xfrm>
        </p:spPr>
        <p:txBody>
          <a:bodyPr/>
          <a:lstStyle/>
          <a:p>
            <a:pPr algn="ctr"/>
            <a:r>
              <a:rPr lang="pt-BR" b="1" i="1" dirty="0" smtClean="0"/>
              <a:t>O conceito CRM</a:t>
            </a:r>
            <a:endParaRPr lang="pt-BR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pt-BR" sz="2400" b="1" i="1" dirty="0"/>
              <a:t>CRM: </a:t>
            </a:r>
            <a:r>
              <a:rPr lang="pt-BR" sz="2400" b="1" i="1" dirty="0" err="1"/>
              <a:t>Customer</a:t>
            </a:r>
            <a:r>
              <a:rPr lang="pt-BR" sz="2400" b="1" i="1" dirty="0"/>
              <a:t> </a:t>
            </a:r>
            <a:r>
              <a:rPr lang="pt-BR" sz="2400" b="1" i="1" dirty="0" err="1"/>
              <a:t>Relationship</a:t>
            </a:r>
            <a:r>
              <a:rPr lang="pt-BR" sz="2400" b="1" i="1" dirty="0"/>
              <a:t> Management:		</a:t>
            </a:r>
            <a:r>
              <a:rPr lang="pt-BR" sz="2400" i="1" dirty="0" smtClean="0"/>
              <a:t>	Gestão de Relacionamento com o cliente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pt-BR" sz="2400" i="1" dirty="0"/>
          </a:p>
          <a:p>
            <a:pPr marL="457200" indent="-457200" algn="l">
              <a:buFont typeface="Wingdings" pitchFamily="2" charset="2"/>
              <a:buChar char="ü"/>
            </a:pPr>
            <a:r>
              <a:rPr lang="pt-BR" sz="2400" b="1" i="1" dirty="0" smtClean="0"/>
              <a:t>Objetivos: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pt-BR" sz="2400" i="1" dirty="0" smtClean="0"/>
              <a:t>Gestão de marketing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pt-BR" sz="2400" i="1" dirty="0" smtClean="0"/>
              <a:t>Gestão comercial</a:t>
            </a:r>
            <a:endParaRPr lang="pt-BR" sz="2400" i="1" dirty="0"/>
          </a:p>
          <a:p>
            <a:pPr marL="457200" indent="-457200" algn="l">
              <a:buFont typeface="Wingdings" pitchFamily="2" charset="2"/>
              <a:buChar char="ü"/>
            </a:pPr>
            <a:r>
              <a:rPr lang="pt-BR" sz="2400" i="1" dirty="0" smtClean="0"/>
              <a:t>Gestão </a:t>
            </a:r>
            <a:r>
              <a:rPr lang="pt-BR" sz="2400" i="1" dirty="0"/>
              <a:t>dos serviços ao cliente</a:t>
            </a:r>
          </a:p>
        </p:txBody>
      </p:sp>
    </p:spTree>
    <p:extLst>
      <p:ext uri="{BB962C8B-B14F-4D97-AF65-F5344CB8AC3E}">
        <p14:creationId xmlns:p14="http://schemas.microsoft.com/office/powerpoint/2010/main" val="109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Divisão do Objeto BOL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911636"/>
          </a:xfrm>
        </p:spPr>
        <p:txBody>
          <a:bodyPr>
            <a:normAutofit lnSpcReduction="10000"/>
          </a:bodyPr>
          <a:lstStyle/>
          <a:p>
            <a:pPr marL="457200" lvl="0" indent="-457200" algn="just">
              <a:buFont typeface="Wingdings" pitchFamily="2" charset="2"/>
              <a:buChar char="q"/>
            </a:pPr>
            <a:r>
              <a:rPr lang="pt-BR" b="1" i="1" dirty="0"/>
              <a:t>Relações:</a:t>
            </a:r>
            <a:r>
              <a:rPr lang="pt-BR" i="1" dirty="0"/>
              <a:t> Mostra com quais outros objetos BOL, este objeto que selecionamos pode se relacionar. No exemplo abaixo demonstramos o relacionamento entre o objeto BTORDER e o objeto BTADMINH.</a:t>
            </a:r>
          </a:p>
          <a:p>
            <a:pPr algn="just"/>
            <a:r>
              <a:rPr lang="pt-BR" i="1" dirty="0"/>
              <a:t> </a:t>
            </a:r>
          </a:p>
          <a:p>
            <a:pPr marL="457200" lvl="0" indent="-457200" algn="just">
              <a:buFont typeface="Wingdings" pitchFamily="2" charset="2"/>
              <a:buChar char="q"/>
            </a:pPr>
            <a:r>
              <a:rPr lang="pt-BR" b="1" i="1" dirty="0"/>
              <a:t>Utilização:</a:t>
            </a:r>
            <a:r>
              <a:rPr lang="pt-BR" i="1" dirty="0"/>
              <a:t> Mostra onde este objeto é utilizado (quais objetos BOL se relacionam com ele), exibe relacionamento de Agregação (uma das classes enxerga a outra, pois existe um atributo indicando a outra classe) e Associação (as duas classes se enxergam, pois existem atributos que referenciam as duas em cada uma das classes).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9558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/>
              <a:t>Acesso a objetos BOL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911636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pt-BR" sz="2800" dirty="0"/>
              <a:t>Na camada BOL </a:t>
            </a:r>
            <a:r>
              <a:rPr lang="pt-BR" sz="2800" dirty="0" smtClean="0"/>
              <a:t>existe </a:t>
            </a:r>
            <a:r>
              <a:rPr lang="pt-BR" sz="2800" dirty="0"/>
              <a:t>toda </a:t>
            </a:r>
            <a:r>
              <a:rPr lang="pt-BR" sz="2800" dirty="0" smtClean="0"/>
              <a:t>uma </a:t>
            </a:r>
            <a:r>
              <a:rPr lang="pt-BR" sz="2800" dirty="0"/>
              <a:t>estrutura de classes </a:t>
            </a:r>
            <a:r>
              <a:rPr lang="pt-BR" sz="2800" dirty="0" smtClean="0"/>
              <a:t>e objetos relacionais para </a:t>
            </a:r>
            <a:r>
              <a:rPr lang="pt-BR" sz="2800" dirty="0"/>
              <a:t>que não seja necessário </a:t>
            </a:r>
            <a:r>
              <a:rPr lang="pt-BR" sz="2800" dirty="0" smtClean="0"/>
              <a:t>efetuar consultas diretas ao </a:t>
            </a:r>
            <a:r>
              <a:rPr lang="pt-BR" sz="2800" dirty="0"/>
              <a:t>banco de dados, tanto para pesquisa como para </a:t>
            </a:r>
            <a:r>
              <a:rPr lang="pt-BR" sz="2800" dirty="0" smtClean="0"/>
              <a:t>alteração, existem </a:t>
            </a:r>
            <a:r>
              <a:rPr lang="pt-BR" sz="2800" dirty="0"/>
              <a:t>classes para acesso via relacionamento de objetos.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661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Acesso a objetos BOL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911636"/>
          </a:xfrm>
        </p:spPr>
        <p:txBody>
          <a:bodyPr>
            <a:normAutofit fontScale="92500" lnSpcReduction="20000"/>
          </a:bodyPr>
          <a:lstStyle/>
          <a:p>
            <a:pPr marL="457200" lvl="0" indent="-457200" algn="l">
              <a:buFont typeface="Wingdings" pitchFamily="2" charset="2"/>
              <a:buChar char="ü"/>
            </a:pPr>
            <a:r>
              <a:rPr lang="pt-BR" b="1" i="1" u="sng" dirty="0"/>
              <a:t>CL_CRM_BOL_ENTITY</a:t>
            </a:r>
            <a:r>
              <a:rPr lang="pt-BR" i="1" dirty="0"/>
              <a:t>: Objeto </a:t>
            </a:r>
            <a:r>
              <a:rPr lang="pt-BR" i="1" dirty="0" smtClean="0"/>
              <a:t>BOL.</a:t>
            </a:r>
            <a:endParaRPr lang="pt-BR" i="1" dirty="0"/>
          </a:p>
          <a:p>
            <a:pPr marL="457200" lvl="0" indent="-457200" algn="l">
              <a:buFont typeface="Wingdings" pitchFamily="2" charset="2"/>
              <a:buChar char="ü"/>
            </a:pPr>
            <a:r>
              <a:rPr lang="pt-BR" b="1" i="1" u="sng" dirty="0"/>
              <a:t>CL_CRM_BOL_QUERY_SERVICE</a:t>
            </a:r>
            <a:r>
              <a:rPr lang="pt-BR" i="1" dirty="0"/>
              <a:t>: Objeto BOL de </a:t>
            </a:r>
            <a:r>
              <a:rPr lang="pt-BR" i="1" dirty="0" smtClean="0"/>
              <a:t>pesquisa.</a:t>
            </a:r>
            <a:endParaRPr lang="pt-BR" i="1" dirty="0"/>
          </a:p>
          <a:p>
            <a:pPr marL="457200" lvl="0" indent="-457200" algn="l">
              <a:buFont typeface="Wingdings" pitchFamily="2" charset="2"/>
              <a:buChar char="ü"/>
            </a:pPr>
            <a:r>
              <a:rPr lang="pt-BR" b="1" i="1" u="sng" dirty="0"/>
              <a:t>CL_CRM_BOL_DQUERY_SERVICE</a:t>
            </a:r>
            <a:r>
              <a:rPr lang="pt-BR" i="1" dirty="0"/>
              <a:t>: Objeto BOL de pesquisa </a:t>
            </a:r>
            <a:r>
              <a:rPr lang="pt-BR" i="1" dirty="0" smtClean="0"/>
              <a:t>dinâmica.</a:t>
            </a:r>
            <a:endParaRPr lang="pt-BR" i="1" dirty="0"/>
          </a:p>
          <a:p>
            <a:pPr marL="457200" lvl="0" indent="-457200" algn="l">
              <a:buFont typeface="Wingdings" pitchFamily="2" charset="2"/>
              <a:buChar char="ü"/>
            </a:pPr>
            <a:r>
              <a:rPr lang="pt-BR" b="1" i="1" u="sng" dirty="0"/>
              <a:t>CL_BSP_WD_VALUE_NODE</a:t>
            </a:r>
            <a:r>
              <a:rPr lang="pt-BR" i="1" dirty="0"/>
              <a:t>: Nó de valor (</a:t>
            </a:r>
            <a:r>
              <a:rPr lang="pt-BR" i="1" dirty="0" err="1"/>
              <a:t>custom</a:t>
            </a:r>
            <a:r>
              <a:rPr lang="pt-BR" i="1" dirty="0" smtClean="0"/>
              <a:t>).</a:t>
            </a:r>
            <a:endParaRPr lang="pt-BR" i="1" dirty="0"/>
          </a:p>
          <a:p>
            <a:pPr algn="l"/>
            <a:r>
              <a:rPr lang="pt-BR" i="1" dirty="0"/>
              <a:t> 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pt-BR" i="1" dirty="0"/>
              <a:t>Todas estas classe implementam a interface </a:t>
            </a:r>
            <a:r>
              <a:rPr lang="pt-BR" b="1" i="1" u="sng" dirty="0"/>
              <a:t>IF_BOL_BO_PROPERTY_ACCESS</a:t>
            </a:r>
            <a:r>
              <a:rPr lang="pt-BR" i="1" dirty="0"/>
              <a:t>.</a:t>
            </a:r>
          </a:p>
          <a:p>
            <a:pPr algn="l"/>
            <a:r>
              <a:rPr lang="pt-BR" i="1" dirty="0"/>
              <a:t> 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pt-BR" i="1" dirty="0"/>
              <a:t>Com uma entidade BOL podemos buscar outras entidades a partir do método GET_RELATED_ENTITY. Ou criar novas entidades através do método CREATE_RELATED_ENTITY, este último pode servir, por exemplo, para adicionar um produto em uma Ordem de Serviço.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1284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Modelo de acesso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911636"/>
          </a:xfrm>
        </p:spPr>
        <p:txBody>
          <a:bodyPr>
            <a:normAutofit/>
          </a:bodyPr>
          <a:lstStyle/>
          <a:p>
            <a:pPr algn="l"/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638300"/>
            <a:ext cx="7942218" cy="468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Querys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9116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pt-BR" sz="2800" i="1" dirty="0"/>
              <a:t>Na transação </a:t>
            </a:r>
            <a:r>
              <a:rPr lang="pt-BR" sz="2800" b="1" i="1" dirty="0"/>
              <a:t>GENIL_BOL_BROWSER</a:t>
            </a:r>
            <a:r>
              <a:rPr lang="pt-BR" sz="2800" i="1" dirty="0"/>
              <a:t>, podemos </a:t>
            </a:r>
            <a:r>
              <a:rPr lang="pt-BR" sz="2800" i="1" dirty="0" smtClean="0"/>
              <a:t>efetuar testes </a:t>
            </a:r>
            <a:r>
              <a:rPr lang="pt-BR" sz="2800" i="1" dirty="0"/>
              <a:t>de </a:t>
            </a:r>
            <a:r>
              <a:rPr lang="pt-BR" sz="2800" i="1" dirty="0" smtClean="0"/>
              <a:t>objetos </a:t>
            </a:r>
            <a:r>
              <a:rPr lang="pt-BR" sz="2800" i="1" dirty="0"/>
              <a:t>de </a:t>
            </a:r>
            <a:r>
              <a:rPr lang="pt-BR" sz="2800" i="1" dirty="0" smtClean="0"/>
              <a:t>pesquisa.</a:t>
            </a:r>
            <a:endParaRPr lang="pt-BR" sz="2800" i="1" dirty="0"/>
          </a:p>
          <a:p>
            <a:pPr marL="176213" indent="-176213" algn="l"/>
            <a:endParaRPr lang="pt-BR" sz="2800" i="1" dirty="0"/>
          </a:p>
          <a:p>
            <a:pPr marL="633413" lvl="1" indent="-176213" algn="l">
              <a:buFontTx/>
              <a:buAutoNum type="arabicPeriod"/>
            </a:pPr>
            <a:r>
              <a:rPr lang="pt-BR" sz="2800" i="1" dirty="0"/>
              <a:t>Escolha o objeto de pesquisa;</a:t>
            </a:r>
          </a:p>
          <a:p>
            <a:pPr marL="633413" lvl="1" indent="-176213" algn="l">
              <a:buFontTx/>
              <a:buAutoNum type="arabicPeriod"/>
            </a:pPr>
            <a:r>
              <a:rPr lang="pt-BR" sz="2800" i="1" dirty="0"/>
              <a:t>Insira os dados de pesquisa;</a:t>
            </a:r>
          </a:p>
          <a:p>
            <a:pPr marL="633413" lvl="1" indent="-176213" algn="l">
              <a:buFontTx/>
              <a:buAutoNum type="arabicPeriod"/>
            </a:pPr>
            <a:r>
              <a:rPr lang="pt-BR" sz="2800" i="1" dirty="0"/>
              <a:t>Exibição das entidades de resultados</a:t>
            </a:r>
            <a:r>
              <a:rPr lang="pt-BR" sz="2800" i="1" dirty="0" smtClean="0"/>
              <a:t>;</a:t>
            </a:r>
          </a:p>
          <a:p>
            <a:pPr lvl="1" algn="l"/>
            <a:endParaRPr lang="pt-BR" sz="2800" i="1" dirty="0" smtClean="0"/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pt-BR" sz="2800" i="1" dirty="0" smtClean="0"/>
              <a:t>Após obter o resultado, também é possível efetuar a navegação entre os objetos relacionais.</a:t>
            </a:r>
            <a:endParaRPr lang="pt-BR" sz="2800" i="1" dirty="0"/>
          </a:p>
          <a:p>
            <a:pPr algn="l"/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77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Query Simples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9858" y="1544682"/>
            <a:ext cx="7543800" cy="49116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pt-BR" sz="2800" i="1" dirty="0" smtClean="0"/>
              <a:t>Para executar uma Query Simples efetue os seguintes passos:</a:t>
            </a:r>
          </a:p>
          <a:p>
            <a:pPr algn="l"/>
            <a:r>
              <a:rPr lang="pt-BR" sz="2800" i="1" dirty="0"/>
              <a:t>	</a:t>
            </a:r>
            <a:endParaRPr lang="pt-BR" sz="2800" i="1" dirty="0" smtClean="0"/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pt-BR" sz="2800" i="1" dirty="0" smtClean="0"/>
              <a:t>Instanciar a camada BOL.</a:t>
            </a:r>
          </a:p>
          <a:p>
            <a:pPr algn="l"/>
            <a:endParaRPr lang="pt-BR" sz="2800" i="1" dirty="0"/>
          </a:p>
          <a:p>
            <a:pPr algn="l"/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DATA: </a:t>
            </a:r>
            <a:r>
              <a:rPr lang="pt-BR" sz="1700" dirty="0" err="1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 TYPE REF TO </a:t>
            </a:r>
            <a:r>
              <a:rPr lang="pt-BR" sz="1700" dirty="0" err="1">
                <a:solidFill>
                  <a:srgbClr val="224433"/>
                </a:solidFill>
                <a:latin typeface="Arial monospaced for SAP" pitchFamily="49" charset="0"/>
              </a:rPr>
              <a:t>cl_crm_bol_core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endParaRPr lang="pt-BR" sz="17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1700" dirty="0" err="1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 = </a:t>
            </a:r>
            <a:r>
              <a:rPr lang="pt-BR" sz="1700" dirty="0" err="1">
                <a:solidFill>
                  <a:srgbClr val="224433"/>
                </a:solidFill>
                <a:latin typeface="Arial monospaced for SAP" pitchFamily="49" charset="0"/>
              </a:rPr>
              <a:t>cl_crm_bol_core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=&gt;</a:t>
            </a:r>
            <a:r>
              <a:rPr lang="pt-BR" sz="1700" dirty="0" err="1">
                <a:solidFill>
                  <a:srgbClr val="224433"/>
                </a:solidFill>
                <a:latin typeface="Arial monospaced for SAP" pitchFamily="49" charset="0"/>
              </a:rPr>
              <a:t>get_instance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( ).</a:t>
            </a:r>
          </a:p>
          <a:p>
            <a:pPr algn="l"/>
            <a:r>
              <a:rPr lang="pt-BR" sz="1700" dirty="0" err="1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1700" dirty="0" err="1">
                <a:solidFill>
                  <a:srgbClr val="224433"/>
                </a:solidFill>
                <a:latin typeface="Arial monospaced for SAP" pitchFamily="49" charset="0"/>
              </a:rPr>
              <a:t>start_up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( ‘MY_COMPONENT_SET’ ).</a:t>
            </a:r>
            <a:endParaRPr lang="pt-BR" sz="1700" i="1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97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Query Simples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528353"/>
            <a:ext cx="9143999" cy="4911636"/>
          </a:xfrm>
        </p:spPr>
        <p:txBody>
          <a:bodyPr>
            <a:normAutofit fontScale="92500" lnSpcReduction="20000"/>
          </a:bodyPr>
          <a:lstStyle/>
          <a:p>
            <a:pPr marL="914400" lvl="1" indent="-457200" algn="l">
              <a:buFont typeface="Wingdings" pitchFamily="2" charset="2"/>
              <a:buChar char="ü"/>
            </a:pPr>
            <a:r>
              <a:rPr lang="pt-BR" sz="2800" i="1" dirty="0" smtClean="0"/>
              <a:t>Iniciar o serviço da Query.</a:t>
            </a:r>
          </a:p>
          <a:p>
            <a:pPr marL="914400" lvl="1" indent="-457200" algn="l">
              <a:buFont typeface="Wingdings" pitchFamily="2" charset="2"/>
              <a:buChar char="ü"/>
            </a:pPr>
            <a:endParaRPr lang="pt-BR" sz="1800" i="1" dirty="0"/>
          </a:p>
          <a:p>
            <a:pPr algn="l"/>
            <a:r>
              <a:rPr lang="en-US" sz="1800" dirty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en-US" sz="1800" dirty="0" smtClean="0">
                <a:solidFill>
                  <a:srgbClr val="224433"/>
                </a:solidFill>
                <a:latin typeface="Arial monospaced for SAP" pitchFamily="49" charset="0"/>
              </a:rPr>
              <a:t>  DATA: </a:t>
            </a:r>
            <a:r>
              <a:rPr lang="en-US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lv_query</a:t>
            </a:r>
            <a:r>
              <a:rPr lang="en-US" sz="18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en-US" sz="1800" dirty="0">
                <a:solidFill>
                  <a:srgbClr val="224433"/>
                </a:solidFill>
                <a:latin typeface="Arial monospaced for SAP" pitchFamily="49" charset="0"/>
              </a:rPr>
              <a:t>TYPE REF </a:t>
            </a:r>
            <a:r>
              <a:rPr lang="en-US" sz="1800" dirty="0" smtClean="0">
                <a:solidFill>
                  <a:srgbClr val="224433"/>
                </a:solidFill>
                <a:latin typeface="Arial monospaced for SAP" pitchFamily="49" charset="0"/>
              </a:rPr>
              <a:t>TO </a:t>
            </a:r>
            <a:r>
              <a:rPr lang="en-US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cl_crm_bol_query_service</a:t>
            </a:r>
            <a:r>
              <a:rPr lang="en-US" sz="1800" dirty="0" smtClean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endParaRPr lang="en-US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lv_query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= 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cl_crm_bol_query_service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=&gt;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get_instance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( ‘Query’ ).</a:t>
            </a:r>
          </a:p>
          <a:p>
            <a:pPr algn="l"/>
            <a:endParaRPr lang="pt-BR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lvl="2" indent="-457200" algn="l">
              <a:buFont typeface="Wingdings" pitchFamily="2" charset="2"/>
              <a:buChar char="ü"/>
            </a:pPr>
            <a:r>
              <a:rPr lang="pt-BR" sz="2800" i="1" dirty="0" smtClean="0"/>
              <a:t>Preencher os critérios de seleção:</a:t>
            </a:r>
            <a:endParaRPr lang="pt-BR" sz="2800" i="1" dirty="0"/>
          </a:p>
          <a:p>
            <a:pPr algn="l"/>
            <a:endParaRPr lang="en-US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lv_query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-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&gt;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set_property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( 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iv_attr_name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 = 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‘Parâmetro’</a:t>
            </a:r>
            <a:endParaRPr lang="pt-BR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                       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iv_value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  = ‘Valor’ ).</a:t>
            </a:r>
          </a:p>
          <a:p>
            <a:pPr algn="l"/>
            <a:endParaRPr lang="pt-BR" sz="1800" dirty="0" smtClean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pt-BR" sz="2800" i="1" dirty="0"/>
              <a:t>Executar a Query e obter o resultado.</a:t>
            </a:r>
          </a:p>
          <a:p>
            <a:pPr marL="914400" lvl="1" indent="-457200" algn="l">
              <a:buFont typeface="Wingdings" pitchFamily="2" charset="2"/>
              <a:buChar char="ü"/>
            </a:pPr>
            <a:endParaRPr lang="pt-BR" sz="1800" i="1" dirty="0"/>
          </a:p>
          <a:p>
            <a:pPr algn="l"/>
            <a:r>
              <a:rPr lang="en-US" sz="1800" dirty="0">
                <a:solidFill>
                  <a:srgbClr val="224433"/>
                </a:solidFill>
                <a:latin typeface="Arial monospaced for SAP" pitchFamily="49" charset="0"/>
              </a:rPr>
              <a:t>   DATA: </a:t>
            </a:r>
            <a:r>
              <a:rPr lang="en-US" sz="1800" dirty="0" err="1">
                <a:solidFill>
                  <a:srgbClr val="224433"/>
                </a:solidFill>
                <a:latin typeface="Arial monospaced for SAP" pitchFamily="49" charset="0"/>
              </a:rPr>
              <a:t>lv_result</a:t>
            </a:r>
            <a:r>
              <a:rPr lang="en-US" sz="1800" dirty="0">
                <a:solidFill>
                  <a:srgbClr val="224433"/>
                </a:solidFill>
                <a:latin typeface="Arial monospaced for SAP" pitchFamily="49" charset="0"/>
              </a:rPr>
              <a:t> TYPE REF TO </a:t>
            </a:r>
            <a:r>
              <a:rPr lang="en-US" sz="1800" dirty="0" err="1">
                <a:solidFill>
                  <a:srgbClr val="224433"/>
                </a:solidFill>
                <a:latin typeface="Arial monospaced for SAP" pitchFamily="49" charset="0"/>
              </a:rPr>
              <a:t>if_bol_entity_col</a:t>
            </a:r>
            <a:r>
              <a:rPr lang="en-US" sz="1800" dirty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</a:p>
          <a:p>
            <a:pPr algn="l"/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lv_result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 = 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lv_query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get_query_result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( ).</a:t>
            </a:r>
          </a:p>
          <a:p>
            <a:pPr algn="l"/>
            <a:endParaRPr lang="en-US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2219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Acessando Entidades Relacionadas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528353"/>
            <a:ext cx="9143999" cy="49116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r>
              <a:rPr lang="en-US" i="1" dirty="0" err="1" smtClean="0"/>
              <a:t>Relacionamento</a:t>
            </a:r>
            <a:r>
              <a:rPr lang="en-US" i="1" dirty="0" smtClean="0"/>
              <a:t> 1:1.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algn="l"/>
            <a:r>
              <a:rPr lang="en-US" sz="1700" dirty="0" smtClean="0">
                <a:solidFill>
                  <a:srgbClr val="224433"/>
                </a:solidFill>
                <a:latin typeface="Arial monospaced for SAP" pitchFamily="49" charset="0"/>
              </a:rPr>
              <a:t>   DATA</a:t>
            </a:r>
            <a:r>
              <a:rPr lang="en-US" sz="1700" dirty="0">
                <a:solidFill>
                  <a:srgbClr val="224433"/>
                </a:solidFill>
                <a:latin typeface="Arial monospaced for SAP" pitchFamily="49" charset="0"/>
              </a:rPr>
              <a:t>: </a:t>
            </a:r>
            <a:r>
              <a:rPr lang="pt-BR" sz="1700" dirty="0" err="1">
                <a:solidFill>
                  <a:srgbClr val="224433"/>
                </a:solidFill>
                <a:latin typeface="Arial monospaced for SAP" pitchFamily="49" charset="0"/>
              </a:rPr>
              <a:t>lv_result</a:t>
            </a:r>
            <a:r>
              <a:rPr lang="en-US" sz="17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en-US" sz="1700" dirty="0">
                <a:solidFill>
                  <a:srgbClr val="224433"/>
                </a:solidFill>
                <a:latin typeface="Arial monospaced for SAP" pitchFamily="49" charset="0"/>
              </a:rPr>
              <a:t>TYPE REF TO </a:t>
            </a:r>
            <a:r>
              <a:rPr lang="en-US" sz="1700" dirty="0" err="1">
                <a:solidFill>
                  <a:srgbClr val="224433"/>
                </a:solidFill>
                <a:latin typeface="Arial monospaced for SAP" pitchFamily="49" charset="0"/>
              </a:rPr>
              <a:t>cl_crm_bol_entity</a:t>
            </a:r>
            <a:r>
              <a:rPr lang="en-US" sz="1700" dirty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     </a:t>
            </a:r>
          </a:p>
          <a:p>
            <a:pPr algn="l"/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 </a:t>
            </a:r>
            <a:r>
              <a:rPr lang="pt-BR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lv_result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= </a:t>
            </a:r>
            <a:r>
              <a:rPr lang="pt-BR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lv_entity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-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&gt;</a:t>
            </a:r>
            <a:r>
              <a:rPr lang="pt-BR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get_related_entity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( ‘Nome </a:t>
            </a:r>
            <a:r>
              <a:rPr lang="pt-BR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rel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’ ).</a:t>
            </a:r>
          </a:p>
          <a:p>
            <a:pPr algn="l"/>
            <a:endParaRPr lang="pt-BR" sz="17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endParaRPr lang="pt-BR" sz="1700" dirty="0" smtClean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pt-BR" i="1" dirty="0"/>
              <a:t>Subir </a:t>
            </a:r>
            <a:r>
              <a:rPr lang="pt-BR" i="1" dirty="0" smtClean="0"/>
              <a:t>Níveis da hierarquia.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pt-BR" i="1" dirty="0"/>
          </a:p>
          <a:p>
            <a:pPr algn="l"/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 </a:t>
            </a:r>
            <a:r>
              <a:rPr lang="pt-BR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lv_entity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= </a:t>
            </a:r>
            <a:r>
              <a:rPr lang="pt-BR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lv_result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1700" dirty="0" err="1">
                <a:solidFill>
                  <a:srgbClr val="224433"/>
                </a:solidFill>
                <a:latin typeface="Arial monospaced for SAP" pitchFamily="49" charset="0"/>
              </a:rPr>
              <a:t>get_parent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( ).</a:t>
            </a:r>
          </a:p>
        </p:txBody>
      </p:sp>
    </p:spTree>
    <p:extLst>
      <p:ext uri="{BB962C8B-B14F-4D97-AF65-F5344CB8AC3E}">
        <p14:creationId xmlns:p14="http://schemas.microsoft.com/office/powerpoint/2010/main" val="288464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Acessando Entidades Relacionadas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528353"/>
            <a:ext cx="9143999" cy="49116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r>
              <a:rPr lang="en-US" i="1" dirty="0" err="1" smtClean="0"/>
              <a:t>Relacionamento</a:t>
            </a:r>
            <a:r>
              <a:rPr lang="en-US" i="1" dirty="0" smtClean="0"/>
              <a:t> 1: N.</a:t>
            </a:r>
          </a:p>
          <a:p>
            <a:pPr algn="l"/>
            <a:endParaRPr lang="en-US" i="1" dirty="0"/>
          </a:p>
          <a:p>
            <a:pPr algn="l"/>
            <a:r>
              <a:rPr lang="en-US" sz="1700" dirty="0" smtClean="0">
                <a:solidFill>
                  <a:srgbClr val="224433"/>
                </a:solidFill>
                <a:latin typeface="Arial monospaced for SAP" pitchFamily="49" charset="0"/>
              </a:rPr>
              <a:t>   DATA</a:t>
            </a:r>
            <a:r>
              <a:rPr lang="en-US" sz="1700" dirty="0">
                <a:solidFill>
                  <a:srgbClr val="224433"/>
                </a:solidFill>
                <a:latin typeface="Arial monospaced for SAP" pitchFamily="49" charset="0"/>
              </a:rPr>
              <a:t>: </a:t>
            </a:r>
            <a:r>
              <a:rPr lang="en-US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lv_coll</a:t>
            </a:r>
            <a:r>
              <a:rPr lang="en-US" sz="17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en-US" sz="1700" dirty="0">
                <a:solidFill>
                  <a:srgbClr val="224433"/>
                </a:solidFill>
                <a:latin typeface="Arial monospaced for SAP" pitchFamily="49" charset="0"/>
              </a:rPr>
              <a:t>TYPE REF TO </a:t>
            </a:r>
            <a:r>
              <a:rPr lang="en-US" sz="1700" dirty="0" err="1">
                <a:solidFill>
                  <a:srgbClr val="224433"/>
                </a:solidFill>
                <a:latin typeface="Arial monospaced for SAP" pitchFamily="49" charset="0"/>
              </a:rPr>
              <a:t>if_bol_entity_col</a:t>
            </a:r>
            <a:r>
              <a:rPr lang="en-US" sz="1700" dirty="0" smtClean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endParaRPr lang="en-US" sz="17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en-US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lv_coll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= </a:t>
            </a:r>
            <a:r>
              <a:rPr lang="pt-BR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lv_entity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1700" dirty="0" err="1">
                <a:solidFill>
                  <a:srgbClr val="224433"/>
                </a:solidFill>
                <a:latin typeface="Arial monospaced for SAP" pitchFamily="49" charset="0"/>
              </a:rPr>
              <a:t>get_related_entities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(</a:t>
            </a:r>
          </a:p>
          <a:p>
            <a:pPr algn="l"/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                                    </a:t>
            </a:r>
            <a:r>
              <a:rPr lang="pt-BR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iv_relation_name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= 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‘Nome </a:t>
            </a:r>
            <a:r>
              <a:rPr lang="pt-BR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Rel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’ ).</a:t>
            </a:r>
          </a:p>
          <a:p>
            <a:pPr algn="l"/>
            <a:endParaRPr lang="en-US" sz="1700" dirty="0" smtClean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en-US" sz="1700" dirty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en-US" sz="1700" dirty="0" smtClean="0">
                <a:solidFill>
                  <a:srgbClr val="224433"/>
                </a:solidFill>
                <a:latin typeface="Arial monospaced for SAP" pitchFamily="49" charset="0"/>
              </a:rPr>
              <a:t>  DATA</a:t>
            </a:r>
            <a:r>
              <a:rPr lang="en-US" sz="1700" dirty="0">
                <a:solidFill>
                  <a:srgbClr val="224433"/>
                </a:solidFill>
                <a:latin typeface="Arial monospaced for SAP" pitchFamily="49" charset="0"/>
              </a:rPr>
              <a:t>: </a:t>
            </a:r>
            <a:r>
              <a:rPr lang="en-US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lv_entity</a:t>
            </a:r>
            <a:r>
              <a:rPr lang="en-US" sz="17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en-US" sz="1700" dirty="0">
                <a:solidFill>
                  <a:srgbClr val="224433"/>
                </a:solidFill>
                <a:latin typeface="Arial monospaced for SAP" pitchFamily="49" charset="0"/>
              </a:rPr>
              <a:t>TYPE REF TO </a:t>
            </a:r>
            <a:r>
              <a:rPr lang="en-US" sz="1700" dirty="0" err="1">
                <a:solidFill>
                  <a:srgbClr val="224433"/>
                </a:solidFill>
                <a:latin typeface="Arial monospaced for SAP" pitchFamily="49" charset="0"/>
              </a:rPr>
              <a:t>cl_crm_bol_entity</a:t>
            </a:r>
            <a:r>
              <a:rPr lang="en-US" sz="1700" dirty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</a:p>
          <a:p>
            <a:pPr algn="l"/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 </a:t>
            </a:r>
            <a:r>
              <a:rPr lang="pt-BR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lv_entity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= </a:t>
            </a:r>
            <a:r>
              <a:rPr lang="pt-BR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lv_coll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1700" dirty="0" err="1">
                <a:solidFill>
                  <a:srgbClr val="224433"/>
                </a:solidFill>
                <a:latin typeface="Arial monospaced for SAP" pitchFamily="49" charset="0"/>
              </a:rPr>
              <a:t>get_first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( 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).</a:t>
            </a:r>
          </a:p>
          <a:p>
            <a:pPr algn="l"/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lv_entity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= </a:t>
            </a:r>
            <a:r>
              <a:rPr lang="pt-BR" sz="1700" dirty="0" err="1">
                <a:solidFill>
                  <a:srgbClr val="224433"/>
                </a:solidFill>
                <a:latin typeface="Arial monospaced for SAP" pitchFamily="49" charset="0"/>
              </a:rPr>
              <a:t>lv_coll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1700" dirty="0" err="1" smtClean="0">
                <a:solidFill>
                  <a:srgbClr val="224433"/>
                </a:solidFill>
                <a:latin typeface="Arial monospaced for SAP" pitchFamily="49" charset="0"/>
              </a:rPr>
              <a:t>get_NEXT</a:t>
            </a:r>
            <a:r>
              <a:rPr lang="pt-BR" sz="1700" dirty="0" smtClean="0">
                <a:solidFill>
                  <a:srgbClr val="224433"/>
                </a:solidFill>
                <a:latin typeface="Arial monospaced for SAP" pitchFamily="49" charset="0"/>
              </a:rPr>
              <a:t>( </a:t>
            </a:r>
            <a:r>
              <a:rPr lang="pt-BR" sz="1700" dirty="0">
                <a:solidFill>
                  <a:srgbClr val="224433"/>
                </a:solidFill>
                <a:latin typeface="Arial monospaced for SAP" pitchFamily="49" charset="0"/>
              </a:rPr>
              <a:t>).</a:t>
            </a:r>
            <a:endParaRPr lang="en-US" sz="17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endParaRPr lang="en-US" sz="1700" dirty="0">
              <a:solidFill>
                <a:srgbClr val="224433"/>
              </a:solidFill>
              <a:latin typeface="Arial monospaced for SAP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Acessando Atributos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528353"/>
            <a:ext cx="9144000" cy="483979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pt-BR" i="1" dirty="0" smtClean="0"/>
              <a:t>Existem </a:t>
            </a:r>
            <a:r>
              <a:rPr lang="pt-BR" i="1" dirty="0" smtClean="0"/>
              <a:t>três formas para acessar os atributos de uma entidade são elas:</a:t>
            </a:r>
          </a:p>
          <a:p>
            <a:pPr marL="914400" lvl="1" indent="-457200" algn="l">
              <a:buFont typeface="Wingdings" pitchFamily="2" charset="2"/>
              <a:buChar char="q"/>
            </a:pPr>
            <a:endParaRPr lang="pt-BR" sz="1700" i="1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pt-BR" i="1" dirty="0"/>
              <a:t>Método </a:t>
            </a:r>
            <a:r>
              <a:rPr lang="pt-BR" i="1" dirty="0" smtClean="0"/>
              <a:t>GET_PROPERTIES.</a:t>
            </a:r>
          </a:p>
          <a:p>
            <a:pPr algn="l"/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lv_entity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-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&gt;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get_properties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(IMPORTING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es_attributes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=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wa_attributes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).</a:t>
            </a:r>
          </a:p>
          <a:p>
            <a:pPr algn="l"/>
            <a:endParaRPr lang="pt-BR" i="1" dirty="0"/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pt-BR" i="1" dirty="0"/>
              <a:t>Método </a:t>
            </a:r>
            <a:r>
              <a:rPr lang="pt-BR" i="1" dirty="0" smtClean="0"/>
              <a:t>GET_PROPERTY_AS_VALUE.</a:t>
            </a:r>
          </a:p>
          <a:p>
            <a:pPr algn="l"/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lv_entity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get_property_as_value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( EXPORTING 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iv_attr_name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= ‘ATTR’</a:t>
            </a:r>
            <a:endParaRPr lang="pt-BR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                               IMPORTING 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ev_result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= LV_R ).</a:t>
            </a:r>
          </a:p>
          <a:p>
            <a:pPr algn="l"/>
            <a:endParaRPr lang="pt-BR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pt-BR" i="1" dirty="0"/>
              <a:t>Método </a:t>
            </a:r>
            <a:r>
              <a:rPr lang="pt-BR" i="1" dirty="0" smtClean="0"/>
              <a:t>GET_PROPERTY_AS_STRING.</a:t>
            </a:r>
          </a:p>
          <a:p>
            <a:pPr algn="l"/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lv_string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= 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lv_entity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get_property_as_string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( 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‘ATTR’ ).</a:t>
            </a:r>
            <a:endParaRPr lang="pt-BR" sz="1800" dirty="0">
              <a:solidFill>
                <a:srgbClr val="224433"/>
              </a:solidFill>
              <a:latin typeface="Arial monospaced for SAP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411" y="0"/>
            <a:ext cx="8693332" cy="1084217"/>
          </a:xfrm>
        </p:spPr>
        <p:txBody>
          <a:bodyPr/>
          <a:lstStyle/>
          <a:p>
            <a:pPr algn="ctr"/>
            <a:r>
              <a:rPr lang="pt-BR" b="1" i="1" dirty="0" smtClean="0"/>
              <a:t>Módulos SAP CRM</a:t>
            </a:r>
            <a:endParaRPr lang="pt-BR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ü"/>
            </a:pPr>
            <a:r>
              <a:rPr lang="pt-BR" sz="2400" b="1" i="1" dirty="0" smtClean="0"/>
              <a:t>Marketing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pt-BR" sz="2400" i="1" dirty="0" smtClean="0"/>
              <a:t>gestão de dados sobre o consumidor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pt-BR" sz="2400" i="1" dirty="0"/>
              <a:t>g</a:t>
            </a:r>
            <a:r>
              <a:rPr lang="pt-BR" sz="2400" i="1" dirty="0" smtClean="0"/>
              <a:t>estão de recursos de marketing</a:t>
            </a:r>
          </a:p>
          <a:p>
            <a:pPr algn="l"/>
            <a:endParaRPr lang="pt-BR" sz="2400" b="1" i="1" dirty="0" smtClean="0"/>
          </a:p>
          <a:p>
            <a:pPr marL="457200" indent="-457200" algn="l">
              <a:buFont typeface="Wingdings" pitchFamily="2" charset="2"/>
              <a:buChar char="ü"/>
            </a:pPr>
            <a:r>
              <a:rPr lang="pt-BR" sz="2400" b="1" i="1" dirty="0" smtClean="0"/>
              <a:t>Sales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pt-BR" sz="2400" i="1" dirty="0" smtClean="0"/>
              <a:t>e-commerce</a:t>
            </a:r>
          </a:p>
          <a:p>
            <a:pPr algn="l"/>
            <a:endParaRPr lang="pt-BR" sz="2400" b="1" i="1" dirty="0" smtClean="0"/>
          </a:p>
          <a:p>
            <a:pPr marL="457200" indent="-457200" algn="l">
              <a:buFont typeface="Wingdings" pitchFamily="2" charset="2"/>
              <a:buChar char="ü"/>
            </a:pPr>
            <a:r>
              <a:rPr lang="pt-BR" sz="2400" b="1" i="1" dirty="0" smtClean="0"/>
              <a:t>Service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pt-BR" sz="2400" i="1" dirty="0" smtClean="0"/>
              <a:t>Atendimento e Serviço ao consumidor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332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Exercício Prático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528353"/>
            <a:ext cx="9143999" cy="49116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270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Query Dinâmica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528353"/>
            <a:ext cx="9143999" cy="4911636"/>
          </a:xfrm>
        </p:spPr>
        <p:txBody>
          <a:bodyPr>
            <a:normAutofit fontScale="92500" lnSpcReduction="10000"/>
          </a:bodyPr>
          <a:lstStyle/>
          <a:p>
            <a:pPr marL="914400" lvl="1" indent="-457200" algn="l">
              <a:buFont typeface="Wingdings" pitchFamily="2" charset="2"/>
              <a:buChar char="q"/>
            </a:pPr>
            <a:r>
              <a:rPr lang="pt-BR" sz="2800" b="1" i="1" dirty="0" smtClean="0"/>
              <a:t>Principais diferenças</a:t>
            </a:r>
          </a:p>
          <a:p>
            <a:pPr lvl="1" algn="l"/>
            <a:endParaRPr lang="pt-BR" sz="2800" i="1" dirty="0" smtClean="0"/>
          </a:p>
          <a:p>
            <a:pPr marL="1371600" lvl="2" indent="-457200" algn="l">
              <a:buFont typeface="Wingdings" pitchFamily="2" charset="2"/>
              <a:buChar char="ü"/>
            </a:pPr>
            <a:r>
              <a:rPr lang="pt-BR" sz="2800" i="1" dirty="0"/>
              <a:t>Além do operador igual, você pode usar os </a:t>
            </a:r>
            <a:r>
              <a:rPr lang="pt-BR" sz="2800" i="1" dirty="0" smtClean="0"/>
              <a:t>demais operadores como “Maior que”, “Menor que”, “Contém”, “Não contém”, </a:t>
            </a:r>
            <a:r>
              <a:rPr lang="pt-BR" sz="2800" i="1" dirty="0" err="1"/>
              <a:t>etc</a:t>
            </a:r>
            <a:r>
              <a:rPr lang="pt-BR" sz="2800" i="1" dirty="0"/>
              <a:t>, para especificar os critérios de pesquisa.</a:t>
            </a:r>
          </a:p>
          <a:p>
            <a:pPr marL="1371600" lvl="2" indent="-457200" algn="l">
              <a:buFont typeface="Wingdings" pitchFamily="2" charset="2"/>
              <a:buChar char="ü"/>
            </a:pPr>
            <a:endParaRPr lang="pt-BR" sz="2800" i="1" dirty="0"/>
          </a:p>
          <a:p>
            <a:pPr marL="1371600" lvl="2" indent="-457200" algn="l">
              <a:buFont typeface="Wingdings" pitchFamily="2" charset="2"/>
              <a:buChar char="ü"/>
            </a:pPr>
            <a:r>
              <a:rPr lang="pt-BR" sz="2800" i="1" dirty="0"/>
              <a:t>Você pode procurar por vários valores para </a:t>
            </a:r>
            <a:r>
              <a:rPr lang="pt-BR" sz="2800" i="1" dirty="0" smtClean="0"/>
              <a:t>um mesmo </a:t>
            </a:r>
            <a:r>
              <a:rPr lang="pt-BR" sz="2800" i="1" dirty="0"/>
              <a:t>critério de pesquisa, ao mesmo tempo.</a:t>
            </a:r>
          </a:p>
          <a:p>
            <a:pPr marL="1371600" lvl="2" indent="-457200" algn="l">
              <a:buFont typeface="Wingdings" pitchFamily="2" charset="2"/>
              <a:buChar char="ü"/>
            </a:pPr>
            <a:endParaRPr lang="pt-BR" sz="2800" i="1" dirty="0"/>
          </a:p>
          <a:p>
            <a:pPr marL="1371600" lvl="2" indent="-457200" algn="l">
              <a:buFont typeface="Wingdings" pitchFamily="2" charset="2"/>
              <a:buChar char="ü"/>
            </a:pPr>
            <a:r>
              <a:rPr lang="pt-BR" sz="2800" i="1" dirty="0"/>
              <a:t>Você pode salvar pesquisas com os critérios de pesquisa predefinidos para utilização futura.</a:t>
            </a:r>
          </a:p>
          <a:p>
            <a:pPr algn="l"/>
            <a:endParaRPr lang="en-US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51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Query Dinâmica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8600" y="1528353"/>
            <a:ext cx="8686800" cy="49116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pt-BR" sz="2800" i="1" dirty="0"/>
              <a:t>Para executar uma Query </a:t>
            </a:r>
            <a:r>
              <a:rPr lang="pt-BR" sz="2800" i="1" dirty="0" smtClean="0"/>
              <a:t>Dinâmica </a:t>
            </a:r>
            <a:r>
              <a:rPr lang="pt-BR" sz="2800" i="1" dirty="0"/>
              <a:t>efetue os seguintes passos:</a:t>
            </a:r>
          </a:p>
          <a:p>
            <a:pPr algn="l"/>
            <a:r>
              <a:rPr lang="pt-BR" sz="2800" i="1" dirty="0"/>
              <a:t>	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pt-BR" sz="2800" i="1" dirty="0"/>
              <a:t>Instanciar a camada BOL.</a:t>
            </a:r>
          </a:p>
          <a:p>
            <a:pPr algn="l"/>
            <a:endParaRPr lang="pt-BR" sz="2800" i="1" dirty="0"/>
          </a:p>
          <a:p>
            <a:pPr algn="l"/>
            <a:r>
              <a:rPr lang="pt-BR" sz="2400" dirty="0">
                <a:solidFill>
                  <a:srgbClr val="224433"/>
                </a:solidFill>
                <a:latin typeface="Arial monospaced for SAP" pitchFamily="49" charset="0"/>
              </a:rPr>
              <a:t>DATA: </a:t>
            </a:r>
            <a:r>
              <a:rPr lang="pt-BR" sz="2400" dirty="0" err="1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pt-BR" sz="2400" dirty="0">
                <a:solidFill>
                  <a:srgbClr val="224433"/>
                </a:solidFill>
                <a:latin typeface="Arial monospaced for SAP" pitchFamily="49" charset="0"/>
              </a:rPr>
              <a:t> TYPE REF TO </a:t>
            </a:r>
            <a:r>
              <a:rPr lang="pt-BR" sz="2400" dirty="0" err="1">
                <a:solidFill>
                  <a:srgbClr val="224433"/>
                </a:solidFill>
                <a:latin typeface="Arial monospaced for SAP" pitchFamily="49" charset="0"/>
              </a:rPr>
              <a:t>cl_crm_bol_core</a:t>
            </a:r>
            <a:r>
              <a:rPr lang="pt-BR" sz="2400" dirty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endParaRPr lang="pt-BR" sz="24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2400" dirty="0" err="1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pt-BR" sz="2400" dirty="0">
                <a:solidFill>
                  <a:srgbClr val="224433"/>
                </a:solidFill>
                <a:latin typeface="Arial monospaced for SAP" pitchFamily="49" charset="0"/>
              </a:rPr>
              <a:t> = </a:t>
            </a:r>
            <a:r>
              <a:rPr lang="pt-BR" sz="2400" dirty="0" err="1">
                <a:solidFill>
                  <a:srgbClr val="224433"/>
                </a:solidFill>
                <a:latin typeface="Arial monospaced for SAP" pitchFamily="49" charset="0"/>
              </a:rPr>
              <a:t>cl_crm_bol_core</a:t>
            </a:r>
            <a:r>
              <a:rPr lang="pt-BR" sz="2400" dirty="0">
                <a:solidFill>
                  <a:srgbClr val="224433"/>
                </a:solidFill>
                <a:latin typeface="Arial monospaced for SAP" pitchFamily="49" charset="0"/>
              </a:rPr>
              <a:t>=&gt;</a:t>
            </a:r>
            <a:r>
              <a:rPr lang="pt-BR" sz="2400" dirty="0" err="1">
                <a:solidFill>
                  <a:srgbClr val="224433"/>
                </a:solidFill>
                <a:latin typeface="Arial monospaced for SAP" pitchFamily="49" charset="0"/>
              </a:rPr>
              <a:t>get_instance</a:t>
            </a:r>
            <a:r>
              <a:rPr lang="pt-BR" sz="2400" dirty="0">
                <a:solidFill>
                  <a:srgbClr val="224433"/>
                </a:solidFill>
                <a:latin typeface="Arial monospaced for SAP" pitchFamily="49" charset="0"/>
              </a:rPr>
              <a:t>( ).</a:t>
            </a:r>
          </a:p>
          <a:p>
            <a:pPr algn="l"/>
            <a:r>
              <a:rPr lang="pt-BR" sz="2400" dirty="0" err="1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pt-BR" sz="2400" dirty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2400" dirty="0" err="1">
                <a:solidFill>
                  <a:srgbClr val="224433"/>
                </a:solidFill>
                <a:latin typeface="Arial monospaced for SAP" pitchFamily="49" charset="0"/>
              </a:rPr>
              <a:t>start_up</a:t>
            </a:r>
            <a:r>
              <a:rPr lang="pt-BR" sz="2400" dirty="0">
                <a:solidFill>
                  <a:srgbClr val="224433"/>
                </a:solidFill>
                <a:latin typeface="Arial monospaced for SAP" pitchFamily="49" charset="0"/>
              </a:rPr>
              <a:t>( ‘MY_COMPONENT_SET’ ).</a:t>
            </a:r>
            <a:endParaRPr lang="pt-BR" sz="2400" i="1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endParaRPr lang="en-US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8723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/>
              <a:t>Query Dinâmica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528353"/>
            <a:ext cx="9143999" cy="4911636"/>
          </a:xfrm>
        </p:spPr>
        <p:txBody>
          <a:bodyPr>
            <a:normAutofit/>
          </a:bodyPr>
          <a:lstStyle/>
          <a:p>
            <a:pPr marL="914400" lvl="1" indent="-457200" algn="l">
              <a:buFont typeface="Wingdings" pitchFamily="2" charset="2"/>
              <a:buChar char="ü"/>
            </a:pPr>
            <a:r>
              <a:rPr lang="pt-BR" sz="2800" i="1" dirty="0" smtClean="0"/>
              <a:t>Iniciar o serviço da Query.</a:t>
            </a:r>
          </a:p>
          <a:p>
            <a:pPr marL="914400" lvl="1" indent="-457200" algn="l">
              <a:buFont typeface="Wingdings" pitchFamily="2" charset="2"/>
              <a:buChar char="ü"/>
            </a:pPr>
            <a:endParaRPr lang="pt-BR" sz="1800" i="1" dirty="0"/>
          </a:p>
          <a:p>
            <a:pPr algn="l"/>
            <a:r>
              <a:rPr lang="en-US" sz="1800" dirty="0">
                <a:solidFill>
                  <a:srgbClr val="224433"/>
                </a:solidFill>
                <a:latin typeface="Arial monospaced for SAP" pitchFamily="49" charset="0"/>
              </a:rPr>
              <a:t>   DATA: </a:t>
            </a:r>
            <a:r>
              <a:rPr lang="en-US" sz="1800" dirty="0" err="1">
                <a:solidFill>
                  <a:srgbClr val="224433"/>
                </a:solidFill>
                <a:latin typeface="Arial monospaced for SAP" pitchFamily="49" charset="0"/>
              </a:rPr>
              <a:t>lv_dyn_query</a:t>
            </a:r>
            <a:r>
              <a:rPr lang="en-US" sz="1800" dirty="0">
                <a:solidFill>
                  <a:srgbClr val="224433"/>
                </a:solidFill>
                <a:latin typeface="Arial monospaced for SAP" pitchFamily="49" charset="0"/>
              </a:rPr>
              <a:t> TYPE REF TO </a:t>
            </a:r>
            <a:r>
              <a:rPr lang="en-US" sz="1800" dirty="0" err="1">
                <a:solidFill>
                  <a:srgbClr val="224433"/>
                </a:solidFill>
                <a:latin typeface="Arial monospaced for SAP" pitchFamily="49" charset="0"/>
              </a:rPr>
              <a:t>cl_crm_bol_dquery_service</a:t>
            </a:r>
            <a:r>
              <a:rPr lang="en-US" sz="1800" dirty="0" smtClean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endParaRPr lang="en-US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lv_dyn_query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=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cl_crm_bol_dquery_service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=&gt;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get_instance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(‘Nome’).</a:t>
            </a:r>
          </a:p>
          <a:p>
            <a:pPr algn="l"/>
            <a:endParaRPr lang="pt-BR" sz="1800" dirty="0" smtClean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endParaRPr lang="pt-BR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lvl="2" indent="-457200" algn="l">
              <a:buFont typeface="Wingdings" pitchFamily="2" charset="2"/>
              <a:buChar char="ü"/>
            </a:pPr>
            <a:r>
              <a:rPr lang="pt-BR" sz="2800" i="1" dirty="0" err="1" smtClean="0"/>
              <a:t>Setar</a:t>
            </a:r>
            <a:r>
              <a:rPr lang="pt-BR" sz="2800" i="1" dirty="0" smtClean="0"/>
              <a:t> a quantidade máxima de resultados:</a:t>
            </a:r>
            <a:endParaRPr lang="pt-BR" sz="2800" i="1" dirty="0"/>
          </a:p>
          <a:p>
            <a:pPr algn="l"/>
            <a:endParaRPr lang="en-US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lv_dyn_query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-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&gt;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set_property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( 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iv_attr_name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 = 'MAX_HITS'</a:t>
            </a: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                           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iv_value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  = ‘200' ).</a:t>
            </a:r>
          </a:p>
          <a:p>
            <a:pPr algn="l"/>
            <a:endParaRPr lang="pt-BR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endParaRPr lang="en-US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9692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/>
              <a:t>Query Dinâmica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528353"/>
            <a:ext cx="9143999" cy="4911636"/>
          </a:xfrm>
        </p:spPr>
        <p:txBody>
          <a:bodyPr>
            <a:normAutofit/>
          </a:bodyPr>
          <a:lstStyle/>
          <a:p>
            <a:pPr lvl="2" indent="-457200" algn="l">
              <a:buFont typeface="Wingdings" pitchFamily="2" charset="2"/>
              <a:buChar char="ü"/>
            </a:pPr>
            <a:r>
              <a:rPr lang="pt-BR" sz="2800" i="1" dirty="0" smtClean="0"/>
              <a:t>Preencher </a:t>
            </a:r>
            <a:r>
              <a:rPr lang="pt-BR" sz="2800" i="1" dirty="0"/>
              <a:t>os critérios de seleção:</a:t>
            </a: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endParaRPr lang="pt-BR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lv_dyn_query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-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&gt;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add_selection_param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( 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iv_attr_name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 = 'SEATSMAX'</a:t>
            </a: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                                  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iv_sign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   = 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'I'</a:t>
            </a: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                                  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iv_option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 = 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'GT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'</a:t>
            </a:r>
            <a:endParaRPr lang="pt-BR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                                  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iv_low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    = 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'100'</a:t>
            </a: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                                  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iv_high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   = 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'' ).</a:t>
            </a:r>
            <a:endParaRPr lang="en-US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 smtClean="0"/>
          </a:p>
          <a:p>
            <a:pPr lvl="2" indent="-457200" algn="l">
              <a:buFont typeface="Wingdings" pitchFamily="2" charset="2"/>
              <a:buChar char="ü"/>
            </a:pPr>
            <a:r>
              <a:rPr lang="pt-BR" i="1" dirty="0"/>
              <a:t>Executar a Query e obter o resultado</a:t>
            </a:r>
            <a:r>
              <a:rPr lang="pt-BR" i="1" dirty="0" smtClean="0"/>
              <a:t>.</a:t>
            </a:r>
          </a:p>
          <a:p>
            <a:pPr lvl="2" indent="-457200" algn="l">
              <a:buFont typeface="Wingdings" pitchFamily="2" charset="2"/>
              <a:buChar char="ü"/>
            </a:pPr>
            <a:endParaRPr lang="pt-BR" i="1" dirty="0"/>
          </a:p>
          <a:p>
            <a:pPr algn="l"/>
            <a:r>
              <a:rPr lang="en-US" sz="1800" dirty="0" smtClean="0">
                <a:solidFill>
                  <a:srgbClr val="224433"/>
                </a:solidFill>
                <a:latin typeface="Arial monospaced for SAP" pitchFamily="49" charset="0"/>
              </a:rPr>
              <a:t>   DATA</a:t>
            </a:r>
            <a:r>
              <a:rPr lang="en-US" sz="1800" dirty="0">
                <a:solidFill>
                  <a:srgbClr val="224433"/>
                </a:solidFill>
                <a:latin typeface="Arial monospaced for SAP" pitchFamily="49" charset="0"/>
              </a:rPr>
              <a:t>: </a:t>
            </a:r>
            <a:r>
              <a:rPr lang="en-US" sz="1800" dirty="0" err="1">
                <a:solidFill>
                  <a:srgbClr val="224433"/>
                </a:solidFill>
                <a:latin typeface="Arial monospaced for SAP" pitchFamily="49" charset="0"/>
              </a:rPr>
              <a:t>lv_result</a:t>
            </a:r>
            <a:r>
              <a:rPr lang="en-US" sz="1800" dirty="0">
                <a:solidFill>
                  <a:srgbClr val="224433"/>
                </a:solidFill>
                <a:latin typeface="Arial monospaced for SAP" pitchFamily="49" charset="0"/>
              </a:rPr>
              <a:t> type ref to </a:t>
            </a:r>
            <a:r>
              <a:rPr lang="en-US" sz="1800" dirty="0" err="1">
                <a:solidFill>
                  <a:srgbClr val="224433"/>
                </a:solidFill>
                <a:latin typeface="Arial monospaced for SAP" pitchFamily="49" charset="0"/>
              </a:rPr>
              <a:t>if_bol_entity_col</a:t>
            </a:r>
            <a:r>
              <a:rPr lang="en-US" sz="1800" dirty="0" smtClean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endParaRPr lang="en-US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1800" dirty="0" err="1" smtClean="0">
                <a:solidFill>
                  <a:srgbClr val="224433"/>
                </a:solidFill>
                <a:latin typeface="Arial monospaced for SAP" pitchFamily="49" charset="0"/>
              </a:rPr>
              <a:t>lv_result</a:t>
            </a:r>
            <a:r>
              <a:rPr lang="pt-BR" sz="18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= 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lv_dyn_query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1800" dirty="0" err="1">
                <a:solidFill>
                  <a:srgbClr val="224433"/>
                </a:solidFill>
                <a:latin typeface="Arial monospaced for SAP" pitchFamily="49" charset="0"/>
              </a:rPr>
              <a:t>get_query_result</a:t>
            </a:r>
            <a:r>
              <a:rPr lang="pt-BR" sz="1800" dirty="0">
                <a:solidFill>
                  <a:srgbClr val="224433"/>
                </a:solidFill>
                <a:latin typeface="Arial monospaced for SAP" pitchFamily="49" charset="0"/>
              </a:rPr>
              <a:t>( ).</a:t>
            </a:r>
            <a:endParaRPr lang="en-US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625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Exercício Prático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528353"/>
            <a:ext cx="9143999" cy="49116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79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Alterando Entidades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98072" y="1528353"/>
            <a:ext cx="8049986" cy="4911636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pt-BR" sz="3000" i="1" dirty="0" smtClean="0"/>
              <a:t>Recuperar </a:t>
            </a:r>
            <a:r>
              <a:rPr lang="pt-BR" sz="3000" i="1" dirty="0"/>
              <a:t>a entidade e efetuar o </a:t>
            </a:r>
            <a:r>
              <a:rPr lang="pt-BR" sz="3000" i="1" dirty="0" err="1"/>
              <a:t>lock</a:t>
            </a:r>
            <a:r>
              <a:rPr lang="pt-BR" sz="3000" i="1" dirty="0"/>
              <a:t>.</a:t>
            </a:r>
          </a:p>
          <a:p>
            <a:pPr algn="l"/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lv_result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= 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lv_entity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get_related_entity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(‘Entidade’).</a:t>
            </a:r>
            <a:endParaRPr lang="pt-BR" sz="21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IF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lv_result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-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&gt;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lock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( ) = ABAP_TRUE.</a:t>
            </a:r>
          </a:p>
          <a:p>
            <a:pPr algn="l"/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 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lv_result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-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&gt;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set_property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( 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iv_attr_name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 = ‘ATTR’</a:t>
            </a:r>
          </a:p>
          <a:p>
            <a:pPr algn="l"/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               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                 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iv_value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 = ‘X’ ).</a:t>
            </a:r>
          </a:p>
          <a:p>
            <a:pPr algn="l"/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ENDIF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endParaRPr lang="pt-BR" sz="18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3000" i="1" dirty="0" err="1" smtClean="0"/>
              <a:t>Enviar</a:t>
            </a:r>
            <a:r>
              <a:rPr lang="en-US" sz="3000" i="1" dirty="0" smtClean="0"/>
              <a:t> </a:t>
            </a:r>
            <a:r>
              <a:rPr lang="en-US" sz="3000" i="1" dirty="0"/>
              <a:t>as </a:t>
            </a:r>
            <a:r>
              <a:rPr lang="en-US" sz="3000" i="1" dirty="0" err="1" smtClean="0"/>
              <a:t>alterações</a:t>
            </a:r>
            <a:r>
              <a:rPr lang="en-US" sz="3000" i="1" dirty="0" smtClean="0"/>
              <a:t> </a:t>
            </a:r>
            <a:r>
              <a:rPr lang="en-US" sz="3000" i="1" dirty="0" err="1"/>
              <a:t>para</a:t>
            </a:r>
            <a:r>
              <a:rPr lang="en-US" sz="3000" i="1" dirty="0"/>
              <a:t> o BO </a:t>
            </a:r>
            <a:r>
              <a:rPr lang="en-US" sz="3000" i="1" dirty="0" smtClean="0"/>
              <a:t>layer.</a:t>
            </a:r>
          </a:p>
          <a:p>
            <a:pPr algn="l"/>
            <a:r>
              <a:rPr lang="en-US" sz="2100" dirty="0" smtClean="0">
                <a:solidFill>
                  <a:srgbClr val="224433"/>
                </a:solidFill>
                <a:latin typeface="Arial monospaced for SAP" pitchFamily="49" charset="0"/>
              </a:rPr>
              <a:t>   Data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: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en-US" sz="2100" dirty="0" smtClean="0">
                <a:solidFill>
                  <a:srgbClr val="224433"/>
                </a:solidFill>
                <a:latin typeface="Arial monospaced for SAP" pitchFamily="49" charset="0"/>
              </a:rPr>
              <a:t>TYPE 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REF TO 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cl_crm_bol_core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r>
              <a:rPr lang="en-US" sz="21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en-US" sz="21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= 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cl_crm_bol_core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=&gt;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get_instance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( ).</a:t>
            </a:r>
          </a:p>
          <a:p>
            <a:pPr algn="l"/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-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&gt;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modify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( ).</a:t>
            </a:r>
          </a:p>
          <a:p>
            <a:pPr algn="l"/>
            <a:endParaRPr lang="en-US" sz="1800" dirty="0" smtClean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3000" i="1" dirty="0" err="1" smtClean="0"/>
              <a:t>Recuperar</a:t>
            </a:r>
            <a:r>
              <a:rPr lang="en-US" sz="3000" i="1" dirty="0" smtClean="0"/>
              <a:t> </a:t>
            </a:r>
            <a:r>
              <a:rPr lang="en-US" sz="3000" i="1" dirty="0"/>
              <a:t>o </a:t>
            </a:r>
            <a:r>
              <a:rPr lang="en-US" sz="3000" i="1" dirty="0" err="1"/>
              <a:t>contexto</a:t>
            </a:r>
            <a:r>
              <a:rPr lang="en-US" sz="3000" i="1" dirty="0"/>
              <a:t> da </a:t>
            </a:r>
            <a:r>
              <a:rPr lang="en-US" sz="3000" i="1" dirty="0" err="1" smtClean="0"/>
              <a:t>transação</a:t>
            </a:r>
            <a:r>
              <a:rPr lang="en-US" sz="3000" i="1" dirty="0" smtClean="0"/>
              <a:t>.</a:t>
            </a:r>
            <a:endParaRPr lang="en-US" sz="3000" i="1" dirty="0"/>
          </a:p>
          <a:p>
            <a:pPr algn="l"/>
            <a:r>
              <a:rPr lang="en-US" sz="2100" dirty="0" smtClean="0">
                <a:solidFill>
                  <a:srgbClr val="224433"/>
                </a:solidFill>
                <a:latin typeface="Arial monospaced for SAP" pitchFamily="49" charset="0"/>
              </a:rPr>
              <a:t>   DATA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: 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lv_transaction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 TYPE REF TO 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if_bol_transaction_context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lv_transaction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= 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get_transaction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( ).</a:t>
            </a:r>
          </a:p>
          <a:p>
            <a:pPr algn="l"/>
            <a:endParaRPr lang="en-US" sz="1800" dirty="0" smtClean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3000" i="1" dirty="0" err="1" smtClean="0"/>
              <a:t>Salvar</a:t>
            </a:r>
            <a:r>
              <a:rPr lang="en-US" sz="3000" i="1" dirty="0" smtClean="0"/>
              <a:t> </a:t>
            </a:r>
            <a:r>
              <a:rPr lang="en-US" sz="3000" i="1" dirty="0"/>
              <a:t>as </a:t>
            </a:r>
            <a:r>
              <a:rPr lang="en-US" sz="3000" i="1" dirty="0" err="1" smtClean="0"/>
              <a:t>alterações</a:t>
            </a:r>
            <a:r>
              <a:rPr lang="en-US" sz="3000" i="1" dirty="0" smtClean="0"/>
              <a:t>.</a:t>
            </a:r>
            <a:endParaRPr lang="en-US" sz="3000" i="1" dirty="0"/>
          </a:p>
          <a:p>
            <a:pPr algn="l"/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lv_transaction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-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&gt;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save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( ).</a:t>
            </a:r>
          </a:p>
          <a:p>
            <a:pPr algn="l"/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lv_transaction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-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&gt;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commit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( ).</a:t>
            </a:r>
            <a:endParaRPr lang="en-US" sz="2100" dirty="0">
              <a:solidFill>
                <a:srgbClr val="224433"/>
              </a:solidFill>
              <a:latin typeface="Arial monospaced for SAP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smtClean="0"/>
              <a:t>Criando Entidades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3721" y="1479368"/>
            <a:ext cx="8376557" cy="4911636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pt-BR" sz="3000" i="1" dirty="0" smtClean="0"/>
              <a:t>Iniciar a camada BOL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DATA: 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 TYPE REF TO 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cl_crm_bol_core</a:t>
            </a:r>
            <a:r>
              <a:rPr lang="en-US" sz="2100" dirty="0" smtClean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/>
            </a:r>
            <a:b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</a:br>
            <a:r>
              <a:rPr lang="en-US" sz="2100" dirty="0" smtClean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en-US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 = 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cl_crm_bol_core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=&gt;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get_instance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( ). </a:t>
            </a:r>
            <a:endParaRPr lang="en-US" sz="2100" dirty="0" smtClean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 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-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&gt;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start_up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( 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iv_appl_name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 = 'ALL' ). </a:t>
            </a:r>
            <a:endParaRPr lang="en-US" sz="21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endParaRPr lang="pt-BR" sz="21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3000" i="1" dirty="0" err="1" smtClean="0"/>
              <a:t>Recuperar</a:t>
            </a:r>
            <a:r>
              <a:rPr lang="en-US" sz="3000" i="1" dirty="0" smtClean="0"/>
              <a:t> </a:t>
            </a:r>
            <a:r>
              <a:rPr lang="pt-BR" sz="2800" dirty="0" smtClean="0"/>
              <a:t>Instância </a:t>
            </a:r>
            <a:r>
              <a:rPr lang="en-US" sz="3000" i="1" dirty="0" err="1" smtClean="0"/>
              <a:t>construtora</a:t>
            </a:r>
            <a:r>
              <a:rPr lang="en-US" sz="3000" i="1" dirty="0" smtClean="0"/>
              <a:t> da </a:t>
            </a:r>
            <a:r>
              <a:rPr lang="en-US" sz="3000" i="1" dirty="0" err="1" smtClean="0"/>
              <a:t>entidade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DATA: 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lv_btorder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 TYPE REF TO 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cl_crm_bol_entity_factory</a:t>
            </a:r>
            <a:r>
              <a:rPr lang="en-US" sz="2100" dirty="0" smtClean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/>
            </a:r>
            <a:b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</a:b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lv_btorder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 = 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get_entity_factory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( '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BTOrder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' ). </a:t>
            </a:r>
            <a:endParaRPr lang="pt-BR" sz="21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endParaRPr lang="en-US" sz="1800" dirty="0" smtClean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3000" i="1" dirty="0" err="1" smtClean="0"/>
              <a:t>Preencher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atributos</a:t>
            </a:r>
            <a:r>
              <a:rPr lang="en-US" sz="3000" i="1" dirty="0" smtClean="0"/>
              <a:t> da </a:t>
            </a:r>
            <a:r>
              <a:rPr lang="en-US" sz="3000" i="1" dirty="0" err="1" smtClean="0"/>
              <a:t>entidade</a:t>
            </a:r>
            <a:r>
              <a:rPr lang="en-US" sz="3000" i="1" dirty="0" smtClean="0"/>
              <a:t>.</a:t>
            </a:r>
            <a:endParaRPr lang="en-US" sz="3000" i="1" dirty="0"/>
          </a:p>
          <a:p>
            <a:pPr algn="l"/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DATA: 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lt_params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 TYPE 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crmt_name_value_pair_tab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,</a:t>
            </a:r>
            <a:b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</a:b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      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ls_params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 TYPE 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crmt_name_value_pair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  <a:b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</a:b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/>
            </a:r>
            <a:b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</a:b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     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ls_params-name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 = 'PROCESS_TYPE'.</a:t>
            </a:r>
            <a:b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</a:b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     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ls_params-value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 = 'CRMC'.</a:t>
            </a:r>
            <a:b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</a:b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	  APPEND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 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ls_params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 TO 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lt_params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. </a:t>
            </a:r>
          </a:p>
          <a:p>
            <a:pPr algn="l"/>
            <a:endParaRPr lang="en-US" sz="1800" dirty="0" smtClean="0">
              <a:solidFill>
                <a:srgbClr val="224433"/>
              </a:solidFill>
              <a:latin typeface="Arial monospaced for SAP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0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b="1" dirty="0" smtClean="0"/>
              <a:t>Criando Entidades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04107" y="1355271"/>
            <a:ext cx="8735785" cy="5117375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pt-BR" sz="3000" i="1" dirty="0" smtClean="0"/>
              <a:t>Criar entidade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DATA: 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lv_header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 TYPE REF TO 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cl_crm_bol_entity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/>
            </a:r>
            <a:b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</a:br>
            <a:r>
              <a:rPr lang="en-US" sz="2100" dirty="0" smtClean="0">
                <a:solidFill>
                  <a:srgbClr val="224433"/>
                </a:solidFill>
                <a:latin typeface="Arial monospaced for SAP" pitchFamily="49" charset="0"/>
              </a:rPr>
              <a:t>   </a:t>
            </a:r>
            <a:r>
              <a:rPr lang="en-US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lv_header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 = 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lv_btorder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-&gt;create( </a:t>
            </a:r>
            <a:r>
              <a:rPr lang="en-US" sz="2100" dirty="0" err="1">
                <a:solidFill>
                  <a:srgbClr val="224433"/>
                </a:solidFill>
                <a:latin typeface="Arial monospaced for SAP" pitchFamily="49" charset="0"/>
              </a:rPr>
              <a:t>lt_params</a:t>
            </a:r>
            <a:r>
              <a:rPr lang="en-US" sz="2100" dirty="0">
                <a:solidFill>
                  <a:srgbClr val="224433"/>
                </a:solidFill>
                <a:latin typeface="Arial monospaced for SAP" pitchFamily="49" charset="0"/>
              </a:rPr>
              <a:t> ). 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pt-BR" sz="2100" dirty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pt-BR" sz="3000" i="1" dirty="0" smtClean="0"/>
              <a:t>Publicar alterações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lv_bol_core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modify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( ). </a:t>
            </a:r>
            <a:endParaRPr lang="pt-BR" sz="2100" dirty="0" smtClean="0">
              <a:solidFill>
                <a:srgbClr val="224433"/>
              </a:solidFill>
              <a:latin typeface="Arial monospaced for SAP" pitchFamily="49" charset="0"/>
            </a:endParaRPr>
          </a:p>
          <a:p>
            <a:pPr algn="l"/>
            <a:endParaRPr lang="en-US" sz="1800" dirty="0" smtClean="0">
              <a:solidFill>
                <a:srgbClr val="224433"/>
              </a:solidFill>
              <a:latin typeface="Arial monospaced for SAP" pitchFamily="49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3000" i="1" dirty="0" err="1" smtClean="0"/>
              <a:t>Salvar</a:t>
            </a:r>
            <a:r>
              <a:rPr lang="en-US" sz="3000" i="1" dirty="0" smtClean="0"/>
              <a:t> dados</a:t>
            </a:r>
            <a:endParaRPr lang="en-US" sz="3000" i="1" dirty="0"/>
          </a:p>
          <a:p>
            <a:pPr algn="l"/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DATA: 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lv_transaction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 TYPE REF TO 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if_bol_transaction_context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.</a:t>
            </a:r>
          </a:p>
          <a:p>
            <a:pPr algn="l"/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/>
            </a:r>
            <a:b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</a:b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lv_transaction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 = 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lv_header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-&gt;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get_transaction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( ).</a:t>
            </a:r>
            <a:b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</a:b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lv_transaction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-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&gt;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save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( ).</a:t>
            </a:r>
            <a:b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</a:b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    </a:t>
            </a:r>
            <a:r>
              <a:rPr lang="pt-BR" sz="2100" dirty="0" err="1" smtClean="0">
                <a:solidFill>
                  <a:srgbClr val="224433"/>
                </a:solidFill>
                <a:latin typeface="Arial monospaced for SAP" pitchFamily="49" charset="0"/>
              </a:rPr>
              <a:t>lv_transaction</a:t>
            </a:r>
            <a:r>
              <a:rPr lang="pt-BR" sz="2100" dirty="0" smtClean="0">
                <a:solidFill>
                  <a:srgbClr val="224433"/>
                </a:solidFill>
                <a:latin typeface="Arial monospaced for SAP" pitchFamily="49" charset="0"/>
              </a:rPr>
              <a:t>-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&gt;</a:t>
            </a:r>
            <a:r>
              <a:rPr lang="pt-BR" sz="2100" dirty="0" err="1">
                <a:solidFill>
                  <a:srgbClr val="224433"/>
                </a:solidFill>
                <a:latin typeface="Arial monospaced for SAP" pitchFamily="49" charset="0"/>
              </a:rPr>
              <a:t>commit</a:t>
            </a:r>
            <a:r>
              <a:rPr lang="pt-BR" sz="2100" dirty="0">
                <a:solidFill>
                  <a:srgbClr val="224433"/>
                </a:solidFill>
                <a:latin typeface="Arial monospaced for SAP" pitchFamily="49" charset="0"/>
              </a:rPr>
              <a:t>( ). </a:t>
            </a:r>
            <a:endParaRPr lang="en-US" sz="2100" dirty="0">
              <a:solidFill>
                <a:srgbClr val="224433"/>
              </a:solidFill>
              <a:latin typeface="Arial monospaced for SAP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5492" y="0"/>
            <a:ext cx="2658292" cy="1470025"/>
          </a:xfrm>
        </p:spPr>
        <p:txBody>
          <a:bodyPr/>
          <a:lstStyle/>
          <a:p>
            <a:r>
              <a:rPr lang="pt-BR" b="1" dirty="0" smtClean="0"/>
              <a:t>Aplicações BSP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7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4113621"/>
          </a:xfrm>
        </p:spPr>
        <p:txBody>
          <a:bodyPr>
            <a:noAutofit/>
          </a:bodyPr>
          <a:lstStyle/>
          <a:p>
            <a:pPr algn="ctr"/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/>
              <a:t/>
            </a:r>
            <a:br>
              <a:rPr lang="pt-BR" sz="8000" b="1" i="1" dirty="0"/>
            </a:br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/>
              <a:t/>
            </a:r>
            <a:br>
              <a:rPr lang="pt-BR" sz="8000" b="1" i="1" dirty="0"/>
            </a:br>
            <a:r>
              <a:rPr lang="pt-BR" sz="8000" b="1" i="1" dirty="0" smtClean="0"/>
              <a:t/>
            </a:r>
            <a:br>
              <a:rPr lang="pt-BR" sz="8000" b="1" i="1" dirty="0" smtClean="0"/>
            </a:br>
            <a:r>
              <a:rPr lang="pt-BR" sz="8000" b="1" i="1" dirty="0"/>
              <a:t/>
            </a:r>
            <a:br>
              <a:rPr lang="pt-BR" sz="8000" b="1" i="1" dirty="0"/>
            </a:br>
            <a:r>
              <a:rPr lang="pt-BR" sz="8000" b="1" dirty="0" smtClean="0"/>
              <a:t> </a:t>
            </a:r>
            <a:r>
              <a:rPr lang="pt-BR" sz="8000" b="1" i="1" u="sng" dirty="0" smtClean="0"/>
              <a:t/>
            </a:r>
            <a:br>
              <a:rPr lang="pt-BR" sz="8000" b="1" i="1" u="sng" dirty="0" smtClean="0"/>
            </a:br>
            <a:r>
              <a:rPr lang="pt-BR" sz="8000" b="1" i="1" u="sng" dirty="0" smtClean="0"/>
              <a:t/>
            </a:r>
            <a:br>
              <a:rPr lang="pt-BR" sz="8000" b="1" i="1" u="sng" dirty="0" smtClean="0"/>
            </a:br>
            <a:r>
              <a:rPr lang="pt-BR" sz="8000" b="1" i="1" dirty="0" smtClean="0"/>
              <a:t>Estrutura CRM</a:t>
            </a:r>
            <a:br>
              <a:rPr lang="pt-BR" sz="8000" b="1" i="1" dirty="0" smtClean="0"/>
            </a:br>
            <a:r>
              <a:rPr lang="pt-BR" sz="8000" b="1" i="1" dirty="0" smtClean="0"/>
              <a:t/>
            </a:r>
            <a:br>
              <a:rPr lang="pt-BR" sz="8000" b="1" i="1" dirty="0" smtClean="0"/>
            </a:br>
            <a:endParaRPr lang="pt-BR" sz="8000" b="1" i="1" dirty="0"/>
          </a:p>
        </p:txBody>
      </p:sp>
    </p:spTree>
    <p:extLst>
      <p:ext uri="{BB962C8B-B14F-4D97-AF65-F5344CB8AC3E}">
        <p14:creationId xmlns:p14="http://schemas.microsoft.com/office/powerpoint/2010/main" val="179225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137" y="4153989"/>
            <a:ext cx="8388967" cy="2403565"/>
          </a:xfrm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Equipe</a:t>
            </a:r>
            <a:r>
              <a:rPr lang="en-GB" dirty="0" smtClean="0">
                <a:solidFill>
                  <a:schemeClr val="bg1"/>
                </a:solidFill>
              </a:rPr>
              <a:t> CRM 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jose.sabino@accenture.com 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giovanni.gabriel@accenture.com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erik.bormann@accenture.com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37807" y="52250"/>
            <a:ext cx="4950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smtClean="0">
                <a:solidFill>
                  <a:schemeClr val="bg1"/>
                </a:solidFill>
              </a:rPr>
              <a:t>FIM</a:t>
            </a:r>
            <a:endParaRPr lang="pt-BR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20570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fontAlgn="base"/>
            <a:r>
              <a:rPr lang="pt-BR" b="1" dirty="0" smtClean="0"/>
              <a:t>CRM </a:t>
            </a:r>
            <a:r>
              <a:rPr lang="pt-BR" b="1" dirty="0" err="1" smtClean="0"/>
              <a:t>User</a:t>
            </a:r>
            <a:r>
              <a:rPr lang="pt-BR" b="1" dirty="0" smtClean="0"/>
              <a:t> Interface</a:t>
            </a:r>
            <a:endParaRPr lang="pt-BR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/>
          </a:bodyPr>
          <a:lstStyle/>
          <a:p>
            <a:pPr marL="457200" indent="-457200" algn="l" fontAlgn="base">
              <a:buFont typeface="Wingdings" pitchFamily="2" charset="2"/>
              <a:buChar char="ü"/>
            </a:pPr>
            <a:r>
              <a:rPr lang="pt-BR" sz="2400" dirty="0" smtClean="0"/>
              <a:t>Totalmente Web</a:t>
            </a:r>
          </a:p>
          <a:p>
            <a:pPr marL="457200" indent="-457200" algn="l" fontAlgn="base">
              <a:buFont typeface="Wingdings" pitchFamily="2" charset="2"/>
              <a:buChar char="ü"/>
            </a:pPr>
            <a:r>
              <a:rPr lang="pt-BR" sz="2400" dirty="0" smtClean="0"/>
              <a:t>Maior flexibilidade/compatibilidade</a:t>
            </a:r>
          </a:p>
          <a:p>
            <a:pPr marL="457200" indent="-457200" algn="l" fontAlgn="base">
              <a:buFont typeface="Wingdings" pitchFamily="2" charset="2"/>
              <a:buChar char="ü"/>
            </a:pPr>
            <a:r>
              <a:rPr lang="pt-BR" sz="2400" dirty="0" smtClean="0"/>
              <a:t>Interface Intuitiva</a:t>
            </a:r>
          </a:p>
          <a:p>
            <a:pPr marL="457200" indent="-457200" algn="l" fontAlgn="base">
              <a:buFont typeface="Wingdings" pitchFamily="2" charset="2"/>
              <a:buChar char="ü"/>
            </a:pPr>
            <a:r>
              <a:rPr lang="pt-BR" sz="2400" dirty="0" smtClean="0"/>
              <a:t>Versão Atual: 7.0</a:t>
            </a:r>
          </a:p>
          <a:p>
            <a:pPr marL="457200" indent="-457200" algn="l" fontAlgn="base">
              <a:buFont typeface="Wingdings" pitchFamily="2" charset="2"/>
              <a:buChar char="ü"/>
            </a:pPr>
            <a:r>
              <a:rPr lang="pt-BR" sz="2400" dirty="0" smtClean="0"/>
              <a:t>Utiliza arquitetura MVC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57057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fontAlgn="base"/>
            <a:r>
              <a:rPr lang="pt-BR" b="1" dirty="0"/>
              <a:t>Modelo-Visão-Controle (MVC)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245928" cy="4767943"/>
          </a:xfrm>
        </p:spPr>
        <p:txBody>
          <a:bodyPr>
            <a:normAutofit/>
          </a:bodyPr>
          <a:lstStyle/>
          <a:p>
            <a:pPr marL="457200" indent="-457200" algn="just" fontAlgn="base">
              <a:buFont typeface="Wingdings" pitchFamily="2" charset="2"/>
              <a:buChar char="ü"/>
            </a:pPr>
            <a:r>
              <a:rPr lang="pt-BR" sz="2400" i="1" dirty="0"/>
              <a:t>O </a:t>
            </a:r>
            <a:r>
              <a:rPr lang="pt-BR" sz="2400" i="1" dirty="0" smtClean="0"/>
              <a:t>SAP CRM </a:t>
            </a:r>
            <a:r>
              <a:rPr lang="pt-BR" sz="2400" i="1" dirty="0"/>
              <a:t>implementa o padrão de desenvolvimento modelo-visão-controle (MVC) que é amplamente adotado na programação Web. O MVC visa separar a lógica de negócio da interface com o usuário, assim os programadores podem mudar facilmente cada parte, sem afetar as outras. No padrão MVC, o modelo representa as informações (os dados) e as regras de negócio, a visão contém elemento de interface com o usuário, como textos, formulários, e o controle gerencia a comunicação entre o modelo e a visão</a:t>
            </a:r>
            <a:r>
              <a:rPr lang="pt-BR" sz="2400" i="1" dirty="0" smtClean="0"/>
              <a:t>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1178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08421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kern="1200" baseline="0">
                <a:solidFill>
                  <a:srgbClr val="0088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fontAlgn="base"/>
            <a:r>
              <a:rPr lang="pt-BR" b="1" dirty="0"/>
              <a:t>Modelo-Visão-Controle (MVC)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5943" y="1528353"/>
            <a:ext cx="8752114" cy="4767943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1" y="829494"/>
            <a:ext cx="8389955" cy="574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3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Accenture_Shark_basicA_MS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bcb8cf291c8653af57dd6a29bb52d0ee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036f0d1f483fee2c7aa86809005d6981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2CFEB9-DA8F-4CA0-9229-D38530D0B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FE0DD0F-48CC-4800-9BA9-4B9A92D54904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bc841b31-d549-43ed-bc47-0086310aa7e9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921FCD2-2627-475B-9D6C-64ED98D6DB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Accenture_Shark_basicA_MS2007</Template>
  <TotalTime>12420</TotalTime>
  <Words>2043</Words>
  <Application>Microsoft Office PowerPoint</Application>
  <PresentationFormat>Apresentação na tela (4:3)</PresentationFormat>
  <Paragraphs>443</Paragraphs>
  <Slides>60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1" baseType="lpstr">
      <vt:lpstr>Accenture_Shark_basicA_MS2007</vt:lpstr>
      <vt:lpstr>SAP CRM Programming (BOL)</vt:lpstr>
      <vt:lpstr>Apresentação do PowerPoint</vt:lpstr>
      <vt:lpstr>      DIA 1  Conceito CRM  </vt:lpstr>
      <vt:lpstr>O conceito CRM</vt:lpstr>
      <vt:lpstr>Módulos SAP CRM</vt:lpstr>
      <vt:lpstr>         Estrutura CRM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        Orientação a Objetos </vt:lpstr>
      <vt:lpstr>O que significa Orientação a Objetos?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      DIA 2   GENIL / BOL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Aplicações BSP </vt:lpstr>
      <vt:lpstr>Equipe CRM  jose.sabino@accenture.com  giovanni.gabriel@accenture.com erik.bormann@accenture.com  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– Whirlpool CRM ( as of February 4th)</dc:title>
  <dc:creator>rodrigo.moulard</dc:creator>
  <cp:lastModifiedBy>De Souza Vidoto, Laís</cp:lastModifiedBy>
  <cp:revision>539</cp:revision>
  <cp:lastPrinted>2009-05-13T13:35:35Z</cp:lastPrinted>
  <dcterms:created xsi:type="dcterms:W3CDTF">2011-02-09T16:48:14Z</dcterms:created>
  <dcterms:modified xsi:type="dcterms:W3CDTF">2015-10-15T14:27:42Z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0x0101007F480F3B2C10C74BB61478E4247D6E77</vt:lpwstr>
  </property>
</Properties>
</file>