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8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  <p:sldMasterId id="2147483725" r:id="rId2"/>
    <p:sldMasterId id="2147483737" r:id="rId3"/>
    <p:sldMasterId id="2147483742" r:id="rId4"/>
    <p:sldMasterId id="2147483754" r:id="rId5"/>
    <p:sldMasterId id="2147483766" r:id="rId6"/>
    <p:sldMasterId id="2147483778" r:id="rId7"/>
    <p:sldMasterId id="2147483790" r:id="rId8"/>
    <p:sldMasterId id="2147483802" r:id="rId9"/>
  </p:sldMasterIdLst>
  <p:notesMasterIdLst>
    <p:notesMasterId r:id="rId35"/>
  </p:notesMasterIdLst>
  <p:sldIdLst>
    <p:sldId id="256" r:id="rId10"/>
    <p:sldId id="257" r:id="rId11"/>
    <p:sldId id="258" r:id="rId12"/>
    <p:sldId id="280" r:id="rId13"/>
    <p:sldId id="282" r:id="rId14"/>
    <p:sldId id="259" r:id="rId15"/>
    <p:sldId id="278" r:id="rId16"/>
    <p:sldId id="260" r:id="rId17"/>
    <p:sldId id="261" r:id="rId18"/>
    <p:sldId id="281" r:id="rId19"/>
    <p:sldId id="288" r:id="rId20"/>
    <p:sldId id="265" r:id="rId21"/>
    <p:sldId id="266" r:id="rId22"/>
    <p:sldId id="267" r:id="rId23"/>
    <p:sldId id="283" r:id="rId24"/>
    <p:sldId id="268" r:id="rId25"/>
    <p:sldId id="284" r:id="rId26"/>
    <p:sldId id="285" r:id="rId27"/>
    <p:sldId id="286" r:id="rId28"/>
    <p:sldId id="287" r:id="rId29"/>
    <p:sldId id="295" r:id="rId30"/>
    <p:sldId id="296" r:id="rId31"/>
    <p:sldId id="270" r:id="rId32"/>
    <p:sldId id="294" r:id="rId33"/>
    <p:sldId id="29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14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343040"/>
            <a:ext cx="548604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98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99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24E69F23-0885-4E15-B933-0F3BC4883B31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56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6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C09263E8-D2F1-44C7-A744-63B91CB9A47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7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072BAA94-3479-4850-AE3C-FA6DEB9D4E8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6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4C690DB-68A3-432B-92BE-00C95E6A692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7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36085243-AA9A-4D77-A4AF-3239A99E5DE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8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0DA2944-A83C-481E-9DB2-7E8173F71E8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7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31E2202-A621-422F-BFB0-8F4152ACCD8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7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DCEAF4-1277-4DEC-8EDE-1C361C086E5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8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0985CC29-59A8-4AA0-8242-F8DF977710D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8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0DA2944-A83C-481E-9DB2-7E8173F71E8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7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0F2C9A51-5514-431F-91AD-AAB7FF72612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1FFC81C-9CBF-4436-A93F-20C4B5563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96850"/>
            <a:ext cx="2114550" cy="6356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96850"/>
            <a:ext cx="6191250" cy="6356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2192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96850"/>
            <a:ext cx="2114550" cy="6356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96850"/>
            <a:ext cx="6191250" cy="6356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3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74399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15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6050"/>
            <a:ext cx="18542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91850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813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8761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1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393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466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38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789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52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728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580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986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644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2192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938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860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300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97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177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659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311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494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067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8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8761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174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393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466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381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789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52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728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580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9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C3CF0FF-F7F0-4AF9-88FD-58F78F236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644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34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938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860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300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97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177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659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311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4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067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813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8761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174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3933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466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38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789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52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7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580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9867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644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346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9389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8609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300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97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177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6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3118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4943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0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 algn="r">
              <a:lnSpc>
                <a:spcPct val="100000"/>
              </a:lnSpc>
            </a:pPr>
            <a:fld id="{58A1F9B4-DD89-4876-95A1-8F57F4829D6D}" type="slidenum">
              <a:rPr lang="en-US" sz="1200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66725" y="6553200"/>
            <a:ext cx="2716213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 algn="l" eaLnBrk="0" hangingPunct="0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900"/>
              <a:t>Copyright © 2011 Accenture All Rights Reserved. </a:t>
            </a:r>
          </a:p>
        </p:txBody>
      </p:sp>
      <p:pic>
        <p:nvPicPr>
          <p:cNvPr id="1030" name="Picture 6" descr="A4_Code_2 [Converted])pool blu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4 laptopgirlside"/>
          <p:cNvPicPr>
            <a:picLocks noChangeAspect="1" noChangeArrowheads="1"/>
          </p:cNvPicPr>
          <p:nvPr/>
        </p:nvPicPr>
        <p:blipFill>
          <a:blip r:embed="rId13" cstate="print"/>
          <a:srcRect l="3226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19100" y="6553200"/>
            <a:ext cx="750093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 algn="l" eaLnBrk="0" hangingPunct="0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900" dirty="0"/>
              <a:t>Copyright </a:t>
            </a:r>
            <a:r>
              <a:rPr lang="en-US" sz="900"/>
              <a:t>© 2011 </a:t>
            </a:r>
            <a:r>
              <a:rPr lang="en-US" sz="900" dirty="0"/>
              <a:t>Accenture All Rights Reserved. Accenture, its logo, and Accenture High Performance Delivered are trademarks of Accenture.</a:t>
            </a:r>
          </a:p>
        </p:txBody>
      </p:sp>
      <p:pic>
        <p:nvPicPr>
          <p:cNvPr id="2052" name="Picture 7" descr="A4_Code_2 [Converted])pool blu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 descr="SigHPD_Sz3_2X_gray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3400" y="2478088"/>
            <a:ext cx="2743200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0"/>
            <a:ext cx="8280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  <a:endParaRPr lang="en-US" altLang="pt-B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200150"/>
            <a:ext cx="82772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/>
        </p:nvSpPr>
        <p:spPr bwMode="auto">
          <a:xfrm>
            <a:off x="434975" y="6480175"/>
            <a:ext cx="413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t>Copyright © 2015 Accenture. Todos os direitos reservados. Proprietário e confidencial.</a:t>
            </a: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243888" y="6616700"/>
            <a:ext cx="4683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defRPr/>
            </a:pPr>
            <a:fld id="{1F99EFCA-6FFB-4991-A2A8-1CB347EB463B}" type="slidenum"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pPr algn="r">
                <a:defRPr/>
              </a:pPr>
              <a:t>‹#›</a:t>
            </a:fld>
            <a:endParaRPr lang="en-US" sz="9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kern="1200">
          <a:solidFill>
            <a:srgbClr val="002060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9pPr>
    </p:titleStyle>
    <p:bodyStyle>
      <a:lvl1pPr marL="136525" indent="-13652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309563" indent="-166688" algn="l" rtl="0" eaLnBrk="1" fontAlgn="base" hangingPunct="1">
        <a:spcBef>
          <a:spcPts val="6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447675" indent="-138113" algn="l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C8B2-D67F-49C7-AFCC-97A86F53762A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9C23-8686-41D1-9B94-7A19B93FB10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457200" y="4585342"/>
            <a:ext cx="6553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</a:pPr>
            <a:r>
              <a:rPr lang="en-US" sz="3200" dirty="0">
                <a:solidFill>
                  <a:schemeClr val="accent2"/>
                </a:solidFill>
              </a:rPr>
              <a:t>Application Delivery </a:t>
            </a:r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</a:pPr>
            <a:r>
              <a:rPr lang="en-US" sz="3200" dirty="0">
                <a:solidFill>
                  <a:schemeClr val="accent2"/>
                </a:solidFill>
              </a:rPr>
              <a:t>Fundamentals: Java </a:t>
            </a:r>
            <a:r>
              <a:rPr lang="en-US" sz="3200" dirty="0" err="1" smtClean="0">
                <a:solidFill>
                  <a:schemeClr val="accent2"/>
                </a:solidFill>
              </a:rPr>
              <a:t>Avançado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464234" y="5537200"/>
            <a:ext cx="65627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sz="2500" dirty="0" err="1" smtClean="0">
                <a:solidFill>
                  <a:srgbClr val="198B33"/>
                </a:solidFill>
              </a:rPr>
              <a:t>Módulo</a:t>
            </a:r>
            <a:r>
              <a:rPr lang="en-US" sz="2500" dirty="0" smtClean="0">
                <a:solidFill>
                  <a:srgbClr val="198B33"/>
                </a:solidFill>
              </a:rPr>
              <a:t> </a:t>
            </a:r>
            <a:r>
              <a:rPr lang="en-US" sz="2500" dirty="0">
                <a:solidFill>
                  <a:srgbClr val="198B33"/>
                </a:solidFill>
              </a:rPr>
              <a:t>1: </a:t>
            </a:r>
            <a:r>
              <a:rPr lang="en-US" sz="2500" dirty="0" smtClean="0">
                <a:solidFill>
                  <a:srgbClr val="198B33"/>
                </a:solidFill>
              </a:rPr>
              <a:t>Entrada e </a:t>
            </a:r>
            <a:r>
              <a:rPr lang="en-US" sz="2500" dirty="0" err="1" smtClean="0">
                <a:solidFill>
                  <a:srgbClr val="198B33"/>
                </a:solidFill>
              </a:rPr>
              <a:t>Saída</a:t>
            </a:r>
            <a:endParaRPr lang="en-US" sz="2500" dirty="0">
              <a:solidFill>
                <a:srgbClr val="198B33"/>
              </a:solidFill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1820" y="1818384"/>
            <a:ext cx="7620000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/>
              <a:t>class </a:t>
            </a:r>
            <a:r>
              <a:rPr lang="en-US" altLang="en-US" sz="1400" dirty="0" err="1"/>
              <a:t>TestaSaida</a:t>
            </a:r>
            <a:r>
              <a:rPr lang="en-US" altLang="en-US" sz="1400" dirty="0"/>
              <a:t> { </a:t>
            </a:r>
            <a:endParaRPr lang="en-US" altLang="en-US" sz="1400" dirty="0" smtClean="0"/>
          </a:p>
          <a:p>
            <a:pPr marR="0" lvl="1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/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public static void main(String[] </a:t>
            </a:r>
            <a:r>
              <a:rPr lang="en-US" altLang="en-US" sz="1400" dirty="0" err="1"/>
              <a:t>args</a:t>
            </a:r>
            <a:r>
              <a:rPr lang="en-US" altLang="en-US" sz="1400" dirty="0"/>
              <a:t>) throws </a:t>
            </a:r>
            <a:r>
              <a:rPr lang="en-US" altLang="en-US" sz="1400" dirty="0" err="1"/>
              <a:t>IOException</a:t>
            </a:r>
            <a:r>
              <a:rPr lang="en-US" altLang="en-US" sz="1400" dirty="0"/>
              <a:t> </a:t>
            </a:r>
            <a:r>
              <a:rPr lang="en-US" altLang="en-US" sz="1400" dirty="0" smtClean="0"/>
              <a:t>{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/>
              <a:t> </a:t>
            </a:r>
            <a:endParaRPr lang="en-US" altLang="en-US" sz="1400" dirty="0"/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/>
              <a:t>OutputStream</a:t>
            </a:r>
            <a:r>
              <a:rPr lang="en-US" altLang="en-US" sz="1400" dirty="0"/>
              <a:t> </a:t>
            </a:r>
            <a:r>
              <a:rPr lang="en-US" altLang="en-US" sz="1400" dirty="0" err="1"/>
              <a:t>os</a:t>
            </a:r>
            <a:r>
              <a:rPr lang="en-US" altLang="en-US" sz="1400" dirty="0"/>
              <a:t> = new </a:t>
            </a:r>
            <a:r>
              <a:rPr lang="en-US" altLang="en-US" sz="1400" dirty="0" err="1"/>
              <a:t>FileOutputStream</a:t>
            </a:r>
            <a:r>
              <a:rPr lang="en-US" altLang="en-US" sz="1400" dirty="0"/>
              <a:t>("saida.txt");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/>
              <a:t>OutputStreamWriter</a:t>
            </a:r>
            <a:r>
              <a:rPr lang="en-US" altLang="en-US" sz="1400" dirty="0"/>
              <a:t> </a:t>
            </a:r>
            <a:r>
              <a:rPr lang="en-US" altLang="en-US" sz="1400" dirty="0" err="1"/>
              <a:t>osw</a:t>
            </a:r>
            <a:r>
              <a:rPr lang="en-US" altLang="en-US" sz="1400" dirty="0"/>
              <a:t> = </a:t>
            </a:r>
            <a:r>
              <a:rPr lang="en-US" altLang="en-US" sz="1400" dirty="0" smtClean="0"/>
              <a:t>new </a:t>
            </a:r>
            <a:r>
              <a:rPr lang="en-US" altLang="en-US" sz="1400" dirty="0" err="1" smtClean="0"/>
              <a:t>OutputStreamWriter</a:t>
            </a:r>
            <a:r>
              <a:rPr lang="en-US" altLang="en-US" sz="1400" dirty="0" smtClean="0"/>
              <a:t>(</a:t>
            </a:r>
            <a:r>
              <a:rPr lang="en-US" altLang="en-US" sz="1400" dirty="0" err="1" smtClean="0"/>
              <a:t>os</a:t>
            </a:r>
            <a:r>
              <a:rPr lang="en-US" altLang="en-US" sz="1400" dirty="0" smtClean="0"/>
              <a:t>);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/>
              <a:t> </a:t>
            </a:r>
            <a:endParaRPr lang="en-US" altLang="en-US" sz="1400" dirty="0"/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/>
              <a:t>BufferedWriter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bw</a:t>
            </a:r>
            <a:r>
              <a:rPr lang="en-US" altLang="en-US" sz="1400" dirty="0"/>
              <a:t> = new </a:t>
            </a:r>
            <a:r>
              <a:rPr lang="en-US" altLang="en-US" sz="1400" dirty="0" err="1"/>
              <a:t>BufferedWriter</a:t>
            </a:r>
            <a:r>
              <a:rPr lang="en-US" altLang="en-US" sz="1400" dirty="0"/>
              <a:t>(</a:t>
            </a:r>
            <a:r>
              <a:rPr lang="en-US" altLang="en-US" sz="1400" dirty="0" err="1"/>
              <a:t>osw</a:t>
            </a:r>
            <a:r>
              <a:rPr lang="en-US" altLang="en-US" sz="1400" dirty="0"/>
              <a:t>);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/>
              <a:t>bw.write</a:t>
            </a:r>
            <a:r>
              <a:rPr lang="en-US" altLang="en-US" sz="1400" dirty="0" smtClean="0"/>
              <a:t>(“teste"); </a:t>
            </a:r>
            <a:endParaRPr lang="en-US" altLang="en-US" sz="1400" dirty="0"/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/>
              <a:t>bw.close</a:t>
            </a:r>
            <a:r>
              <a:rPr lang="en-US" altLang="en-US" sz="1400" dirty="0"/>
              <a:t>(); </a:t>
            </a:r>
            <a:endParaRPr lang="en-US" altLang="en-US" sz="1400" dirty="0" smtClean="0"/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/>
              <a:t>}</a:t>
            </a:r>
          </a:p>
          <a:p>
            <a:pPr marR="0" lvl="1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/>
              <a:t>} </a:t>
            </a:r>
            <a:endParaRPr lang="en-US" altLang="en-US" sz="1400" dirty="0"/>
          </a:p>
        </p:txBody>
      </p:sp>
      <p:sp>
        <p:nvSpPr>
          <p:cNvPr id="3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Exemplo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 - </a:t>
            </a: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OutputStream</a:t>
            </a:r>
            <a:endParaRPr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Composição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 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de 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Classes - </a:t>
            </a: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Escrita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22886" y="6248400"/>
            <a:ext cx="89058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http://www.caelum.com.br/apostila-java-orientacao-objetos/pacote-java-io/#15-3-inputstream-inputstreamreader-e-bufferedreader</a:t>
            </a:r>
          </a:p>
        </p:txBody>
      </p:sp>
      <p:pic>
        <p:nvPicPr>
          <p:cNvPr id="12290" name="Picture 2" descr="C:\Users\cinthya.c.florio\Pictures\wri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37" y="2800643"/>
            <a:ext cx="8851049" cy="169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03331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0" y="76200"/>
            <a:ext cx="891540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FileInputStream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e </a:t>
            </a: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FileOutputStream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" y="12954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Estas classes </a:t>
            </a:r>
            <a:r>
              <a:rPr lang="pt-BR" dirty="0" smtClean="0"/>
              <a:t>são </a:t>
            </a:r>
            <a:r>
              <a:rPr lang="pt-BR" dirty="0"/>
              <a:t>usadas para ler de um arquivo em disco (</a:t>
            </a:r>
            <a:r>
              <a:rPr lang="pt-BR" dirty="0" err="1"/>
              <a:t>FileInputStream</a:t>
            </a:r>
            <a:r>
              <a:rPr lang="pt-BR" dirty="0"/>
              <a:t>) e para escrever em um arquivo em disco (</a:t>
            </a:r>
            <a:r>
              <a:rPr lang="pt-BR" dirty="0" err="1"/>
              <a:t>FileOutputStream</a:t>
            </a:r>
            <a:r>
              <a:rPr lang="pt-BR" dirty="0" smtClean="0"/>
              <a:t>).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2526" y="1981200"/>
            <a:ext cx="84963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java.io.*;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CopiaArquivo</a:t>
            </a:r>
            <a:r>
              <a:rPr lang="en-US" dirty="0"/>
              <a:t> { 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public </a:t>
            </a:r>
            <a:r>
              <a:rPr lang="en-US" dirty="0"/>
              <a:t>static void main(String </a:t>
            </a:r>
            <a:r>
              <a:rPr lang="en-US" dirty="0" err="1"/>
              <a:t>arg</a:t>
            </a:r>
            <a:r>
              <a:rPr lang="en-US" dirty="0"/>
              <a:t>[]) throws </a:t>
            </a:r>
            <a:r>
              <a:rPr lang="en-US" dirty="0" err="1"/>
              <a:t>IOException</a:t>
            </a:r>
            <a:r>
              <a:rPr lang="en-US" dirty="0"/>
              <a:t> { </a:t>
            </a:r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err="1" smtClean="0"/>
              <a:t>FileInputStream</a:t>
            </a:r>
            <a:r>
              <a:rPr lang="en-US" dirty="0" smtClean="0"/>
              <a:t> </a:t>
            </a:r>
            <a:r>
              <a:rPr lang="en-US" dirty="0"/>
              <a:t>in = new </a:t>
            </a:r>
            <a:r>
              <a:rPr lang="en-US" dirty="0" err="1"/>
              <a:t>FileInputStream</a:t>
            </a:r>
            <a:r>
              <a:rPr lang="en-US" dirty="0"/>
              <a:t>("CopiaArquivo.java"); </a:t>
            </a:r>
            <a:endParaRPr lang="en-US" dirty="0" smtClean="0"/>
          </a:p>
          <a:p>
            <a:pPr lvl="2"/>
            <a:r>
              <a:rPr lang="en-US" dirty="0" err="1" smtClean="0"/>
              <a:t>FileOutputStream</a:t>
            </a:r>
            <a:r>
              <a:rPr lang="en-US" dirty="0" smtClean="0"/>
              <a:t> </a:t>
            </a:r>
            <a:r>
              <a:rPr lang="en-US" dirty="0"/>
              <a:t>out = new </a:t>
            </a:r>
            <a:r>
              <a:rPr lang="en-US" dirty="0" err="1"/>
              <a:t>FileOutputStream</a:t>
            </a:r>
            <a:r>
              <a:rPr lang="en-US" dirty="0"/>
              <a:t>("</a:t>
            </a:r>
            <a:r>
              <a:rPr lang="en-US" dirty="0" err="1"/>
              <a:t>Copia</a:t>
            </a:r>
            <a:r>
              <a:rPr lang="en-US" dirty="0"/>
              <a:t> de CopiaArquivo.java"); </a:t>
            </a:r>
            <a:endParaRPr lang="en-US" dirty="0" smtClean="0"/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c; 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while </a:t>
            </a:r>
            <a:r>
              <a:rPr lang="en-US" dirty="0"/>
              <a:t>((c = </a:t>
            </a:r>
            <a:r>
              <a:rPr lang="en-US" dirty="0" err="1"/>
              <a:t>in.read</a:t>
            </a:r>
            <a:r>
              <a:rPr lang="en-US" dirty="0"/>
              <a:t>()) != -1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	</a:t>
            </a:r>
            <a:r>
              <a:rPr lang="en-US" dirty="0" err="1" smtClean="0"/>
              <a:t>out.write</a:t>
            </a:r>
            <a:r>
              <a:rPr lang="en-US" dirty="0" smtClean="0"/>
              <a:t>(c</a:t>
            </a:r>
            <a:r>
              <a:rPr lang="en-US" dirty="0"/>
              <a:t>); </a:t>
            </a:r>
            <a:endParaRPr lang="en-US" dirty="0" smtClean="0"/>
          </a:p>
          <a:p>
            <a:pPr lvl="2"/>
            <a:r>
              <a:rPr lang="en-US" dirty="0" err="1" smtClean="0"/>
              <a:t>in.close</a:t>
            </a:r>
            <a:r>
              <a:rPr lang="en-US" dirty="0"/>
              <a:t>(); </a:t>
            </a:r>
            <a:endParaRPr lang="en-US" dirty="0" smtClean="0"/>
          </a:p>
          <a:p>
            <a:pPr lvl="2"/>
            <a:r>
              <a:rPr lang="en-US" dirty="0" err="1" smtClean="0"/>
              <a:t>out.close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 }</a:t>
            </a:r>
          </a:p>
          <a:p>
            <a:r>
              <a:rPr lang="en-US" dirty="0" smtClean="0"/>
              <a:t> </a:t>
            </a:r>
            <a:r>
              <a:rPr lang="en-US" dirty="0"/>
              <a:t>} 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InputStreamReader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457200" y="12954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chemeClr val="tx2"/>
                </a:solidFill>
                <a:latin typeface="Calibri"/>
              </a:rPr>
              <a:t> </a:t>
            </a:r>
            <a:r>
              <a:rPr lang="pt-BR" dirty="0">
                <a:solidFill>
                  <a:schemeClr val="tx2"/>
                </a:solidFill>
              </a:rPr>
              <a:t>Para recuperar um caractere, </a:t>
            </a:r>
            <a:r>
              <a:rPr lang="pt-BR" dirty="0" smtClean="0">
                <a:solidFill>
                  <a:schemeClr val="tx2"/>
                </a:solidFill>
              </a:rPr>
              <a:t>é  preciso traduzir </a:t>
            </a:r>
            <a:r>
              <a:rPr lang="pt-BR" dirty="0">
                <a:solidFill>
                  <a:schemeClr val="tx2"/>
                </a:solidFill>
              </a:rPr>
              <a:t>os bytes com o </a:t>
            </a:r>
            <a:r>
              <a:rPr lang="pt-BR" dirty="0" err="1">
                <a:solidFill>
                  <a:schemeClr val="tx2"/>
                </a:solidFill>
              </a:rPr>
              <a:t>encoding</a:t>
            </a:r>
            <a:r>
              <a:rPr lang="pt-BR" dirty="0">
                <a:solidFill>
                  <a:schemeClr val="tx2"/>
                </a:solidFill>
              </a:rPr>
              <a:t> dado para o respectivo código </a:t>
            </a:r>
            <a:r>
              <a:rPr lang="pt-BR" dirty="0" err="1">
                <a:solidFill>
                  <a:schemeClr val="tx2"/>
                </a:solidFill>
              </a:rPr>
              <a:t>unicode</a:t>
            </a:r>
            <a:r>
              <a:rPr lang="pt-BR" dirty="0">
                <a:solidFill>
                  <a:schemeClr val="tx2"/>
                </a:solidFill>
              </a:rPr>
              <a:t>, isso pode usar um ou mais bytes. </a:t>
            </a:r>
            <a:r>
              <a:rPr lang="pt-BR" dirty="0" smtClean="0">
                <a:solidFill>
                  <a:schemeClr val="tx2"/>
                </a:solidFill>
              </a:rPr>
              <a:t>Quem desenvolve esse papel é a classe </a:t>
            </a:r>
            <a:r>
              <a:rPr lang="pt-BR" dirty="0" err="1">
                <a:solidFill>
                  <a:schemeClr val="tx2"/>
                </a:solidFill>
              </a:rPr>
              <a:t>InputStreamReader</a:t>
            </a:r>
            <a:r>
              <a:rPr lang="pt-BR" dirty="0">
                <a:solidFill>
                  <a:schemeClr val="tx2"/>
                </a:solidFill>
              </a:rPr>
              <a:t>.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220" y="2971800"/>
            <a:ext cx="7315200" cy="2369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/>
              <a:t>class </a:t>
            </a:r>
            <a:r>
              <a:rPr lang="en-US" altLang="en-US" sz="1400" dirty="0" err="1"/>
              <a:t>TestaEntrada</a:t>
            </a:r>
            <a:r>
              <a:rPr lang="en-US" altLang="en-US" sz="1400" dirty="0"/>
              <a:t> </a:t>
            </a:r>
            <a:r>
              <a:rPr lang="en-US" altLang="en-US" sz="1400" dirty="0" smtClean="0"/>
              <a:t>{</a:t>
            </a:r>
          </a:p>
          <a:p>
            <a:pPr marR="0" lvl="1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 smtClean="0"/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/>
              <a:t>public </a:t>
            </a:r>
            <a:r>
              <a:rPr lang="en-US" altLang="en-US" sz="1400" dirty="0"/>
              <a:t>static void main(String[] </a:t>
            </a:r>
            <a:r>
              <a:rPr lang="en-US" altLang="en-US" sz="1400" dirty="0" err="1"/>
              <a:t>args</a:t>
            </a:r>
            <a:r>
              <a:rPr lang="en-US" altLang="en-US" sz="1400" dirty="0"/>
              <a:t>) throws </a:t>
            </a:r>
            <a:r>
              <a:rPr lang="en-US" altLang="en-US" sz="1400" dirty="0" err="1"/>
              <a:t>IOException</a:t>
            </a:r>
            <a:r>
              <a:rPr lang="en-US" altLang="en-US" sz="1400" dirty="0"/>
              <a:t> </a:t>
            </a:r>
            <a:r>
              <a:rPr lang="en-US" altLang="en-US" sz="1400" dirty="0" smtClean="0"/>
              <a:t>{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/>
              <a:t>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/>
              <a:t>InputStream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is = new </a:t>
            </a:r>
            <a:r>
              <a:rPr lang="en-US" altLang="en-US" sz="1400" dirty="0" err="1"/>
              <a:t>FileInputStream</a:t>
            </a:r>
            <a:r>
              <a:rPr lang="en-US" altLang="en-US" sz="1400" dirty="0"/>
              <a:t>("arquivo.txt"); </a:t>
            </a:r>
            <a:endParaRPr lang="en-US" altLang="en-US" sz="1400" dirty="0" smtClean="0"/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/>
              <a:t>InputStreamReader</a:t>
            </a:r>
            <a:r>
              <a:rPr lang="en-US" altLang="en-US" sz="1400" dirty="0" smtClean="0"/>
              <a:t> </a:t>
            </a:r>
            <a:r>
              <a:rPr lang="en-US" altLang="en-US" sz="1400" dirty="0" err="1"/>
              <a:t>isr</a:t>
            </a:r>
            <a:r>
              <a:rPr lang="en-US" altLang="en-US" sz="1400" dirty="0"/>
              <a:t> = new </a:t>
            </a:r>
            <a:r>
              <a:rPr lang="en-US" altLang="en-US" sz="1400" dirty="0" err="1"/>
              <a:t>InputStreamReader</a:t>
            </a:r>
            <a:r>
              <a:rPr lang="en-US" altLang="en-US" sz="1400" dirty="0"/>
              <a:t>(is); </a:t>
            </a:r>
            <a:endParaRPr lang="en-US" altLang="en-US" sz="1400" dirty="0" smtClean="0"/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/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/>
              <a:t>int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c = </a:t>
            </a:r>
            <a:r>
              <a:rPr lang="en-US" altLang="en-US" sz="1400" dirty="0" err="1"/>
              <a:t>isr.read</a:t>
            </a:r>
            <a:r>
              <a:rPr lang="en-US" altLang="en-US" sz="1400" dirty="0" smtClean="0"/>
              <a:t>();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/>
              <a:t>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/>
              <a:t>} </a:t>
            </a:r>
          </a:p>
          <a:p>
            <a:pPr marR="0" lvl="1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/>
              <a:t>} </a:t>
            </a:r>
            <a:endParaRPr lang="en-US" altLang="en-US" sz="1400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2880"/>
            <a:ext cx="4834440" cy="1161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BufferedReader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</a:t>
            </a: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1434600"/>
            <a:ext cx="868680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indent="166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+mn-lt"/>
                <a:cs typeface="+mn-cs"/>
              </a:rPr>
              <a:t>A </a:t>
            </a:r>
            <a:r>
              <a:rPr lang="en-US" altLang="en-US" dirty="0" err="1">
                <a:latin typeface="+mn-lt"/>
                <a:cs typeface="+mn-cs"/>
              </a:rPr>
              <a:t>classe</a:t>
            </a:r>
            <a:r>
              <a:rPr lang="en-US" altLang="en-US" dirty="0">
                <a:latin typeface="+mn-lt"/>
                <a:cs typeface="+mn-cs"/>
              </a:rPr>
              <a:t> </a:t>
            </a:r>
            <a:r>
              <a:rPr lang="en-US" altLang="en-US" dirty="0" err="1">
                <a:latin typeface="+mn-lt"/>
                <a:cs typeface="+mn-cs"/>
              </a:rPr>
              <a:t>BufferedReader</a:t>
            </a:r>
            <a:r>
              <a:rPr lang="en-US" altLang="en-US" dirty="0">
                <a:latin typeface="+mn-lt"/>
                <a:cs typeface="+mn-cs"/>
              </a:rPr>
              <a:t> é </a:t>
            </a:r>
            <a:r>
              <a:rPr lang="en-US" altLang="en-US" dirty="0" err="1">
                <a:latin typeface="+mn-lt"/>
                <a:cs typeface="+mn-cs"/>
              </a:rPr>
              <a:t>umReader</a:t>
            </a:r>
            <a:r>
              <a:rPr lang="en-US" altLang="en-US" dirty="0">
                <a:latin typeface="+mn-lt"/>
                <a:cs typeface="+mn-cs"/>
              </a:rPr>
              <a:t> </a:t>
            </a:r>
            <a:r>
              <a:rPr lang="en-US" altLang="en-US" dirty="0" err="1">
                <a:latin typeface="+mn-lt"/>
                <a:cs typeface="+mn-cs"/>
              </a:rPr>
              <a:t>que</a:t>
            </a:r>
            <a:r>
              <a:rPr lang="en-US" altLang="en-US" dirty="0">
                <a:latin typeface="+mn-lt"/>
                <a:cs typeface="+mn-cs"/>
              </a:rPr>
              <a:t> </a:t>
            </a:r>
            <a:r>
              <a:rPr lang="en-US" altLang="en-US" dirty="0" err="1" smtClean="0">
                <a:latin typeface="+mn-lt"/>
                <a:cs typeface="+mn-cs"/>
              </a:rPr>
              <a:t>recebe</a:t>
            </a:r>
            <a:r>
              <a:rPr lang="en-US" altLang="en-US" dirty="0" smtClean="0">
                <a:latin typeface="+mn-lt"/>
                <a:cs typeface="+mn-cs"/>
              </a:rPr>
              <a:t> outro</a:t>
            </a:r>
            <a:r>
              <a:rPr lang="en-US" altLang="en-US" dirty="0">
                <a:latin typeface="+mn-lt"/>
                <a:cs typeface="+mn-cs"/>
              </a:rPr>
              <a:t> Reader </a:t>
            </a:r>
            <a:r>
              <a:rPr lang="en-US" altLang="en-US" dirty="0" err="1">
                <a:latin typeface="+mn-lt"/>
                <a:cs typeface="+mn-cs"/>
              </a:rPr>
              <a:t>pelo</a:t>
            </a:r>
            <a:r>
              <a:rPr lang="en-US" altLang="en-US" dirty="0">
                <a:latin typeface="+mn-lt"/>
                <a:cs typeface="+mn-cs"/>
              </a:rPr>
              <a:t> </a:t>
            </a:r>
            <a:r>
              <a:rPr lang="en-US" altLang="en-US" dirty="0" err="1">
                <a:latin typeface="+mn-lt"/>
                <a:cs typeface="+mn-cs"/>
              </a:rPr>
              <a:t>construtor</a:t>
            </a:r>
            <a:r>
              <a:rPr lang="en-US" altLang="en-US" dirty="0">
                <a:latin typeface="+mn-lt"/>
                <a:cs typeface="+mn-cs"/>
              </a:rPr>
              <a:t> e </a:t>
            </a:r>
            <a:r>
              <a:rPr lang="en-US" altLang="en-US" dirty="0" err="1">
                <a:latin typeface="+mn-lt"/>
                <a:cs typeface="+mn-cs"/>
              </a:rPr>
              <a:t>concatena</a:t>
            </a:r>
            <a:r>
              <a:rPr lang="en-US" altLang="en-US" dirty="0">
                <a:latin typeface="+mn-lt"/>
                <a:cs typeface="+mn-cs"/>
              </a:rPr>
              <a:t> </a:t>
            </a:r>
            <a:r>
              <a:rPr lang="en-US" altLang="en-US" dirty="0" err="1">
                <a:latin typeface="+mn-lt"/>
                <a:cs typeface="+mn-cs"/>
              </a:rPr>
              <a:t>os</a:t>
            </a:r>
            <a:r>
              <a:rPr lang="en-US" altLang="en-US" dirty="0">
                <a:latin typeface="+mn-lt"/>
                <a:cs typeface="+mn-cs"/>
              </a:rPr>
              <a:t> </a:t>
            </a:r>
            <a:r>
              <a:rPr lang="en-US" altLang="en-US" dirty="0" err="1">
                <a:latin typeface="+mn-lt"/>
                <a:cs typeface="+mn-cs"/>
              </a:rPr>
              <a:t>diversos</a:t>
            </a:r>
            <a:r>
              <a:rPr lang="en-US" altLang="en-US" dirty="0">
                <a:latin typeface="+mn-lt"/>
                <a:cs typeface="+mn-cs"/>
              </a:rPr>
              <a:t> chars para </a:t>
            </a:r>
            <a:r>
              <a:rPr lang="en-US" altLang="en-US" dirty="0" err="1">
                <a:latin typeface="+mn-lt"/>
                <a:cs typeface="+mn-cs"/>
              </a:rPr>
              <a:t>formar</a:t>
            </a:r>
            <a:r>
              <a:rPr lang="en-US" altLang="en-US" dirty="0">
                <a:latin typeface="+mn-lt"/>
                <a:cs typeface="+mn-cs"/>
              </a:rPr>
              <a:t> </a:t>
            </a:r>
            <a:r>
              <a:rPr lang="en-US" altLang="en-US" dirty="0" err="1" smtClean="0">
                <a:latin typeface="+mn-lt"/>
                <a:cs typeface="+mn-cs"/>
              </a:rPr>
              <a:t>uma</a:t>
            </a:r>
            <a:r>
              <a:rPr lang="en-US" altLang="en-US" dirty="0">
                <a:latin typeface="+mn-lt"/>
                <a:cs typeface="+mn-cs"/>
              </a:rPr>
              <a:t> String </a:t>
            </a:r>
            <a:r>
              <a:rPr lang="en-US" altLang="en-US" dirty="0" err="1">
                <a:latin typeface="+mn-lt"/>
                <a:cs typeface="+mn-cs"/>
              </a:rPr>
              <a:t>através</a:t>
            </a:r>
            <a:r>
              <a:rPr lang="en-US" altLang="en-US" dirty="0">
                <a:latin typeface="+mn-lt"/>
                <a:cs typeface="+mn-cs"/>
              </a:rPr>
              <a:t> do </a:t>
            </a:r>
            <a:r>
              <a:rPr lang="en-US" altLang="en-US" dirty="0" err="1">
                <a:latin typeface="+mn-lt"/>
                <a:cs typeface="+mn-cs"/>
              </a:rPr>
              <a:t>método</a:t>
            </a:r>
            <a:r>
              <a:rPr lang="en-US" altLang="en-US" dirty="0">
                <a:latin typeface="+mn-lt"/>
                <a:cs typeface="+mn-cs"/>
              </a:rPr>
              <a:t> </a:t>
            </a:r>
            <a:r>
              <a:rPr lang="en-US" altLang="en-US" dirty="0" err="1" smtClean="0">
                <a:latin typeface="+mn-lt"/>
                <a:cs typeface="+mn-cs"/>
              </a:rPr>
              <a:t>readLine</a:t>
            </a:r>
            <a:r>
              <a:rPr lang="en-US" altLang="en-US" dirty="0">
                <a:latin typeface="+mn-lt"/>
                <a:cs typeface="+mn-cs"/>
              </a:rPr>
              <a:t>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43000" y="2590800"/>
            <a:ext cx="7391400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class </a:t>
            </a:r>
            <a:r>
              <a:rPr lang="en-US" altLang="en-US" sz="1600" dirty="0" err="1"/>
              <a:t>TestaEntrada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 smtClean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/>
              <a:t>public </a:t>
            </a:r>
            <a:r>
              <a:rPr lang="en-US" altLang="en-US" sz="1600" dirty="0"/>
              <a:t>static void main(String[] </a:t>
            </a:r>
            <a:r>
              <a:rPr lang="en-US" altLang="en-US" sz="1600" dirty="0" err="1"/>
              <a:t>args</a:t>
            </a:r>
            <a:r>
              <a:rPr lang="en-US" altLang="en-US" sz="1600" dirty="0"/>
              <a:t>) throws </a:t>
            </a:r>
            <a:r>
              <a:rPr lang="en-US" altLang="en-US" sz="1600" dirty="0" err="1"/>
              <a:t>IOException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/>
              <a:t> </a:t>
            </a:r>
            <a:r>
              <a:rPr lang="en-US" altLang="en-US" sz="1600" dirty="0" err="1"/>
              <a:t>InputStream</a:t>
            </a:r>
            <a:r>
              <a:rPr lang="en-US" altLang="en-US" sz="1600" dirty="0"/>
              <a:t> is = new </a:t>
            </a:r>
            <a:r>
              <a:rPr lang="en-US" altLang="en-US" sz="1600" dirty="0" err="1"/>
              <a:t>FileInputStream</a:t>
            </a:r>
            <a:r>
              <a:rPr lang="en-US" altLang="en-US" sz="1600" dirty="0"/>
              <a:t>("arquivo.txt</a:t>
            </a:r>
            <a:r>
              <a:rPr lang="en-US" altLang="en-US" sz="1600" dirty="0" smtClean="0"/>
              <a:t>");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/>
              <a:t> </a:t>
            </a:r>
            <a:r>
              <a:rPr lang="en-US" altLang="en-US" sz="1600" dirty="0" err="1"/>
              <a:t>InputStreamReader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isr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InputStreamReader</a:t>
            </a:r>
            <a:r>
              <a:rPr lang="en-US" altLang="en-US" sz="1600" dirty="0"/>
              <a:t>(is); </a:t>
            </a:r>
            <a:endParaRPr lang="en-US" altLang="en-US" sz="1600" dirty="0" smtClean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 smtClean="0"/>
              <a:t>BufferedReader</a:t>
            </a:r>
            <a:r>
              <a:rPr lang="en-US" altLang="en-US" sz="1600" dirty="0" smtClean="0"/>
              <a:t> </a:t>
            </a:r>
            <a:r>
              <a:rPr lang="en-US" altLang="en-US" sz="1600" dirty="0" err="1"/>
              <a:t>br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BufferedReader</a:t>
            </a:r>
            <a:r>
              <a:rPr lang="en-US" altLang="en-US" sz="1600" dirty="0"/>
              <a:t>(</a:t>
            </a:r>
            <a:r>
              <a:rPr lang="en-US" altLang="en-US" sz="1600" dirty="0" err="1"/>
              <a:t>isr</a:t>
            </a:r>
            <a:r>
              <a:rPr lang="en-US" altLang="en-US" sz="1600" dirty="0"/>
              <a:t>); </a:t>
            </a:r>
            <a:endParaRPr lang="en-US" altLang="en-US" sz="1600" dirty="0" smtClean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/>
              <a:t>String </a:t>
            </a:r>
            <a:r>
              <a:rPr lang="en-US" altLang="en-US" sz="1600" dirty="0"/>
              <a:t>s = </a:t>
            </a:r>
            <a:r>
              <a:rPr lang="en-US" altLang="en-US" sz="1600" dirty="0" err="1"/>
              <a:t>br.readLine</a:t>
            </a:r>
            <a:r>
              <a:rPr lang="en-US" altLang="en-US" sz="1600" dirty="0"/>
              <a:t>(); </a:t>
            </a:r>
            <a:endParaRPr lang="en-US" altLang="en-US" sz="1600" dirty="0" smtClean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/>
              <a:t>} </a:t>
            </a:r>
            <a:endParaRPr lang="en-US" altLang="en-US" sz="1600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457200" y="272880"/>
            <a:ext cx="4834440" cy="1161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BufferedReader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</a:t>
            </a: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4265" y="1219200"/>
            <a:ext cx="883920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indent="166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+mn-lt"/>
                <a:cs typeface="+mn-cs"/>
              </a:rPr>
              <a:t>O </a:t>
            </a:r>
            <a:r>
              <a:rPr lang="en-US" altLang="en-US" dirty="0" err="1">
                <a:latin typeface="+mn-lt"/>
                <a:cs typeface="+mn-cs"/>
              </a:rPr>
              <a:t>método</a:t>
            </a:r>
            <a:r>
              <a:rPr lang="en-US" altLang="en-US" dirty="0">
                <a:latin typeface="+mn-lt"/>
                <a:cs typeface="+mn-cs"/>
              </a:rPr>
              <a:t> </a:t>
            </a:r>
            <a:r>
              <a:rPr lang="en-US" altLang="en-US" dirty="0" err="1">
                <a:latin typeface="+mn-lt"/>
                <a:cs typeface="+mn-cs"/>
              </a:rPr>
              <a:t>readLine</a:t>
            </a:r>
            <a:r>
              <a:rPr lang="en-US" altLang="en-US" dirty="0">
                <a:latin typeface="+mn-lt"/>
                <a:cs typeface="+mn-cs"/>
              </a:rPr>
              <a:t> devolve a </a:t>
            </a:r>
            <a:r>
              <a:rPr lang="en-US" altLang="en-US" dirty="0" err="1">
                <a:latin typeface="+mn-lt"/>
                <a:cs typeface="+mn-cs"/>
              </a:rPr>
              <a:t>linha</a:t>
            </a:r>
            <a:r>
              <a:rPr lang="en-US" altLang="en-US" dirty="0">
                <a:latin typeface="+mn-lt"/>
                <a:cs typeface="+mn-cs"/>
              </a:rPr>
              <a:t> </a:t>
            </a:r>
            <a:r>
              <a:rPr lang="en-US" altLang="en-US" dirty="0" err="1">
                <a:latin typeface="+mn-lt"/>
                <a:cs typeface="+mn-cs"/>
              </a:rPr>
              <a:t>que</a:t>
            </a:r>
            <a:r>
              <a:rPr lang="en-US" altLang="en-US" dirty="0">
                <a:latin typeface="+mn-lt"/>
                <a:cs typeface="+mn-cs"/>
              </a:rPr>
              <a:t> </a:t>
            </a:r>
            <a:r>
              <a:rPr lang="en-US" altLang="en-US" dirty="0" err="1">
                <a:latin typeface="+mn-lt"/>
                <a:cs typeface="+mn-cs"/>
              </a:rPr>
              <a:t>foi</a:t>
            </a:r>
            <a:r>
              <a:rPr lang="en-US" altLang="en-US" dirty="0">
                <a:latin typeface="+mn-lt"/>
                <a:cs typeface="+mn-cs"/>
              </a:rPr>
              <a:t> </a:t>
            </a:r>
            <a:r>
              <a:rPr lang="en-US" altLang="en-US" dirty="0" err="1">
                <a:latin typeface="+mn-lt"/>
                <a:cs typeface="+mn-cs"/>
              </a:rPr>
              <a:t>lida</a:t>
            </a:r>
            <a:r>
              <a:rPr lang="en-US" altLang="en-US" dirty="0">
                <a:latin typeface="+mn-lt"/>
                <a:cs typeface="+mn-cs"/>
              </a:rPr>
              <a:t> e </a:t>
            </a:r>
            <a:r>
              <a:rPr lang="en-US" altLang="en-US" dirty="0" err="1">
                <a:latin typeface="+mn-lt"/>
                <a:cs typeface="+mn-cs"/>
              </a:rPr>
              <a:t>muda</a:t>
            </a:r>
            <a:r>
              <a:rPr lang="en-US" altLang="en-US" dirty="0">
                <a:latin typeface="+mn-lt"/>
                <a:cs typeface="+mn-cs"/>
              </a:rPr>
              <a:t> o cursor para a </a:t>
            </a:r>
            <a:r>
              <a:rPr lang="en-US" altLang="en-US" dirty="0" err="1">
                <a:latin typeface="+mn-lt"/>
                <a:cs typeface="+mn-cs"/>
              </a:rPr>
              <a:t>próxima</a:t>
            </a:r>
            <a:r>
              <a:rPr lang="en-US" altLang="en-US" dirty="0">
                <a:latin typeface="+mn-lt"/>
                <a:cs typeface="+mn-cs"/>
              </a:rPr>
              <a:t> </a:t>
            </a:r>
            <a:r>
              <a:rPr lang="en-US" altLang="en-US" dirty="0" err="1">
                <a:latin typeface="+mn-lt"/>
                <a:cs typeface="+mn-cs"/>
              </a:rPr>
              <a:t>linha</a:t>
            </a:r>
            <a:r>
              <a:rPr lang="en-US" altLang="en-US" dirty="0">
                <a:latin typeface="+mn-lt"/>
                <a:cs typeface="+mn-cs"/>
              </a:rPr>
              <a:t>. </a:t>
            </a:r>
            <a:r>
              <a:rPr lang="en-US" altLang="en-US" dirty="0" err="1" smtClean="0">
                <a:latin typeface="+mn-lt"/>
                <a:cs typeface="+mn-cs"/>
              </a:rPr>
              <a:t>Caso</a:t>
            </a:r>
            <a:r>
              <a:rPr lang="en-US" altLang="en-US" dirty="0" smtClean="0">
                <a:latin typeface="+mn-lt"/>
                <a:cs typeface="+mn-cs"/>
              </a:rPr>
              <a:t> </a:t>
            </a:r>
            <a:r>
              <a:rPr lang="en-US" altLang="en-US" dirty="0" err="1">
                <a:latin typeface="+mn-lt"/>
                <a:cs typeface="+mn-cs"/>
              </a:rPr>
              <a:t>ele</a:t>
            </a:r>
            <a:r>
              <a:rPr lang="en-US" altLang="en-US" dirty="0">
                <a:latin typeface="+mn-lt"/>
                <a:cs typeface="+mn-cs"/>
              </a:rPr>
              <a:t> </a:t>
            </a:r>
            <a:r>
              <a:rPr lang="en-US" altLang="en-US" dirty="0" err="1">
                <a:latin typeface="+mn-lt"/>
                <a:cs typeface="+mn-cs"/>
              </a:rPr>
              <a:t>chegue</a:t>
            </a:r>
            <a:r>
              <a:rPr lang="en-US" altLang="en-US" dirty="0">
                <a:latin typeface="+mn-lt"/>
                <a:cs typeface="+mn-cs"/>
              </a:rPr>
              <a:t> </a:t>
            </a:r>
            <a:r>
              <a:rPr lang="en-US" altLang="en-US" dirty="0" err="1">
                <a:latin typeface="+mn-lt"/>
                <a:cs typeface="+mn-cs"/>
              </a:rPr>
              <a:t>ao</a:t>
            </a:r>
            <a:r>
              <a:rPr lang="en-US" altLang="en-US" dirty="0">
                <a:latin typeface="+mn-lt"/>
                <a:cs typeface="+mn-cs"/>
              </a:rPr>
              <a:t> </a:t>
            </a:r>
            <a:r>
              <a:rPr lang="en-US" altLang="en-US" dirty="0" err="1">
                <a:latin typeface="+mn-lt"/>
                <a:cs typeface="+mn-cs"/>
              </a:rPr>
              <a:t>fim</a:t>
            </a:r>
            <a:r>
              <a:rPr lang="en-US" altLang="en-US" dirty="0">
                <a:latin typeface="+mn-lt"/>
                <a:cs typeface="+mn-cs"/>
              </a:rPr>
              <a:t> </a:t>
            </a:r>
            <a:r>
              <a:rPr lang="en-US" altLang="en-US" dirty="0" err="1" smtClean="0">
                <a:latin typeface="+mn-lt"/>
                <a:cs typeface="+mn-cs"/>
              </a:rPr>
              <a:t>doReader</a:t>
            </a:r>
            <a:r>
              <a:rPr lang="en-US" altLang="en-US" dirty="0" smtClean="0">
                <a:latin typeface="+mn-lt"/>
                <a:cs typeface="+mn-cs"/>
              </a:rPr>
              <a:t>, </a:t>
            </a:r>
            <a:r>
              <a:rPr lang="en-US" altLang="en-US" dirty="0" err="1" smtClean="0">
                <a:latin typeface="+mn-lt"/>
                <a:cs typeface="+mn-cs"/>
              </a:rPr>
              <a:t>ou</a:t>
            </a:r>
            <a:r>
              <a:rPr lang="en-US" altLang="en-US" dirty="0" smtClean="0">
                <a:latin typeface="+mn-lt"/>
                <a:cs typeface="+mn-cs"/>
              </a:rPr>
              <a:t> </a:t>
            </a:r>
            <a:r>
              <a:rPr lang="en-US" altLang="en-US" dirty="0" err="1" smtClean="0">
                <a:latin typeface="+mn-lt"/>
                <a:cs typeface="+mn-cs"/>
              </a:rPr>
              <a:t>seja</a:t>
            </a:r>
            <a:r>
              <a:rPr lang="en-US" altLang="en-US" dirty="0" smtClean="0">
                <a:latin typeface="+mn-lt"/>
                <a:cs typeface="+mn-cs"/>
              </a:rPr>
              <a:t>, no </a:t>
            </a:r>
            <a:r>
              <a:rPr lang="en-US" altLang="en-US" dirty="0" err="1">
                <a:latin typeface="+mn-lt"/>
                <a:cs typeface="+mn-cs"/>
              </a:rPr>
              <a:t>fim</a:t>
            </a:r>
            <a:r>
              <a:rPr lang="en-US" altLang="en-US" dirty="0">
                <a:latin typeface="+mn-lt"/>
                <a:cs typeface="+mn-cs"/>
              </a:rPr>
              <a:t> do </a:t>
            </a:r>
            <a:r>
              <a:rPr lang="en-US" altLang="en-US" dirty="0" err="1" smtClean="0">
                <a:latin typeface="+mn-lt"/>
                <a:cs typeface="+mn-cs"/>
              </a:rPr>
              <a:t>arquivo</a:t>
            </a:r>
            <a:r>
              <a:rPr lang="en-US" altLang="en-US" dirty="0" smtClean="0">
                <a:latin typeface="+mn-lt"/>
                <a:cs typeface="+mn-cs"/>
              </a:rPr>
              <a:t>, </a:t>
            </a:r>
            <a:r>
              <a:rPr lang="en-US" altLang="en-US" dirty="0" err="1">
                <a:latin typeface="+mn-lt"/>
                <a:cs typeface="+mn-cs"/>
              </a:rPr>
              <a:t>ele</a:t>
            </a:r>
            <a:r>
              <a:rPr lang="en-US" altLang="en-US" dirty="0">
                <a:latin typeface="+mn-lt"/>
                <a:cs typeface="+mn-cs"/>
              </a:rPr>
              <a:t> </a:t>
            </a:r>
            <a:r>
              <a:rPr lang="en-US" altLang="en-US" dirty="0" err="1">
                <a:latin typeface="+mn-lt"/>
                <a:cs typeface="+mn-cs"/>
              </a:rPr>
              <a:t>vai</a:t>
            </a:r>
            <a:r>
              <a:rPr lang="en-US" altLang="en-US" dirty="0">
                <a:latin typeface="+mn-lt"/>
                <a:cs typeface="+mn-cs"/>
              </a:rPr>
              <a:t> </a:t>
            </a:r>
            <a:r>
              <a:rPr lang="en-US" altLang="en-US" dirty="0" err="1">
                <a:latin typeface="+mn-lt"/>
                <a:cs typeface="+mn-cs"/>
              </a:rPr>
              <a:t>devolver</a:t>
            </a:r>
            <a:r>
              <a:rPr lang="en-US" altLang="en-US" dirty="0">
                <a:latin typeface="+mn-lt"/>
                <a:cs typeface="+mn-cs"/>
              </a:rPr>
              <a:t> null. </a:t>
            </a:r>
            <a:r>
              <a:rPr lang="en-US" altLang="en-US" dirty="0" err="1" smtClean="0">
                <a:latin typeface="+mn-lt"/>
                <a:cs typeface="+mn-cs"/>
              </a:rPr>
              <a:t>Então</a:t>
            </a:r>
            <a:r>
              <a:rPr lang="en-US" altLang="en-US" dirty="0">
                <a:latin typeface="+mn-lt"/>
                <a:cs typeface="+mn-cs"/>
              </a:rPr>
              <a:t>, com um </a:t>
            </a:r>
            <a:r>
              <a:rPr lang="en-US" altLang="en-US" dirty="0" err="1" smtClean="0">
                <a:latin typeface="+mn-lt"/>
                <a:cs typeface="+mn-cs"/>
              </a:rPr>
              <a:t>laço</a:t>
            </a:r>
            <a:r>
              <a:rPr lang="en-US" altLang="en-US" dirty="0">
                <a:latin typeface="+mn-lt"/>
                <a:cs typeface="+mn-cs"/>
              </a:rPr>
              <a:t>, </a:t>
            </a:r>
            <a:r>
              <a:rPr lang="en-US" altLang="en-US" dirty="0" smtClean="0">
                <a:latin typeface="+mn-lt"/>
                <a:cs typeface="+mn-cs"/>
              </a:rPr>
              <a:t>é </a:t>
            </a:r>
            <a:r>
              <a:rPr lang="en-US" altLang="en-US" dirty="0" err="1" smtClean="0">
                <a:latin typeface="+mn-lt"/>
                <a:cs typeface="+mn-cs"/>
              </a:rPr>
              <a:t>possível</a:t>
            </a:r>
            <a:r>
              <a:rPr lang="en-US" altLang="en-US" dirty="0" smtClean="0">
                <a:latin typeface="+mn-lt"/>
                <a:cs typeface="+mn-cs"/>
              </a:rPr>
              <a:t> </a:t>
            </a:r>
            <a:r>
              <a:rPr lang="en-US" altLang="en-US" dirty="0" err="1" smtClean="0">
                <a:latin typeface="+mn-lt"/>
                <a:cs typeface="+mn-cs"/>
              </a:rPr>
              <a:t>ler</a:t>
            </a:r>
            <a:r>
              <a:rPr lang="en-US" altLang="en-US" dirty="0" smtClean="0">
                <a:latin typeface="+mn-lt"/>
                <a:cs typeface="+mn-cs"/>
              </a:rPr>
              <a:t> </a:t>
            </a:r>
            <a:r>
              <a:rPr lang="en-US" altLang="en-US" dirty="0">
                <a:latin typeface="+mn-lt"/>
                <a:cs typeface="+mn-cs"/>
              </a:rPr>
              <a:t>o </a:t>
            </a:r>
            <a:r>
              <a:rPr lang="en-US" altLang="en-US" dirty="0" err="1">
                <a:latin typeface="+mn-lt"/>
                <a:cs typeface="+mn-cs"/>
              </a:rPr>
              <a:t>arquivo</a:t>
            </a:r>
            <a:r>
              <a:rPr lang="en-US" altLang="en-US" dirty="0">
                <a:latin typeface="+mn-lt"/>
                <a:cs typeface="+mn-cs"/>
              </a:rPr>
              <a:t> </a:t>
            </a:r>
            <a:r>
              <a:rPr lang="en-US" altLang="en-US" dirty="0" err="1">
                <a:latin typeface="+mn-lt"/>
                <a:cs typeface="+mn-cs"/>
              </a:rPr>
              <a:t>por</a:t>
            </a:r>
            <a:r>
              <a:rPr lang="en-US" altLang="en-US" dirty="0">
                <a:latin typeface="+mn-lt"/>
                <a:cs typeface="+mn-cs"/>
              </a:rPr>
              <a:t> </a:t>
            </a:r>
            <a:r>
              <a:rPr lang="en-US" altLang="en-US" dirty="0" smtClean="0">
                <a:latin typeface="+mn-lt"/>
                <a:cs typeface="+mn-cs"/>
              </a:rPr>
              <a:t>total.</a:t>
            </a:r>
            <a:endParaRPr lang="en-US" altLang="en-US" dirty="0">
              <a:latin typeface="+mn-lt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42999" y="2133600"/>
            <a:ext cx="6456896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class </a:t>
            </a:r>
            <a:r>
              <a:rPr lang="en-US" altLang="en-US" dirty="0" err="1"/>
              <a:t>TestaEntrada</a:t>
            </a:r>
            <a:r>
              <a:rPr lang="en-US" altLang="en-US" dirty="0"/>
              <a:t> </a:t>
            </a:r>
            <a:r>
              <a:rPr lang="en-US" altLang="en-US" dirty="0" smtClean="0"/>
              <a:t>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public </a:t>
            </a:r>
            <a:r>
              <a:rPr lang="en-US" altLang="en-US" dirty="0"/>
              <a:t>static void main(String[] </a:t>
            </a:r>
            <a:r>
              <a:rPr lang="en-US" altLang="en-US" dirty="0" err="1"/>
              <a:t>args</a:t>
            </a:r>
            <a:r>
              <a:rPr lang="en-US" altLang="en-US" dirty="0"/>
              <a:t>) throws </a:t>
            </a:r>
            <a:r>
              <a:rPr lang="en-US" altLang="en-US" dirty="0" err="1"/>
              <a:t>IOException</a:t>
            </a:r>
            <a:r>
              <a:rPr lang="en-US" altLang="en-US" dirty="0"/>
              <a:t> { </a:t>
            </a:r>
            <a:endParaRPr lang="en-US" altLang="en-US" dirty="0" smtClean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InputStream</a:t>
            </a:r>
            <a:r>
              <a:rPr lang="en-US" altLang="en-US" dirty="0" smtClean="0"/>
              <a:t> </a:t>
            </a:r>
            <a:r>
              <a:rPr lang="en-US" altLang="en-US" dirty="0"/>
              <a:t>is = new </a:t>
            </a:r>
            <a:r>
              <a:rPr lang="en-US" altLang="en-US" dirty="0" err="1"/>
              <a:t>FileInputStream</a:t>
            </a:r>
            <a:r>
              <a:rPr lang="en-US" altLang="en-US" dirty="0"/>
              <a:t>("arquivo.txt</a:t>
            </a:r>
            <a:r>
              <a:rPr lang="en-US" altLang="en-US" dirty="0" smtClean="0"/>
              <a:t>");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 </a:t>
            </a:r>
            <a:r>
              <a:rPr lang="en-US" altLang="en-US" dirty="0" err="1"/>
              <a:t>InputStreamReader</a:t>
            </a:r>
            <a:r>
              <a:rPr lang="en-US" altLang="en-US" dirty="0"/>
              <a:t> </a:t>
            </a:r>
            <a:r>
              <a:rPr lang="en-US" altLang="en-US" dirty="0" err="1"/>
              <a:t>isr</a:t>
            </a:r>
            <a:r>
              <a:rPr lang="en-US" altLang="en-US" dirty="0"/>
              <a:t> = new </a:t>
            </a:r>
            <a:r>
              <a:rPr lang="en-US" altLang="en-US" dirty="0" err="1"/>
              <a:t>InputStreamReader</a:t>
            </a:r>
            <a:r>
              <a:rPr lang="en-US" altLang="en-US" dirty="0"/>
              <a:t>(is</a:t>
            </a:r>
            <a:r>
              <a:rPr lang="en-US" altLang="en-US" dirty="0" smtClean="0"/>
              <a:t>);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BufferedReader</a:t>
            </a:r>
            <a:r>
              <a:rPr lang="en-US" altLang="en-US" dirty="0" smtClean="0"/>
              <a:t> </a:t>
            </a:r>
            <a:r>
              <a:rPr lang="en-US" altLang="en-US" dirty="0" err="1"/>
              <a:t>br</a:t>
            </a:r>
            <a:r>
              <a:rPr lang="en-US" altLang="en-US" dirty="0"/>
              <a:t> = new </a:t>
            </a:r>
            <a:r>
              <a:rPr lang="en-US" altLang="en-US" dirty="0" err="1"/>
              <a:t>BufferedReader</a:t>
            </a:r>
            <a:r>
              <a:rPr lang="en-US" altLang="en-US" dirty="0"/>
              <a:t>(</a:t>
            </a:r>
            <a:r>
              <a:rPr lang="en-US" altLang="en-US" dirty="0" err="1"/>
              <a:t>isr</a:t>
            </a:r>
            <a:r>
              <a:rPr lang="en-US" altLang="en-US" dirty="0"/>
              <a:t>); </a:t>
            </a:r>
            <a:endParaRPr lang="en-US" altLang="en-US" dirty="0" smtClean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String </a:t>
            </a:r>
            <a:r>
              <a:rPr lang="en-US" altLang="en-US" dirty="0"/>
              <a:t>s = </a:t>
            </a:r>
            <a:r>
              <a:rPr lang="en-US" altLang="en-US" dirty="0" err="1"/>
              <a:t>br.readLine</a:t>
            </a:r>
            <a:r>
              <a:rPr lang="en-US" altLang="en-US" dirty="0"/>
              <a:t>(); // </a:t>
            </a:r>
            <a:r>
              <a:rPr lang="en-US" altLang="en-US" dirty="0" err="1"/>
              <a:t>primeira</a:t>
            </a:r>
            <a:r>
              <a:rPr lang="en-US" altLang="en-US" dirty="0"/>
              <a:t> </a:t>
            </a:r>
            <a:r>
              <a:rPr lang="en-US" altLang="en-US" dirty="0" err="1"/>
              <a:t>linha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while </a:t>
            </a:r>
            <a:r>
              <a:rPr lang="en-US" altLang="en-US" dirty="0"/>
              <a:t>(s != null) </a:t>
            </a:r>
            <a:r>
              <a:rPr lang="en-US" altLang="en-US" dirty="0" smtClean="0"/>
              <a:t>{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	 </a:t>
            </a:r>
            <a:r>
              <a:rPr lang="en-US" altLang="en-US" dirty="0" err="1"/>
              <a:t>System.out.println</a:t>
            </a:r>
            <a:r>
              <a:rPr lang="en-US" altLang="en-US" dirty="0"/>
              <a:t>(s); </a:t>
            </a:r>
            <a:endParaRPr lang="en-US" altLang="en-US" dirty="0" smtClean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	 </a:t>
            </a:r>
            <a:r>
              <a:rPr lang="en-US" altLang="en-US" dirty="0" smtClean="0"/>
              <a:t>s </a:t>
            </a:r>
            <a:r>
              <a:rPr lang="en-US" altLang="en-US" dirty="0"/>
              <a:t>= </a:t>
            </a:r>
            <a:r>
              <a:rPr lang="en-US" altLang="en-US" dirty="0" err="1"/>
              <a:t>br.readLine</a:t>
            </a:r>
            <a:r>
              <a:rPr lang="en-US" altLang="en-US" dirty="0" smtClean="0"/>
              <a:t>();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 </a:t>
            </a:r>
            <a:r>
              <a:rPr lang="en-US" altLang="en-US" dirty="0"/>
              <a:t>} </a:t>
            </a:r>
            <a:endParaRPr lang="en-US" altLang="en-US" dirty="0" smtClean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br.close</a:t>
            </a:r>
            <a:r>
              <a:rPr lang="en-US" altLang="en-US" dirty="0"/>
              <a:t>(); </a:t>
            </a:r>
            <a:endParaRPr lang="en-US" altLang="en-US" dirty="0" smtClean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/>
              <a:t>}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93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Composição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 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de 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Classes - </a:t>
            </a: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Leitura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0242" name="Picture 2" descr="C:\Users\cinthya.c.florio\Pictures\reader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447800"/>
            <a:ext cx="9058275" cy="176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2886" y="6248400"/>
            <a:ext cx="89058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http://www.caelum.com.br/apostila-java-orientacao-objetos/pacote-java-io/#15-3-inputstream-inputstreamreader-e-bufferedreader</a:t>
            </a:r>
          </a:p>
        </p:txBody>
      </p:sp>
      <p:pic>
        <p:nvPicPr>
          <p:cNvPr id="10243" name="Picture 3" descr="C:\Users\cinthya.c.florio\Pictures\readers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3581400"/>
            <a:ext cx="8905874" cy="226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Propriedade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 de um </a:t>
            </a: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arquivo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 - File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600200"/>
            <a:ext cx="83816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classe File é usada para referenciar um arquivo real em disco.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Ela </a:t>
            </a:r>
            <a:r>
              <a:rPr lang="pt-BR" dirty="0"/>
              <a:t>é apenas usada para recuperar as informações de um arquivo e não serve para ler e escrever a partir de um arquivo.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File também pode ser usado para acessar diretórios, pois um diretório em Java é um File com uma propriedade adicional: uma lista de nomes de arquivos que pertencem àquele diretório. 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420998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Exemplo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- File</a:t>
            </a: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219200"/>
            <a:ext cx="8839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java.io.File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/>
              <a:t>java.util.Date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/>
              <a:t>java.text</a:t>
            </a:r>
            <a:r>
              <a:rPr lang="en-US" dirty="0"/>
              <a:t>.*;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class </a:t>
            </a:r>
            <a:r>
              <a:rPr lang="en-US" dirty="0" err="1"/>
              <a:t>TestaArquivo</a:t>
            </a:r>
            <a:r>
              <a:rPr lang="en-US" dirty="0"/>
              <a:t> {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static void main (String </a:t>
            </a:r>
            <a:r>
              <a:rPr lang="en-US" dirty="0" err="1"/>
              <a:t>args</a:t>
            </a:r>
            <a:r>
              <a:rPr lang="en-US" dirty="0"/>
              <a:t> []) { 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File </a:t>
            </a:r>
            <a:r>
              <a:rPr lang="en-US" dirty="0"/>
              <a:t>f = new File ("Circle.java");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 </a:t>
            </a:r>
            <a:r>
              <a:rPr lang="en-US" dirty="0"/>
              <a:t>("Nome do </a:t>
            </a:r>
            <a:r>
              <a:rPr lang="en-US" dirty="0" err="1"/>
              <a:t>arquivo</a:t>
            </a:r>
            <a:r>
              <a:rPr lang="en-US" dirty="0"/>
              <a:t>: "+</a:t>
            </a:r>
            <a:r>
              <a:rPr lang="en-US" dirty="0" err="1"/>
              <a:t>f.getName</a:t>
            </a:r>
            <a:r>
              <a:rPr lang="en-US" dirty="0"/>
              <a:t> ()); </a:t>
            </a:r>
            <a:endParaRPr lang="en-US" dirty="0" smtClean="0"/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 </a:t>
            </a:r>
            <a:r>
              <a:rPr lang="en-US" dirty="0"/>
              <a:t>("</a:t>
            </a:r>
            <a:r>
              <a:rPr lang="en-US" dirty="0" err="1"/>
              <a:t>Caminho</a:t>
            </a:r>
            <a:r>
              <a:rPr lang="en-US" dirty="0"/>
              <a:t>: "+</a:t>
            </a:r>
            <a:r>
              <a:rPr lang="en-US" dirty="0" err="1"/>
              <a:t>f.getPath</a:t>
            </a:r>
            <a:r>
              <a:rPr lang="en-US" dirty="0"/>
              <a:t> ()); </a:t>
            </a:r>
            <a:endParaRPr lang="en-US" dirty="0" smtClean="0"/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 </a:t>
            </a:r>
            <a:r>
              <a:rPr lang="en-US" dirty="0"/>
              <a:t>("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Absoluto</a:t>
            </a:r>
            <a:r>
              <a:rPr lang="en-US" dirty="0"/>
              <a:t>: "+</a:t>
            </a:r>
            <a:r>
              <a:rPr lang="en-US" dirty="0" err="1"/>
              <a:t>f.getAbsolutePath</a:t>
            </a:r>
            <a:r>
              <a:rPr lang="en-US" dirty="0"/>
              <a:t> ()); </a:t>
            </a:r>
            <a:r>
              <a:rPr lang="en-US" dirty="0" err="1"/>
              <a:t>System.out.println</a:t>
            </a:r>
            <a:r>
              <a:rPr lang="en-US" dirty="0"/>
              <a:t> ("</a:t>
            </a:r>
            <a:r>
              <a:rPr lang="en-US" dirty="0" err="1"/>
              <a:t>Diretório</a:t>
            </a:r>
            <a:r>
              <a:rPr lang="en-US" dirty="0"/>
              <a:t> </a:t>
            </a:r>
            <a:r>
              <a:rPr lang="en-US" dirty="0" err="1"/>
              <a:t>pai</a:t>
            </a:r>
            <a:r>
              <a:rPr lang="en-US" dirty="0"/>
              <a:t>: "+</a:t>
            </a:r>
            <a:r>
              <a:rPr lang="en-US" dirty="0" err="1"/>
              <a:t>f.getParent</a:t>
            </a:r>
            <a:r>
              <a:rPr lang="en-US" dirty="0"/>
              <a:t> ()); </a:t>
            </a:r>
            <a:endParaRPr lang="en-US" dirty="0" smtClean="0"/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f.exists</a:t>
            </a:r>
            <a:r>
              <a:rPr lang="en-US" dirty="0"/>
              <a:t>() ? "</a:t>
            </a:r>
            <a:r>
              <a:rPr lang="en-US" dirty="0" err="1"/>
              <a:t>existe</a:t>
            </a:r>
            <a:r>
              <a:rPr lang="en-US" dirty="0"/>
              <a:t>":"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 smtClean="0"/>
              <a:t>");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 (</a:t>
            </a:r>
            <a:r>
              <a:rPr lang="en-US" dirty="0" err="1"/>
              <a:t>f.canWrite</a:t>
            </a:r>
            <a:r>
              <a:rPr lang="en-US" dirty="0"/>
              <a:t>() ? "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gravado</a:t>
            </a:r>
            <a:r>
              <a:rPr lang="en-US" dirty="0"/>
              <a:t>":"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gravado</a:t>
            </a:r>
            <a:r>
              <a:rPr lang="en-US" dirty="0"/>
              <a:t>"); </a:t>
            </a:r>
            <a:endParaRPr lang="en-US" dirty="0" smtClean="0"/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f.canRead</a:t>
            </a:r>
            <a:r>
              <a:rPr lang="en-US" dirty="0"/>
              <a:t>() ? "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lido":"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lido"); </a:t>
            </a:r>
            <a:r>
              <a:rPr lang="en-US" dirty="0" err="1"/>
              <a:t>System.out.println</a:t>
            </a:r>
            <a:r>
              <a:rPr lang="en-US" dirty="0"/>
              <a:t> (</a:t>
            </a:r>
            <a:r>
              <a:rPr lang="en-US" dirty="0" err="1"/>
              <a:t>f.isDirectory</a:t>
            </a:r>
            <a:r>
              <a:rPr lang="en-US" dirty="0"/>
              <a:t> () ? "é </a:t>
            </a:r>
            <a:r>
              <a:rPr lang="en-US" dirty="0" err="1"/>
              <a:t>diretório</a:t>
            </a:r>
            <a:r>
              <a:rPr lang="en-US" dirty="0"/>
              <a:t>":"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diretório</a:t>
            </a:r>
            <a:r>
              <a:rPr lang="en-US" dirty="0"/>
              <a:t>"); 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187213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7523" y="1524000"/>
            <a:ext cx="8000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DateFormat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= new </a:t>
            </a:r>
            <a:r>
              <a:rPr lang="en-US" dirty="0" err="1"/>
              <a:t>SimpleDateFormat</a:t>
            </a:r>
            <a:r>
              <a:rPr lang="en-US" dirty="0"/>
              <a:t> ("</a:t>
            </a:r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yyyy</a:t>
            </a:r>
            <a:r>
              <a:rPr lang="en-US" dirty="0"/>
              <a:t>"); </a:t>
            </a:r>
            <a:endParaRPr lang="en-US" dirty="0" smtClean="0"/>
          </a:p>
          <a:p>
            <a:pPr lvl="2"/>
            <a:r>
              <a:rPr lang="en-US" dirty="0" smtClean="0"/>
              <a:t>Date </a:t>
            </a:r>
            <a:r>
              <a:rPr lang="en-US" dirty="0"/>
              <a:t>data = new Date (</a:t>
            </a:r>
            <a:r>
              <a:rPr lang="en-US" dirty="0" err="1"/>
              <a:t>f.lastModified</a:t>
            </a:r>
            <a:r>
              <a:rPr lang="en-US" dirty="0"/>
              <a:t> ()); </a:t>
            </a:r>
            <a:endParaRPr lang="en-US" dirty="0" smtClean="0"/>
          </a:p>
          <a:p>
            <a:pPr lvl="2"/>
            <a:r>
              <a:rPr lang="en-US" dirty="0" err="1" smtClean="0"/>
              <a:t>System.out.println</a:t>
            </a:r>
            <a:r>
              <a:rPr lang="en-US" dirty="0" smtClean="0"/>
              <a:t> </a:t>
            </a:r>
            <a:r>
              <a:rPr lang="en-US" dirty="0"/>
              <a:t>("</a:t>
            </a:r>
            <a:r>
              <a:rPr lang="en-US" dirty="0" err="1"/>
              <a:t>Ultima</a:t>
            </a:r>
            <a:r>
              <a:rPr lang="en-US" dirty="0"/>
              <a:t> </a:t>
            </a:r>
            <a:r>
              <a:rPr lang="en-US" dirty="0" err="1"/>
              <a:t>modificação</a:t>
            </a:r>
            <a:r>
              <a:rPr lang="en-US" dirty="0"/>
              <a:t> do </a:t>
            </a:r>
            <a:r>
              <a:rPr lang="en-US" dirty="0" err="1"/>
              <a:t>arquivo</a:t>
            </a:r>
            <a:r>
              <a:rPr lang="en-US" dirty="0"/>
              <a:t>: "+</a:t>
            </a:r>
            <a:r>
              <a:rPr lang="en-US" dirty="0" err="1"/>
              <a:t>df.format</a:t>
            </a:r>
            <a:r>
              <a:rPr lang="en-US" dirty="0"/>
              <a:t> (data)); </a:t>
            </a:r>
            <a:r>
              <a:rPr lang="en-US" dirty="0" err="1"/>
              <a:t>System.out.println</a:t>
            </a:r>
            <a:r>
              <a:rPr lang="en-US" dirty="0"/>
              <a:t> ("</a:t>
            </a:r>
            <a:r>
              <a:rPr lang="en-US" dirty="0" err="1"/>
              <a:t>Tamanho</a:t>
            </a:r>
            <a:r>
              <a:rPr lang="en-US" dirty="0"/>
              <a:t> do </a:t>
            </a:r>
            <a:r>
              <a:rPr lang="en-US" dirty="0" err="1"/>
              <a:t>arquivo</a:t>
            </a:r>
            <a:r>
              <a:rPr lang="en-US" dirty="0"/>
              <a:t>: "+</a:t>
            </a:r>
            <a:r>
              <a:rPr lang="en-US" dirty="0" err="1"/>
              <a:t>f.length</a:t>
            </a:r>
            <a:r>
              <a:rPr lang="en-US" dirty="0"/>
              <a:t> ()+ " bytes."); </a:t>
            </a:r>
          </a:p>
          <a:p>
            <a:pPr lvl="1"/>
            <a:r>
              <a:rPr lang="en-US" dirty="0" smtClean="0"/>
              <a:t>	} </a:t>
            </a:r>
          </a:p>
          <a:p>
            <a:pPr lvl="1"/>
            <a:r>
              <a:rPr lang="en-US" dirty="0" smtClean="0"/>
              <a:t>} </a:t>
            </a:r>
            <a:r>
              <a:rPr lang="en-US" dirty="0"/>
              <a:t>// da class </a:t>
            </a:r>
            <a:r>
              <a:rPr lang="en-US" dirty="0" err="1"/>
              <a:t>TestaArquivo</a:t>
            </a:r>
            <a:endParaRPr lang="en-US" dirty="0"/>
          </a:p>
        </p:txBody>
      </p:sp>
      <p:sp>
        <p:nvSpPr>
          <p:cNvPr id="3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Exemplo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- File</a:t>
            </a: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60" y="5401270"/>
            <a:ext cx="8168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Obs</a:t>
            </a:r>
            <a:r>
              <a:rPr lang="pt-BR" dirty="0" smtClean="0"/>
              <a:t>: É </a:t>
            </a:r>
            <a:r>
              <a:rPr lang="pt-BR" dirty="0"/>
              <a:t>importante lembrar que a classe File não cria arquivos não existentes, ela apenas referencia arquivos existentes. Para criar um novo arquivo, devem ser usadas as </a:t>
            </a:r>
            <a:r>
              <a:rPr lang="pt-BR" dirty="0" err="1"/>
              <a:t>streams</a:t>
            </a:r>
            <a:r>
              <a:rPr lang="pt-BR" dirty="0"/>
              <a:t> (classes </a:t>
            </a:r>
            <a:r>
              <a:rPr lang="pt-BR" dirty="0" err="1"/>
              <a:t>FileWriter</a:t>
            </a:r>
            <a:r>
              <a:rPr lang="pt-BR" dirty="0"/>
              <a:t> e </a:t>
            </a:r>
            <a:r>
              <a:rPr lang="pt-BR" dirty="0" err="1"/>
              <a:t>FileOutputStream</a:t>
            </a:r>
            <a:r>
              <a:rPr lang="pt-BR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2"/>
                </a:solidFill>
                <a:latin typeface="Calibri"/>
              </a:rPr>
              <a:t>Agenda</a:t>
            </a: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57200" y="1417320"/>
            <a:ext cx="8229240" cy="452556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 err="1" smtClean="0"/>
              <a:t>InputStream</a:t>
            </a:r>
            <a:r>
              <a:rPr lang="pt-BR" sz="2400" dirty="0"/>
              <a:t> </a:t>
            </a:r>
            <a:r>
              <a:rPr lang="pt-BR" sz="2400" dirty="0" smtClean="0"/>
              <a:t>e </a:t>
            </a:r>
            <a:r>
              <a:rPr lang="pt-BR" sz="2400" dirty="0" err="1" smtClean="0"/>
              <a:t>OutputStream</a:t>
            </a:r>
            <a:r>
              <a:rPr lang="pt-BR" sz="2400" dirty="0" smtClean="0"/>
              <a:t> </a:t>
            </a:r>
          </a:p>
          <a:p>
            <a:pPr>
              <a:lnSpc>
                <a:spcPct val="100000"/>
              </a:lnSpc>
            </a:pPr>
            <a:endParaRPr lang="pt-BR" sz="2400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 err="1" smtClean="0"/>
              <a:t>FileInputStream</a:t>
            </a:r>
            <a:r>
              <a:rPr lang="pt-BR" sz="2400" dirty="0" smtClean="0"/>
              <a:t> </a:t>
            </a:r>
            <a:r>
              <a:rPr lang="pt-BR" sz="2400" dirty="0"/>
              <a:t>e </a:t>
            </a:r>
            <a:r>
              <a:rPr lang="pt-BR" sz="2400" dirty="0" err="1"/>
              <a:t>FileOutputStream</a:t>
            </a:r>
            <a:r>
              <a:rPr lang="pt-BR" sz="2400" dirty="0"/>
              <a:t> </a:t>
            </a:r>
            <a:endParaRPr lang="pt-BR" sz="2400" dirty="0" smtClean="0"/>
          </a:p>
          <a:p>
            <a:pPr>
              <a:lnSpc>
                <a:spcPct val="100000"/>
              </a:lnSpc>
            </a:pPr>
            <a:endParaRPr lang="pt-BR" sz="2400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 </a:t>
            </a:r>
            <a:r>
              <a:rPr lang="pt-BR" sz="2400" dirty="0" err="1" smtClean="0"/>
              <a:t>BufferedReader</a:t>
            </a:r>
            <a:r>
              <a:rPr lang="pt-BR" sz="2400" dirty="0" smtClean="0"/>
              <a:t> </a:t>
            </a:r>
          </a:p>
          <a:p>
            <a:pPr>
              <a:lnSpc>
                <a:spcPct val="100000"/>
              </a:lnSpc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Listando diretórios </a:t>
            </a:r>
            <a:endParaRPr lang="pt-BR" sz="2400" dirty="0" smtClean="0"/>
          </a:p>
          <a:p>
            <a:endParaRPr lang="pt-BR" sz="2400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 err="1" smtClean="0"/>
              <a:t>DataInputStream</a:t>
            </a:r>
            <a:r>
              <a:rPr lang="pt-BR" sz="2400" dirty="0" smtClean="0"/>
              <a:t> </a:t>
            </a:r>
            <a:r>
              <a:rPr lang="pt-BR" sz="2400" dirty="0"/>
              <a:t>e </a:t>
            </a:r>
            <a:r>
              <a:rPr lang="pt-BR" sz="2400" dirty="0" err="1"/>
              <a:t>DataOutputStream</a:t>
            </a:r>
            <a:r>
              <a:rPr lang="pt-BR" sz="2400" dirty="0"/>
              <a:t> </a:t>
            </a:r>
            <a:r>
              <a:rPr lang="pt-BR" sz="2400" dirty="0" smtClean="0"/>
              <a:t>.</a:t>
            </a:r>
          </a:p>
          <a:p>
            <a:pPr>
              <a:lnSpc>
                <a:spcPct val="100000"/>
              </a:lnSpc>
            </a:pPr>
            <a:endParaRPr sz="2400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Listando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diretórios</a:t>
            </a: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2582" y="1600200"/>
            <a:ext cx="8406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diretório é um File contendo uma lista de outros arquivos e diretórios. É possível saber se um objeto File é um diretório pelo método </a:t>
            </a:r>
            <a:r>
              <a:rPr lang="pt-BR" dirty="0" err="1"/>
              <a:t>isDirectory</a:t>
            </a:r>
            <a:r>
              <a:rPr lang="pt-BR" dirty="0"/>
              <a:t>. Pode-se, então, usar o método </a:t>
            </a:r>
            <a:r>
              <a:rPr lang="pt-BR" dirty="0" err="1"/>
              <a:t>list</a:t>
            </a:r>
            <a:r>
              <a:rPr lang="pt-BR" dirty="0"/>
              <a:t> para listar arquivos e diretórios contidos neste diretório.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00529"/>
            <a:ext cx="8272340" cy="350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0128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DataOutputStream</a:t>
            </a:r>
            <a:endParaRPr sz="3200" dirty="0">
              <a:solidFill>
                <a:schemeClr val="accent2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6665913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1390414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Permite ler </a:t>
            </a:r>
            <a:r>
              <a:rPr lang="pt-BR" dirty="0"/>
              <a:t>e escrever tipos primitivos de dados através de </a:t>
            </a:r>
            <a:r>
              <a:rPr lang="pt-BR" dirty="0" err="1"/>
              <a:t>streams</a:t>
            </a:r>
            <a:r>
              <a:rPr lang="pt-BR" dirty="0"/>
              <a:t>. São fornecidos vários métodos para os diferentes tipos de </a:t>
            </a:r>
            <a:r>
              <a:rPr lang="pt-BR" dirty="0" smtClean="0"/>
              <a:t>dados.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53340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Obs</a:t>
            </a:r>
            <a:r>
              <a:rPr lang="pt-BR" dirty="0" smtClean="0"/>
              <a:t>: Se os dados gravados em um </a:t>
            </a:r>
            <a:r>
              <a:rPr lang="pt-BR" dirty="0"/>
              <a:t>arquivo </a:t>
            </a:r>
            <a:r>
              <a:rPr lang="pt-BR" dirty="0" smtClean="0"/>
              <a:t>forem de tipos </a:t>
            </a:r>
            <a:r>
              <a:rPr lang="pt-BR" dirty="0"/>
              <a:t>diferentes de dados primitivos (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, char, </a:t>
            </a:r>
            <a:r>
              <a:rPr lang="pt-BR" dirty="0" err="1"/>
              <a:t>etc</a:t>
            </a:r>
            <a:r>
              <a:rPr lang="pt-BR" dirty="0"/>
              <a:t>), </a:t>
            </a:r>
            <a:r>
              <a:rPr lang="pt-BR" dirty="0" smtClean="0"/>
              <a:t>é preciso lê-los </a:t>
            </a:r>
            <a:r>
              <a:rPr lang="pt-BR" dirty="0"/>
              <a:t>na mesma ordem em que escreveu.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267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225689"/>
            <a:ext cx="87536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java.io.*; </a:t>
            </a:r>
          </a:p>
          <a:p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EscreveStream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endParaRPr lang="en-US" dirty="0"/>
          </a:p>
          <a:p>
            <a:pPr lvl="1"/>
            <a:r>
              <a:rPr lang="en-US" dirty="0" smtClean="0"/>
              <a:t>public </a:t>
            </a:r>
            <a:r>
              <a:rPr lang="en-US" dirty="0"/>
              <a:t>static void main(String </a:t>
            </a:r>
            <a:r>
              <a:rPr lang="en-US" dirty="0" err="1"/>
              <a:t>arg</a:t>
            </a:r>
            <a:r>
              <a:rPr lang="en-US" dirty="0"/>
              <a:t>[]) throws </a:t>
            </a:r>
            <a:r>
              <a:rPr lang="en-US" dirty="0" err="1"/>
              <a:t>IOException</a:t>
            </a:r>
            <a:r>
              <a:rPr lang="en-US" dirty="0"/>
              <a:t> { </a:t>
            </a:r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smtClean="0"/>
              <a:t>File </a:t>
            </a:r>
            <a:r>
              <a:rPr lang="en-US" dirty="0"/>
              <a:t>f=new File("dados.dat"); </a:t>
            </a:r>
            <a:endParaRPr lang="en-US" dirty="0" smtClean="0"/>
          </a:p>
          <a:p>
            <a:pPr lvl="2"/>
            <a:r>
              <a:rPr lang="en-US" dirty="0" err="1" smtClean="0"/>
              <a:t>FileOutputStream</a:t>
            </a:r>
            <a:r>
              <a:rPr lang="en-US" dirty="0" smtClean="0"/>
              <a:t> </a:t>
            </a:r>
            <a:r>
              <a:rPr lang="en-US" dirty="0" err="1"/>
              <a:t>fos</a:t>
            </a:r>
            <a:r>
              <a:rPr lang="en-US" dirty="0"/>
              <a:t>=new </a:t>
            </a:r>
            <a:r>
              <a:rPr lang="en-US" dirty="0" err="1"/>
              <a:t>FileOutputStream</a:t>
            </a:r>
            <a:r>
              <a:rPr lang="en-US" dirty="0"/>
              <a:t>(f); </a:t>
            </a:r>
            <a:endParaRPr lang="en-US" dirty="0" smtClean="0"/>
          </a:p>
          <a:p>
            <a:pPr lvl="2"/>
            <a:r>
              <a:rPr lang="en-US" dirty="0" err="1" smtClean="0"/>
              <a:t>DataOutputStream</a:t>
            </a:r>
            <a:r>
              <a:rPr lang="en-US" dirty="0" smtClean="0"/>
              <a:t> </a:t>
            </a:r>
            <a:r>
              <a:rPr lang="en-US" dirty="0"/>
              <a:t>dos=new </a:t>
            </a:r>
            <a:r>
              <a:rPr lang="en-US" dirty="0" err="1"/>
              <a:t>DataOutputStream</a:t>
            </a:r>
            <a:r>
              <a:rPr lang="en-US" dirty="0"/>
              <a:t>(</a:t>
            </a:r>
            <a:r>
              <a:rPr lang="en-US" dirty="0" err="1"/>
              <a:t>fos</a:t>
            </a:r>
            <a:r>
              <a:rPr lang="en-US" dirty="0"/>
              <a:t>); 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n=5; </a:t>
            </a:r>
            <a:endParaRPr lang="en-US" dirty="0" smtClean="0"/>
          </a:p>
          <a:p>
            <a:pPr lvl="2"/>
            <a:r>
              <a:rPr lang="en-US" dirty="0" smtClean="0"/>
              <a:t>float </a:t>
            </a:r>
            <a:r>
              <a:rPr lang="en-US" dirty="0" err="1"/>
              <a:t>fo</a:t>
            </a:r>
            <a:r>
              <a:rPr lang="en-US" dirty="0"/>
              <a:t>=3.14f; </a:t>
            </a:r>
            <a:endParaRPr lang="en-US" dirty="0" smtClean="0"/>
          </a:p>
          <a:p>
            <a:pPr lvl="2"/>
            <a:r>
              <a:rPr lang="en-US" dirty="0" smtClean="0"/>
              <a:t>char </a:t>
            </a:r>
            <a:r>
              <a:rPr lang="en-US" dirty="0"/>
              <a:t>c='A'; </a:t>
            </a:r>
            <a:endParaRPr lang="en-US" dirty="0" smtClean="0"/>
          </a:p>
          <a:p>
            <a:pPr lvl="2"/>
            <a:r>
              <a:rPr lang="en-US" dirty="0" err="1" smtClean="0"/>
              <a:t>dos.writeInt</a:t>
            </a:r>
            <a:r>
              <a:rPr lang="en-US" dirty="0" smtClean="0"/>
              <a:t>(n</a:t>
            </a:r>
            <a:r>
              <a:rPr lang="en-US" dirty="0"/>
              <a:t>); </a:t>
            </a:r>
            <a:endParaRPr lang="en-US" dirty="0" smtClean="0"/>
          </a:p>
          <a:p>
            <a:pPr lvl="2"/>
            <a:r>
              <a:rPr lang="en-US" dirty="0" err="1" smtClean="0"/>
              <a:t>dos.writeFloat</a:t>
            </a:r>
            <a:r>
              <a:rPr lang="en-US" dirty="0" smtClean="0"/>
              <a:t>(</a:t>
            </a:r>
            <a:r>
              <a:rPr lang="en-US" dirty="0" err="1" smtClean="0"/>
              <a:t>fo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dos.writeChar</a:t>
            </a:r>
            <a:r>
              <a:rPr lang="en-US" dirty="0" smtClean="0"/>
              <a:t>(c</a:t>
            </a:r>
            <a:r>
              <a:rPr lang="en-US" dirty="0"/>
              <a:t>); //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fechar</a:t>
            </a:r>
            <a:r>
              <a:rPr lang="en-US" dirty="0"/>
              <a:t> a stream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alta.</a:t>
            </a:r>
            <a:r>
              <a:rPr lang="en-US" dirty="0"/>
              <a:t> As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fechadas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err="1" smtClean="0"/>
              <a:t>dos.close</a:t>
            </a:r>
            <a:r>
              <a:rPr lang="en-US" dirty="0" smtClean="0"/>
              <a:t>(); </a:t>
            </a:r>
          </a:p>
          <a:p>
            <a:pPr lvl="1"/>
            <a:r>
              <a:rPr lang="en-US" dirty="0" smtClean="0"/>
              <a:t>}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3" name="TextShape 1"/>
          <p:cNvSpPr txBox="1"/>
          <p:nvPr/>
        </p:nvSpPr>
        <p:spPr>
          <a:xfrm>
            <a:off x="1524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DataOutputStream</a:t>
            </a:r>
            <a:endParaRPr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9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DataInputStream</a:t>
            </a:r>
            <a:endParaRPr sz="3200" dirty="0">
              <a:solidFill>
                <a:schemeClr val="accent2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514600"/>
            <a:ext cx="7467599" cy="2494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283" y="1371600"/>
            <a:ext cx="8534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UsaDataInputStream</a:t>
            </a:r>
            <a:r>
              <a:rPr lang="en-US" dirty="0"/>
              <a:t> { </a:t>
            </a:r>
            <a:endParaRPr lang="en-US" dirty="0" smtClean="0"/>
          </a:p>
          <a:p>
            <a:pPr lvl="1"/>
            <a:r>
              <a:rPr lang="en-US" dirty="0" smtClean="0"/>
              <a:t>public </a:t>
            </a:r>
            <a:r>
              <a:rPr lang="en-US" dirty="0"/>
              <a:t>static void main(String </a:t>
            </a:r>
            <a:r>
              <a:rPr lang="en-US" dirty="0" err="1"/>
              <a:t>arg</a:t>
            </a:r>
            <a:r>
              <a:rPr lang="en-US" dirty="0"/>
              <a:t>[]) throws </a:t>
            </a:r>
            <a:r>
              <a:rPr lang="en-US" dirty="0" err="1"/>
              <a:t>IOException</a:t>
            </a:r>
            <a:r>
              <a:rPr lang="en-US" dirty="0"/>
              <a:t> { 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File </a:t>
            </a:r>
            <a:r>
              <a:rPr lang="en-US" dirty="0"/>
              <a:t>f=new File("dados.dat"); </a:t>
            </a:r>
            <a:endParaRPr lang="en-US" dirty="0" smtClean="0"/>
          </a:p>
          <a:p>
            <a:pPr lvl="2"/>
            <a:r>
              <a:rPr lang="en-US" dirty="0" err="1" smtClean="0"/>
              <a:t>FileInputStream</a:t>
            </a:r>
            <a:r>
              <a:rPr lang="en-US" dirty="0" smtClean="0"/>
              <a:t> </a:t>
            </a:r>
            <a:r>
              <a:rPr lang="en-US" dirty="0" err="1"/>
              <a:t>fos</a:t>
            </a:r>
            <a:r>
              <a:rPr lang="en-US" dirty="0"/>
              <a:t>=new </a:t>
            </a:r>
            <a:r>
              <a:rPr lang="en-US" dirty="0" err="1"/>
              <a:t>FileInputStream</a:t>
            </a:r>
            <a:r>
              <a:rPr lang="en-US" dirty="0"/>
              <a:t>(f); </a:t>
            </a:r>
            <a:endParaRPr lang="en-US" dirty="0" smtClean="0"/>
          </a:p>
          <a:p>
            <a:pPr lvl="2"/>
            <a:r>
              <a:rPr lang="en-US" dirty="0" err="1" smtClean="0"/>
              <a:t>DataInputStream</a:t>
            </a:r>
            <a:r>
              <a:rPr lang="en-US" dirty="0" smtClean="0"/>
              <a:t> </a:t>
            </a:r>
            <a:r>
              <a:rPr lang="en-US" dirty="0"/>
              <a:t>dos=new </a:t>
            </a:r>
            <a:r>
              <a:rPr lang="en-US" dirty="0" err="1"/>
              <a:t>DataInputStream</a:t>
            </a:r>
            <a:r>
              <a:rPr lang="en-US" dirty="0"/>
              <a:t>(</a:t>
            </a:r>
            <a:r>
              <a:rPr lang="en-US" dirty="0" err="1"/>
              <a:t>fos</a:t>
            </a:r>
            <a:r>
              <a:rPr lang="en-US" dirty="0"/>
              <a:t>); 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 = </a:t>
            </a:r>
            <a:r>
              <a:rPr lang="en-US" dirty="0" err="1"/>
              <a:t>dos.readInt</a:t>
            </a:r>
            <a:r>
              <a:rPr lang="en-US" dirty="0"/>
              <a:t>(); </a:t>
            </a:r>
            <a:endParaRPr lang="en-US" dirty="0" smtClean="0"/>
          </a:p>
          <a:p>
            <a:pPr lvl="2"/>
            <a:r>
              <a:rPr lang="en-US" dirty="0" smtClean="0"/>
              <a:t>float </a:t>
            </a:r>
            <a:r>
              <a:rPr lang="en-US" dirty="0" err="1"/>
              <a:t>flo</a:t>
            </a:r>
            <a:r>
              <a:rPr lang="en-US" dirty="0"/>
              <a:t> = </a:t>
            </a:r>
            <a:r>
              <a:rPr lang="en-US" dirty="0" err="1"/>
              <a:t>dos.readFloat</a:t>
            </a:r>
            <a:r>
              <a:rPr lang="en-US" dirty="0"/>
              <a:t>(); </a:t>
            </a:r>
            <a:endParaRPr lang="en-US" dirty="0" smtClean="0"/>
          </a:p>
          <a:p>
            <a:pPr lvl="2"/>
            <a:r>
              <a:rPr lang="en-US" dirty="0" smtClean="0"/>
              <a:t>char </a:t>
            </a:r>
            <a:r>
              <a:rPr lang="en-US" dirty="0"/>
              <a:t>c = </a:t>
            </a:r>
            <a:r>
              <a:rPr lang="en-US" dirty="0" err="1"/>
              <a:t>dos.readChar</a:t>
            </a:r>
            <a:r>
              <a:rPr lang="en-US" dirty="0"/>
              <a:t>(); 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System.out.println</a:t>
            </a:r>
            <a:r>
              <a:rPr lang="en-US" dirty="0" smtClean="0"/>
              <a:t> </a:t>
            </a:r>
            <a:r>
              <a:rPr lang="en-US" dirty="0"/>
              <a:t>("</a:t>
            </a:r>
            <a:r>
              <a:rPr lang="en-US" dirty="0" err="1"/>
              <a:t>Foram</a:t>
            </a:r>
            <a:r>
              <a:rPr lang="en-US" dirty="0"/>
              <a:t> lidos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: "); </a:t>
            </a:r>
            <a:endParaRPr lang="en-US" dirty="0" smtClean="0"/>
          </a:p>
          <a:p>
            <a:pPr lvl="2"/>
            <a:r>
              <a:rPr lang="en-US" dirty="0" err="1" smtClean="0"/>
              <a:t>System.out.println</a:t>
            </a:r>
            <a:r>
              <a:rPr lang="en-US" dirty="0" smtClean="0"/>
              <a:t> </a:t>
            </a:r>
            <a:r>
              <a:rPr lang="en-US" dirty="0"/>
              <a:t>("(</a:t>
            </a:r>
            <a:r>
              <a:rPr lang="en-US" dirty="0" err="1"/>
              <a:t>int</a:t>
            </a:r>
            <a:r>
              <a:rPr lang="en-US" dirty="0"/>
              <a:t>) = "+n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 ("(float) = "+</a:t>
            </a:r>
            <a:r>
              <a:rPr lang="en-US" dirty="0" err="1"/>
              <a:t>flo</a:t>
            </a:r>
            <a:r>
              <a:rPr lang="en-US" dirty="0"/>
              <a:t>); </a:t>
            </a:r>
            <a:endParaRPr lang="en-US" dirty="0" smtClean="0"/>
          </a:p>
          <a:p>
            <a:pPr lvl="2"/>
            <a:r>
              <a:rPr lang="en-US" dirty="0" err="1" smtClean="0"/>
              <a:t>System.out.println</a:t>
            </a:r>
            <a:r>
              <a:rPr lang="en-US" dirty="0" smtClean="0"/>
              <a:t> </a:t>
            </a:r>
            <a:r>
              <a:rPr lang="en-US" dirty="0"/>
              <a:t>("(char) = "+c); 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dos.close</a:t>
            </a:r>
            <a:r>
              <a:rPr lang="en-US" dirty="0"/>
              <a:t>(); </a:t>
            </a:r>
            <a:endParaRPr lang="en-US" dirty="0" smtClean="0"/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DataInputStream</a:t>
            </a:r>
            <a:endParaRPr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0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Dúvidas</a:t>
            </a:r>
            <a:endParaRPr sz="32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C:\Users\cinthya.c.florio\Pictures\doub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257" y="1828800"/>
            <a:ext cx="3311525" cy="336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Pacote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 I/O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Calibri"/>
              </a:rPr>
              <a:t> </a:t>
            </a:r>
            <a:r>
              <a:rPr lang="en-US" sz="2400" dirty="0" smtClean="0">
                <a:latin typeface="Calibri"/>
              </a:rPr>
              <a:t>D</a:t>
            </a:r>
            <a:r>
              <a:rPr lang="pt-BR" sz="2400" dirty="0" err="1" smtClean="0"/>
              <a:t>efine</a:t>
            </a:r>
            <a:r>
              <a:rPr lang="pt-BR" sz="2400" dirty="0" smtClean="0"/>
              <a:t> </a:t>
            </a:r>
            <a:r>
              <a:rPr lang="pt-BR" sz="2400" dirty="0"/>
              <a:t>um grande número de classes para ler e escrever </a:t>
            </a:r>
            <a:r>
              <a:rPr lang="pt-BR" sz="2400" dirty="0" err="1"/>
              <a:t>streams</a:t>
            </a:r>
            <a:r>
              <a:rPr lang="pt-BR" sz="2400" dirty="0"/>
              <a:t>. As classes </a:t>
            </a:r>
            <a:r>
              <a:rPr lang="pt-BR" sz="2400" dirty="0" err="1"/>
              <a:t>InputStream</a:t>
            </a:r>
            <a:r>
              <a:rPr lang="pt-BR" sz="2400" dirty="0"/>
              <a:t> e </a:t>
            </a:r>
            <a:r>
              <a:rPr lang="pt-BR" sz="2400" dirty="0" err="1"/>
              <a:t>OutputStream</a:t>
            </a:r>
            <a:r>
              <a:rPr lang="pt-BR" sz="2400" dirty="0"/>
              <a:t>, bem como as suas subclasses, são usadas para ler e escrever </a:t>
            </a:r>
            <a:r>
              <a:rPr lang="pt-BR" sz="2400" dirty="0" err="1"/>
              <a:t>stream</a:t>
            </a:r>
            <a:r>
              <a:rPr lang="pt-BR" sz="2400" dirty="0"/>
              <a:t> de bytes, enquanto que as classes Reader e Writer são usadas para ler e escrever </a:t>
            </a:r>
            <a:r>
              <a:rPr lang="pt-BR" sz="2400" dirty="0" err="1"/>
              <a:t>streams</a:t>
            </a:r>
            <a:r>
              <a:rPr lang="pt-BR" sz="2400" dirty="0"/>
              <a:t> de caracteres</a:t>
            </a:r>
            <a:r>
              <a:rPr lang="pt-BR" sz="2400" dirty="0" smtClean="0"/>
              <a:t>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pt-BR"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 dirty="0" smtClean="0"/>
              <a:t> As </a:t>
            </a:r>
            <a:r>
              <a:rPr lang="pt-BR" sz="2400" dirty="0" err="1"/>
              <a:t>streams</a:t>
            </a:r>
            <a:r>
              <a:rPr lang="pt-BR" sz="2400" dirty="0"/>
              <a:t> são unidirecionais, ou seja, você pode ler de uma </a:t>
            </a:r>
            <a:r>
              <a:rPr lang="pt-BR" sz="2400" dirty="0" err="1"/>
              <a:t>stream</a:t>
            </a:r>
            <a:r>
              <a:rPr lang="pt-BR" sz="2400" dirty="0"/>
              <a:t> de entrada (</a:t>
            </a:r>
            <a:r>
              <a:rPr lang="pt-BR" sz="2400" dirty="0" err="1"/>
              <a:t>InputStream</a:t>
            </a:r>
            <a:r>
              <a:rPr lang="pt-BR" sz="2400" dirty="0"/>
              <a:t>), mas não pode escrever nela. Da mesma maneira você pode escrever de uma </a:t>
            </a:r>
            <a:r>
              <a:rPr lang="pt-BR" sz="2400" dirty="0" err="1"/>
              <a:t>stream</a:t>
            </a:r>
            <a:r>
              <a:rPr lang="pt-BR" sz="2400" dirty="0"/>
              <a:t> de saída (</a:t>
            </a:r>
            <a:r>
              <a:rPr lang="pt-BR" sz="2400" dirty="0" err="1"/>
              <a:t>OutputStream</a:t>
            </a:r>
            <a:r>
              <a:rPr lang="pt-BR" sz="2400" dirty="0"/>
              <a:t>), mas não pode ler dela. </a:t>
            </a:r>
            <a:endParaRPr sz="2400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Hierarquia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de I/O de Dados</a:t>
            </a:r>
          </a:p>
          <a:p>
            <a:pPr>
              <a:lnSpc>
                <a:spcPct val="100000"/>
              </a:lnSpc>
            </a:pP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  <p:pic>
        <p:nvPicPr>
          <p:cNvPr id="5124" name="Picture 4" descr="C:\Users\cinthya.c.florio\Pictures\java_io_cla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26429"/>
            <a:ext cx="4495800" cy="532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58197" y="6553200"/>
            <a:ext cx="586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http://www.c-jump.com/bcc/c257c/Week10/Week10.html</a:t>
            </a:r>
          </a:p>
        </p:txBody>
      </p:sp>
    </p:spTree>
    <p:extLst>
      <p:ext uri="{BB962C8B-B14F-4D97-AF65-F5344CB8AC3E}">
        <p14:creationId xmlns:p14="http://schemas.microsoft.com/office/powerpoint/2010/main" val="33261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inthya.c.florio\Pictures\IO_StreamVsCharac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219200"/>
            <a:ext cx="8471961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0" y="6504801"/>
            <a:ext cx="4772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http://www3.ntu.edu.sg/home/ehchua/programming/java/j5b_io.html</a:t>
            </a:r>
          </a:p>
        </p:txBody>
      </p:sp>
      <p:sp>
        <p:nvSpPr>
          <p:cNvPr id="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Fluxo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de I/O de Dados</a:t>
            </a: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23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InputStream</a:t>
            </a:r>
            <a:endParaRPr lang="en-US"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600200"/>
            <a:ext cx="8991600" cy="412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Exemplo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 - </a:t>
            </a: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InputStream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028" y="1447800"/>
            <a:ext cx="8383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um </a:t>
            </a:r>
            <a:r>
              <a:rPr lang="pt-BR" dirty="0" err="1"/>
              <a:t>FileInputStream</a:t>
            </a:r>
            <a:r>
              <a:rPr lang="pt-BR" dirty="0"/>
              <a:t> conseguir ler um byte, ele precisa saber de onde ele deverá </a:t>
            </a:r>
            <a:r>
              <a:rPr lang="pt-BR" dirty="0" smtClean="0"/>
              <a:t>ler, ou seja, o </a:t>
            </a:r>
            <a:r>
              <a:rPr lang="pt-BR" dirty="0"/>
              <a:t>nome do arquivo </a:t>
            </a:r>
            <a:r>
              <a:rPr lang="pt-BR" dirty="0" smtClean="0"/>
              <a:t>precisa ser passado pelo construtor. 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78988" y="2667000"/>
            <a:ext cx="7162800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class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cs typeface="Arial" pitchFamily="34" charset="0"/>
              </a:rPr>
              <a:t>TestaEntrada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</a:rPr>
              <a:t>{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public static void main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</a:rPr>
              <a:t>(String[]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</a:rPr>
              <a:t>args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</a:rPr>
              <a:t>)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 throws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</a:rPr>
              <a:t>IOException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</a:rPr>
              <a:t>{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</a:rPr>
              <a:t>InputStream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</a:rPr>
              <a:t>is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</a:rPr>
              <a:t>=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 new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</a:rPr>
              <a:t>FileInputStream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</a:rPr>
              <a:t>(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"arquivo.txt"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</a:rPr>
              <a:t>);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cs typeface="Arial" pitchFamily="34" charset="0"/>
              </a:rPr>
              <a:t>int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</a:rPr>
              <a:t>b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</a:rPr>
              <a:t>=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</a:rPr>
              <a:t>is.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cs typeface="Arial" pitchFamily="34" charset="0"/>
              </a:rPr>
              <a:t>read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</a:rPr>
              <a:t>();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i="0" u="none" strike="noStrike" cap="none" normalizeH="0" baseline="0" dirty="0" smtClean="0">
              <a:ln>
                <a:noFill/>
              </a:ln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</a:rPr>
              <a:t>}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</a:rPr>
              <a:t>}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94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Exemplo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 – </a:t>
            </a: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Lendo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 a </a:t>
            </a: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partir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 do console 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52975" y="1227177"/>
            <a:ext cx="81534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import java.io.*;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public </a:t>
            </a:r>
            <a:r>
              <a:rPr lang="en-US" sz="1400" dirty="0"/>
              <a:t>class Console { </a:t>
            </a:r>
            <a:endParaRPr lang="en-US" sz="1400" dirty="0" smtClean="0"/>
          </a:p>
          <a:p>
            <a:endParaRPr lang="en-US" sz="1400" dirty="0"/>
          </a:p>
          <a:p>
            <a:pPr lvl="1"/>
            <a:r>
              <a:rPr lang="en-US" sz="1400" dirty="0" smtClean="0"/>
              <a:t>public </a:t>
            </a:r>
            <a:r>
              <a:rPr lang="en-US" sz="1400" dirty="0"/>
              <a:t>static void main(String </a:t>
            </a:r>
            <a:r>
              <a:rPr lang="en-US" sz="1400" dirty="0" err="1"/>
              <a:t>args</a:t>
            </a:r>
            <a:r>
              <a:rPr lang="en-US" sz="1400" dirty="0"/>
              <a:t>[]) </a:t>
            </a:r>
            <a:r>
              <a:rPr lang="en-US" sz="1400" dirty="0" smtClean="0"/>
              <a:t>{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	</a:t>
            </a:r>
            <a:r>
              <a:rPr lang="en-US" sz="1400" dirty="0" err="1" smtClean="0"/>
              <a:t>str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readString</a:t>
            </a:r>
            <a:r>
              <a:rPr lang="en-US" sz="1400" dirty="0"/>
              <a:t> ("</a:t>
            </a:r>
            <a:r>
              <a:rPr lang="en-US" sz="1400" dirty="0" err="1"/>
              <a:t>Escreva</a:t>
            </a:r>
            <a:r>
              <a:rPr lang="en-US" sz="1400" dirty="0"/>
              <a:t> </a:t>
            </a:r>
            <a:r>
              <a:rPr lang="en-US" sz="1400" dirty="0" err="1"/>
              <a:t>alguma</a:t>
            </a:r>
            <a:r>
              <a:rPr lang="en-US" sz="1400" dirty="0"/>
              <a:t> </a:t>
            </a:r>
            <a:r>
              <a:rPr lang="en-US" sz="1400" dirty="0" err="1"/>
              <a:t>coisa</a:t>
            </a:r>
            <a:r>
              <a:rPr lang="en-US" sz="1400" dirty="0"/>
              <a:t>: "); </a:t>
            </a:r>
            <a:endParaRPr lang="en-US" sz="1400" dirty="0" smtClean="0"/>
          </a:p>
          <a:p>
            <a:pPr lvl="1"/>
            <a:r>
              <a:rPr lang="en-US" sz="1400" dirty="0" smtClean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Você</a:t>
            </a:r>
            <a:r>
              <a:rPr lang="en-US" sz="1400" dirty="0"/>
              <a:t> </a:t>
            </a:r>
            <a:r>
              <a:rPr lang="en-US" sz="1400" dirty="0" err="1"/>
              <a:t>escreveu</a:t>
            </a:r>
            <a:r>
              <a:rPr lang="en-US" sz="1400" dirty="0"/>
              <a:t>: " + </a:t>
            </a:r>
            <a:r>
              <a:rPr lang="en-US" sz="1400" dirty="0" err="1"/>
              <a:t>str</a:t>
            </a:r>
            <a:r>
              <a:rPr lang="en-US" sz="1400" dirty="0" smtClean="0"/>
              <a:t>);</a:t>
            </a:r>
          </a:p>
          <a:p>
            <a:pPr lvl="1"/>
            <a:r>
              <a:rPr lang="en-US" sz="1400" dirty="0" smtClean="0"/>
              <a:t> </a:t>
            </a:r>
            <a:r>
              <a:rPr lang="en-US" sz="1400" dirty="0"/>
              <a:t>} </a:t>
            </a:r>
            <a:endParaRPr lang="en-US" sz="1400" dirty="0" smtClean="0"/>
          </a:p>
          <a:p>
            <a:pPr lvl="1"/>
            <a:endParaRPr lang="en-US" sz="1400" dirty="0"/>
          </a:p>
          <a:p>
            <a:pPr lvl="1"/>
            <a:r>
              <a:rPr lang="en-US" sz="1400" dirty="0" smtClean="0"/>
              <a:t>public </a:t>
            </a:r>
            <a:r>
              <a:rPr lang="en-US" sz="1400" dirty="0"/>
              <a:t>static String </a:t>
            </a:r>
            <a:r>
              <a:rPr lang="en-US" sz="1400" dirty="0" err="1"/>
              <a:t>readString</a:t>
            </a:r>
            <a:r>
              <a:rPr lang="en-US" sz="1400" dirty="0"/>
              <a:t>(String </a:t>
            </a:r>
            <a:r>
              <a:rPr lang="en-US" sz="1400" dirty="0" err="1"/>
              <a:t>msg</a:t>
            </a:r>
            <a:r>
              <a:rPr lang="en-US" sz="1400" dirty="0"/>
              <a:t>) { </a:t>
            </a:r>
            <a:endParaRPr lang="en-US" sz="1400" dirty="0" smtClean="0"/>
          </a:p>
          <a:p>
            <a:pPr lvl="1"/>
            <a:endParaRPr lang="en-US" sz="1400" dirty="0"/>
          </a:p>
          <a:p>
            <a:pPr lvl="1"/>
            <a:r>
              <a:rPr lang="en-US" sz="1400" dirty="0" smtClean="0"/>
              <a:t>	String </a:t>
            </a:r>
            <a:r>
              <a:rPr lang="en-US" sz="1400" dirty="0" err="1"/>
              <a:t>str</a:t>
            </a:r>
            <a:r>
              <a:rPr lang="en-US" sz="1400" dirty="0"/>
              <a:t> = ""; char c=' '; </a:t>
            </a:r>
            <a:endParaRPr lang="en-US" sz="1400" dirty="0" smtClean="0"/>
          </a:p>
          <a:p>
            <a:pPr lvl="1"/>
            <a:r>
              <a:rPr lang="en-US" sz="1400" dirty="0"/>
              <a:t>	</a:t>
            </a:r>
            <a:r>
              <a:rPr lang="en-US" sz="1400" dirty="0" err="1" smtClean="0"/>
              <a:t>System.out.print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/>
              <a:t>msg</a:t>
            </a:r>
            <a:r>
              <a:rPr lang="en-US" sz="1400" dirty="0" smtClean="0"/>
              <a:t>);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smtClean="0"/>
              <a:t> </a:t>
            </a:r>
            <a:r>
              <a:rPr lang="en-US" sz="1400" dirty="0"/>
              <a:t>for(;;) { </a:t>
            </a:r>
            <a:endParaRPr lang="en-US" sz="1400" dirty="0" smtClean="0"/>
          </a:p>
          <a:p>
            <a:pPr lvl="3"/>
            <a:r>
              <a:rPr lang="en-US" sz="1400" dirty="0"/>
              <a:t>	</a:t>
            </a:r>
            <a:r>
              <a:rPr lang="en-US" sz="1400" dirty="0" smtClean="0"/>
              <a:t>try </a:t>
            </a:r>
            <a:r>
              <a:rPr lang="en-US" sz="1400" dirty="0"/>
              <a:t>{ </a:t>
            </a:r>
            <a:endParaRPr lang="en-US" sz="1400" dirty="0" smtClean="0"/>
          </a:p>
          <a:p>
            <a:pPr lvl="3"/>
            <a:r>
              <a:rPr lang="en-US" sz="1400" dirty="0"/>
              <a:t>	</a:t>
            </a:r>
            <a:r>
              <a:rPr lang="en-US" sz="1400" dirty="0" smtClean="0"/>
              <a:t>	c </a:t>
            </a:r>
            <a:r>
              <a:rPr lang="en-US" sz="1400" dirty="0"/>
              <a:t>= (char)</a:t>
            </a:r>
            <a:r>
              <a:rPr lang="en-US" sz="1400" dirty="0" err="1"/>
              <a:t>System.in.read</a:t>
            </a:r>
            <a:r>
              <a:rPr lang="en-US" sz="1400" dirty="0" smtClean="0"/>
              <a:t>();</a:t>
            </a:r>
          </a:p>
          <a:p>
            <a:pPr lvl="3"/>
            <a:r>
              <a:rPr lang="en-US" sz="1400" dirty="0" smtClean="0"/>
              <a:t>	 </a:t>
            </a:r>
            <a:r>
              <a:rPr lang="en-US" sz="1400" dirty="0"/>
              <a:t>} catch(</a:t>
            </a:r>
            <a:r>
              <a:rPr lang="en-US" sz="1400" dirty="0" err="1"/>
              <a:t>IOException</a:t>
            </a:r>
            <a:r>
              <a:rPr lang="en-US" sz="1400" dirty="0"/>
              <a:t> e) {} </a:t>
            </a:r>
            <a:endParaRPr lang="en-US" sz="1400" dirty="0" smtClean="0"/>
          </a:p>
          <a:p>
            <a:pPr lvl="3"/>
            <a:r>
              <a:rPr lang="en-US" sz="1400" dirty="0"/>
              <a:t>	</a:t>
            </a:r>
            <a:endParaRPr lang="en-US" sz="1400" dirty="0" smtClean="0"/>
          </a:p>
          <a:p>
            <a:pPr lvl="3"/>
            <a:r>
              <a:rPr lang="en-US" sz="1400" dirty="0"/>
              <a:t>	</a:t>
            </a:r>
            <a:r>
              <a:rPr lang="en-US" sz="1400" dirty="0" smtClean="0"/>
              <a:t>if(c</a:t>
            </a:r>
            <a:r>
              <a:rPr lang="en-US" sz="1400" dirty="0"/>
              <a:t>==-1 || c=='\n') break; </a:t>
            </a:r>
            <a:endParaRPr lang="en-US" sz="1400" dirty="0" smtClean="0"/>
          </a:p>
          <a:p>
            <a:pPr lvl="3"/>
            <a:r>
              <a:rPr lang="en-US" sz="1400" dirty="0" smtClean="0"/>
              <a:t>	</a:t>
            </a:r>
            <a:r>
              <a:rPr lang="en-US" sz="1400" dirty="0" err="1" smtClean="0"/>
              <a:t>str</a:t>
            </a:r>
            <a:r>
              <a:rPr lang="en-US" sz="1400" dirty="0" smtClean="0"/>
              <a:t> </a:t>
            </a:r>
            <a:r>
              <a:rPr lang="en-US" sz="1400" dirty="0"/>
              <a:t>+= c; </a:t>
            </a:r>
            <a:endParaRPr lang="en-US" sz="1400" dirty="0" smtClean="0"/>
          </a:p>
          <a:p>
            <a:pPr lvl="1"/>
            <a:r>
              <a:rPr lang="en-US" sz="1400" dirty="0" smtClean="0"/>
              <a:t>	} </a:t>
            </a:r>
          </a:p>
          <a:p>
            <a:pPr lvl="1"/>
            <a:r>
              <a:rPr lang="en-US" sz="1400" dirty="0" smtClean="0"/>
              <a:t>return </a:t>
            </a:r>
            <a:r>
              <a:rPr lang="en-US" sz="1400" dirty="0" err="1"/>
              <a:t>str</a:t>
            </a:r>
            <a:r>
              <a:rPr lang="en-US" sz="1400" dirty="0"/>
              <a:t>; </a:t>
            </a:r>
            <a:endParaRPr lang="en-US" sz="1400" dirty="0" smtClean="0"/>
          </a:p>
          <a:p>
            <a:pPr lvl="1"/>
            <a:r>
              <a:rPr lang="en-US" sz="1400" dirty="0" smtClean="0"/>
              <a:t>} 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OutputStream</a:t>
            </a:r>
            <a:endParaRPr lang="en-US" sz="3200" b="1" dirty="0">
              <a:solidFill>
                <a:schemeClr val="accent2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" y="2057400"/>
            <a:ext cx="8910135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1_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1_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ATS Branded_v3">
  <a:themeElements>
    <a:clrScheme name="2_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2_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ou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1084</Words>
  <Application>Microsoft Office PowerPoint</Application>
  <PresentationFormat>On-screen Show (4:3)</PresentationFormat>
  <Paragraphs>227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Theme2</vt:lpstr>
      <vt:lpstr>2_ATS Branded_v3</vt:lpstr>
      <vt:lpstr>soul1</vt:lpstr>
      <vt:lpstr>1_Custom Design</vt:lpstr>
      <vt:lpstr>Custom Design</vt:lpstr>
      <vt:lpstr>2_Custom Design</vt:lpstr>
      <vt:lpstr>3_Custom Design</vt:lpstr>
      <vt:lpstr>4_Custom Design</vt:lpstr>
      <vt:lpstr>5_Custom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Silva, Simone Amorim</cp:lastModifiedBy>
  <cp:revision>69</cp:revision>
  <dcterms:modified xsi:type="dcterms:W3CDTF">2015-05-23T19:59:46Z</dcterms:modified>
</cp:coreProperties>
</file>