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7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8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9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10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1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2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3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8" r:id="rId4"/>
    <p:sldMasterId id="2147483711" r:id="rId5"/>
    <p:sldMasterId id="2147483716" r:id="rId6"/>
    <p:sldMasterId id="2147483728" r:id="rId7"/>
    <p:sldMasterId id="2147483740" r:id="rId8"/>
    <p:sldMasterId id="2147483752" r:id="rId9"/>
    <p:sldMasterId id="2147483764" r:id="rId10"/>
    <p:sldMasterId id="2147483776" r:id="rId11"/>
    <p:sldMasterId id="2147483788" r:id="rId12"/>
    <p:sldMasterId id="2147483800" r:id="rId13"/>
    <p:sldMasterId id="2147483812" r:id="rId14"/>
    <p:sldMasterId id="2147483824" r:id="rId15"/>
    <p:sldMasterId id="2147483836" r:id="rId16"/>
    <p:sldMasterId id="2147483848" r:id="rId17"/>
  </p:sldMasterIdLst>
  <p:notesMasterIdLst>
    <p:notesMasterId r:id="rId45"/>
  </p:notesMasterIdLst>
  <p:handoutMasterIdLst>
    <p:handoutMasterId r:id="rId46"/>
  </p:handoutMasterIdLst>
  <p:sldIdLst>
    <p:sldId id="317" r:id="rId18"/>
    <p:sldId id="318" r:id="rId19"/>
    <p:sldId id="319" r:id="rId20"/>
    <p:sldId id="320" r:id="rId21"/>
    <p:sldId id="327" r:id="rId22"/>
    <p:sldId id="348" r:id="rId23"/>
    <p:sldId id="328" r:id="rId24"/>
    <p:sldId id="329" r:id="rId25"/>
    <p:sldId id="330" r:id="rId26"/>
    <p:sldId id="349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53" r:id="rId36"/>
    <p:sldId id="350" r:id="rId37"/>
    <p:sldId id="351" r:id="rId38"/>
    <p:sldId id="341" r:id="rId39"/>
    <p:sldId id="342" r:id="rId40"/>
    <p:sldId id="343" r:id="rId41"/>
    <p:sldId id="352" r:id="rId42"/>
    <p:sldId id="346" r:id="rId43"/>
    <p:sldId id="347" r:id="rId44"/>
  </p:sldIdLst>
  <p:sldSz cx="9144000" cy="6858000" type="screen4x3"/>
  <p:notesSz cx="7035800" cy="9194800"/>
  <p:custDataLst>
    <p:tags r:id="rId47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ema hemant" initials="sh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DF89"/>
    <a:srgbClr val="FFE593"/>
    <a:srgbClr val="339966"/>
    <a:srgbClr val="336600"/>
    <a:srgbClr val="B2B2B2"/>
    <a:srgbClr val="777777"/>
    <a:srgbClr val="008000"/>
    <a:srgbClr val="FE0000"/>
    <a:srgbClr val="000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6301" autoAdjust="0"/>
  </p:normalViewPr>
  <p:slideViewPr>
    <p:cSldViewPr snapToObjects="1">
      <p:cViewPr>
        <p:scale>
          <a:sx n="80" d="100"/>
          <a:sy n="80" d="100"/>
        </p:scale>
        <p:origin x="-828" y="-30"/>
      </p:cViewPr>
      <p:guideLst>
        <p:guide orient="horz" pos="1117"/>
        <p:guide pos="569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-2514" y="-72"/>
      </p:cViewPr>
      <p:guideLst>
        <p:guide orient="horz" pos="2896"/>
        <p:guide pos="22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slide" Target="slides/slide25.xml"/><Relationship Id="rId47" Type="http://schemas.openxmlformats.org/officeDocument/2006/relationships/tags" Target="tags/tag1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41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slide" Target="slides/slide23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commentAuthors" Target="commentAuthors.xml"/><Relationship Id="rId8" Type="http://schemas.openxmlformats.org/officeDocument/2006/relationships/slideMaster" Target="slideMasters/slideMaster5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90988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770" tIns="50884" rIns="101770" bIns="50884" numCol="1" anchor="t" anchorCtr="0" compatLnSpc="1">
            <a:prstTxWarp prst="textNoShape">
              <a:avLst/>
            </a:prstTxWarp>
          </a:bodyPr>
          <a:lstStyle>
            <a:lvl1pPr algn="l" defTabSz="1017588" eaLnBrk="0" hangingPunct="0">
              <a:lnSpc>
                <a:spcPct val="100000"/>
              </a:lnSpc>
              <a:spcBef>
                <a:spcPct val="0"/>
              </a:spcBef>
              <a:buClrTx/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ADF Java (Z16325) </a:t>
            </a:r>
            <a:r>
              <a:rPr lang="fr-FR" dirty="0" smtClean="0"/>
              <a:t>) Module 13: </a:t>
            </a:r>
            <a:r>
              <a:rPr lang="fr-FR" dirty="0" err="1" smtClean="0"/>
              <a:t>Core</a:t>
            </a:r>
            <a:r>
              <a:rPr lang="fr-FR" dirty="0" smtClean="0"/>
              <a:t> Java API – JDBC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238625" y="0"/>
            <a:ext cx="27527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49" tIns="48824" rIns="97649" bIns="48824" numCol="1" anchor="t" anchorCtr="0" compatLnSpc="1">
            <a:prstTxWarp prst="textNoShape">
              <a:avLst/>
            </a:prstTxWarp>
          </a:bodyPr>
          <a:lstStyle>
            <a:lvl1pPr algn="r" defTabSz="976313" eaLnBrk="0" hangingPunct="0">
              <a:lnSpc>
                <a:spcPct val="100000"/>
              </a:lnSpc>
              <a:spcBef>
                <a:spcPct val="0"/>
              </a:spcBef>
              <a:buClrTx/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M13 - JDBC.ppt</a:t>
            </a:r>
            <a:endParaRPr lang="en-US" dirty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-11113" y="8823325"/>
            <a:ext cx="5448301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770" tIns="50884" rIns="101770" bIns="50884" anchor="b"/>
          <a:lstStyle/>
          <a:p>
            <a:pPr algn="l" defTabSz="1017588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/>
              <a:t>Copyright © 2011 Accenture All Rights Reserved.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532438" y="8823325"/>
            <a:ext cx="1450975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770" tIns="50884" rIns="101770" bIns="50884" anchor="b"/>
          <a:lstStyle/>
          <a:p>
            <a:pPr algn="r" defTabSz="1017588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fld id="{BB6B3A87-3B6C-4E4A-AB7A-4CE5726DFAAD}" type="slidenum">
              <a:rPr lang="en-US"/>
              <a:pPr algn="r" defTabSz="1017588" eaLnBrk="0" hangingPunct="0">
                <a:lnSpc>
                  <a:spcPct val="100000"/>
                </a:lnSpc>
                <a:spcBef>
                  <a:spcPct val="0"/>
                </a:spcBef>
                <a:buClrTx/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257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90988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770" tIns="50884" rIns="101770" bIns="50884" numCol="1" anchor="t" anchorCtr="0" compatLnSpc="1">
            <a:prstTxWarp prst="textNoShape">
              <a:avLst/>
            </a:prstTxWarp>
          </a:bodyPr>
          <a:lstStyle>
            <a:lvl1pPr algn="l" defTabSz="1017588" eaLnBrk="0" hangingPunct="0">
              <a:lnSpc>
                <a:spcPct val="100000"/>
              </a:lnSpc>
              <a:spcBef>
                <a:spcPct val="0"/>
              </a:spcBef>
              <a:buClrTx/>
              <a:defRPr>
                <a:latin typeface="Arial" charset="0"/>
              </a:defRPr>
            </a:lvl1pPr>
          </a:lstStyle>
          <a:p>
            <a:r>
              <a:rPr lang="en-US" dirty="0"/>
              <a:t>ADF Java (Z16325) </a:t>
            </a:r>
            <a:r>
              <a:rPr lang="fr-FR" dirty="0" smtClean="0"/>
              <a:t>) Module 13: </a:t>
            </a:r>
            <a:r>
              <a:rPr lang="fr-FR" dirty="0" err="1" smtClean="0"/>
              <a:t>Core</a:t>
            </a:r>
            <a:r>
              <a:rPr lang="fr-FR" dirty="0" smtClean="0"/>
              <a:t> Java API – JDBC</a:t>
            </a:r>
            <a:endParaRPr lang="en-US" dirty="0" smtClean="0"/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dt" idx="1"/>
          </p:nvPr>
        </p:nvSpPr>
        <p:spPr bwMode="auto">
          <a:xfrm>
            <a:off x="4238625" y="0"/>
            <a:ext cx="2752725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49" tIns="48824" rIns="97649" bIns="48824" numCol="1" anchor="t" anchorCtr="0" compatLnSpc="1">
            <a:prstTxWarp prst="textNoShape">
              <a:avLst/>
            </a:prstTxWarp>
          </a:bodyPr>
          <a:lstStyle>
            <a:lvl1pPr algn="r" defTabSz="976313" eaLnBrk="0" hangingPunct="0">
              <a:lnSpc>
                <a:spcPct val="100000"/>
              </a:lnSpc>
              <a:spcBef>
                <a:spcPct val="0"/>
              </a:spcBef>
              <a:buClrTx/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M13 - JDBC.ppt</a:t>
            </a:r>
            <a:endParaRPr lang="en-US" dirty="0"/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1113" y="8823325"/>
            <a:ext cx="5448301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770" tIns="50884" rIns="101770" bIns="50884" numCol="1" anchor="b" anchorCtr="0" compatLnSpc="1">
            <a:prstTxWarp prst="textNoShape">
              <a:avLst/>
            </a:prstTxWarp>
          </a:bodyPr>
          <a:lstStyle>
            <a:lvl1pPr algn="l" defTabSz="1017588" eaLnBrk="0" hangingPunct="0">
              <a:lnSpc>
                <a:spcPct val="100000"/>
              </a:lnSpc>
              <a:spcBef>
                <a:spcPct val="0"/>
              </a:spcBef>
              <a:buClrTx/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Copyright © 2011 Accenture All Rights Reserved.</a:t>
            </a:r>
          </a:p>
        </p:txBody>
      </p:sp>
      <p:sp>
        <p:nvSpPr>
          <p:cNvPr id="18444" name="Rectangle 12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2438" y="8823325"/>
            <a:ext cx="1450975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770" tIns="50884" rIns="101770" bIns="50884" numCol="1" anchor="b" anchorCtr="0" compatLnSpc="1">
            <a:prstTxWarp prst="textNoShape">
              <a:avLst/>
            </a:prstTxWarp>
          </a:bodyPr>
          <a:lstStyle>
            <a:lvl1pPr algn="r" defTabSz="1017588" eaLnBrk="0" hangingPunct="0">
              <a:lnSpc>
                <a:spcPct val="100000"/>
              </a:lnSpc>
              <a:spcBef>
                <a:spcPct val="0"/>
              </a:spcBef>
              <a:buClrTx/>
              <a:defRPr>
                <a:latin typeface="Arial" charset="0"/>
              </a:defRPr>
            </a:lvl1pPr>
          </a:lstStyle>
          <a:p>
            <a:pPr>
              <a:defRPr/>
            </a:pPr>
            <a:fld id="{67582B71-C068-418C-BBEF-49359FAD7F3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6870" name="Rectangle 1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5296" y="484635"/>
            <a:ext cx="4584668" cy="343814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9900" y="4064000"/>
            <a:ext cx="6096000" cy="480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588" tIns="44991" rIns="91588" bIns="449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40341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685800" indent="-165100" algn="l" rtl="0" eaLnBrk="0" fontAlgn="base" hangingPunct="0">
      <a:spcBef>
        <a:spcPct val="30000"/>
      </a:spcBef>
      <a:spcAft>
        <a:spcPct val="0"/>
      </a:spcAft>
      <a:buFont typeface="Arial" pitchFamily="34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028700" indent="-114300" algn="l" rtl="0" eaLnBrk="0" fontAlgn="base" hangingPunct="0">
      <a:spcBef>
        <a:spcPct val="30000"/>
      </a:spcBef>
      <a:spcAft>
        <a:spcPct val="0"/>
      </a:spcAft>
      <a:buFont typeface="Courier New" pitchFamily="49" charset="0"/>
      <a:buChar char="o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371600" indent="-165100" algn="l" rtl="0" eaLnBrk="0" fontAlgn="base" hangingPunct="0">
      <a:spcBef>
        <a:spcPct val="30000"/>
      </a:spcBef>
      <a:spcAft>
        <a:spcPct val="0"/>
      </a:spcAft>
      <a:buFont typeface="Arial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smtClean="0"/>
              <a:t>ADF Java (Z16325) Module 13: Core Java API – JDBC</a:t>
            </a:r>
            <a:endParaRPr lang="en-US" smtClean="0"/>
          </a:p>
        </p:txBody>
      </p:sp>
      <p:sp>
        <p:nvSpPr>
          <p:cNvPr id="35843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M13 - JDBC.ppt</a:t>
            </a:r>
          </a:p>
        </p:txBody>
      </p:sp>
      <p:sp>
        <p:nvSpPr>
          <p:cNvPr id="35844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35845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48E7CE-924F-47F9-98BE-D6C031D73B2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484188"/>
            <a:ext cx="4584700" cy="3438525"/>
          </a:xfrm>
          <a:ln/>
        </p:spPr>
      </p:sp>
      <p:sp>
        <p:nvSpPr>
          <p:cNvPr id="3584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>
              <a:defRPr/>
            </a:pPr>
            <a:r>
              <a:rPr lang="en-US" b="1" dirty="0" smtClean="0"/>
              <a:t>Key Message(s):</a:t>
            </a:r>
            <a:r>
              <a:rPr lang="en-US" dirty="0" smtClean="0"/>
              <a:t> NA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Additional Information: </a:t>
            </a:r>
            <a:r>
              <a:rPr lang="en-US" dirty="0" smtClean="0"/>
              <a:t>NA</a:t>
            </a:r>
          </a:p>
          <a:p>
            <a:endParaRPr lang="en-IE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smtClean="0"/>
              <a:t>ADF Java (Z16325) Module 13: Core Java API – JDBC</a:t>
            </a:r>
            <a:endParaRPr lang="en-US" smtClean="0"/>
          </a:p>
        </p:txBody>
      </p:sp>
      <p:sp>
        <p:nvSpPr>
          <p:cNvPr id="49155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M13 - JDBC.ppt</a:t>
            </a:r>
          </a:p>
        </p:txBody>
      </p:sp>
      <p:sp>
        <p:nvSpPr>
          <p:cNvPr id="49156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49157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6EFE0-D964-4C4A-A9FF-CE7D7C355EB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915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484188"/>
            <a:ext cx="4584700" cy="3438525"/>
          </a:xfrm>
          <a:ln/>
        </p:spPr>
      </p:sp>
      <p:sp>
        <p:nvSpPr>
          <p:cNvPr id="4915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>
              <a:defRPr/>
            </a:pPr>
            <a:r>
              <a:rPr lang="en-US" b="1" dirty="0" smtClean="0"/>
              <a:t>Key Message(s):</a:t>
            </a:r>
            <a:r>
              <a:rPr lang="en-US" dirty="0" smtClean="0"/>
              <a:t> NA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Additional Information: </a:t>
            </a:r>
            <a:r>
              <a:rPr lang="en-US" dirty="0" smtClean="0"/>
              <a:t>NA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smtClean="0"/>
              <a:t>ADF Java (Z16325) Module 13: Core Java API – JDBC</a:t>
            </a:r>
            <a:endParaRPr lang="en-US" smtClean="0"/>
          </a:p>
        </p:txBody>
      </p:sp>
      <p:sp>
        <p:nvSpPr>
          <p:cNvPr id="50179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M13 - JDBC.ppt</a:t>
            </a:r>
          </a:p>
        </p:txBody>
      </p:sp>
      <p:sp>
        <p:nvSpPr>
          <p:cNvPr id="50180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50181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E7C3F3-0B73-4761-9787-F19B80AFA60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018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484188"/>
            <a:ext cx="4584700" cy="3438525"/>
          </a:xfrm>
          <a:ln/>
        </p:spPr>
      </p:sp>
      <p:sp>
        <p:nvSpPr>
          <p:cNvPr id="5018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>
              <a:defRPr/>
            </a:pPr>
            <a:r>
              <a:rPr lang="en-US" b="1" dirty="0" smtClean="0"/>
              <a:t>Key Message(s):</a:t>
            </a:r>
            <a:r>
              <a:rPr lang="en-US" dirty="0" smtClean="0"/>
              <a:t> NA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Additional Information: </a:t>
            </a:r>
            <a:r>
              <a:rPr lang="en-US" dirty="0" smtClean="0"/>
              <a:t>NA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smtClean="0"/>
              <a:t>ADF Java (Z16325) Module 13: Core Java API – JDBC</a:t>
            </a:r>
            <a:endParaRPr lang="en-US" smtClean="0"/>
          </a:p>
        </p:txBody>
      </p:sp>
      <p:sp>
        <p:nvSpPr>
          <p:cNvPr id="51203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M13 - JDBC.ppt</a:t>
            </a:r>
          </a:p>
        </p:txBody>
      </p:sp>
      <p:sp>
        <p:nvSpPr>
          <p:cNvPr id="51204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51205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66AB94-D296-4E8B-A75B-D3CE56449B4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120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484188"/>
            <a:ext cx="4584700" cy="3438525"/>
          </a:xfrm>
          <a:ln/>
        </p:spPr>
      </p:sp>
      <p:sp>
        <p:nvSpPr>
          <p:cNvPr id="5120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>
              <a:defRPr/>
            </a:pPr>
            <a:r>
              <a:rPr lang="en-US" b="1" dirty="0" smtClean="0"/>
              <a:t>Key Message(s):</a:t>
            </a:r>
            <a:r>
              <a:rPr lang="en-US" sz="10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0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Connection object has to be created before executing any SQL statement.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Additional Information: </a:t>
            </a:r>
            <a:r>
              <a:rPr lang="en-US" dirty="0" smtClean="0"/>
              <a:t>NA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smtClean="0"/>
              <a:t>ADF Java (Z16325) Module 13: Core Java API – JDBC</a:t>
            </a:r>
            <a:endParaRPr lang="en-US" smtClean="0"/>
          </a:p>
        </p:txBody>
      </p:sp>
      <p:sp>
        <p:nvSpPr>
          <p:cNvPr id="52227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M13 - JDBC.ppt</a:t>
            </a:r>
          </a:p>
        </p:txBody>
      </p:sp>
      <p:sp>
        <p:nvSpPr>
          <p:cNvPr id="52228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52229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21468-F2E4-48F0-A372-68E311BF05C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223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484188"/>
            <a:ext cx="4584700" cy="3438525"/>
          </a:xfrm>
          <a:ln/>
        </p:spPr>
      </p:sp>
      <p:sp>
        <p:nvSpPr>
          <p:cNvPr id="5223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>
              <a:defRPr/>
            </a:pPr>
            <a:r>
              <a:rPr lang="en-US" b="1" dirty="0" smtClean="0"/>
              <a:t>Key Message(s):</a:t>
            </a:r>
            <a:r>
              <a:rPr lang="en-US" dirty="0" smtClean="0"/>
              <a:t> NA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Additional Information: </a:t>
            </a:r>
            <a:r>
              <a:rPr lang="en-US" dirty="0" smtClean="0"/>
              <a:t>NA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smtClean="0"/>
              <a:t>ADF Java (Z16325) Module 13: Core Java API – JDBC</a:t>
            </a:r>
            <a:endParaRPr lang="en-US" smtClean="0"/>
          </a:p>
        </p:txBody>
      </p:sp>
      <p:sp>
        <p:nvSpPr>
          <p:cNvPr id="53251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M13 - JDBC.ppt</a:t>
            </a:r>
          </a:p>
        </p:txBody>
      </p:sp>
      <p:sp>
        <p:nvSpPr>
          <p:cNvPr id="53252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53253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AAC1EC-291C-49C1-8A93-3582C42A52C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325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484188"/>
            <a:ext cx="4584700" cy="3438525"/>
          </a:xfrm>
          <a:ln/>
        </p:spPr>
      </p:sp>
      <p:sp>
        <p:nvSpPr>
          <p:cNvPr id="5325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>
              <a:defRPr/>
            </a:pPr>
            <a:r>
              <a:rPr lang="en-US" b="1" dirty="0" smtClean="0"/>
              <a:t>Key Message(s):</a:t>
            </a:r>
            <a:r>
              <a:rPr lang="en-US" dirty="0" smtClean="0"/>
              <a:t> NA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Additional Information:</a:t>
            </a:r>
            <a:endParaRPr lang="en-US" dirty="0" smtClean="0"/>
          </a:p>
          <a:p>
            <a:pPr marL="3429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0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Refer to ConnectionSample.java.</a:t>
            </a:r>
          </a:p>
          <a:p>
            <a:pPr marL="3429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0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Please note that connection, once made, must be closed after using it. This concept should be emphasized while explaining ConnectionSample.java.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smtClean="0"/>
              <a:t>ADF Java (Z16325) Module 13: Core Java API – JDBC</a:t>
            </a:r>
            <a:endParaRPr lang="en-US" smtClean="0"/>
          </a:p>
        </p:txBody>
      </p:sp>
      <p:sp>
        <p:nvSpPr>
          <p:cNvPr id="54275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M13 - JDBC.ppt</a:t>
            </a:r>
          </a:p>
        </p:txBody>
      </p:sp>
      <p:sp>
        <p:nvSpPr>
          <p:cNvPr id="54276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54277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1F6178-63CC-4160-8DBB-053A05AF400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427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484188"/>
            <a:ext cx="4584700" cy="3438525"/>
          </a:xfrm>
          <a:ln/>
        </p:spPr>
      </p:sp>
      <p:sp>
        <p:nvSpPr>
          <p:cNvPr id="5427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>
              <a:defRPr/>
            </a:pPr>
            <a:r>
              <a:rPr lang="en-US" b="1" dirty="0" smtClean="0"/>
              <a:t>Key Message(s):</a:t>
            </a:r>
            <a:r>
              <a:rPr lang="en-US" dirty="0" smtClean="0"/>
              <a:t> NA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Additional Information: </a:t>
            </a:r>
            <a:r>
              <a:rPr lang="en-US" dirty="0" smtClean="0"/>
              <a:t>NA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smtClean="0"/>
              <a:t>ADF Java (Z16325) Module 13: Core Java API – JDBC</a:t>
            </a:r>
            <a:endParaRPr lang="en-US" smtClean="0"/>
          </a:p>
        </p:txBody>
      </p:sp>
      <p:sp>
        <p:nvSpPr>
          <p:cNvPr id="55299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M13 - JDBC.ppt</a:t>
            </a:r>
          </a:p>
        </p:txBody>
      </p:sp>
      <p:sp>
        <p:nvSpPr>
          <p:cNvPr id="55300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55301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B0BA9F-8F62-41C8-9D21-71695764CFF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530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484188"/>
            <a:ext cx="4584700" cy="3438525"/>
          </a:xfrm>
          <a:ln/>
        </p:spPr>
      </p:sp>
      <p:sp>
        <p:nvSpPr>
          <p:cNvPr id="5530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>
              <a:defRPr/>
            </a:pPr>
            <a:r>
              <a:rPr lang="en-US" b="1" dirty="0" smtClean="0"/>
              <a:t>Key Message(s):</a:t>
            </a:r>
            <a:r>
              <a:rPr lang="en-US" dirty="0" smtClean="0"/>
              <a:t> NA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Additional Information: </a:t>
            </a:r>
            <a:r>
              <a:rPr lang="en-US" dirty="0" smtClean="0"/>
              <a:t>NA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smtClean="0"/>
              <a:t>ADF Java (Z16325) Module 13: Core Java API – JDBC</a:t>
            </a:r>
            <a:endParaRPr lang="en-US" smtClean="0"/>
          </a:p>
        </p:txBody>
      </p:sp>
      <p:sp>
        <p:nvSpPr>
          <p:cNvPr id="56323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M13 - JDBC.ppt</a:t>
            </a:r>
          </a:p>
        </p:txBody>
      </p:sp>
      <p:sp>
        <p:nvSpPr>
          <p:cNvPr id="56324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56325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9F9FE0-0E68-494A-BC87-9CD15F9E865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632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484188"/>
            <a:ext cx="4584700" cy="3438525"/>
          </a:xfrm>
          <a:ln/>
        </p:spPr>
      </p:sp>
      <p:sp>
        <p:nvSpPr>
          <p:cNvPr id="5632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>
              <a:defRPr/>
            </a:pPr>
            <a:r>
              <a:rPr lang="en-US" b="1" dirty="0" smtClean="0"/>
              <a:t>Key Message(s):</a:t>
            </a:r>
            <a:r>
              <a:rPr lang="en-US" dirty="0" smtClean="0"/>
              <a:t> NA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Additional Information:</a:t>
            </a:r>
            <a:endParaRPr lang="en-US" dirty="0" smtClean="0"/>
          </a:p>
          <a:p>
            <a:pPr marL="3429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0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Sample of Query statements found at:</a:t>
            </a:r>
            <a:r>
              <a:rPr lang="en-US" sz="10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0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sef.module13.sample.StatementSample.java.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smtClean="0"/>
              <a:t>ADF Java (Z16325) Module 13: Core Java API – JDBC</a:t>
            </a:r>
            <a:endParaRPr lang="en-US" smtClean="0"/>
          </a:p>
        </p:txBody>
      </p:sp>
      <p:sp>
        <p:nvSpPr>
          <p:cNvPr id="57347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M13 - JDBC.ppt</a:t>
            </a:r>
          </a:p>
        </p:txBody>
      </p:sp>
      <p:sp>
        <p:nvSpPr>
          <p:cNvPr id="57348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57349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170EC-5DED-4E5B-AFA8-F9DE423D5A0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735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484188"/>
            <a:ext cx="4584700" cy="3438525"/>
          </a:xfrm>
          <a:ln/>
        </p:spPr>
      </p:sp>
      <p:sp>
        <p:nvSpPr>
          <p:cNvPr id="5735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>
              <a:defRPr/>
            </a:pPr>
            <a:r>
              <a:rPr lang="en-US" b="1" dirty="0" smtClean="0"/>
              <a:t>Key Message(s):</a:t>
            </a:r>
            <a:r>
              <a:rPr lang="en-US" dirty="0" smtClean="0"/>
              <a:t> NA</a:t>
            </a:r>
          </a:p>
          <a:p>
            <a:pPr eaLnBrk="1" hangingPunct="1"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Additional Information:</a:t>
            </a:r>
            <a:r>
              <a:rPr lang="en-US" b="1" baseline="0" dirty="0" smtClean="0"/>
              <a:t> </a:t>
            </a:r>
            <a:r>
              <a:rPr lang="en-US" dirty="0" smtClean="0"/>
              <a:t>NA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smtClean="0"/>
              <a:t>ADF Java (Z16325) Module 13: Core Java API – JDBC</a:t>
            </a:r>
            <a:endParaRPr lang="en-US" smtClean="0"/>
          </a:p>
        </p:txBody>
      </p:sp>
      <p:sp>
        <p:nvSpPr>
          <p:cNvPr id="60419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M13 - JDBC.ppt</a:t>
            </a:r>
          </a:p>
        </p:txBody>
      </p:sp>
      <p:sp>
        <p:nvSpPr>
          <p:cNvPr id="60420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60421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A20732-C441-459C-88A5-97E11EA0377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04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484188"/>
            <a:ext cx="4584700" cy="3438525"/>
          </a:xfrm>
          <a:ln/>
        </p:spPr>
      </p:sp>
      <p:sp>
        <p:nvSpPr>
          <p:cNvPr id="604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>
              <a:defRPr/>
            </a:pPr>
            <a:r>
              <a:rPr lang="en-US" b="1" dirty="0" smtClean="0"/>
              <a:t>Key Message(s):</a:t>
            </a:r>
            <a:r>
              <a:rPr lang="en-US" dirty="0" smtClean="0"/>
              <a:t> NA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Additional Information: </a:t>
            </a:r>
            <a:r>
              <a:rPr lang="en-US" dirty="0" smtClean="0"/>
              <a:t>NA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dirty="0" smtClean="0"/>
              <a:t>ADF Java (Z16325) Module 13: </a:t>
            </a:r>
            <a:r>
              <a:rPr lang="fr-FR" dirty="0" err="1" smtClean="0"/>
              <a:t>Core</a:t>
            </a:r>
            <a:r>
              <a:rPr lang="fr-FR" dirty="0" smtClean="0"/>
              <a:t> Java API – JDBC</a:t>
            </a:r>
            <a:endParaRPr lang="en-US" dirty="0" smtClean="0"/>
          </a:p>
        </p:txBody>
      </p:sp>
      <p:sp>
        <p:nvSpPr>
          <p:cNvPr id="36867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M13 - JDBC.ppt</a:t>
            </a:r>
          </a:p>
        </p:txBody>
      </p:sp>
      <p:sp>
        <p:nvSpPr>
          <p:cNvPr id="36868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36869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4A76D1-F594-43BB-91A2-A46CBDC9000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687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484188"/>
            <a:ext cx="4584700" cy="3438525"/>
          </a:xfrm>
          <a:ln/>
        </p:spPr>
      </p:sp>
      <p:sp>
        <p:nvSpPr>
          <p:cNvPr id="3687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>
              <a:defRPr/>
            </a:pPr>
            <a:r>
              <a:rPr lang="en-US" b="1" dirty="0" smtClean="0"/>
              <a:t>Key Message(s):</a:t>
            </a:r>
            <a:r>
              <a:rPr lang="en-US" dirty="0" smtClean="0"/>
              <a:t> NA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Additional Information: </a:t>
            </a:r>
            <a:r>
              <a:rPr lang="en-US" dirty="0" smtClean="0"/>
              <a:t>Briefly review the module objectives with participants and ask if they have any questions. </a:t>
            </a:r>
          </a:p>
          <a:p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smtClean="0"/>
              <a:t>ADF Java (Z16325) Module 13: Core Java API – JDBC</a:t>
            </a:r>
            <a:endParaRPr lang="en-US" smtClean="0"/>
          </a:p>
        </p:txBody>
      </p:sp>
      <p:sp>
        <p:nvSpPr>
          <p:cNvPr id="61443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M13 - JDBC.ppt</a:t>
            </a: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61445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BA3D1B-9066-4FEB-92FE-AFC2171296B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144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484188"/>
            <a:ext cx="4584700" cy="3438525"/>
          </a:xfrm>
          <a:ln/>
        </p:spPr>
      </p:sp>
      <p:sp>
        <p:nvSpPr>
          <p:cNvPr id="6144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>
              <a:defRPr/>
            </a:pPr>
            <a:r>
              <a:rPr lang="en-US" b="1" dirty="0" smtClean="0"/>
              <a:t>Key Message(s):</a:t>
            </a:r>
            <a:r>
              <a:rPr lang="en-US" dirty="0" smtClean="0"/>
              <a:t> NA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Additional Information: </a:t>
            </a:r>
            <a:r>
              <a:rPr lang="en-US" dirty="0" smtClean="0"/>
              <a:t>NA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smtClean="0"/>
              <a:t>ADF Java (Z16325) Module 13: Core Java API – JDBC</a:t>
            </a:r>
            <a:endParaRPr lang="en-US" smtClean="0"/>
          </a:p>
        </p:txBody>
      </p:sp>
      <p:sp>
        <p:nvSpPr>
          <p:cNvPr id="62467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M13 - JDBC.ppt</a:t>
            </a: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62469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BCAB1A-94B7-4671-8FEB-3FF74A430EE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247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484188"/>
            <a:ext cx="4584700" cy="3438525"/>
          </a:xfrm>
          <a:ln/>
        </p:spPr>
      </p:sp>
      <p:sp>
        <p:nvSpPr>
          <p:cNvPr id="6247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>
              <a:defRPr/>
            </a:pPr>
            <a:r>
              <a:rPr lang="en-US" b="1" dirty="0" smtClean="0"/>
              <a:t>Key Message(s):</a:t>
            </a:r>
            <a:r>
              <a:rPr lang="en-US" dirty="0" smtClean="0"/>
              <a:t> NA</a:t>
            </a:r>
          </a:p>
          <a:p>
            <a:pPr eaLnBrk="1" hangingPunct="1"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Additional Information:</a:t>
            </a:r>
            <a:endParaRPr lang="en-US" dirty="0" smtClean="0"/>
          </a:p>
          <a:p>
            <a:pPr marL="3429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0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It is best to demonstrate the functionality of the different 'set' methods</a:t>
            </a:r>
          </a:p>
          <a:p>
            <a:pPr marL="3429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0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Source code for sample located at: sef.module13.sample.PreparedStatementSample.java.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2010 Accenture All Rights Reserved.</a:t>
            </a:r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A5953D-D2A8-4524-B386-5D420C2F6CD2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484188"/>
            <a:ext cx="4584700" cy="3438525"/>
          </a:xfrm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>
              <a:defRPr/>
            </a:pPr>
            <a:r>
              <a:rPr lang="en-US" b="1" dirty="0" smtClean="0"/>
              <a:t>Key Message(s):</a:t>
            </a:r>
            <a:r>
              <a:rPr lang="en-US" dirty="0" smtClean="0"/>
              <a:t> NA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Additional Information: </a:t>
            </a:r>
            <a:r>
              <a:rPr lang="en-US" dirty="0" smtClean="0"/>
              <a:t>NA</a:t>
            </a:r>
          </a:p>
          <a:p>
            <a:pPr marL="3429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IN" sz="10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Ask participants for any questions or comments they may have.</a:t>
            </a:r>
          </a:p>
          <a:p>
            <a:pPr marL="3429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0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With this, we have completed this module!</a:t>
            </a:r>
          </a:p>
          <a:p>
            <a:pPr marL="3429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endParaRPr lang="en-US" sz="10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090988" cy="484632"/>
          </a:xfrm>
          <a:noFill/>
        </p:spPr>
        <p:txBody>
          <a:bodyPr/>
          <a:lstStyle/>
          <a:p>
            <a:r>
              <a:rPr lang="fr-FR" dirty="0" smtClean="0"/>
              <a:t>ADF Java (Z16325) Module 13: </a:t>
            </a:r>
            <a:r>
              <a:rPr lang="fr-FR" dirty="0" err="1" smtClean="0"/>
              <a:t>Core</a:t>
            </a:r>
            <a:r>
              <a:rPr lang="fr-FR" dirty="0" smtClean="0"/>
              <a:t> Java API – JDBC</a:t>
            </a:r>
            <a:endParaRPr lang="en-US" dirty="0" smtClean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dt" sz="quarter" idx="1"/>
          </p:nvPr>
        </p:nvSpPr>
        <p:spPr>
          <a:xfrm>
            <a:off x="4238625" y="0"/>
            <a:ext cx="2752725" cy="484632"/>
          </a:xfrm>
          <a:noFill/>
        </p:spPr>
        <p:txBody>
          <a:bodyPr/>
          <a:lstStyle/>
          <a:p>
            <a:r>
              <a:rPr lang="en-US" smtClean="0"/>
              <a:t>M13 - JDBC.ppt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smtClean="0"/>
              <a:t>ADF Java (Z16325) Module 13: Core Java API – JDBC</a:t>
            </a:r>
            <a:endParaRPr lang="en-US" smtClean="0"/>
          </a:p>
        </p:txBody>
      </p:sp>
      <p:sp>
        <p:nvSpPr>
          <p:cNvPr id="66563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M13 - JDBC.ppt</a:t>
            </a:r>
          </a:p>
        </p:txBody>
      </p:sp>
      <p:sp>
        <p:nvSpPr>
          <p:cNvPr id="66564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66565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83FFD-7BE8-4A3E-A13E-33DBFD5AE8EC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656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484188"/>
            <a:ext cx="4584700" cy="3438525"/>
          </a:xfrm>
          <a:ln/>
        </p:spPr>
      </p:sp>
      <p:sp>
        <p:nvSpPr>
          <p:cNvPr id="6656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>
              <a:defRPr/>
            </a:pPr>
            <a:r>
              <a:rPr lang="en-US" b="1" dirty="0" smtClean="0"/>
              <a:t>Key Message(s):</a:t>
            </a:r>
            <a:r>
              <a:rPr lang="en-US" dirty="0" smtClean="0"/>
              <a:t> NA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Additional Information: </a:t>
            </a:r>
            <a:r>
              <a:rPr lang="en-US" dirty="0" smtClean="0"/>
              <a:t>NA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smtClean="0"/>
              <a:t>ADF Java (Z16325) Module 13: Core Java API – JDBC</a:t>
            </a:r>
            <a:endParaRPr lang="en-US" smtClean="0"/>
          </a:p>
        </p:txBody>
      </p:sp>
      <p:sp>
        <p:nvSpPr>
          <p:cNvPr id="37891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M13 - JDBC.ppt</a:t>
            </a:r>
          </a:p>
        </p:txBody>
      </p:sp>
      <p:sp>
        <p:nvSpPr>
          <p:cNvPr id="37892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37893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42DF5D-DCCC-4BDE-A0C4-691D0FA7F1C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789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484188"/>
            <a:ext cx="4584700" cy="3438525"/>
          </a:xfrm>
          <a:ln/>
        </p:spPr>
      </p:sp>
      <p:sp>
        <p:nvSpPr>
          <p:cNvPr id="3789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>
              <a:defRPr/>
            </a:pPr>
            <a:r>
              <a:rPr lang="en-US" b="1" dirty="0" smtClean="0"/>
              <a:t>Key Message(s):</a:t>
            </a:r>
            <a:endParaRPr lang="en-US" dirty="0" smtClean="0"/>
          </a:p>
          <a:p>
            <a:pPr marL="342900" indent="-228600">
              <a:buFont typeface="Wingdings" pitchFamily="2" charset="2"/>
              <a:buChar char="§"/>
            </a:pPr>
            <a:r>
              <a:rPr lang="en-US" dirty="0" smtClean="0"/>
              <a:t>The JDBC API is the industry standard for database-independent connectivity between the Java programming language and a wide range of databases. </a:t>
            </a:r>
          </a:p>
          <a:p>
            <a:pPr marL="342900" indent="-228600">
              <a:buFont typeface="Wingdings" pitchFamily="2" charset="2"/>
              <a:buChar char="§"/>
            </a:pPr>
            <a:r>
              <a:rPr lang="en-US" dirty="0" smtClean="0"/>
              <a:t>The JDBC API provides a call-level API for SQL-based database access. </a:t>
            </a:r>
          </a:p>
          <a:p>
            <a:pPr marL="342900" indent="-228600">
              <a:buFont typeface="Wingdings" pitchFamily="2" charset="2"/>
              <a:buChar char="§"/>
            </a:pPr>
            <a:r>
              <a:rPr lang="en-US" dirty="0" smtClean="0"/>
              <a:t>JDBC technology allows you to use the Java programming language to exploit, ‘Write Once, Run Anywhere’ capabilities for applications that require access to enterprise data.</a:t>
            </a:r>
          </a:p>
          <a:p>
            <a:pPr marL="342900" indent="-228600">
              <a:buFont typeface="Wingdings" pitchFamily="2" charset="2"/>
              <a:buChar char="§"/>
            </a:pPr>
            <a:r>
              <a:rPr lang="en-US" dirty="0" smtClean="0"/>
              <a:t>The JDBC API makes it possible to: </a:t>
            </a:r>
          </a:p>
          <a:p>
            <a:pPr marL="571500" lvl="1" indent="-228600">
              <a:buFont typeface="Arial" pitchFamily="34" charset="0"/>
              <a:buChar char="–"/>
            </a:pPr>
            <a:r>
              <a:rPr lang="en-US" dirty="0" smtClean="0"/>
              <a:t>Establish a connection or access with a database or any tabular data source. </a:t>
            </a:r>
          </a:p>
          <a:p>
            <a:pPr marL="571500" lvl="1" indent="-228600">
              <a:buFont typeface="Arial" pitchFamily="34" charset="0"/>
              <a:buChar char="–"/>
            </a:pPr>
            <a:r>
              <a:rPr lang="en-US" dirty="0" smtClean="0"/>
              <a:t>Send SQL statements. </a:t>
            </a:r>
          </a:p>
          <a:p>
            <a:pPr marL="571500" lvl="1" indent="-228600">
              <a:buFont typeface="Arial" pitchFamily="34" charset="0"/>
              <a:buChar char="–"/>
            </a:pPr>
            <a:r>
              <a:rPr lang="en-US" dirty="0" smtClean="0"/>
              <a:t>Process query results. 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Additional Information:</a:t>
            </a:r>
            <a:endParaRPr lang="en-US" dirty="0" smtClean="0"/>
          </a:p>
          <a:p>
            <a:r>
              <a:rPr lang="en-US" dirty="0" smtClean="0"/>
              <a:t>Taken from : http://java.sun.com/products/jdbc/overview.html</a:t>
            </a:r>
          </a:p>
          <a:p>
            <a:endParaRPr lang="en-US" dirty="0" smtClean="0"/>
          </a:p>
          <a:p>
            <a:r>
              <a:rPr lang="en-US" dirty="0" smtClean="0"/>
              <a:t>Image information:</a:t>
            </a:r>
          </a:p>
          <a:p>
            <a:r>
              <a:rPr lang="en-US" dirty="0" smtClean="0"/>
              <a:t>Collection: </a:t>
            </a:r>
            <a:r>
              <a:rPr lang="en-US" dirty="0" err="1" smtClean="0"/>
              <a:t>Hemera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Item number: 100582020 </a:t>
            </a:r>
          </a:p>
          <a:p>
            <a:r>
              <a:rPr lang="en-US" dirty="0" smtClean="0"/>
              <a:t>Title: </a:t>
            </a:r>
            <a:r>
              <a:rPr lang="en-US" b="1" dirty="0" smtClean="0"/>
              <a:t>Source Code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smtClean="0"/>
              <a:t>ADF Java (Z16325) Module 13: Core Java API – JDBC</a:t>
            </a:r>
            <a:endParaRPr lang="en-US" smtClean="0"/>
          </a:p>
        </p:txBody>
      </p:sp>
      <p:sp>
        <p:nvSpPr>
          <p:cNvPr id="38915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M13 - JDBC.ppt</a:t>
            </a:r>
          </a:p>
        </p:txBody>
      </p:sp>
      <p:sp>
        <p:nvSpPr>
          <p:cNvPr id="38916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38917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66E00C-C7CE-401F-AC8F-2C7A169D3C9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891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484188"/>
            <a:ext cx="4584700" cy="3438525"/>
          </a:xfrm>
          <a:ln/>
        </p:spPr>
      </p:sp>
      <p:sp>
        <p:nvSpPr>
          <p:cNvPr id="3891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>
              <a:defRPr/>
            </a:pPr>
            <a:r>
              <a:rPr lang="en-US" b="1" dirty="0" smtClean="0"/>
              <a:t>Key Message(s): </a:t>
            </a:r>
            <a:r>
              <a:rPr lang="en-US" sz="10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Database drivers can be acquired from different sources, but usually the creators of DBMS application also provide database drivers for compatibility use with Java.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Additional Information: </a:t>
            </a:r>
            <a:r>
              <a:rPr lang="en-US" dirty="0" smtClean="0"/>
              <a:t>NA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smtClean="0"/>
              <a:t>ADF Java (Z16325) Module 13: Core Java API – JDBC</a:t>
            </a:r>
            <a:endParaRPr lang="en-US" smtClean="0"/>
          </a:p>
        </p:txBody>
      </p:sp>
      <p:sp>
        <p:nvSpPr>
          <p:cNvPr id="46083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M13 - JDBC.ppt</a:t>
            </a:r>
          </a:p>
        </p:txBody>
      </p:sp>
      <p:sp>
        <p:nvSpPr>
          <p:cNvPr id="46084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46085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49D685-8D3C-4695-A7C1-33E760CCF5F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608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484188"/>
            <a:ext cx="4584700" cy="3438525"/>
          </a:xfrm>
          <a:ln/>
        </p:spPr>
      </p:sp>
      <p:sp>
        <p:nvSpPr>
          <p:cNvPr id="4608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>
              <a:defRPr/>
            </a:pPr>
            <a:r>
              <a:rPr lang="en-US" b="1" dirty="0" smtClean="0"/>
              <a:t>Key Message(s):</a:t>
            </a:r>
            <a:r>
              <a:rPr lang="en-US" dirty="0" smtClean="0"/>
              <a:t> NA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Additional Information: </a:t>
            </a:r>
            <a:r>
              <a:rPr lang="en-US" dirty="0" smtClean="0"/>
              <a:t>NA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smtClean="0"/>
              <a:t>ADF Java (Z16325) Module 13: Core Java API – JDBC</a:t>
            </a:r>
            <a:endParaRPr lang="en-US" smtClean="0"/>
          </a:p>
        </p:txBody>
      </p:sp>
      <p:sp>
        <p:nvSpPr>
          <p:cNvPr id="46083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M13 - JDBC.ppt</a:t>
            </a:r>
          </a:p>
        </p:txBody>
      </p:sp>
      <p:sp>
        <p:nvSpPr>
          <p:cNvPr id="46084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46085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49D685-8D3C-4695-A7C1-33E760CCF5F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608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484188"/>
            <a:ext cx="4584700" cy="3438525"/>
          </a:xfrm>
          <a:ln/>
        </p:spPr>
      </p:sp>
      <p:sp>
        <p:nvSpPr>
          <p:cNvPr id="4608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>
              <a:defRPr/>
            </a:pPr>
            <a:r>
              <a:rPr lang="en-US" b="1" dirty="0" smtClean="0"/>
              <a:t>Key Message(s):</a:t>
            </a:r>
            <a:r>
              <a:rPr lang="en-US" dirty="0" smtClean="0"/>
              <a:t> NA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Additional Information: </a:t>
            </a:r>
            <a:r>
              <a:rPr lang="en-US" dirty="0" smtClean="0"/>
              <a:t>NA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smtClean="0"/>
              <a:t>ADF Java (Z16325) Module 13: Core Java API – JDBC</a:t>
            </a:r>
            <a:endParaRPr lang="en-US" smtClean="0"/>
          </a:p>
        </p:txBody>
      </p:sp>
      <p:sp>
        <p:nvSpPr>
          <p:cNvPr id="47107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M13 - JDBC.ppt</a:t>
            </a:r>
          </a:p>
        </p:txBody>
      </p:sp>
      <p:sp>
        <p:nvSpPr>
          <p:cNvPr id="47108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47109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8D248B-9664-4F05-A29E-82CB2893B22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711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484188"/>
            <a:ext cx="4584700" cy="3438525"/>
          </a:xfrm>
          <a:ln/>
        </p:spPr>
      </p:sp>
      <p:sp>
        <p:nvSpPr>
          <p:cNvPr id="4711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>
              <a:defRPr/>
            </a:pPr>
            <a:r>
              <a:rPr lang="en-US" b="1" dirty="0" smtClean="0"/>
              <a:t>Key Message(s):</a:t>
            </a:r>
            <a:r>
              <a:rPr lang="en-US" dirty="0" smtClean="0"/>
              <a:t> NA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Additional Information: </a:t>
            </a:r>
            <a:r>
              <a:rPr lang="en-US" dirty="0" smtClean="0"/>
              <a:t>NA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smtClean="0"/>
              <a:t>ADF Java (Z16325) Module 13: Core Java API – JDBC</a:t>
            </a:r>
            <a:endParaRPr lang="en-US" smtClean="0"/>
          </a:p>
        </p:txBody>
      </p:sp>
      <p:sp>
        <p:nvSpPr>
          <p:cNvPr id="48131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M13 - JDBC.ppt</a:t>
            </a:r>
          </a:p>
        </p:txBody>
      </p:sp>
      <p:sp>
        <p:nvSpPr>
          <p:cNvPr id="48132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48133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D355D1-5251-4105-A1C9-FFCF918C462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813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484188"/>
            <a:ext cx="4584700" cy="3438525"/>
          </a:xfrm>
          <a:ln/>
        </p:spPr>
      </p:sp>
      <p:sp>
        <p:nvSpPr>
          <p:cNvPr id="4813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>
              <a:defRPr/>
            </a:pPr>
            <a:r>
              <a:rPr lang="en-US" b="1" dirty="0" smtClean="0"/>
              <a:t>Key Message(s):</a:t>
            </a:r>
            <a:endParaRPr lang="en-US" dirty="0" smtClean="0"/>
          </a:p>
          <a:p>
            <a:pPr marL="3429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0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If the data is being put against all columns in a table, mentioning column names becomes optional. </a:t>
            </a:r>
          </a:p>
          <a:p>
            <a:pPr marL="3429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10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However, if the query puts data against a few columns, mentioning column names becomes mandatory.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Additional Information: </a:t>
            </a:r>
            <a:r>
              <a:rPr lang="en-US" dirty="0" smtClean="0"/>
              <a:t>NA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9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smtClean="0"/>
              <a:t>ADF Java (Z16325) Module 13: Core Java API – JDBC</a:t>
            </a:r>
            <a:endParaRPr lang="en-US" smtClean="0"/>
          </a:p>
        </p:txBody>
      </p:sp>
      <p:sp>
        <p:nvSpPr>
          <p:cNvPr id="49155" name="Rectangle 10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M13 - JDBC.ppt</a:t>
            </a:r>
          </a:p>
        </p:txBody>
      </p:sp>
      <p:sp>
        <p:nvSpPr>
          <p:cNvPr id="49156" name="Rectangle 11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2011 Accenture All Rights Reserved.</a:t>
            </a:r>
          </a:p>
        </p:txBody>
      </p:sp>
      <p:sp>
        <p:nvSpPr>
          <p:cNvPr id="49157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6EFE0-D964-4C4A-A9FF-CE7D7C355EB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915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484188"/>
            <a:ext cx="4584700" cy="3438525"/>
          </a:xfrm>
          <a:ln/>
        </p:spPr>
      </p:sp>
      <p:sp>
        <p:nvSpPr>
          <p:cNvPr id="4915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>
              <a:defRPr/>
            </a:pPr>
            <a:r>
              <a:rPr lang="en-US" b="1" dirty="0" smtClean="0"/>
              <a:t>Key Message(s):</a:t>
            </a:r>
            <a:r>
              <a:rPr lang="en-US" dirty="0" smtClean="0"/>
              <a:t> NA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Additional Information: </a:t>
            </a:r>
            <a:r>
              <a:rPr lang="en-US" dirty="0" smtClean="0"/>
              <a:t>NA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4 laptopgirlside"/>
          <p:cNvPicPr>
            <a:picLocks noChangeAspect="1" noChangeArrowheads="1"/>
          </p:cNvPicPr>
          <p:nvPr/>
        </p:nvPicPr>
        <p:blipFill>
          <a:blip r:embed="rId2" cstate="print"/>
          <a:srcRect l="3226"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9100" y="6553200"/>
            <a:ext cx="7427913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sz="900" dirty="0"/>
              <a:t>Copyright © 2011 Accenture All Rights Reserved. Accenture, its logo, and Accenture High Performance Delivered are trademarks of Accenture.</a:t>
            </a:r>
          </a:p>
        </p:txBody>
      </p:sp>
      <p:pic>
        <p:nvPicPr>
          <p:cNvPr id="6" name="Picture 7" descr="A4_Code_2 [Converted])pool bl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25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SigHPD_Sz3_2X_gray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478088"/>
            <a:ext cx="2743200" cy="143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7395" name="Rectangle 3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2057400" y="381000"/>
            <a:ext cx="6553200" cy="914400"/>
          </a:xfrm>
        </p:spPr>
        <p:txBody>
          <a:bodyPr anchor="t"/>
          <a:lstStyle>
            <a:lvl1pPr>
              <a:lnSpc>
                <a:spcPct val="90000"/>
              </a:lnSpc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/ click to add course name /</a:t>
            </a:r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2057400" y="1371600"/>
            <a:ext cx="6562725" cy="863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>
                <a:solidFill>
                  <a:srgbClr val="003300"/>
                </a:solidFill>
              </a:defRPr>
            </a:lvl1pPr>
          </a:lstStyle>
          <a:p>
            <a:r>
              <a:rPr lang="en-US"/>
              <a:t>Click to add module number and name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01BFC5D-850D-4C41-8273-E17BC112761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1776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26595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13118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74943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00677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58139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87614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91749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73933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54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5575" y="196850"/>
            <a:ext cx="2114550" cy="6432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1925" y="196850"/>
            <a:ext cx="6191250" cy="6432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6B28D7E-2141-46A3-A8B1-702C2D12F0D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73810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87896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42520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17280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35800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09867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6442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4346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89389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786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6850"/>
            <a:ext cx="8153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1925" y="1295400"/>
            <a:ext cx="41529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7225" y="1295400"/>
            <a:ext cx="41529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B0A7C4B-3518-48FB-94D7-774140D2919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3002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55971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1776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26595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13118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74943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00677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58139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87614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917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3" name="Picture 9" descr="SigHPD_Sz3_2X_gray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478088"/>
            <a:ext cx="2743200" cy="143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043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73933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54667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73810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87896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42520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17280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35800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09867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6442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4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574399"/>
      </p:ext>
    </p:extLst>
  </p:cSld>
  <p:clrMapOvr>
    <a:masterClrMapping/>
  </p:clrMapOvr>
  <p:hf hdr="0" ft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89389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78609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3002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55971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1776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26595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13118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74943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006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015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46050"/>
            <a:ext cx="18542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79185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581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876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91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FA7658D3-602B-4A97-9C54-E2C6778E823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739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5466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7381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8789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4252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1728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3580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0986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644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4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D79F7FB-3358-408F-B10A-59F7FDB7103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8938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7860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300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5597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177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2659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1311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7494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0067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58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25" y="12954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7225" y="12954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9FA81B1-341A-45E7-B7FB-8BD75021FB9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8761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9174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7393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5466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7381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8789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4252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1728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3580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09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851BEDB-0CB5-43A9-983C-91C33BC3D1F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644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434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8938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7860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300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55971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177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2659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1311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74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98B6683-D0A7-4514-BC1F-A2FC983CAA0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00677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58139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87614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91749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73933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54667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7381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8789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4252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17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1173E14-8EC0-4728-AABB-E69F2BEE2CE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35800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09867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6442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4346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8938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78609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300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55971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1776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26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19A9B8F-AC52-4F5B-A3A5-95C356C703F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13118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74943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00677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58139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87614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91749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73933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5466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73810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87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23E393C-20D7-4135-A289-677C04257E9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42520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17280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35800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0986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6442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4346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89389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78609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3002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55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92" y="1298448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FC64DC99-1DF4-4351-861A-A08C6C961DC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66725" y="6553200"/>
            <a:ext cx="2716213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sz="900" dirty="0"/>
              <a:t>Copyright © 2011 Accenture All Rights Reserved. </a:t>
            </a:r>
          </a:p>
        </p:txBody>
      </p:sp>
      <p:pic>
        <p:nvPicPr>
          <p:cNvPr id="1030" name="Picture 6" descr="A4_Code_2 [Converted])pool blu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139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9pPr>
    </p:titleStyle>
    <p:bodyStyle>
      <a:lvl1pPr marL="274638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50863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000000"/>
          </a:solidFill>
          <a:latin typeface="+mn-lt"/>
        </a:defRPr>
      </a:lvl2pPr>
      <a:lvl3pPr marL="808038" indent="-2555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</a:defRPr>
      </a:lvl3pPr>
      <a:lvl4pPr marL="107473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rgbClr val="000000"/>
          </a:solidFill>
          <a:latin typeface="+mn-lt"/>
        </a:defRPr>
      </a:lvl4pPr>
      <a:lvl5pPr marL="13589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5pPr>
      <a:lvl6pPr marL="18161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6pPr>
      <a:lvl7pPr marL="22733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7pPr>
      <a:lvl8pPr marL="27305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8pPr>
      <a:lvl9pPr marL="31877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27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88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27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88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27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34975" y="0"/>
            <a:ext cx="82804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4975" y="1200150"/>
            <a:ext cx="82772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 smtClean="0"/>
              <a:t>Click to edit Master text styles</a:t>
            </a:r>
          </a:p>
          <a:p>
            <a:pPr lvl="1"/>
            <a:r>
              <a:rPr lang="en-US" altLang="pt-BR" smtClean="0"/>
              <a:t>Second level</a:t>
            </a:r>
          </a:p>
          <a:p>
            <a:pPr lvl="2"/>
            <a:r>
              <a:rPr lang="en-US" altLang="pt-BR" smtClean="0"/>
              <a:t>Third level</a:t>
            </a:r>
          </a:p>
        </p:txBody>
      </p:sp>
      <p:sp>
        <p:nvSpPr>
          <p:cNvPr id="1028" name="TextBox 6"/>
          <p:cNvSpPr txBox="1">
            <a:spLocks noChangeArrowheads="1"/>
          </p:cNvSpPr>
          <p:nvPr/>
        </p:nvSpPr>
        <p:spPr bwMode="auto">
          <a:xfrm>
            <a:off x="434975" y="6480175"/>
            <a:ext cx="4137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900">
                <a:solidFill>
                  <a:srgbClr val="7F7F7F"/>
                </a:solidFill>
                <a:latin typeface="Arial" charset="0"/>
                <a:cs typeface="Arial" charset="0"/>
              </a:rPr>
              <a:t>Copyright © 2015 Accenture. Todos os direitos reservados. Proprietário e confidencial.</a:t>
            </a:r>
          </a:p>
        </p:txBody>
      </p:sp>
      <p:sp>
        <p:nvSpPr>
          <p:cNvPr id="1029" name="TextBox 7"/>
          <p:cNvSpPr txBox="1">
            <a:spLocks noChangeArrowheads="1"/>
          </p:cNvSpPr>
          <p:nvPr/>
        </p:nvSpPr>
        <p:spPr bwMode="auto">
          <a:xfrm>
            <a:off x="8243888" y="6616700"/>
            <a:ext cx="46831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>
              <a:defRPr/>
            </a:pPr>
            <a:fld id="{1F99EFCA-6FFB-4991-A2A8-1CB347EB463B}" type="slidenum">
              <a:rPr lang="en-US" sz="900">
                <a:solidFill>
                  <a:srgbClr val="7F7F7F"/>
                </a:solidFill>
                <a:latin typeface="Arial" charset="0"/>
                <a:cs typeface="Arial" charset="0"/>
              </a:rPr>
              <a:pPr algn="r">
                <a:defRPr/>
              </a:pPr>
              <a:t>‹nº›</a:t>
            </a:fld>
            <a:endParaRPr lang="en-US" sz="90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kern="1200">
          <a:solidFill>
            <a:srgbClr val="002060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9pPr>
    </p:titleStyle>
    <p:bodyStyle>
      <a:lvl1pPr marL="136525" indent="-136525" algn="l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309563" indent="-166688" algn="l" rtl="0" eaLnBrk="1" fontAlgn="base" hangingPunct="1">
        <a:spcBef>
          <a:spcPts val="600"/>
        </a:spcBef>
        <a:spcAft>
          <a:spcPct val="0"/>
        </a:spcAft>
        <a:buFont typeface="Arial" charset="0"/>
        <a:buChar char="−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marL="447675" indent="-138113" algn="l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88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27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88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27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88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27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88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ource.org/licenses/gpl-license.ph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0"/>
          <p:cNvSpPr>
            <a:spLocks noChangeArrowheads="1"/>
          </p:cNvSpPr>
          <p:nvPr/>
        </p:nvSpPr>
        <p:spPr bwMode="auto">
          <a:xfrm>
            <a:off x="3495675" y="5027613"/>
            <a:ext cx="4246563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2000"/>
          </a:p>
        </p:txBody>
      </p:sp>
      <p:sp>
        <p:nvSpPr>
          <p:cNvPr id="3075" name="Rectangle 6"/>
          <p:cNvSpPr>
            <a:spLocks noChangeArrowheads="1"/>
          </p:cNvSpPr>
          <p:nvPr/>
        </p:nvSpPr>
        <p:spPr bwMode="white">
          <a:xfrm>
            <a:off x="539552" y="4570413"/>
            <a:ext cx="6553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</a:pPr>
            <a:r>
              <a:rPr lang="en-US" sz="3200" dirty="0">
                <a:solidFill>
                  <a:schemeClr val="accent2"/>
                </a:solidFill>
              </a:rPr>
              <a:t>Application Delivery</a:t>
            </a:r>
            <a:br>
              <a:rPr lang="en-US" sz="3200" dirty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Fundamentals: Java </a:t>
            </a: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white">
          <a:xfrm>
            <a:off x="539552" y="5561013"/>
            <a:ext cx="65627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sz="2000" dirty="0">
                <a:solidFill>
                  <a:srgbClr val="003300"/>
                </a:solidFill>
              </a:rPr>
              <a:t>Module 13: Core Java API – JDBC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0E3307A8-C87F-4130-9D51-A1864CD1410E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10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UPDATE Statement (cont.)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condition is optional. Optional is represented by [ … ]</a:t>
            </a:r>
          </a:p>
          <a:p>
            <a:pPr lvl="1"/>
            <a:r>
              <a:rPr lang="en-US" dirty="0" smtClean="0"/>
              <a:t>UPDATE user SET </a:t>
            </a:r>
            <a:r>
              <a:rPr lang="en-US" dirty="0" err="1" smtClean="0"/>
              <a:t>firstname</a:t>
            </a:r>
            <a:r>
              <a:rPr lang="en-US" dirty="0" smtClean="0"/>
              <a:t> = ‘</a:t>
            </a:r>
            <a:r>
              <a:rPr lang="en-US" dirty="0" err="1" smtClean="0"/>
              <a:t>Aleli</a:t>
            </a:r>
            <a:r>
              <a:rPr lang="en-US" dirty="0" smtClean="0"/>
              <a:t>’; </a:t>
            </a:r>
          </a:p>
          <a:p>
            <a:pPr lvl="1"/>
            <a:r>
              <a:rPr lang="en-US" dirty="0" smtClean="0"/>
              <a:t>UPDATE user SET </a:t>
            </a:r>
            <a:r>
              <a:rPr lang="en-US" dirty="0" err="1" smtClean="0"/>
              <a:t>firstname</a:t>
            </a:r>
            <a:r>
              <a:rPr lang="en-US" dirty="0" smtClean="0"/>
              <a:t> = ‘</a:t>
            </a:r>
            <a:r>
              <a:rPr lang="en-US" dirty="0" err="1" smtClean="0"/>
              <a:t>Aleli</a:t>
            </a:r>
            <a:r>
              <a:rPr lang="en-US" dirty="0" smtClean="0"/>
              <a:t>’, </a:t>
            </a:r>
            <a:r>
              <a:rPr lang="en-US" dirty="0" err="1" smtClean="0"/>
              <a:t>lastname</a:t>
            </a:r>
            <a:r>
              <a:rPr lang="en-US" dirty="0" smtClean="0"/>
              <a:t> = ‘</a:t>
            </a:r>
            <a:r>
              <a:rPr lang="en-US" dirty="0" err="1" smtClean="0"/>
              <a:t>Zapanta</a:t>
            </a:r>
            <a:r>
              <a:rPr lang="en-US" dirty="0" smtClean="0"/>
              <a:t>’ where </a:t>
            </a:r>
            <a:r>
              <a:rPr lang="en-US" dirty="0" err="1" smtClean="0"/>
              <a:t>firstname</a:t>
            </a:r>
            <a:r>
              <a:rPr lang="en-US" dirty="0" smtClean="0"/>
              <a:t> = ‘Manny’;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058F1500-F685-4B5C-861E-F9A59A303E38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11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DELETE Statement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DELETE statement to delete rows in a specific table: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table</a:t>
            </a:r>
            <a:r>
              <a:rPr lang="en-US" dirty="0" smtClean="0"/>
              <a:t> - the name of the table.</a:t>
            </a:r>
          </a:p>
          <a:p>
            <a:r>
              <a:rPr lang="en-US" b="1" dirty="0" smtClean="0"/>
              <a:t>condition</a:t>
            </a:r>
            <a:r>
              <a:rPr lang="en-US" dirty="0" smtClean="0"/>
              <a:t> - identifies the rows to be deleted, which contains expressions, constraints, sub-queries, and comparison operators.</a:t>
            </a:r>
          </a:p>
          <a:p>
            <a:pPr lvl="1"/>
            <a:r>
              <a:rPr lang="en-US" dirty="0" smtClean="0"/>
              <a:t>DELETE FROM user WHERE </a:t>
            </a:r>
            <a:r>
              <a:rPr lang="en-US" dirty="0" err="1" smtClean="0"/>
              <a:t>firstname</a:t>
            </a:r>
            <a:r>
              <a:rPr lang="en-US" dirty="0" smtClean="0"/>
              <a:t> = ‘Manny’;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8638" y="1785926"/>
            <a:ext cx="4543428" cy="92869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marL="342900" indent="-342900" algn="l">
              <a:defRPr/>
            </a:pP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DELETE	FROM &lt;table&gt;</a:t>
            </a:r>
          </a:p>
          <a:p>
            <a:pPr marL="342900" indent="-342900" algn="l"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[WHERE	&lt;condition&gt;] ;</a:t>
            </a:r>
          </a:p>
          <a:p>
            <a:pPr marL="342900" indent="-342900" algn="l">
              <a:defRPr/>
            </a:pP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4358D2E2-3107-4FA1-9A91-6518AF453BAF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12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Retrieving a Connection Object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Connection</a:t>
            </a:r>
            <a:r>
              <a:rPr lang="en-US" dirty="0" smtClean="0"/>
              <a:t> object defines a connection or session with a specific database.</a:t>
            </a:r>
          </a:p>
          <a:p>
            <a:pPr eaLnBrk="1" hangingPunct="1"/>
            <a:r>
              <a:rPr lang="en-US" dirty="0" smtClean="0"/>
              <a:t>It is where SQL statements are executed and results are returned.</a:t>
            </a:r>
          </a:p>
          <a:p>
            <a:pPr eaLnBrk="1" hangingPunct="1"/>
            <a:r>
              <a:rPr lang="en-US" dirty="0" smtClean="0"/>
              <a:t>Before a </a:t>
            </a:r>
            <a:r>
              <a:rPr lang="en-US" b="1" dirty="0" smtClean="0"/>
              <a:t>Connection</a:t>
            </a:r>
            <a:r>
              <a:rPr lang="en-US" dirty="0" smtClean="0"/>
              <a:t> object can be used, the </a:t>
            </a:r>
            <a:r>
              <a:rPr lang="en-US" b="1" dirty="0" err="1" smtClean="0"/>
              <a:t>java.sql.Connection</a:t>
            </a:r>
            <a:r>
              <a:rPr lang="en-US" dirty="0" smtClean="0"/>
              <a:t> class has to be imported.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20568" y="3140968"/>
            <a:ext cx="82804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002060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rgbClr val="00206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rgbClr val="00206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rgbClr val="00206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rgbClr val="00206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rgbClr val="002060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rgbClr val="002060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rgbClr val="002060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rgbClr val="00206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dirty="0" smtClean="0"/>
              <a:t>Import </a:t>
            </a:r>
            <a:r>
              <a:rPr lang="en-US" b="1" dirty="0" err="1" smtClean="0"/>
              <a:t>java.sql.Connection</a:t>
            </a:r>
            <a:r>
              <a:rPr lang="en-US" b="1" dirty="0" smtClean="0"/>
              <a:t>;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49052009-3B83-41D8-A52E-DE62F0DDAAA6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13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Retrieving a Connection Object (cont.)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434975" y="1200150"/>
            <a:ext cx="8277225" cy="3675365"/>
          </a:xfrm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A database driver can be loaded by using the </a:t>
            </a:r>
            <a:r>
              <a:rPr lang="en-US" b="1" dirty="0" err="1" smtClean="0"/>
              <a:t>Class.forName</a:t>
            </a:r>
            <a:r>
              <a:rPr lang="en-US" b="1" dirty="0" smtClean="0"/>
              <a:t>()</a:t>
            </a:r>
            <a:r>
              <a:rPr lang="en-US" dirty="0" smtClean="0"/>
              <a:t> method.</a:t>
            </a:r>
          </a:p>
          <a:p>
            <a:pPr eaLnBrk="1" hangingPunct="1"/>
            <a:endParaRPr lang="en-US" dirty="0" smtClean="0"/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Connection</a:t>
            </a:r>
            <a:r>
              <a:rPr lang="en-US" dirty="0" smtClean="0"/>
              <a:t> object has three (3) important parts: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The </a:t>
            </a:r>
            <a:r>
              <a:rPr lang="en-US" dirty="0" smtClean="0"/>
              <a:t>URL or location of the data source</a:t>
            </a:r>
          </a:p>
          <a:p>
            <a:pPr lvl="1" eaLnBrk="1" hangingPunct="1"/>
            <a:r>
              <a:rPr lang="en-US" dirty="0" smtClean="0"/>
              <a:t>The username </a:t>
            </a:r>
          </a:p>
          <a:p>
            <a:pPr lvl="1" eaLnBrk="1" hangingPunct="1"/>
            <a:r>
              <a:rPr lang="en-US" dirty="0" smtClean="0"/>
              <a:t>The password</a:t>
            </a:r>
          </a:p>
          <a:p>
            <a:pPr lvl="1" eaLnBrk="1" hangingPunct="1"/>
            <a:endParaRPr lang="en-US" dirty="0" smtClean="0"/>
          </a:p>
          <a:p>
            <a:pPr lvl="1" eaLnBrk="1" hangingPunct="1">
              <a:buFontTx/>
              <a:buNone/>
            </a:pPr>
            <a:endParaRPr lang="en-US" sz="800" i="1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143116"/>
            <a:ext cx="7715272" cy="92869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marL="342900" indent="-342900" algn="l">
              <a:defRPr/>
            </a:pP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Syntax :	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JDBCDriver_Name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342900" indent="-342900" algn="l"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Example :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sun.jdbc.odbc.JdbcOdbcDriver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");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nomed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oDrive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>
              <a:defRPr/>
            </a:pP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C82127F1-9014-43C6-93B9-9C52F32F1E81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14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Retrieving a Connection Object (cont.)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A connection can be established by using the </a:t>
            </a:r>
            <a:r>
              <a:rPr lang="en-US" b="1" dirty="0" err="1" smtClean="0"/>
              <a:t>getConnection</a:t>
            </a:r>
            <a:r>
              <a:rPr lang="en-US" b="1" dirty="0" smtClean="0"/>
              <a:t>()</a:t>
            </a:r>
            <a:r>
              <a:rPr lang="en-US" dirty="0" smtClean="0"/>
              <a:t> method.</a:t>
            </a:r>
          </a:p>
          <a:p>
            <a:pPr eaLnBrk="1" hangingPunct="1"/>
            <a:r>
              <a:rPr lang="en-US" dirty="0" smtClean="0"/>
              <a:t>Creating a connection by using the URL, username, and password as parameters.</a:t>
            </a:r>
          </a:p>
          <a:p>
            <a:pPr eaLnBrk="1" hangingPunct="1">
              <a:buFontTx/>
              <a:buNone/>
            </a:pPr>
            <a:endParaRPr lang="en-US" sz="1300" i="1" dirty="0" smtClean="0"/>
          </a:p>
          <a:p>
            <a:pPr eaLnBrk="1" hangingPunct="1">
              <a:buFontTx/>
              <a:buNone/>
            </a:pPr>
            <a:r>
              <a:rPr lang="en-US" sz="1300" i="1" dirty="0" smtClean="0"/>
              <a:t>		</a:t>
            </a:r>
            <a:endParaRPr lang="en-US" sz="1400" i="1" dirty="0" smtClean="0"/>
          </a:p>
          <a:p>
            <a:pPr eaLnBrk="1" hangingPunct="1">
              <a:buFontTx/>
              <a:buNone/>
            </a:pPr>
            <a:endParaRPr lang="en-US" sz="1400" i="1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Creating a connection by using the URL; In this case, the URL already includes the username and password.</a:t>
            </a:r>
          </a:p>
          <a:p>
            <a:pPr eaLnBrk="1" hangingPunct="1"/>
            <a:endParaRPr lang="en-US" sz="800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	</a:t>
            </a:r>
            <a:endParaRPr lang="en-US" sz="1400" i="1" dirty="0" smtClean="0"/>
          </a:p>
          <a:p>
            <a:pPr eaLnBrk="1" hangingPunct="1">
              <a:buFontTx/>
              <a:buNone/>
            </a:pPr>
            <a:endParaRPr lang="en-US" sz="1400" i="1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500306"/>
            <a:ext cx="7715272" cy="7858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marL="342900" indent="-342900" algn="l"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Connection 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myConnection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DriverManager.getConnection</a:t>
            </a:r>
            <a:endParaRPr lang="en-US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URL, username, password );</a:t>
            </a: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4714884"/>
            <a:ext cx="7901014" cy="64294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marL="342900" indent="-342900" algn="l"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Connection 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myConnection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 URL );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9"/>
          <p:cNvSpPr txBox="1">
            <a:spLocks/>
          </p:cNvSpPr>
          <p:nvPr/>
        </p:nvSpPr>
        <p:spPr bwMode="gray">
          <a:xfrm>
            <a:off x="896938" y="5945181"/>
            <a:ext cx="7885112" cy="384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l" eaLnBrk="0" fontAlgn="auto" hangingPunct="0"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600" dirty="0" smtClean="0"/>
              <a:t>Refer to the ConnectionSample.java sample code.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57200" y="5947200"/>
            <a:ext cx="391886" cy="380010"/>
          </a:xfrm>
          <a:prstGeom prst="round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/>
          <a:lstStyle/>
          <a:p>
            <a:pPr marL="177800" indent="-177800" algn="ctr" eaLnBrk="0" fontAlgn="auto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FFFFFF"/>
                </a:solidFill>
                <a:latin typeface="Trebuchet MS" pitchFamily="34" charset="0"/>
              </a:rPr>
              <a:t>i</a:t>
            </a:r>
            <a:endParaRPr lang="en-IN" sz="1800" kern="0" dirty="0">
              <a:solidFill>
                <a:srgbClr val="FFFFFF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7035757E-5910-46D0-BC20-0FED5EC71BD5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15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Query Statements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Statement</a:t>
            </a:r>
            <a:r>
              <a:rPr lang="en-US" dirty="0" smtClean="0"/>
              <a:t> is the message that JDBC sends to the data source to either manipulate or request data from the data source.</a:t>
            </a:r>
          </a:p>
          <a:p>
            <a:pPr eaLnBrk="1" hangingPunct="1"/>
            <a:r>
              <a:rPr lang="en-US" dirty="0" smtClean="0"/>
              <a:t>Before a </a:t>
            </a:r>
            <a:r>
              <a:rPr lang="en-US" b="1" dirty="0" smtClean="0"/>
              <a:t>Statement</a:t>
            </a:r>
            <a:r>
              <a:rPr lang="en-US" dirty="0" smtClean="0"/>
              <a:t> object can be used, the </a:t>
            </a:r>
            <a:r>
              <a:rPr lang="en-US" b="1" dirty="0" err="1" smtClean="0"/>
              <a:t>java.sql.Statement</a:t>
            </a:r>
            <a:r>
              <a:rPr lang="en-US" dirty="0" smtClean="0"/>
              <a:t> class has to be imported.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E5CF3494-63F2-40AE-8CE1-77D691CFF31E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16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Query Statements (cont.)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Statement</a:t>
            </a:r>
            <a:r>
              <a:rPr lang="en-US" dirty="0" smtClean="0"/>
              <a:t> is created by using the following syntax:</a:t>
            </a:r>
          </a:p>
          <a:p>
            <a:pPr eaLnBrk="1" hangingPunct="1"/>
            <a:endParaRPr lang="en-US" dirty="0" smtClean="0"/>
          </a:p>
          <a:p>
            <a:pPr lvl="1" eaLnBrk="1" hangingPunct="1">
              <a:buFontTx/>
              <a:buNone/>
            </a:pPr>
            <a:endParaRPr lang="en-US" sz="1600" i="1" dirty="0" smtClean="0"/>
          </a:p>
          <a:p>
            <a:pPr lvl="1" eaLnBrk="1" hangingPunct="1">
              <a:buFontTx/>
              <a:buNone/>
            </a:pPr>
            <a:endParaRPr lang="en-US" sz="1600" i="1" dirty="0" smtClean="0"/>
          </a:p>
          <a:p>
            <a:pPr lvl="1" eaLnBrk="1" hangingPunct="1">
              <a:buFontTx/>
              <a:buNone/>
            </a:pPr>
            <a:endParaRPr lang="en-US" sz="1600" i="1" dirty="0" smtClean="0"/>
          </a:p>
          <a:p>
            <a:pPr lvl="1" eaLnBrk="1" hangingPunct="1">
              <a:buFontTx/>
              <a:buNone/>
            </a:pPr>
            <a:endParaRPr lang="en-US" sz="1600" i="1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Statement</a:t>
            </a:r>
            <a:r>
              <a:rPr lang="en-US" dirty="0" smtClean="0"/>
              <a:t> needs to use a </a:t>
            </a:r>
            <a:r>
              <a:rPr lang="en-US" b="1" dirty="0" smtClean="0"/>
              <a:t>Connection</a:t>
            </a:r>
            <a:r>
              <a:rPr lang="en-US" dirty="0" smtClean="0"/>
              <a:t> object to identify which connection the statement will be associated with.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9204" y="1785926"/>
            <a:ext cx="8165592" cy="17859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marL="342900" indent="-342900" algn="l"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Syntax: </a:t>
            </a:r>
          </a:p>
          <a:p>
            <a:pPr marL="342900" indent="-342900" algn="l"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Statement &lt;identifier&gt; = &lt;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Connection_Object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&gt;.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createStatement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 algn="l">
              <a:defRPr/>
            </a:pP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Sample:</a:t>
            </a:r>
          </a:p>
          <a:p>
            <a:pPr marL="342900" indent="-342900" algn="l"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Connection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myConn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(…);</a:t>
            </a:r>
          </a:p>
          <a:p>
            <a:pPr marL="342900" indent="-342900" algn="l">
              <a:defRPr/>
            </a:pP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Statement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myStatement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myConn.createStatement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3251DA3F-604A-49BE-9594-F503C49A11B7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17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Query Statements (cont.)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Statement</a:t>
            </a:r>
            <a:r>
              <a:rPr lang="en-US" dirty="0" smtClean="0"/>
              <a:t> can be executed by using either the </a:t>
            </a:r>
            <a:r>
              <a:rPr lang="en-US" b="1" dirty="0" smtClean="0"/>
              <a:t>execute()</a:t>
            </a:r>
            <a:r>
              <a:rPr lang="en-US" dirty="0" smtClean="0"/>
              <a:t>, </a:t>
            </a:r>
            <a:r>
              <a:rPr lang="en-US" b="1" dirty="0" err="1" smtClean="0"/>
              <a:t>executeQuery</a:t>
            </a:r>
            <a:r>
              <a:rPr lang="en-US" b="1" dirty="0" smtClean="0"/>
              <a:t>()</a:t>
            </a:r>
            <a:r>
              <a:rPr lang="en-US" dirty="0" smtClean="0"/>
              <a:t> and </a:t>
            </a:r>
            <a:r>
              <a:rPr lang="en-US" b="1" dirty="0" err="1" smtClean="0"/>
              <a:t>executeUpdate</a:t>
            </a:r>
            <a:r>
              <a:rPr lang="en-US" b="1" dirty="0" smtClean="0"/>
              <a:t>()</a:t>
            </a:r>
            <a:r>
              <a:rPr lang="en-US" dirty="0" smtClean="0"/>
              <a:t> methods.</a:t>
            </a:r>
          </a:p>
          <a:p>
            <a:pPr eaLnBrk="1" hangingPunct="1"/>
            <a:endParaRPr lang="en-US" sz="2400" dirty="0" smtClean="0"/>
          </a:p>
          <a:p>
            <a:pPr lvl="1" eaLnBrk="1" hangingPunct="1">
              <a:buFontTx/>
              <a:buNone/>
            </a:pPr>
            <a:endParaRPr lang="en-US" sz="1600" i="1" dirty="0" smtClean="0"/>
          </a:p>
          <a:p>
            <a:pPr lvl="1" eaLnBrk="1" hangingPunct="1">
              <a:buFontTx/>
              <a:buNone/>
            </a:pPr>
            <a:endParaRPr lang="en-US" sz="1600" i="1" dirty="0" smtClean="0"/>
          </a:p>
          <a:p>
            <a:pPr lvl="1" eaLnBrk="1" hangingPunct="1">
              <a:buFontTx/>
              <a:buNone/>
            </a:pPr>
            <a:endParaRPr lang="en-US" sz="1800" i="1" dirty="0" smtClean="0"/>
          </a:p>
          <a:p>
            <a:pPr lvl="1" eaLnBrk="1" hangingPunct="1">
              <a:buFontTx/>
              <a:buNone/>
            </a:pPr>
            <a:endParaRPr lang="en-US" sz="16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5008" y="2214554"/>
            <a:ext cx="7627454" cy="17859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marL="342900" indent="-342900" algn="l"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Syntax: </a:t>
            </a:r>
          </a:p>
          <a:p>
            <a:pPr marL="342900" indent="-342900" algn="l"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Statement_Object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&gt;.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executeQuery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(“SQL Statement goes here”);</a:t>
            </a:r>
          </a:p>
          <a:p>
            <a:pPr marL="342900" indent="-342900" algn="l">
              <a:defRPr/>
            </a:pP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Sample: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2900" indent="-342900" algn="l"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Connection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myConn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(…);</a:t>
            </a:r>
          </a:p>
          <a:p>
            <a:pPr marL="342900" indent="-342900" algn="l"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Statement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myStatement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myConn.createStatement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 algn="l"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myStatement.executeQuery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(“Select * from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aTable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  <p:sp>
        <p:nvSpPr>
          <p:cNvPr id="6" name="Content Placeholder 9"/>
          <p:cNvSpPr txBox="1">
            <a:spLocks/>
          </p:cNvSpPr>
          <p:nvPr/>
        </p:nvSpPr>
        <p:spPr bwMode="gray">
          <a:xfrm>
            <a:off x="896938" y="5945181"/>
            <a:ext cx="7885112" cy="384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l" eaLnBrk="0" fontAlgn="auto" hangingPunct="0"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600" dirty="0" smtClean="0"/>
              <a:t>Refer to the StatementSample.java sample code.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57200" y="5947200"/>
            <a:ext cx="391886" cy="380010"/>
          </a:xfrm>
          <a:prstGeom prst="round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/>
          <a:lstStyle/>
          <a:p>
            <a:pPr marL="177800" indent="-177800" algn="ctr" eaLnBrk="0" fontAlgn="auto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FFFFFF"/>
                </a:solidFill>
                <a:latin typeface="Trebuchet MS" pitchFamily="34" charset="0"/>
              </a:rPr>
              <a:t>i</a:t>
            </a:r>
            <a:endParaRPr lang="en-IN" sz="1800" kern="0" dirty="0">
              <a:solidFill>
                <a:srgbClr val="FFFFFF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58572D7C-F03D-4310-ADBF-91334731BE22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18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Query Statements (cont.)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434975" y="1200150"/>
            <a:ext cx="8277225" cy="6214522"/>
          </a:xfrm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After a </a:t>
            </a:r>
            <a:r>
              <a:rPr lang="en-US" b="1" dirty="0" smtClean="0"/>
              <a:t>Statement</a:t>
            </a:r>
            <a:r>
              <a:rPr lang="en-US" dirty="0" smtClean="0"/>
              <a:t> has been executed, it returns different kinds of data depending on the type of execute used.</a:t>
            </a:r>
          </a:p>
          <a:p>
            <a:pPr eaLnBrk="1" hangingPunct="1"/>
            <a:r>
              <a:rPr lang="en-US" b="1" dirty="0" smtClean="0"/>
              <a:t>execute()</a:t>
            </a:r>
            <a:r>
              <a:rPr lang="en-US" dirty="0" smtClean="0"/>
              <a:t> returns a </a:t>
            </a:r>
            <a:r>
              <a:rPr lang="en-US" b="1" dirty="0" err="1" smtClean="0"/>
              <a:t>boolean</a:t>
            </a:r>
            <a:r>
              <a:rPr lang="en-US" dirty="0" smtClean="0"/>
              <a:t> value and is used to execute SQL statements written as a </a:t>
            </a:r>
            <a:r>
              <a:rPr lang="en-US" b="1" dirty="0" smtClean="0"/>
              <a:t>String</a:t>
            </a:r>
            <a:r>
              <a:rPr lang="en-US" dirty="0" smtClean="0"/>
              <a:t> object</a:t>
            </a:r>
            <a:r>
              <a:rPr lang="en-US" dirty="0" smtClean="0"/>
              <a:t>.</a:t>
            </a:r>
          </a:p>
          <a:p>
            <a:pPr marL="0" indent="0" eaLnBrk="1" hangingPunct="1">
              <a:buNone/>
            </a:pPr>
            <a:r>
              <a:rPr lang="en-US" dirty="0" smtClean="0"/>
              <a:t>	</a:t>
            </a:r>
            <a:r>
              <a:rPr lang="en-US" u="sng" dirty="0" err="1" smtClean="0"/>
              <a:t>ele</a:t>
            </a:r>
            <a:r>
              <a:rPr lang="en-US" u="sng" dirty="0" smtClean="0"/>
              <a:t> so </a:t>
            </a:r>
            <a:r>
              <a:rPr lang="en-US" u="sng" dirty="0" err="1" smtClean="0"/>
              <a:t>podera</a:t>
            </a:r>
            <a:r>
              <a:rPr lang="en-US" u="sng" dirty="0" smtClean="0"/>
              <a:t> </a:t>
            </a:r>
            <a:r>
              <a:rPr lang="en-US" u="sng" dirty="0" err="1" smtClean="0"/>
              <a:t>ser</a:t>
            </a:r>
            <a:r>
              <a:rPr lang="en-US" u="sng" dirty="0" smtClean="0"/>
              <a:t> </a:t>
            </a:r>
            <a:r>
              <a:rPr lang="en-US" u="sng" dirty="0" err="1" smtClean="0"/>
              <a:t>feita</a:t>
            </a:r>
            <a:r>
              <a:rPr lang="en-US" u="sng" dirty="0" smtClean="0"/>
              <a:t> para create</a:t>
            </a:r>
            <a:endParaRPr lang="en-US" u="sng" dirty="0" smtClean="0"/>
          </a:p>
          <a:p>
            <a:pPr eaLnBrk="1" hangingPunct="1"/>
            <a:r>
              <a:rPr lang="en-US" b="1" dirty="0" err="1" smtClean="0"/>
              <a:t>executeUpdate</a:t>
            </a:r>
            <a:r>
              <a:rPr lang="en-US" b="1" dirty="0" smtClean="0"/>
              <a:t>()</a:t>
            </a:r>
            <a:r>
              <a:rPr lang="en-US" dirty="0" smtClean="0"/>
              <a:t> returns an </a:t>
            </a:r>
            <a:r>
              <a:rPr lang="en-US" b="1" dirty="0" err="1" smtClean="0"/>
              <a:t>int</a:t>
            </a:r>
            <a:r>
              <a:rPr lang="en-US" dirty="0" smtClean="0"/>
              <a:t> value pertaining to the number of rows affected and is used to execute DML SQL statements</a:t>
            </a:r>
            <a:r>
              <a:rPr lang="en-US" dirty="0" smtClean="0"/>
              <a:t>.</a:t>
            </a:r>
          </a:p>
          <a:p>
            <a:pPr marL="0" indent="0" eaLnBrk="1" hangingPunct="1">
              <a:buNone/>
            </a:pPr>
            <a:r>
              <a:rPr lang="en-US" dirty="0"/>
              <a:t>	</a:t>
            </a:r>
            <a:r>
              <a:rPr lang="en-US" u="sng" dirty="0" err="1" smtClean="0"/>
              <a:t>ele</a:t>
            </a:r>
            <a:r>
              <a:rPr lang="en-US" u="sng" dirty="0" smtClean="0"/>
              <a:t> </a:t>
            </a:r>
            <a:r>
              <a:rPr lang="en-US" u="sng" dirty="0" err="1" smtClean="0"/>
              <a:t>retorna</a:t>
            </a:r>
            <a:r>
              <a:rPr lang="en-US" u="sng" dirty="0" smtClean="0"/>
              <a:t> o </a:t>
            </a:r>
            <a:r>
              <a:rPr lang="en-US" u="sng" dirty="0" err="1" smtClean="0"/>
              <a:t>numero</a:t>
            </a:r>
            <a:r>
              <a:rPr lang="en-US" u="sng" dirty="0" smtClean="0"/>
              <a:t> de </a:t>
            </a:r>
            <a:r>
              <a:rPr lang="en-US" u="sng" dirty="0" err="1" smtClean="0"/>
              <a:t>linhas</a:t>
            </a:r>
            <a:r>
              <a:rPr lang="en-US" u="sng" dirty="0" smtClean="0"/>
              <a:t> </a:t>
            </a:r>
            <a:r>
              <a:rPr lang="en-US" u="sng" dirty="0" err="1" smtClean="0"/>
              <a:t>afetadas</a:t>
            </a:r>
            <a:r>
              <a:rPr lang="en-US" u="sng" dirty="0" smtClean="0"/>
              <a:t>(update ,insert ,delete)</a:t>
            </a:r>
            <a:endParaRPr lang="en-US" u="sng" dirty="0" smtClean="0"/>
          </a:p>
          <a:p>
            <a:pPr eaLnBrk="1" hangingPunct="1"/>
            <a:r>
              <a:rPr lang="en-US" b="1" dirty="0" err="1" smtClean="0"/>
              <a:t>executeQuery</a:t>
            </a:r>
            <a:r>
              <a:rPr lang="en-US" b="1" dirty="0" smtClean="0"/>
              <a:t>()</a:t>
            </a:r>
            <a:r>
              <a:rPr lang="en-US" dirty="0" smtClean="0"/>
              <a:t> returns a </a:t>
            </a:r>
            <a:r>
              <a:rPr lang="en-US" b="1" dirty="0" err="1" smtClean="0"/>
              <a:t>ResultSet</a:t>
            </a:r>
            <a:r>
              <a:rPr lang="en-US" dirty="0" smtClean="0"/>
              <a:t> object and is used to execute SELECT SQL statements</a:t>
            </a:r>
            <a:r>
              <a:rPr lang="en-US" dirty="0" smtClean="0"/>
              <a:t>.</a:t>
            </a:r>
          </a:p>
          <a:p>
            <a:pPr marL="142875" lvl="1" indent="0">
              <a:buNone/>
            </a:pPr>
            <a:r>
              <a:rPr lang="en-US" dirty="0"/>
              <a:t>	</a:t>
            </a:r>
            <a:r>
              <a:rPr lang="en-US" u="sng" dirty="0" err="1" smtClean="0"/>
              <a:t>ele</a:t>
            </a:r>
            <a:r>
              <a:rPr lang="en-US" u="sng" dirty="0" smtClean="0"/>
              <a:t> </a:t>
            </a:r>
            <a:r>
              <a:rPr lang="en-US" u="sng" dirty="0" err="1" smtClean="0"/>
              <a:t>retorna</a:t>
            </a:r>
            <a:r>
              <a:rPr lang="en-US" u="sng" dirty="0" smtClean="0"/>
              <a:t> a </a:t>
            </a:r>
            <a:r>
              <a:rPr lang="en-US" u="sng" dirty="0" err="1" smtClean="0"/>
              <a:t>consulta</a:t>
            </a:r>
            <a:r>
              <a:rPr lang="en-US" u="sng" dirty="0" smtClean="0"/>
              <a:t> do select.</a:t>
            </a:r>
            <a:endParaRPr lang="en-US" u="sng" dirty="0" smtClean="0"/>
          </a:p>
          <a:p>
            <a:pPr marL="0" indent="0" eaLnBrk="1" hangingPunct="1">
              <a:buNone/>
            </a:pPr>
            <a:r>
              <a:rPr lang="en-US" sz="2400" b="1" dirty="0" smtClean="0"/>
              <a:t>	</a:t>
            </a:r>
            <a:endParaRPr lang="en-US" sz="2400" b="1" dirty="0" smtClean="0"/>
          </a:p>
          <a:p>
            <a:pPr eaLnBrk="1" hangingPunct="1"/>
            <a:endParaRPr lang="en-US" sz="2400" b="1" dirty="0" smtClean="0"/>
          </a:p>
          <a:p>
            <a:pPr eaLnBrk="1" hangingPunct="1"/>
            <a:endParaRPr lang="en-US" sz="2400" b="1" dirty="0" smtClean="0"/>
          </a:p>
          <a:p>
            <a:pPr eaLnBrk="1" hangingPunct="1"/>
            <a:endParaRPr lang="en-US" sz="2400" b="1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5" name="Content Placeholder 9"/>
          <p:cNvSpPr txBox="1">
            <a:spLocks/>
          </p:cNvSpPr>
          <p:nvPr/>
        </p:nvSpPr>
        <p:spPr bwMode="gray">
          <a:xfrm>
            <a:off x="896938" y="5857892"/>
            <a:ext cx="7885112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l" eaLnBrk="0" fontAlgn="auto" hangingPunct="0"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600" dirty="0" smtClean="0"/>
              <a:t>Refer to the InsertSample.java, UpdateSample.java and DeleteSample.java sample codes.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57200" y="5942207"/>
            <a:ext cx="391886" cy="380010"/>
          </a:xfrm>
          <a:prstGeom prst="round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/>
          <a:lstStyle/>
          <a:p>
            <a:pPr marL="177800" indent="-177800" algn="ctr" eaLnBrk="0" fontAlgn="auto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FFFFFF"/>
                </a:solidFill>
                <a:latin typeface="Trebuchet MS" pitchFamily="34" charset="0"/>
              </a:rPr>
              <a:t>i</a:t>
            </a:r>
            <a:endParaRPr lang="en-IN" sz="1800" kern="0" dirty="0">
              <a:solidFill>
                <a:srgbClr val="FFFFFF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975" y="1200150"/>
            <a:ext cx="8277225" cy="5016758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private </a:t>
            </a:r>
            <a:r>
              <a:rPr lang="en-US" sz="1400" dirty="0" err="1"/>
              <a:t>boolean</a:t>
            </a:r>
            <a:r>
              <a:rPr lang="en-US" sz="1400" dirty="0"/>
              <a:t> </a:t>
            </a:r>
            <a:r>
              <a:rPr lang="en-US" sz="1400" dirty="0" err="1"/>
              <a:t>criarTabelaCliente</a:t>
            </a:r>
            <a:r>
              <a:rPr lang="en-US" sz="1400" dirty="0" smtClean="0"/>
              <a:t>()</a:t>
            </a:r>
          </a:p>
          <a:p>
            <a:pPr marL="0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	try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 </a:t>
            </a:r>
            <a:r>
              <a:rPr lang="en-US" sz="1400" dirty="0" smtClean="0"/>
              <a:t>{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	Statement </a:t>
            </a:r>
            <a:r>
              <a:rPr lang="en-US" sz="1400" dirty="0" err="1"/>
              <a:t>objSQL</a:t>
            </a:r>
            <a:r>
              <a:rPr lang="en-US" sz="1400" dirty="0"/>
              <a:t> = </a:t>
            </a:r>
            <a:r>
              <a:rPr lang="en-US" sz="1400" dirty="0" err="1"/>
              <a:t>conexao.createStatement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System.out.println</a:t>
            </a:r>
            <a:r>
              <a:rPr lang="en-US" sz="1400" dirty="0"/>
              <a:t>("</a:t>
            </a:r>
            <a:r>
              <a:rPr lang="en-US" sz="1400" dirty="0" err="1"/>
              <a:t>Objeto</a:t>
            </a:r>
            <a:r>
              <a:rPr lang="en-US" sz="1400" dirty="0"/>
              <a:t> Statement </a:t>
            </a:r>
            <a:r>
              <a:rPr lang="en-US" sz="1400" dirty="0" err="1"/>
              <a:t>criado</a:t>
            </a:r>
            <a:r>
              <a:rPr lang="en-US" sz="1400" dirty="0" smtClean="0"/>
              <a:t>.");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	String </a:t>
            </a:r>
            <a:r>
              <a:rPr lang="en-US" sz="1400" dirty="0" err="1"/>
              <a:t>ddlSQL</a:t>
            </a:r>
            <a:r>
              <a:rPr lang="en-US" sz="1400" dirty="0"/>
              <a:t> </a:t>
            </a:r>
            <a:r>
              <a:rPr lang="en-US" sz="1400" dirty="0" smtClean="0"/>
              <a:t>=  </a:t>
            </a:r>
            <a:r>
              <a:rPr lang="en-US" sz="1400" dirty="0"/>
              <a:t>"create table </a:t>
            </a:r>
            <a:r>
              <a:rPr lang="en-US" sz="1400" dirty="0" err="1"/>
              <a:t>Cliente</a:t>
            </a:r>
            <a:r>
              <a:rPr lang="en-US" sz="1400" dirty="0"/>
              <a:t> (</a:t>
            </a:r>
            <a:r>
              <a:rPr lang="en-US" sz="1400" dirty="0" err="1"/>
              <a:t>cli_codigo</a:t>
            </a:r>
            <a:r>
              <a:rPr lang="en-US" sz="1400" dirty="0"/>
              <a:t> integer," +</a:t>
            </a:r>
          </a:p>
          <a:p>
            <a:pPr marL="0" indent="0">
              <a:buNone/>
            </a:pPr>
            <a:r>
              <a:rPr lang="en-US" sz="1400" dirty="0" smtClean="0"/>
              <a:t>			         " </a:t>
            </a:r>
            <a:r>
              <a:rPr lang="en-US" sz="1400" dirty="0" err="1"/>
              <a:t>cli_nome</a:t>
            </a:r>
            <a:r>
              <a:rPr lang="en-US" sz="1400" dirty="0"/>
              <a:t> char(30), </a:t>
            </a:r>
            <a:r>
              <a:rPr lang="en-US" sz="1400" dirty="0" err="1"/>
              <a:t>cli_endereco</a:t>
            </a:r>
            <a:r>
              <a:rPr lang="en-US" sz="1400" dirty="0"/>
              <a:t> char(30)," +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		                           " </a:t>
            </a:r>
            <a:r>
              <a:rPr lang="en-US" sz="1400" dirty="0" err="1"/>
              <a:t>bai_codigo</a:t>
            </a:r>
            <a:r>
              <a:rPr lang="en-US" sz="1400" dirty="0"/>
              <a:t> integer, </a:t>
            </a:r>
            <a:r>
              <a:rPr lang="en-US" sz="1400" dirty="0" err="1"/>
              <a:t>cli_telefone</a:t>
            </a:r>
            <a:r>
              <a:rPr lang="en-US" sz="1400" dirty="0"/>
              <a:t> char(7) )" </a:t>
            </a:r>
            <a:r>
              <a:rPr lang="en-US" sz="1400" dirty="0" smtClean="0"/>
              <a:t>;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objSQL.executeUpdate</a:t>
            </a:r>
            <a:r>
              <a:rPr lang="en-US" sz="1400" dirty="0" smtClean="0"/>
              <a:t>(</a:t>
            </a:r>
            <a:r>
              <a:rPr lang="en-US" sz="1400" dirty="0" err="1" smtClean="0"/>
              <a:t>ddlSQL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System.out.println</a:t>
            </a:r>
            <a:r>
              <a:rPr lang="en-US" sz="1400" dirty="0"/>
              <a:t>("</a:t>
            </a:r>
            <a:r>
              <a:rPr lang="en-US" sz="1400" dirty="0" err="1"/>
              <a:t>Tabela</a:t>
            </a:r>
            <a:r>
              <a:rPr lang="en-US" sz="1400" dirty="0"/>
              <a:t> de </a:t>
            </a:r>
            <a:r>
              <a:rPr lang="en-US" sz="1400" dirty="0" err="1"/>
              <a:t>cliente</a:t>
            </a:r>
            <a:r>
              <a:rPr lang="en-US" sz="1400" dirty="0"/>
              <a:t> </a:t>
            </a:r>
            <a:r>
              <a:rPr lang="en-US" sz="1400" dirty="0" err="1" smtClean="0"/>
              <a:t>foi</a:t>
            </a:r>
            <a:r>
              <a:rPr lang="en-US" sz="1400" dirty="0" smtClean="0"/>
              <a:t> </a:t>
            </a:r>
            <a:r>
              <a:rPr lang="en-US" sz="1400" dirty="0" err="1" smtClean="0"/>
              <a:t>criada</a:t>
            </a:r>
            <a:r>
              <a:rPr lang="en-US" sz="1400" dirty="0" smtClean="0"/>
              <a:t>!");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		return </a:t>
            </a:r>
            <a:r>
              <a:rPr lang="en-US" sz="1400" dirty="0"/>
              <a:t>true;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	} </a:t>
            </a:r>
            <a:r>
              <a:rPr lang="en-US" sz="1400" dirty="0"/>
              <a:t>catch (</a:t>
            </a:r>
            <a:r>
              <a:rPr lang="en-US" sz="1400" dirty="0" err="1"/>
              <a:t>SQLException</a:t>
            </a:r>
            <a:r>
              <a:rPr lang="en-US" sz="1400" dirty="0"/>
              <a:t> e1) { return false;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FA7658D3-602B-4A97-9C54-E2C6778E823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D26D2C28-9B33-4501-8AE1-2156689C4296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Module Objectives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At the end of this module, you will be able to:</a:t>
            </a:r>
          </a:p>
          <a:p>
            <a:pPr lvl="1" eaLnBrk="1" hangingPunct="1"/>
            <a:r>
              <a:rPr lang="en-US" dirty="0" smtClean="0"/>
              <a:t>Use JDBC technology and describe its features.</a:t>
            </a:r>
          </a:p>
          <a:p>
            <a:pPr lvl="1" eaLnBrk="1" hangingPunct="1"/>
            <a:r>
              <a:rPr lang="en-US" dirty="0" smtClean="0"/>
              <a:t>Use Database drivers and describe their features.</a:t>
            </a:r>
          </a:p>
          <a:p>
            <a:pPr lvl="1" eaLnBrk="1" hangingPunct="1"/>
            <a:r>
              <a:rPr lang="en-US" dirty="0" smtClean="0"/>
              <a:t>Establish a connection to a database using the Connection object.</a:t>
            </a:r>
          </a:p>
          <a:p>
            <a:pPr lvl="1" eaLnBrk="1" hangingPunct="1"/>
            <a:r>
              <a:rPr lang="en-US" dirty="0" smtClean="0"/>
              <a:t>Create and execute SQL statements in Java and manipulate data resulting from executed SQL statements.</a:t>
            </a:r>
          </a:p>
          <a:p>
            <a:pPr lvl="1" eaLnBrk="1" hangingPunct="1"/>
            <a:r>
              <a:rPr lang="en-US" dirty="0" smtClean="0"/>
              <a:t>Define the concept of Database Access Objects.</a:t>
            </a:r>
          </a:p>
        </p:txBody>
      </p:sp>
      <p:pic>
        <p:nvPicPr>
          <p:cNvPr id="4101" name="Picture 5" descr="objectiv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1371600"/>
            <a:ext cx="1905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" y="1124744"/>
            <a:ext cx="8727888" cy="6278642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java.sql.Connection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import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java.sql.DriverManager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import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java.sql.Statement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import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java.sql.SQLExeception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TesteConsulta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private Connection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conexao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public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TesteConsulta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try {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Class.forName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sun.jdbc.odbc.JdbcOdbcDriver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String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jdbc:odbc:aliasteste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”; String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usuario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Connection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conexao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DriverManager.getConnection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usuario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Statement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cSQL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conexao.createStatement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cSQL.executeQuery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“select * from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while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rs.next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)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rs.getString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cli_nome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”);)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}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} catch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SQLExeception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e){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!”); }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}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FA7658D3-602B-4A97-9C54-E2C6778E823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8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relação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/</a:t>
            </a:r>
            <a:r>
              <a:rPr lang="en-US" dirty="0" err="1"/>
              <a:t>Método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56792"/>
            <a:ext cx="3578820" cy="43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FA7658D3-602B-4A97-9C54-E2C6778E823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5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C8A28BDF-2864-49B9-B880-91C5AE5400C3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22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PreparedStatement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b="1" dirty="0" err="1" smtClean="0"/>
              <a:t>PreparedStatement</a:t>
            </a:r>
            <a:r>
              <a:rPr lang="en-US" dirty="0" smtClean="0"/>
              <a:t> is a Java object, which represents a precompiled SQL statement.</a:t>
            </a:r>
          </a:p>
          <a:p>
            <a:pPr eaLnBrk="1" hangingPunct="1"/>
            <a:r>
              <a:rPr lang="en-US" b="1" dirty="0" err="1" smtClean="0"/>
              <a:t>PreparedStatement</a:t>
            </a:r>
            <a:r>
              <a:rPr lang="en-US" dirty="0" smtClean="0"/>
              <a:t> is usually used for SQL statements that take parameters, although it can also execute SQL statements that have no parameters.</a:t>
            </a:r>
          </a:p>
          <a:p>
            <a:pPr eaLnBrk="1" hangingPunct="1"/>
            <a:r>
              <a:rPr lang="en-US" dirty="0" smtClean="0"/>
              <a:t>Before a Statement object can be used, the </a:t>
            </a:r>
            <a:r>
              <a:rPr lang="en-US" b="1" dirty="0" err="1" smtClean="0"/>
              <a:t>java.sql.PreparedStatement</a:t>
            </a:r>
            <a:r>
              <a:rPr lang="en-US" dirty="0" smtClean="0"/>
              <a:t> class has to be imported first.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3AE61E9A-538F-44D0-8C14-8591F7BB3627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23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PreparedStatement (cont.)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err="1" smtClean="0"/>
              <a:t>PreparedStatement</a:t>
            </a:r>
            <a:r>
              <a:rPr lang="en-US" dirty="0" smtClean="0"/>
              <a:t> is useful when an SQL statement has to be executed multiple times.</a:t>
            </a:r>
          </a:p>
          <a:p>
            <a:pPr eaLnBrk="1" hangingPunct="1"/>
            <a:r>
              <a:rPr lang="en-US" dirty="0" smtClean="0"/>
              <a:t>A </a:t>
            </a:r>
            <a:r>
              <a:rPr lang="en-US" b="1" dirty="0" err="1" smtClean="0"/>
              <a:t>PreparedStatement</a:t>
            </a:r>
            <a:r>
              <a:rPr lang="en-US" dirty="0" smtClean="0"/>
              <a:t> is precompiled, hence it is immediately executed by the DBMS, unlike </a:t>
            </a:r>
            <a:r>
              <a:rPr lang="en-US" b="1" dirty="0" smtClean="0"/>
              <a:t>Statement,</a:t>
            </a:r>
            <a:r>
              <a:rPr lang="en-US" dirty="0" smtClean="0"/>
              <a:t> which has to be compiled first.</a:t>
            </a:r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r>
              <a:rPr lang="en-US" sz="1500" i="1" dirty="0" smtClean="0"/>
              <a:t>	</a:t>
            </a:r>
            <a:endParaRPr lang="en-US" sz="1600" i="1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214686"/>
            <a:ext cx="8153400" cy="221457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marL="342900" indent="-342900" algn="l"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Syntax: </a:t>
            </a:r>
          </a:p>
          <a:p>
            <a:pPr marL="342900" indent="-342900" algn="l"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&lt;identifier&gt; = &lt;connection&gt;.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prepareStatement</a:t>
            </a: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(“&lt;SQL Statement goes here&gt;"); </a:t>
            </a:r>
          </a:p>
          <a:p>
            <a:pPr marL="342900" indent="-342900" algn="l">
              <a:defRPr/>
            </a:pP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342900" indent="-342900" algn="l"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Connection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myConn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(…);</a:t>
            </a:r>
          </a:p>
          <a:p>
            <a:pPr marL="342900" indent="-342900" algn="l"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pStmt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myConn.prepareStatement</a:t>
            </a: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(“Select * from Dogs Where breed = ?”);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8ACC6FBC-C950-4A73-BC88-78E5CD72AD65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24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PreparedStatement (cont.)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The question mark (?) serves as a wildcard or parameter and can be replaced with a value.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wildcard can be replaced by using the appropriate methods for a particular data type, including but not limited to: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setString</a:t>
            </a:r>
            <a:r>
              <a:rPr lang="en-US" dirty="0" smtClean="0"/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setInt</a:t>
            </a:r>
            <a:r>
              <a:rPr lang="en-US" dirty="0" smtClean="0"/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setDouble</a:t>
            </a:r>
            <a:r>
              <a:rPr lang="en-US" dirty="0" smtClean="0"/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setDate</a:t>
            </a:r>
            <a:r>
              <a:rPr lang="en-US" dirty="0" smtClean="0"/>
              <a:t>()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300" i="1" dirty="0" smtClean="0"/>
          </a:p>
        </p:txBody>
      </p:sp>
      <p:sp>
        <p:nvSpPr>
          <p:cNvPr id="7" name="Content Placeholder 9"/>
          <p:cNvSpPr txBox="1">
            <a:spLocks/>
          </p:cNvSpPr>
          <p:nvPr/>
        </p:nvSpPr>
        <p:spPr bwMode="gray">
          <a:xfrm>
            <a:off x="896938" y="5945181"/>
            <a:ext cx="7885112" cy="384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l" eaLnBrk="0" fontAlgn="auto" hangingPunct="0"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600" dirty="0" smtClean="0"/>
              <a:t>Refer to the PreparedStatementSample.java sample code.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57200" y="5947200"/>
            <a:ext cx="391886" cy="380010"/>
          </a:xfrm>
          <a:prstGeom prst="round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/>
          <a:lstStyle/>
          <a:p>
            <a:pPr marL="177800" indent="-177800" algn="ctr" eaLnBrk="0" fontAlgn="auto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FFFFFF"/>
                </a:solidFill>
                <a:latin typeface="Trebuchet MS" pitchFamily="34" charset="0"/>
              </a:rPr>
              <a:t>i</a:t>
            </a:r>
            <a:endParaRPr lang="en-IN" sz="1800" kern="0" dirty="0">
              <a:solidFill>
                <a:srgbClr val="FFFFFF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PreparedStatement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975" y="1200150"/>
            <a:ext cx="8277225" cy="5863144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/>
              <a:t>public </a:t>
            </a:r>
            <a:r>
              <a:rPr lang="en-US" sz="1300" dirty="0" err="1"/>
              <a:t>boolean</a:t>
            </a:r>
            <a:r>
              <a:rPr lang="en-US" sz="1300" dirty="0"/>
              <a:t> </a:t>
            </a:r>
            <a:r>
              <a:rPr lang="en-US" sz="1300" dirty="0" err="1"/>
              <a:t>clienteExiste</a:t>
            </a:r>
            <a:r>
              <a:rPr lang="en-US" sz="1300" dirty="0"/>
              <a:t>(String </a:t>
            </a:r>
            <a:r>
              <a:rPr lang="en-US" sz="1300" dirty="0" err="1"/>
              <a:t>telefone</a:t>
            </a:r>
            <a:r>
              <a:rPr lang="en-US" sz="1300" dirty="0" smtClean="0"/>
              <a:t>)</a:t>
            </a:r>
          </a:p>
          <a:p>
            <a:pPr marL="0" indent="0">
              <a:buNone/>
            </a:pPr>
            <a:r>
              <a:rPr lang="en-US" sz="1300" dirty="0" smtClean="0"/>
              <a:t> </a:t>
            </a:r>
            <a:r>
              <a:rPr lang="en-US" sz="1300" dirty="0"/>
              <a:t>{</a:t>
            </a:r>
          </a:p>
          <a:p>
            <a:pPr marL="0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	String </a:t>
            </a:r>
            <a:r>
              <a:rPr lang="en-US" sz="1300" dirty="0" err="1"/>
              <a:t>consultaSQL</a:t>
            </a:r>
            <a:r>
              <a:rPr lang="en-US" sz="1300" dirty="0"/>
              <a:t> </a:t>
            </a:r>
            <a:r>
              <a:rPr lang="en-US" sz="1300" dirty="0" smtClean="0"/>
              <a:t>     = </a:t>
            </a:r>
            <a:r>
              <a:rPr lang="en-US" sz="1300" dirty="0"/>
              <a:t>“select count(*) from </a:t>
            </a:r>
            <a:r>
              <a:rPr lang="en-US" sz="1300" dirty="0" err="1"/>
              <a:t>cliente</a:t>
            </a:r>
            <a:r>
              <a:rPr lang="en-US" sz="1300" dirty="0"/>
              <a:t> where </a:t>
            </a:r>
            <a:r>
              <a:rPr lang="en-US" sz="1300" dirty="0" err="1"/>
              <a:t>cli_telefone</a:t>
            </a:r>
            <a:r>
              <a:rPr lang="en-US" sz="1300" dirty="0"/>
              <a:t> = ?”;</a:t>
            </a:r>
          </a:p>
          <a:p>
            <a:pPr marL="0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	</a:t>
            </a:r>
            <a:r>
              <a:rPr lang="en-US" sz="1300" dirty="0" err="1" smtClean="0"/>
              <a:t>PreparedStatement</a:t>
            </a:r>
            <a:r>
              <a:rPr lang="en-US" sz="1300" dirty="0" smtClean="0"/>
              <a:t> </a:t>
            </a:r>
            <a:r>
              <a:rPr lang="en-US" sz="1300" dirty="0" err="1"/>
              <a:t>ps</a:t>
            </a:r>
            <a:r>
              <a:rPr lang="en-US" sz="1300" dirty="0"/>
              <a:t> = </a:t>
            </a:r>
            <a:r>
              <a:rPr lang="en-US" sz="1300" dirty="0" err="1"/>
              <a:t>conexao.prepareStatement</a:t>
            </a:r>
            <a:r>
              <a:rPr lang="en-US" sz="1300" dirty="0"/>
              <a:t>(</a:t>
            </a:r>
            <a:r>
              <a:rPr lang="en-US" sz="1300" dirty="0" err="1"/>
              <a:t>consultaSQL</a:t>
            </a:r>
            <a:r>
              <a:rPr lang="en-US" sz="1300" dirty="0"/>
              <a:t>);</a:t>
            </a:r>
          </a:p>
          <a:p>
            <a:pPr marL="0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	</a:t>
            </a:r>
            <a:r>
              <a:rPr lang="en-US" sz="1300" dirty="0" err="1" smtClean="0"/>
              <a:t>ps.setString</a:t>
            </a:r>
            <a:r>
              <a:rPr lang="en-US" sz="1300" dirty="0" smtClean="0"/>
              <a:t>(1</a:t>
            </a:r>
            <a:r>
              <a:rPr lang="en-US" sz="1300" dirty="0"/>
              <a:t>, </a:t>
            </a:r>
            <a:r>
              <a:rPr lang="en-US" sz="1300" dirty="0" err="1"/>
              <a:t>telefone</a:t>
            </a:r>
            <a:r>
              <a:rPr lang="en-US" sz="1300" dirty="0"/>
              <a:t>); </a:t>
            </a:r>
            <a:endParaRPr lang="en-US" sz="1300" dirty="0" smtClean="0"/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dirty="0" err="1" smtClean="0"/>
              <a:t>ResultSet</a:t>
            </a:r>
            <a:r>
              <a:rPr lang="en-US" sz="1300" dirty="0" smtClean="0"/>
              <a:t> </a:t>
            </a:r>
            <a:r>
              <a:rPr lang="en-US" sz="1300" dirty="0" err="1"/>
              <a:t>rs</a:t>
            </a:r>
            <a:r>
              <a:rPr lang="en-US" sz="1300" dirty="0"/>
              <a:t> = </a:t>
            </a:r>
            <a:r>
              <a:rPr lang="en-US" sz="1300" dirty="0" err="1"/>
              <a:t>ps.executeQuery</a:t>
            </a:r>
            <a:r>
              <a:rPr lang="en-US" sz="1300" dirty="0" smtClean="0"/>
              <a:t>();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dirty="0" smtClean="0"/>
              <a:t>return </a:t>
            </a:r>
            <a:r>
              <a:rPr lang="en-US" sz="1300" dirty="0" err="1"/>
              <a:t>rs.next</a:t>
            </a:r>
            <a:r>
              <a:rPr lang="en-US" sz="1300" dirty="0"/>
              <a:t>();</a:t>
            </a:r>
          </a:p>
          <a:p>
            <a:pPr marL="0" indent="0">
              <a:buNone/>
            </a:pPr>
            <a:r>
              <a:rPr lang="en-US" sz="1300" dirty="0" smtClean="0"/>
              <a:t>}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public String </a:t>
            </a:r>
            <a:r>
              <a:rPr lang="en-US" sz="1300" dirty="0" err="1"/>
              <a:t>getCliente</a:t>
            </a:r>
            <a:r>
              <a:rPr lang="en-US" sz="1300" dirty="0"/>
              <a:t> (String </a:t>
            </a:r>
            <a:r>
              <a:rPr lang="en-US" sz="1300" dirty="0" err="1"/>
              <a:t>telefone</a:t>
            </a:r>
            <a:r>
              <a:rPr lang="en-US" sz="1300" dirty="0" smtClean="0"/>
              <a:t>)</a:t>
            </a:r>
          </a:p>
          <a:p>
            <a:pPr marL="0" indent="0">
              <a:buNone/>
            </a:pPr>
            <a:r>
              <a:rPr lang="en-US" sz="1300" dirty="0" smtClean="0"/>
              <a:t> </a:t>
            </a:r>
            <a:r>
              <a:rPr lang="en-US" sz="1300" dirty="0"/>
              <a:t>{</a:t>
            </a:r>
          </a:p>
          <a:p>
            <a:pPr marL="0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	String </a:t>
            </a:r>
            <a:r>
              <a:rPr lang="en-US" sz="1300" dirty="0" err="1"/>
              <a:t>consultaSQL</a:t>
            </a:r>
            <a:r>
              <a:rPr lang="en-US" sz="1300" dirty="0"/>
              <a:t> = “select </a:t>
            </a:r>
            <a:r>
              <a:rPr lang="en-US" sz="1300" dirty="0" err="1"/>
              <a:t>cli_nome</a:t>
            </a:r>
            <a:r>
              <a:rPr lang="en-US" sz="1300" dirty="0"/>
              <a:t> from </a:t>
            </a:r>
            <a:r>
              <a:rPr lang="en-US" sz="1300" dirty="0" err="1"/>
              <a:t>cliente</a:t>
            </a:r>
            <a:r>
              <a:rPr lang="en-US" sz="1300" dirty="0"/>
              <a:t> where </a:t>
            </a:r>
            <a:r>
              <a:rPr lang="en-US" sz="1300" dirty="0" err="1"/>
              <a:t>cli_telefone</a:t>
            </a:r>
            <a:r>
              <a:rPr lang="en-US" sz="1300" dirty="0"/>
              <a:t> = ?”;</a:t>
            </a:r>
          </a:p>
          <a:p>
            <a:pPr marL="0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	</a:t>
            </a:r>
            <a:r>
              <a:rPr lang="en-US" sz="1300" dirty="0" err="1" smtClean="0"/>
              <a:t>PreparedStatement</a:t>
            </a:r>
            <a:r>
              <a:rPr lang="en-US" sz="1300" dirty="0" smtClean="0"/>
              <a:t> </a:t>
            </a:r>
            <a:r>
              <a:rPr lang="en-US" sz="1300" dirty="0" err="1"/>
              <a:t>ps</a:t>
            </a:r>
            <a:r>
              <a:rPr lang="en-US" sz="1300" dirty="0"/>
              <a:t> = </a:t>
            </a:r>
            <a:r>
              <a:rPr lang="en-US" sz="1300" dirty="0" err="1"/>
              <a:t>conexao.prepareStatement</a:t>
            </a:r>
            <a:r>
              <a:rPr lang="en-US" sz="1300" dirty="0"/>
              <a:t>(</a:t>
            </a:r>
            <a:r>
              <a:rPr lang="en-US" sz="1300" dirty="0" err="1"/>
              <a:t>consultaSQL</a:t>
            </a:r>
            <a:r>
              <a:rPr lang="en-US" sz="1300" dirty="0"/>
              <a:t>);</a:t>
            </a:r>
          </a:p>
          <a:p>
            <a:pPr marL="0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	</a:t>
            </a:r>
            <a:r>
              <a:rPr lang="en-US" sz="1300" dirty="0" err="1" smtClean="0"/>
              <a:t>ps.setString</a:t>
            </a:r>
            <a:r>
              <a:rPr lang="en-US" sz="1300" dirty="0" smtClean="0"/>
              <a:t>(1</a:t>
            </a:r>
            <a:r>
              <a:rPr lang="en-US" sz="1300" dirty="0"/>
              <a:t>, </a:t>
            </a:r>
            <a:r>
              <a:rPr lang="en-US" sz="1300" dirty="0" err="1"/>
              <a:t>telefone</a:t>
            </a:r>
            <a:r>
              <a:rPr lang="en-US" sz="1300" dirty="0"/>
              <a:t>); </a:t>
            </a:r>
            <a:endParaRPr lang="en-US" sz="1300" dirty="0" smtClean="0"/>
          </a:p>
          <a:p>
            <a:pPr marL="0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	</a:t>
            </a:r>
            <a:r>
              <a:rPr lang="en-US" sz="1300" dirty="0" err="1" smtClean="0"/>
              <a:t>ResultSet</a:t>
            </a:r>
            <a:r>
              <a:rPr lang="en-US" sz="1300" dirty="0" smtClean="0"/>
              <a:t> </a:t>
            </a:r>
            <a:r>
              <a:rPr lang="en-US" sz="1300" dirty="0" err="1"/>
              <a:t>rs</a:t>
            </a:r>
            <a:r>
              <a:rPr lang="en-US" sz="1300" dirty="0"/>
              <a:t> = </a:t>
            </a:r>
            <a:r>
              <a:rPr lang="en-US" sz="1300" dirty="0" err="1"/>
              <a:t>ps.executeQuery</a:t>
            </a:r>
            <a:r>
              <a:rPr lang="en-US" sz="1300" dirty="0"/>
              <a:t>();</a:t>
            </a:r>
          </a:p>
          <a:p>
            <a:pPr marL="0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	if </a:t>
            </a:r>
            <a:r>
              <a:rPr lang="en-US" sz="1300" dirty="0"/>
              <a:t>(</a:t>
            </a:r>
            <a:r>
              <a:rPr lang="en-US" sz="1300" dirty="0" err="1"/>
              <a:t>rs.next</a:t>
            </a:r>
            <a:r>
              <a:rPr lang="en-US" sz="1300" dirty="0"/>
              <a:t>()) then return </a:t>
            </a:r>
            <a:r>
              <a:rPr lang="en-US" sz="1300" dirty="0" err="1"/>
              <a:t>rs.getString</a:t>
            </a:r>
            <a:r>
              <a:rPr lang="en-US" sz="1300" dirty="0"/>
              <a:t>(“</a:t>
            </a:r>
            <a:r>
              <a:rPr lang="en-US" sz="1300" dirty="0" err="1"/>
              <a:t>cli_nome</a:t>
            </a:r>
            <a:r>
              <a:rPr lang="en-US" sz="1300" dirty="0"/>
              <a:t>”);</a:t>
            </a:r>
          </a:p>
          <a:p>
            <a:pPr marL="0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	else </a:t>
            </a:r>
            <a:r>
              <a:rPr lang="en-US" sz="1300" dirty="0"/>
              <a:t>return “</a:t>
            </a:r>
            <a:r>
              <a:rPr lang="en-US" sz="1300" dirty="0" err="1"/>
              <a:t>Cliente</a:t>
            </a:r>
            <a:r>
              <a:rPr lang="en-US" sz="1300" dirty="0"/>
              <a:t> </a:t>
            </a:r>
            <a:r>
              <a:rPr lang="en-US" sz="1300" dirty="0" err="1"/>
              <a:t>não</a:t>
            </a:r>
            <a:r>
              <a:rPr lang="en-US" sz="1300" dirty="0"/>
              <a:t> </a:t>
            </a:r>
            <a:r>
              <a:rPr lang="en-US" sz="1300" dirty="0" err="1"/>
              <a:t>existe</a:t>
            </a:r>
            <a:r>
              <a:rPr lang="en-US" sz="1300" dirty="0"/>
              <a:t>”;</a:t>
            </a:r>
          </a:p>
          <a:p>
            <a:pPr marL="0" indent="0">
              <a:buNone/>
            </a:pPr>
            <a:r>
              <a:rPr lang="en-US" sz="13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FA7658D3-602B-4A97-9C54-E2C6778E823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80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 and Comments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questions or comments </a:t>
            </a:r>
            <a:br>
              <a:rPr lang="en-US" dirty="0" smtClean="0"/>
            </a:br>
            <a:r>
              <a:rPr lang="en-US" dirty="0" smtClean="0"/>
              <a:t>do you have?</a:t>
            </a:r>
          </a:p>
        </p:txBody>
      </p:sp>
      <p:sp>
        <p:nvSpPr>
          <p:cNvPr id="3174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endParaRPr lang="en-US" smtClean="0"/>
          </a:p>
          <a:p>
            <a:fld id="{2908BAFA-8D92-41AF-98D7-DC2B6F9F0977}" type="slidenum">
              <a:rPr lang="en-US" smtClean="0"/>
              <a:pPr/>
              <a:t>26</a:t>
            </a:fld>
            <a:endParaRPr lang="en-US" smtClean="0"/>
          </a:p>
        </p:txBody>
      </p:sp>
      <p:pic>
        <p:nvPicPr>
          <p:cNvPr id="31749" name="Picture 5" descr="5204101-siz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390650"/>
            <a:ext cx="41402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Appendix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smtClean="0"/>
              <a:t>Version	: 5.0</a:t>
            </a:r>
          </a:p>
          <a:p>
            <a:pPr lvl="1"/>
            <a:r>
              <a:rPr lang="en-US" dirty="0" smtClean="0"/>
              <a:t>License	: </a:t>
            </a:r>
            <a:r>
              <a:rPr lang="en-US" dirty="0" smtClean="0">
                <a:hlinkClick r:id="rId3"/>
              </a:rPr>
              <a:t>http://www.opensource.org/licenses/gpl-license.php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6DA759AE-5687-4B75-B2E4-78DE02CDC996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3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JDBC Overview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164592" y="1298448"/>
            <a:ext cx="4863701" cy="5334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JDBC (Java </a:t>
            </a:r>
            <a:r>
              <a:rPr lang="en-US" dirty="0" err="1" smtClean="0"/>
              <a:t>DataBase</a:t>
            </a:r>
            <a:r>
              <a:rPr lang="en-US" dirty="0" smtClean="0"/>
              <a:t> Connectivity) is the Java industry standard for database-independent connectivity between the Java language and other databases.</a:t>
            </a:r>
          </a:p>
          <a:p>
            <a:pPr eaLnBrk="1" hangingPunct="1"/>
            <a:r>
              <a:rPr lang="en-US" dirty="0" smtClean="0"/>
              <a:t>JDBC provides a comprehensive API that provides the application the ability to connect to databases, send SQL statements, and process results.</a:t>
            </a:r>
          </a:p>
          <a:p>
            <a:pPr eaLnBrk="1" hangingPunct="1"/>
            <a:endParaRPr lang="en-US" dirty="0" smtClean="0"/>
          </a:p>
          <a:p>
            <a:pPr lvl="1" eaLnBrk="1" hangingPunct="1"/>
            <a:endParaRPr lang="en-US" sz="1200" dirty="0" smtClean="0"/>
          </a:p>
          <a:p>
            <a:pPr eaLnBrk="1" hangingPunct="1"/>
            <a:endParaRPr lang="en-US" sz="1300" dirty="0" smtClean="0"/>
          </a:p>
        </p:txBody>
      </p:sp>
      <p:pic>
        <p:nvPicPr>
          <p:cNvPr id="5" name="Picture 4" descr="1005820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8293" y="1819275"/>
            <a:ext cx="3907064" cy="260985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2BDB7931-DB43-4800-A710-C414BED9B8F8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Drivers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64592" y="1298448"/>
            <a:ext cx="5069801" cy="5334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Database Drivers or JDBC Drivers are required to connect to different databases. </a:t>
            </a:r>
          </a:p>
          <a:p>
            <a:pPr eaLnBrk="1" hangingPunct="1"/>
            <a:r>
              <a:rPr lang="en-US" dirty="0" smtClean="0"/>
              <a:t>JDBC requires different drivers for different database. </a:t>
            </a:r>
          </a:p>
          <a:p>
            <a:pPr eaLnBrk="1" hangingPunct="1"/>
            <a:r>
              <a:rPr lang="en-US" dirty="0" smtClean="0"/>
              <a:t>JDBC drivers:</a:t>
            </a:r>
          </a:p>
          <a:p>
            <a:pPr lvl="1" eaLnBrk="1" hangingPunct="1"/>
            <a:r>
              <a:rPr lang="en-US" dirty="0" smtClean="0"/>
              <a:t>Provide the connection to the database. </a:t>
            </a:r>
          </a:p>
          <a:p>
            <a:pPr lvl="1" eaLnBrk="1" hangingPunct="1"/>
            <a:r>
              <a:rPr lang="en-US" dirty="0" smtClean="0"/>
              <a:t>Implement the protocol necessary for sending queries and retrieving results.</a:t>
            </a:r>
            <a:endParaRPr lang="en-US" sz="1100" i="1" dirty="0" smtClean="0"/>
          </a:p>
          <a:p>
            <a:pPr eaLnBrk="1" hangingPunct="1"/>
            <a:endParaRPr lang="en-US" sz="1300" i="1" dirty="0" smtClean="0"/>
          </a:p>
          <a:p>
            <a:pPr eaLnBrk="1" hangingPunct="1">
              <a:buFontTx/>
              <a:buNone/>
            </a:pPr>
            <a:endParaRPr lang="en-US" sz="1300" dirty="0" smtClean="0"/>
          </a:p>
          <a:p>
            <a:pPr eaLnBrk="1" hangingPunct="1">
              <a:buFontTx/>
              <a:buNone/>
            </a:pPr>
            <a:endParaRPr lang="en-US" sz="1300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624538" y="1447800"/>
            <a:ext cx="2590800" cy="4213225"/>
            <a:chOff x="3862" y="912"/>
            <a:chExt cx="1058" cy="1992"/>
          </a:xfrm>
        </p:grpSpPr>
        <p:sp>
          <p:nvSpPr>
            <p:cNvPr id="6150" name="AutoShape 4"/>
            <p:cNvSpPr>
              <a:spLocks noChangeArrowheads="1"/>
            </p:cNvSpPr>
            <p:nvPr/>
          </p:nvSpPr>
          <p:spPr bwMode="auto">
            <a:xfrm>
              <a:off x="4072" y="912"/>
              <a:ext cx="632" cy="544"/>
            </a:xfrm>
            <a:prstGeom prst="flowChartMulti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marL="342900" indent="-342900"/>
              <a:r>
                <a:rPr lang="en-US" sz="1400"/>
                <a:t>Application</a:t>
              </a:r>
            </a:p>
          </p:txBody>
        </p:sp>
        <p:sp>
          <p:nvSpPr>
            <p:cNvPr id="6151" name="AutoShape 6"/>
            <p:cNvSpPr>
              <a:spLocks noChangeArrowheads="1"/>
            </p:cNvSpPr>
            <p:nvPr/>
          </p:nvSpPr>
          <p:spPr bwMode="auto">
            <a:xfrm>
              <a:off x="3868" y="1624"/>
              <a:ext cx="1052" cy="200"/>
            </a:xfrm>
            <a:prstGeom prst="flowChartPredefinedProcess">
              <a:avLst/>
            </a:prstGeom>
            <a:solidFill>
              <a:srgbClr val="FFE593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marL="342900" indent="-342900"/>
              <a:r>
                <a:rPr lang="en-US" sz="1400"/>
                <a:t>JDBC API</a:t>
              </a:r>
            </a:p>
          </p:txBody>
        </p:sp>
        <p:sp>
          <p:nvSpPr>
            <p:cNvPr id="6152" name="AutoShape 8"/>
            <p:cNvSpPr>
              <a:spLocks noChangeArrowheads="1"/>
            </p:cNvSpPr>
            <p:nvPr/>
          </p:nvSpPr>
          <p:spPr bwMode="auto">
            <a:xfrm>
              <a:off x="3862" y="2035"/>
              <a:ext cx="1052" cy="176"/>
            </a:xfrm>
            <a:prstGeom prst="flowChartPredefinedProcess">
              <a:avLst/>
            </a:prstGeom>
            <a:solidFill>
              <a:srgbClr val="B6DF8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marL="342900" indent="-342900"/>
              <a:r>
                <a:rPr lang="en-US" sz="1400"/>
                <a:t>JDBC Driver </a:t>
              </a:r>
            </a:p>
          </p:txBody>
        </p:sp>
        <p:sp>
          <p:nvSpPr>
            <p:cNvPr id="6153" name="AutoShape 10"/>
            <p:cNvSpPr>
              <a:spLocks noChangeArrowheads="1"/>
            </p:cNvSpPr>
            <p:nvPr/>
          </p:nvSpPr>
          <p:spPr bwMode="auto">
            <a:xfrm>
              <a:off x="4072" y="2440"/>
              <a:ext cx="632" cy="464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marL="342900" indent="-342900"/>
              <a:r>
                <a:rPr lang="en-US" sz="1400"/>
                <a:t>Database</a:t>
              </a:r>
            </a:p>
          </p:txBody>
        </p:sp>
        <p:cxnSp>
          <p:nvCxnSpPr>
            <p:cNvPr id="6154" name="AutoShape 11"/>
            <p:cNvCxnSpPr>
              <a:cxnSpLocks noChangeShapeType="1"/>
              <a:stCxn id="6151" idx="0"/>
              <a:endCxn id="6150" idx="2"/>
            </p:cNvCxnSpPr>
            <p:nvPr/>
          </p:nvCxnSpPr>
          <p:spPr bwMode="auto">
            <a:xfrm flipH="1" flipV="1">
              <a:off x="4388" y="1413"/>
              <a:ext cx="6" cy="21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6155" name="AutoShape 12"/>
            <p:cNvCxnSpPr>
              <a:cxnSpLocks noChangeShapeType="1"/>
            </p:cNvCxnSpPr>
            <p:nvPr/>
          </p:nvCxnSpPr>
          <p:spPr bwMode="auto">
            <a:xfrm flipH="1" flipV="1">
              <a:off x="4394" y="1824"/>
              <a:ext cx="6" cy="21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6156" name="AutoShape 14"/>
            <p:cNvCxnSpPr>
              <a:cxnSpLocks noChangeShapeType="1"/>
            </p:cNvCxnSpPr>
            <p:nvPr/>
          </p:nvCxnSpPr>
          <p:spPr bwMode="auto">
            <a:xfrm flipH="1" flipV="1">
              <a:off x="4388" y="2211"/>
              <a:ext cx="6" cy="21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1164F51B-751D-4E26-AB02-FB6E9BB289FD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5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SELECT Statement (1 of 3)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SELECT statement to retrieve data from one or more tables: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(select) column </a:t>
            </a:r>
            <a:r>
              <a:rPr lang="en-US" dirty="0" smtClean="0"/>
              <a:t>– the names of the columns in the table to be selected.</a:t>
            </a:r>
          </a:p>
          <a:p>
            <a:r>
              <a:rPr lang="en-US" b="1" dirty="0" smtClean="0"/>
              <a:t>Table </a:t>
            </a:r>
            <a:r>
              <a:rPr lang="en-US" dirty="0" smtClean="0"/>
              <a:t>– the names of the tables where data are to be selected.</a:t>
            </a:r>
          </a:p>
          <a:p>
            <a:r>
              <a:rPr lang="en-US" b="1" dirty="0" smtClean="0"/>
              <a:t>condition </a:t>
            </a:r>
            <a:r>
              <a:rPr lang="en-US" dirty="0" smtClean="0"/>
              <a:t>– identifies the rows to be selected which contains expressions, constraints, sub-queries, and comparison operators.</a:t>
            </a:r>
          </a:p>
          <a:p>
            <a:r>
              <a:rPr lang="en-US" b="1" dirty="0" smtClean="0"/>
              <a:t>(order by) column </a:t>
            </a:r>
            <a:r>
              <a:rPr lang="en-US" dirty="0" smtClean="0"/>
              <a:t>– the names of the columns used for sorting.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2143116"/>
            <a:ext cx="5400684" cy="135732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marL="342900" indent="-342900" algn="l">
              <a:defRPr/>
            </a:pP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&lt;column(s) &gt; 		</a:t>
            </a:r>
          </a:p>
          <a:p>
            <a:pPr marL="342900" indent="-342900" algn="l"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&lt;table(s)&gt;</a:t>
            </a:r>
          </a:p>
          <a:p>
            <a:pPr marL="342900" indent="-342900" algn="l"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&lt;condition&gt;]</a:t>
            </a:r>
          </a:p>
          <a:p>
            <a:pPr marL="342900" indent="-342900" algn="l"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[ORDER BY &lt;column(s) [ASC|DESC]&gt;]</a:t>
            </a:r>
          </a:p>
          <a:p>
            <a:pPr marL="342900" indent="-342900" algn="l">
              <a:defRPr/>
            </a:pP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1164F51B-751D-4E26-AB02-FB6E9BB289FD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6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SELECT Statement (2 of 3)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34975" y="1200150"/>
            <a:ext cx="8277225" cy="4785926"/>
          </a:xfrm>
        </p:spPr>
        <p:txBody>
          <a:bodyPr/>
          <a:lstStyle/>
          <a:p>
            <a:r>
              <a:rPr lang="en-US" dirty="0" smtClean="0"/>
              <a:t>Note: where and order by are optional. Optional is represented by [ … ]</a:t>
            </a:r>
          </a:p>
          <a:p>
            <a:pPr lvl="1"/>
            <a:r>
              <a:rPr lang="en-US" dirty="0" smtClean="0"/>
              <a:t>Order by implicitly use ascending (ASC</a:t>
            </a:r>
            <a:r>
              <a:rPr lang="en-US" dirty="0" smtClean="0"/>
              <a:t>)</a:t>
            </a:r>
          </a:p>
          <a:p>
            <a:pPr marL="142875" lvl="1" indent="0">
              <a:buNone/>
            </a:pPr>
            <a:endParaRPr lang="en-US" dirty="0" smtClean="0"/>
          </a:p>
          <a:p>
            <a:pPr lvl="2"/>
            <a:r>
              <a:rPr lang="en-US" sz="1800" dirty="0" smtClean="0"/>
              <a:t>SELECT </a:t>
            </a:r>
            <a:r>
              <a:rPr lang="en-US" sz="1800" dirty="0" err="1" smtClean="0"/>
              <a:t>firstname</a:t>
            </a:r>
            <a:endParaRPr lang="en-US" sz="1800" dirty="0" smtClean="0"/>
          </a:p>
          <a:p>
            <a:pPr marL="309562" lvl="2" indent="0">
              <a:buNone/>
            </a:pPr>
            <a:r>
              <a:rPr lang="en-US" sz="1800" dirty="0" smtClean="0"/>
              <a:t>	 </a:t>
            </a:r>
            <a:r>
              <a:rPr lang="en-US" sz="1800" dirty="0" smtClean="0"/>
              <a:t>FROM user</a:t>
            </a:r>
            <a:r>
              <a:rPr lang="en-US" sz="1800" dirty="0" smtClean="0"/>
              <a:t>;</a:t>
            </a:r>
          </a:p>
          <a:p>
            <a:pPr marL="309562" lvl="2" indent="0">
              <a:buNone/>
            </a:pPr>
            <a:endParaRPr lang="en-US" sz="1800" dirty="0" smtClean="0"/>
          </a:p>
          <a:p>
            <a:pPr lvl="2"/>
            <a:r>
              <a:rPr lang="en-US" sz="1800" dirty="0" smtClean="0"/>
              <a:t>SELECT </a:t>
            </a:r>
            <a:r>
              <a:rPr lang="en-US" sz="1800" dirty="0" err="1" smtClean="0"/>
              <a:t>firstname</a:t>
            </a:r>
            <a:r>
              <a:rPr lang="en-US" sz="1800" dirty="0" smtClean="0"/>
              <a:t>, </a:t>
            </a:r>
            <a:r>
              <a:rPr lang="en-US" sz="1800" dirty="0" err="1" smtClean="0"/>
              <a:t>lastname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pPr marL="309562" lvl="2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FROM </a:t>
            </a:r>
            <a:r>
              <a:rPr lang="en-US" sz="1800" dirty="0" smtClean="0"/>
              <a:t>user </a:t>
            </a:r>
            <a:endParaRPr lang="en-US" sz="1800" dirty="0" smtClean="0"/>
          </a:p>
          <a:p>
            <a:pPr marL="309562" lvl="2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WHERE </a:t>
            </a:r>
            <a:r>
              <a:rPr lang="en-US" sz="1800" dirty="0" err="1" smtClean="0"/>
              <a:t>firstname</a:t>
            </a:r>
            <a:r>
              <a:rPr lang="en-US" sz="1800" dirty="0" smtClean="0"/>
              <a:t> = ‘Luis</a:t>
            </a:r>
            <a:r>
              <a:rPr lang="en-US" sz="1800" dirty="0" smtClean="0"/>
              <a:t>’</a:t>
            </a:r>
          </a:p>
          <a:p>
            <a:pPr marL="309562" lvl="2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 </a:t>
            </a:r>
            <a:r>
              <a:rPr lang="en-US" sz="1800" dirty="0" smtClean="0"/>
              <a:t>ORDER BY </a:t>
            </a:r>
            <a:r>
              <a:rPr lang="en-US" sz="1800" dirty="0" err="1" smtClean="0"/>
              <a:t>lastname</a:t>
            </a:r>
            <a:r>
              <a:rPr lang="en-US" sz="1800" dirty="0" smtClean="0"/>
              <a:t>;</a:t>
            </a:r>
          </a:p>
          <a:p>
            <a:pPr marL="309562" lvl="2" indent="0">
              <a:buNone/>
            </a:pPr>
            <a:endParaRPr lang="en-US" sz="1800" dirty="0" smtClean="0"/>
          </a:p>
          <a:p>
            <a:pPr lvl="2"/>
            <a:r>
              <a:rPr lang="en-US" sz="1800" dirty="0" smtClean="0"/>
              <a:t>SELECT </a:t>
            </a:r>
            <a:r>
              <a:rPr lang="en-US" sz="1800" dirty="0" err="1" smtClean="0"/>
              <a:t>firstname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pPr marL="309562" lvl="2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FROM </a:t>
            </a:r>
            <a:r>
              <a:rPr lang="en-US" sz="1800" dirty="0" smtClean="0"/>
              <a:t>user </a:t>
            </a:r>
            <a:endParaRPr lang="en-US" sz="1800" dirty="0" smtClean="0"/>
          </a:p>
          <a:p>
            <a:pPr marL="309562" lvl="2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ORDER </a:t>
            </a:r>
            <a:r>
              <a:rPr lang="en-US" sz="1800" dirty="0" smtClean="0"/>
              <a:t>BY </a:t>
            </a:r>
            <a:r>
              <a:rPr lang="en-US" sz="1800" dirty="0" err="1" smtClean="0"/>
              <a:t>firstname</a:t>
            </a:r>
            <a:r>
              <a:rPr lang="en-US" sz="1800" dirty="0" smtClean="0"/>
              <a:t> DESC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AA1D5600-4530-47D9-A6C6-B38BE4446FD6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7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SELECT Statement (3 of 3)</a:t>
            </a:r>
            <a:endParaRPr lang="en-US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retrieve data from two or more tables, the column name should be appended by the table name. </a:t>
            </a:r>
          </a:p>
          <a:p>
            <a:pPr lvl="2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 smtClean="0"/>
          </a:p>
          <a:p>
            <a:r>
              <a:rPr lang="en-US" dirty="0" smtClean="0"/>
              <a:t>Aliasing is used to shorten the statements.</a:t>
            </a:r>
          </a:p>
          <a:p>
            <a:pPr lvl="2">
              <a:buNone/>
            </a:pPr>
            <a:endParaRPr lang="en-US" sz="2000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2214554"/>
            <a:ext cx="6786610" cy="135732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marL="342900" indent="-342900" algn="l">
              <a:defRPr/>
            </a:pP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Syntax:</a:t>
            </a:r>
          </a:p>
          <a:p>
            <a:pPr marL="342900" indent="-342900" algn="l"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&lt;table name&gt;.&lt;column name&gt;</a:t>
            </a:r>
          </a:p>
          <a:p>
            <a:pPr marL="342900" indent="-342900" algn="l"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342900" indent="-342900" algn="l"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SELECT patients.name, meds.name FROM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patients,meds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 algn="l"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patients.med_id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meds.med_id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algn="l">
              <a:defRPr/>
            </a:pP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4357694"/>
            <a:ext cx="6786610" cy="164307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marL="342900" indent="-342900" algn="l">
              <a:defRPr/>
            </a:pP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Syntax:</a:t>
            </a:r>
          </a:p>
          <a:p>
            <a:pPr marL="342900" indent="-342900" algn="l"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&lt;table name&gt; &lt;alias&gt;</a:t>
            </a:r>
          </a:p>
          <a:p>
            <a:pPr marL="342900" indent="-342900" algn="l"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&lt;alias&gt;.&lt;column name&gt;</a:t>
            </a:r>
          </a:p>
          <a:p>
            <a:pPr marL="342900" indent="-342900" algn="l"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342900" indent="-342900" algn="l"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SELECT  a.name, b.name FROM patients a, meds b </a:t>
            </a:r>
          </a:p>
          <a:p>
            <a:pPr marL="342900" indent="-342900" algn="l"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a.med_id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b.med_id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algn="l">
              <a:defRPr/>
            </a:pP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4AC59D3F-0BEC-4A4D-958F-51E91A8CB23E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INSERT Statement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INSERT statement to add data to a specific table: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table</a:t>
            </a:r>
            <a:r>
              <a:rPr lang="en-US" dirty="0" smtClean="0"/>
              <a:t> - the name of the table where data is to be inserted.</a:t>
            </a:r>
          </a:p>
          <a:p>
            <a:r>
              <a:rPr lang="en-US" b="1" dirty="0" smtClean="0"/>
              <a:t>column</a:t>
            </a:r>
            <a:r>
              <a:rPr lang="en-US" dirty="0" smtClean="0"/>
              <a:t> - the names of the columns in the table to be populated.</a:t>
            </a:r>
          </a:p>
          <a:p>
            <a:r>
              <a:rPr lang="en-US" b="1" dirty="0" smtClean="0"/>
              <a:t>value</a:t>
            </a:r>
            <a:r>
              <a:rPr lang="en-US" dirty="0" smtClean="0"/>
              <a:t> - the corresponding values to be inserted for each column specified.</a:t>
            </a:r>
          </a:p>
          <a:p>
            <a:r>
              <a:rPr lang="en-US" dirty="0" smtClean="0"/>
              <a:t>Note: column is optional. Optional is represented by [ … ]</a:t>
            </a:r>
          </a:p>
          <a:p>
            <a:pPr lvl="1"/>
            <a:r>
              <a:rPr lang="en-US" dirty="0" smtClean="0"/>
              <a:t>INSERT INTO user VALUES (‘Luis’, ‘Chua’)</a:t>
            </a:r>
          </a:p>
          <a:p>
            <a:pPr lvl="1"/>
            <a:r>
              <a:rPr lang="en-US" dirty="0" smtClean="0"/>
              <a:t>INSERT INTO user (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) VALUES (‘Luis’, ‘Chua’)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1857364"/>
            <a:ext cx="5900750" cy="135732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marL="342900" indent="-342900" algn="l">
              <a:defRPr/>
            </a:pP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INSERT INTO &lt;table&gt; </a:t>
            </a:r>
          </a:p>
          <a:p>
            <a:pPr marL="342900" indent="-342900" algn="l"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[ (&lt;column(s)&gt; ) ]</a:t>
            </a:r>
          </a:p>
          <a:p>
            <a:pPr marL="342900" indent="-342900" algn="l"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VALUES	(&lt;value(s)&gt;)</a:t>
            </a:r>
          </a:p>
          <a:p>
            <a:pPr marL="342900" indent="-342900" algn="l">
              <a:defRPr/>
            </a:pP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0E3307A8-C87F-4130-9D51-A1864CD1410E}" type="slidenum">
              <a:rPr lang="en-US"/>
              <a:pPr algn="r" eaLnBrk="0" hangingPunct="0">
                <a:spcBef>
                  <a:spcPct val="0"/>
                </a:spcBef>
                <a:buClrTx/>
              </a:pPr>
              <a:t>9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UPDATE Statement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64591" y="1298448"/>
            <a:ext cx="8622251" cy="5334000"/>
          </a:xfrm>
        </p:spPr>
        <p:txBody>
          <a:bodyPr/>
          <a:lstStyle/>
          <a:p>
            <a:r>
              <a:rPr lang="en-US" dirty="0" smtClean="0"/>
              <a:t>Use the UPDATE statement to change column values in a specific table:</a:t>
            </a:r>
          </a:p>
          <a:p>
            <a:pPr lvl="2">
              <a:buNone/>
            </a:pPr>
            <a:endParaRPr lang="en-US" sz="2000" b="1" dirty="0" smtClean="0"/>
          </a:p>
          <a:p>
            <a:endParaRPr lang="en-US" sz="2000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table</a:t>
            </a:r>
            <a:r>
              <a:rPr lang="en-US" dirty="0" smtClean="0"/>
              <a:t> - the name of the table.</a:t>
            </a:r>
          </a:p>
          <a:p>
            <a:r>
              <a:rPr lang="en-US" b="1" dirty="0" smtClean="0"/>
              <a:t>column</a:t>
            </a:r>
            <a:r>
              <a:rPr lang="en-US" dirty="0" smtClean="0"/>
              <a:t> - the name of the column where the new value is to be assigned.</a:t>
            </a:r>
          </a:p>
          <a:p>
            <a:r>
              <a:rPr lang="en-US" b="1" dirty="0" smtClean="0"/>
              <a:t>value</a:t>
            </a:r>
            <a:r>
              <a:rPr lang="en-US" dirty="0" smtClean="0"/>
              <a:t> – the new value for the column.</a:t>
            </a:r>
          </a:p>
          <a:p>
            <a:r>
              <a:rPr lang="en-US" b="1" dirty="0" smtClean="0"/>
              <a:t>condition</a:t>
            </a:r>
            <a:r>
              <a:rPr lang="en-US" dirty="0" smtClean="0"/>
              <a:t> - identifies the rows to be updated which contains expressions, constraints, sub-queries, and comparison operators.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071678"/>
            <a:ext cx="5614998" cy="164307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marL="342900" indent="-342900" algn="l">
              <a:defRPr/>
            </a:pP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&lt;table&gt;</a:t>
            </a:r>
          </a:p>
          <a:p>
            <a:pPr marL="342900" indent="-342900" algn="l"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&lt;column&gt; = &lt;value&gt; </a:t>
            </a:r>
          </a:p>
          <a:p>
            <a:pPr marL="342900" indent="-342900" algn="l"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[, &lt;column&gt; = &lt;value&gt;, …]</a:t>
            </a:r>
          </a:p>
          <a:p>
            <a:pPr marL="342900" indent="-342900" algn="l"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	&lt;condition&gt;]</a:t>
            </a:r>
          </a:p>
          <a:p>
            <a:pPr marL="342900" indent="-342900" algn="l">
              <a:defRPr/>
            </a:pP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ATS Branded_v3">
  <a:themeElements>
    <a:clrScheme name="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ATS Branded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TS Branded_v3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5C00"/>
        </a:accent6>
        <a:hlink>
          <a:srgbClr val="663399"/>
        </a:hlink>
        <a:folHlink>
          <a:srgbClr val="FF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0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u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4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9FBBAE7E8A6041B015497CD9CE9DFF" ma:contentTypeVersion="0" ma:contentTypeDescription="Create a new document." ma:contentTypeScope="" ma:versionID="d7f210b90b21fa24711230aba76a334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DB43AFA-D042-454A-8F75-9DBC9765A8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7E086F7-50A1-4360-9E30-63CED8ABE5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E3DEB8-FE7A-4202-8A1B-1CC44B027972}">
  <ds:schemaRefs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12103</TotalTime>
  <Words>2291</Words>
  <Application>Microsoft Office PowerPoint</Application>
  <PresentationFormat>Apresentação na tela (4:3)</PresentationFormat>
  <Paragraphs>508</Paragraphs>
  <Slides>27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14</vt:i4>
      </vt:variant>
      <vt:variant>
        <vt:lpstr>Títulos de slides</vt:lpstr>
      </vt:variant>
      <vt:variant>
        <vt:i4>27</vt:i4>
      </vt:variant>
    </vt:vector>
  </HeadingPairs>
  <TitlesOfParts>
    <vt:vector size="41" baseType="lpstr">
      <vt:lpstr>1_ATS Branded_v3</vt:lpstr>
      <vt:lpstr>soul1</vt:lpstr>
      <vt:lpstr>1_Custom Design</vt:lpstr>
      <vt:lpstr>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8_Custom Design</vt:lpstr>
      <vt:lpstr>9_Custom Design</vt:lpstr>
      <vt:lpstr>10_Custom Design</vt:lpstr>
      <vt:lpstr>11_Custom Design</vt:lpstr>
      <vt:lpstr>Apresentação do PowerPoint</vt:lpstr>
      <vt:lpstr>Module Objectives</vt:lpstr>
      <vt:lpstr>JDBC Overview</vt:lpstr>
      <vt:lpstr>Database Drivers</vt:lpstr>
      <vt:lpstr>Basic SELECT Statement (1 of 3)</vt:lpstr>
      <vt:lpstr>Basic SELECT Statement (2 of 3)</vt:lpstr>
      <vt:lpstr>Basic SELECT Statement (3 of 3)</vt:lpstr>
      <vt:lpstr>Basic INSERT Statement</vt:lpstr>
      <vt:lpstr>Basic UPDATE Statement</vt:lpstr>
      <vt:lpstr>Basic UPDATE Statement (cont.)</vt:lpstr>
      <vt:lpstr>Basic DELETE Statement</vt:lpstr>
      <vt:lpstr>Retrieving a Connection Object</vt:lpstr>
      <vt:lpstr>Retrieving a Connection Object (cont.)</vt:lpstr>
      <vt:lpstr>Retrieving a Connection Object (cont.)</vt:lpstr>
      <vt:lpstr>Creating Query Statements</vt:lpstr>
      <vt:lpstr>Creating Query Statements (cont.)</vt:lpstr>
      <vt:lpstr>Creating Query Statements (cont.)</vt:lpstr>
      <vt:lpstr>Creating Query Statements (cont.)</vt:lpstr>
      <vt:lpstr>Exemplo 1</vt:lpstr>
      <vt:lpstr>Exemplo 2</vt:lpstr>
      <vt:lpstr>Tabela de relação Tipo/Método</vt:lpstr>
      <vt:lpstr>Using PreparedStatement</vt:lpstr>
      <vt:lpstr>Using PreparedStatement (cont.)</vt:lpstr>
      <vt:lpstr>Using PreparedStatement (cont.)</vt:lpstr>
      <vt:lpstr>PreparedStatement </vt:lpstr>
      <vt:lpstr>Questions and Comments</vt:lpstr>
      <vt:lpstr>Appendix</vt:lpstr>
    </vt:vector>
  </TitlesOfParts>
  <Manager>Reggie Reyes</Manager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Calling</dc:title>
  <dc:subject>Java Developer School</dc:subject>
  <dc:creator>jody c salas</dc:creator>
  <cp:lastModifiedBy>treinamento</cp:lastModifiedBy>
  <cp:revision>1289</cp:revision>
  <cp:lastPrinted>2000-08-10T20:43:38Z</cp:lastPrinted>
  <dcterms:created xsi:type="dcterms:W3CDTF">2001-03-14T15:15:32Z</dcterms:created>
  <dcterms:modified xsi:type="dcterms:W3CDTF">2015-12-11T19:46:51Z</dcterms:modified>
  <cp:category>Presentation Designs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0x010100139FBBAE7E8A6041B015497CD9CE9DFF</vt:lpwstr>
  </property>
</Properties>
</file>