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  <p:sldMasterId id="2147483725" r:id="rId2"/>
    <p:sldMasterId id="2147483737" r:id="rId3"/>
    <p:sldMasterId id="2147483742" r:id="rId4"/>
    <p:sldMasterId id="2147483754" r:id="rId5"/>
    <p:sldMasterId id="2147483766" r:id="rId6"/>
    <p:sldMasterId id="2147483778" r:id="rId7"/>
    <p:sldMasterId id="2147483790" r:id="rId8"/>
    <p:sldMasterId id="2147483802" r:id="rId9"/>
  </p:sldMasterIdLst>
  <p:notesMasterIdLst>
    <p:notesMasterId r:id="rId27"/>
  </p:notesMasterIdLst>
  <p:sldIdLst>
    <p:sldId id="256" r:id="rId10"/>
    <p:sldId id="257" r:id="rId11"/>
    <p:sldId id="258" r:id="rId12"/>
    <p:sldId id="298" r:id="rId13"/>
    <p:sldId id="304" r:id="rId14"/>
    <p:sldId id="300" r:id="rId15"/>
    <p:sldId id="299" r:id="rId16"/>
    <p:sldId id="301" r:id="rId17"/>
    <p:sldId id="302" r:id="rId18"/>
    <p:sldId id="303" r:id="rId19"/>
    <p:sldId id="282" r:id="rId20"/>
    <p:sldId id="259" r:id="rId21"/>
    <p:sldId id="305" r:id="rId22"/>
    <p:sldId id="306" r:id="rId23"/>
    <p:sldId id="307" r:id="rId24"/>
    <p:sldId id="308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4" autoAdjust="0"/>
  </p:normalViewPr>
  <p:slideViewPr>
    <p:cSldViewPr>
      <p:cViewPr>
        <p:scale>
          <a:sx n="80" d="100"/>
          <a:sy n="80" d="100"/>
        </p:scale>
        <p:origin x="61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4E69F23-0885-4E15-B933-0F3BC4883B31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56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09263E8-D2F1-44C7-A744-63B91CB9A47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4C690DB-68A3-432B-92BE-00C95E6A692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1FFC81C-9CBF-4436-A93F-20C4B55636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C3CF0FF-F7F0-4AF9-88FD-58F78F236A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lnSpc>
                <a:spcPct val="100000"/>
              </a:lnSpc>
            </a:pPr>
            <a:fld id="{58A1F9B4-DD89-4876-95A1-8F57F4829D6D}" type="slidenum">
              <a:rPr lang="en-US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16213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/>
              <a:t>Copyright © 2011 Accenture All Rights Reserved. </a:t>
            </a:r>
          </a:p>
        </p:txBody>
      </p:sp>
      <p:pic>
        <p:nvPicPr>
          <p:cNvPr id="1030" name="Picture 6" descr="A4_Code_2 [Converted])pool blu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4 laptopgirlside"/>
          <p:cNvPicPr>
            <a:picLocks noChangeAspect="1" noChangeArrowheads="1"/>
          </p:cNvPicPr>
          <p:nvPr/>
        </p:nvPicPr>
        <p:blipFill>
          <a:blip r:embed="rId13" cstate="print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 dirty="0"/>
              <a:t>Copyright </a:t>
            </a:r>
            <a:r>
              <a:rPr lang="en-US" sz="900"/>
              <a:t>© 2011 </a:t>
            </a:r>
            <a:r>
              <a:rPr lang="en-US" sz="900" dirty="0"/>
              <a:t>Accenture All Rights Reserved. Accenture, its logo, and Accenture High Performance Delivered are trademarks of Accenture.</a:t>
            </a:r>
          </a:p>
        </p:txBody>
      </p:sp>
      <p:pic>
        <p:nvPicPr>
          <p:cNvPr id="2052" name="Picture 7" descr="A4_Code_2 [Converted])pool blu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 descr="SigHPD_Sz3_2X_gra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" y="2478088"/>
            <a:ext cx="274320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‹nº›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304800" y="4535714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dirty="0">
                <a:solidFill>
                  <a:schemeClr val="accent2"/>
                </a:solidFill>
              </a:rPr>
              <a:t>Application Delivery 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dirty="0">
                <a:solidFill>
                  <a:schemeClr val="accent2"/>
                </a:solidFill>
              </a:rPr>
              <a:t>Fundamentals: Java </a:t>
            </a:r>
            <a:r>
              <a:rPr lang="en-US" sz="3200" dirty="0" err="1" smtClean="0">
                <a:solidFill>
                  <a:schemeClr val="accent2"/>
                </a:solidFill>
              </a:rPr>
              <a:t>Avançado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304800" y="5461000"/>
            <a:ext cx="6562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sz="2500" dirty="0" err="1" smtClean="0">
                <a:solidFill>
                  <a:srgbClr val="198B33"/>
                </a:solidFill>
              </a:rPr>
              <a:t>Módulo</a:t>
            </a:r>
            <a:r>
              <a:rPr lang="en-US" sz="2500" dirty="0" smtClean="0">
                <a:solidFill>
                  <a:srgbClr val="198B33"/>
                </a:solidFill>
              </a:rPr>
              <a:t> </a:t>
            </a:r>
            <a:r>
              <a:rPr lang="en-US" sz="2500" dirty="0">
                <a:solidFill>
                  <a:srgbClr val="198B33"/>
                </a:solidFill>
              </a:rPr>
              <a:t>3</a:t>
            </a:r>
            <a:r>
              <a:rPr lang="en-US" sz="2500" dirty="0" smtClean="0">
                <a:solidFill>
                  <a:srgbClr val="198B33"/>
                </a:solidFill>
              </a:rPr>
              <a:t>: </a:t>
            </a:r>
            <a:r>
              <a:rPr lang="en-US" sz="2500" dirty="0" err="1" smtClean="0">
                <a:solidFill>
                  <a:srgbClr val="198B33"/>
                </a:solidFill>
              </a:rPr>
              <a:t>Redes</a:t>
            </a:r>
            <a:r>
              <a:rPr lang="en-US" sz="2500" dirty="0" smtClean="0">
                <a:solidFill>
                  <a:srgbClr val="198B33"/>
                </a:solidFill>
              </a:rPr>
              <a:t> com Java</a:t>
            </a:r>
            <a:endParaRPr lang="en-US" sz="2500" dirty="0">
              <a:solidFill>
                <a:srgbClr val="198B33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Trabalhando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com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Múltiplos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Clientes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624638" cy="82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7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Conexões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com URL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9065" y="1528689"/>
            <a:ext cx="8229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 </a:t>
            </a:r>
            <a:r>
              <a:rPr lang="pt-BR" dirty="0" err="1" smtClean="0"/>
              <a:t>java</a:t>
            </a:r>
            <a:r>
              <a:rPr lang="pt-BR" dirty="0" smtClean="0"/>
              <a:t> é possível estabelecer uma conexão através de uma URL. Isso ocorre através da chamada do </a:t>
            </a:r>
            <a:r>
              <a:rPr lang="pt-BR" dirty="0"/>
              <a:t>método </a:t>
            </a:r>
            <a:r>
              <a:rPr lang="pt-BR" dirty="0" err="1" smtClean="0"/>
              <a:t>openConnection</a:t>
            </a:r>
            <a:r>
              <a:rPr lang="pt-BR" dirty="0" smtClean="0"/>
              <a:t>() iniciando </a:t>
            </a:r>
            <a:r>
              <a:rPr lang="pt-BR" dirty="0"/>
              <a:t>um link de comunicação entre o programa Java e a URL através da Internet</a:t>
            </a:r>
            <a:endParaRPr lang="en-US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9" y="2976563"/>
            <a:ext cx="8325381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2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3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29065" y="1528689"/>
            <a:ext cx="8229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</a:t>
            </a:r>
            <a:r>
              <a:rPr lang="pt-BR" dirty="0" smtClean="0"/>
              <a:t>ambém é possível obter um </a:t>
            </a:r>
            <a:r>
              <a:rPr lang="pt-BR" dirty="0" err="1" smtClean="0"/>
              <a:t>stream</a:t>
            </a:r>
            <a:r>
              <a:rPr lang="pt-BR" dirty="0" smtClean="0"/>
              <a:t> para ler diretamente de uma URL. Isso ocorre através da chamada do </a:t>
            </a:r>
            <a:r>
              <a:rPr lang="pt-BR" dirty="0"/>
              <a:t>método </a:t>
            </a:r>
            <a:r>
              <a:rPr lang="pt-BR" dirty="0" err="1" smtClean="0"/>
              <a:t>openStream</a:t>
            </a:r>
            <a:r>
              <a:rPr lang="pt-BR" dirty="0" smtClean="0"/>
              <a:t>() para </a:t>
            </a:r>
            <a:r>
              <a:rPr lang="pt-BR" dirty="0"/>
              <a:t>obter uma </a:t>
            </a:r>
            <a:r>
              <a:rPr lang="pt-BR" dirty="0" err="1"/>
              <a:t>stream</a:t>
            </a:r>
            <a:r>
              <a:rPr lang="pt-BR" dirty="0"/>
              <a:t> de onde se possa ler o conteúdo da URL. O método </a:t>
            </a:r>
            <a:r>
              <a:rPr lang="pt-BR" dirty="0" err="1"/>
              <a:t>openStream</a:t>
            </a:r>
            <a:r>
              <a:rPr lang="pt-BR" dirty="0"/>
              <a:t>() retorna um objeto </a:t>
            </a:r>
            <a:r>
              <a:rPr lang="pt-BR" dirty="0" err="1"/>
              <a:t>java.io.InputStream</a:t>
            </a:r>
            <a:r>
              <a:rPr lang="pt-BR" dirty="0"/>
              <a:t>. </a:t>
            </a:r>
            <a:endParaRPr lang="en-US" dirty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32" y="2895600"/>
            <a:ext cx="7082668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Shape 1"/>
          <p:cNvSpPr txBox="1"/>
          <p:nvPr/>
        </p:nvSpPr>
        <p:spPr>
          <a:xfrm>
            <a:off x="2286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Conexões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com URL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28600" y="4575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2"/>
                </a:solidFill>
                <a:latin typeface="Calibri"/>
              </a:rPr>
              <a:t>Remote Method Invocation (RMI)</a:t>
            </a:r>
          </a:p>
          <a:p>
            <a:pPr>
              <a:lnSpc>
                <a:spcPct val="100000"/>
              </a:lnSpc>
            </a:pP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8229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Através da Remote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Invocation</a:t>
            </a:r>
            <a:r>
              <a:rPr lang="pt-BR" dirty="0"/>
              <a:t> (RMI) é possível chamar métodos em um servidor remoto de maneira transparente, como se o objeto estivesse na máquina local.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371130"/>
            <a:ext cx="82292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comportamento </a:t>
            </a:r>
            <a:r>
              <a:rPr lang="pt-BR" dirty="0"/>
              <a:t>está definido na interface que contém a declaração de todos os métodos do objeto remoto que podem ser acessados pelo programa cliente.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Todas </a:t>
            </a:r>
            <a:r>
              <a:rPr lang="pt-BR" dirty="0"/>
              <a:t>as interfaces de objetos remotos devem ser derivadas da interface Remote. Além disso, todos os métodos desta interface devem tratar a exceção </a:t>
            </a:r>
            <a:r>
              <a:rPr lang="pt-BR" dirty="0" err="1"/>
              <a:t>RemoteException</a:t>
            </a:r>
            <a:r>
              <a:rPr lang="pt-BR" dirty="0"/>
              <a:t>. Isto é necessário caso a conexão do servidor esteja indisponível. </a:t>
            </a:r>
            <a:endParaRPr lang="pt-BR" dirty="0" smtClean="0"/>
          </a:p>
          <a:p>
            <a:endParaRPr lang="pt-BR" dirty="0" smtClean="0"/>
          </a:p>
          <a:p>
            <a:pPr lvl="2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/>
              <a:t>interface </a:t>
            </a:r>
            <a:r>
              <a:rPr lang="pt-BR" dirty="0" err="1"/>
              <a:t>InterfaceRemota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java.rmi.Remote</a:t>
            </a:r>
            <a:r>
              <a:rPr lang="pt-BR" dirty="0"/>
              <a:t> </a:t>
            </a:r>
            <a:endParaRPr lang="pt-BR" dirty="0" smtClean="0"/>
          </a:p>
          <a:p>
            <a:pPr lvl="2"/>
            <a:r>
              <a:rPr lang="pt-BR" dirty="0" smtClean="0"/>
              <a:t>{ </a:t>
            </a:r>
            <a:endParaRPr lang="pt-BR" dirty="0" smtClean="0"/>
          </a:p>
          <a:p>
            <a:pPr lvl="2"/>
            <a:endParaRPr lang="pt-BR" dirty="0"/>
          </a:p>
          <a:p>
            <a:pPr lvl="2"/>
            <a:r>
              <a:rPr lang="pt-BR" dirty="0" smtClean="0"/>
              <a:t>	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/>
              <a:t>sayHello</a:t>
            </a:r>
            <a:r>
              <a:rPr lang="pt-BR" dirty="0"/>
              <a:t>()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java.rmi.RemoteException</a:t>
            </a:r>
            <a:r>
              <a:rPr lang="pt-BR" dirty="0"/>
              <a:t>; </a:t>
            </a:r>
            <a:endParaRPr lang="pt-BR" dirty="0" smtClean="0"/>
          </a:p>
          <a:p>
            <a:pPr lvl="2"/>
            <a:endParaRPr lang="pt-BR" dirty="0"/>
          </a:p>
          <a:p>
            <a:pPr lvl="2"/>
            <a:r>
              <a:rPr lang="pt-BR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4200" y="64770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http://www.devmedia.com.br/utilizando-threads-parte-1/4459</a:t>
            </a:r>
          </a:p>
        </p:txBody>
      </p:sp>
      <p:sp>
        <p:nvSpPr>
          <p:cNvPr id="7" name="TextShape 1"/>
          <p:cNvSpPr txBox="1"/>
          <p:nvPr/>
        </p:nvSpPr>
        <p:spPr>
          <a:xfrm>
            <a:off x="228600" y="4575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2"/>
                </a:solidFill>
                <a:latin typeface="Calibri"/>
              </a:rPr>
              <a:t>Remote Method Invocation (RMI)</a:t>
            </a:r>
          </a:p>
          <a:p>
            <a:pPr>
              <a:lnSpc>
                <a:spcPct val="100000"/>
              </a:lnSpc>
            </a:pP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219200"/>
            <a:ext cx="822924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</a:t>
            </a:r>
            <a:r>
              <a:rPr lang="en-US" dirty="0" err="1" smtClean="0"/>
              <a:t>lado</a:t>
            </a:r>
            <a:r>
              <a:rPr lang="en-US" dirty="0" smtClean="0"/>
              <a:t> do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implementada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do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acessado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. 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derivado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UnicastRemoteObject</a:t>
            </a:r>
            <a:r>
              <a:rPr lang="en-US" dirty="0"/>
              <a:t>,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o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remotamente</a:t>
            </a:r>
            <a:r>
              <a:rPr lang="en-US" dirty="0"/>
              <a:t>. O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é o </a:t>
            </a:r>
            <a:r>
              <a:rPr lang="en-US" dirty="0" err="1"/>
              <a:t>sayHello</a:t>
            </a:r>
            <a:r>
              <a:rPr lang="en-US" dirty="0" smtClean="0"/>
              <a:t>().</a:t>
            </a:r>
          </a:p>
          <a:p>
            <a:endParaRPr lang="en-US" sz="1400" dirty="0"/>
          </a:p>
          <a:p>
            <a:r>
              <a:rPr lang="en-US" sz="1400" dirty="0" smtClean="0"/>
              <a:t>import </a:t>
            </a:r>
            <a:r>
              <a:rPr lang="en-US" sz="1400" dirty="0" err="1"/>
              <a:t>java.rmi</a:t>
            </a:r>
            <a:r>
              <a:rPr lang="en-US" sz="1400" dirty="0"/>
              <a:t>.*; </a:t>
            </a:r>
            <a:endParaRPr lang="en-US" sz="1400" dirty="0" smtClean="0"/>
          </a:p>
          <a:p>
            <a:r>
              <a:rPr lang="en-US" sz="1400" dirty="0" smtClean="0"/>
              <a:t>import </a:t>
            </a:r>
            <a:r>
              <a:rPr lang="en-US" sz="1400" dirty="0" err="1"/>
              <a:t>java.rmi.server.UnicastRemoteObject</a:t>
            </a:r>
            <a:r>
              <a:rPr lang="en-US" sz="1400" dirty="0"/>
              <a:t>;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public </a:t>
            </a:r>
            <a:r>
              <a:rPr lang="en-US" sz="1400" dirty="0"/>
              <a:t>class </a:t>
            </a:r>
            <a:r>
              <a:rPr lang="en-US" sz="1400" dirty="0" err="1"/>
              <a:t>ObjetoRemoto</a:t>
            </a:r>
            <a:r>
              <a:rPr lang="en-US" sz="1400" dirty="0"/>
              <a:t> extends </a:t>
            </a:r>
            <a:r>
              <a:rPr lang="en-US" sz="1400" dirty="0" err="1"/>
              <a:t>UnicastRemoteObject</a:t>
            </a:r>
            <a:r>
              <a:rPr lang="en-US" sz="1400" dirty="0"/>
              <a:t> implements </a:t>
            </a:r>
            <a:r>
              <a:rPr lang="en-US" sz="1400" dirty="0" err="1" smtClean="0"/>
              <a:t>InterfaceRemota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/>
              <a:t>{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private </a:t>
            </a:r>
            <a:r>
              <a:rPr lang="en-US" sz="1400" dirty="0"/>
              <a:t>String name;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public </a:t>
            </a:r>
            <a:r>
              <a:rPr lang="en-US" sz="1400" dirty="0" err="1"/>
              <a:t>ObjetoRemoto</a:t>
            </a:r>
            <a:r>
              <a:rPr lang="en-US" sz="1400" dirty="0"/>
              <a:t> (String s) throws </a:t>
            </a:r>
            <a:r>
              <a:rPr lang="en-US" sz="1400" dirty="0" err="1" smtClean="0"/>
              <a:t>java.rmi.RemoteException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{ </a:t>
            </a:r>
            <a:endParaRPr lang="en-US" sz="1400" dirty="0" smtClean="0"/>
          </a:p>
          <a:p>
            <a:r>
              <a:rPr lang="en-US" sz="1400" dirty="0" smtClean="0"/>
              <a:t>		super</a:t>
            </a:r>
            <a:r>
              <a:rPr lang="en-US" sz="1400" dirty="0"/>
              <a:t>(); </a:t>
            </a:r>
            <a:endParaRPr lang="en-US" sz="1400" dirty="0" smtClean="0"/>
          </a:p>
          <a:p>
            <a:r>
              <a:rPr lang="en-US" sz="1400" dirty="0" smtClean="0"/>
              <a:t>		name </a:t>
            </a:r>
            <a:r>
              <a:rPr lang="en-US" sz="1400" dirty="0"/>
              <a:t>= s; </a:t>
            </a:r>
            <a:endParaRPr lang="en-US" sz="1400" dirty="0" smtClean="0"/>
          </a:p>
          <a:p>
            <a:r>
              <a:rPr lang="en-US" sz="1400" dirty="0" smtClean="0"/>
              <a:t>	} </a:t>
            </a:r>
            <a:endParaRPr lang="en-US" sz="1400" dirty="0" smtClean="0"/>
          </a:p>
          <a:p>
            <a:r>
              <a:rPr lang="en-US" sz="1400" dirty="0" smtClean="0"/>
              <a:t>	public </a:t>
            </a:r>
            <a:r>
              <a:rPr lang="en-US" sz="1400" dirty="0"/>
              <a:t>String </a:t>
            </a:r>
            <a:r>
              <a:rPr lang="en-US" sz="1400" dirty="0" err="1"/>
              <a:t>sayHello</a:t>
            </a:r>
            <a:r>
              <a:rPr lang="en-US" sz="1400" dirty="0"/>
              <a:t>() throws </a:t>
            </a:r>
            <a:r>
              <a:rPr lang="en-US" sz="1400" dirty="0" err="1"/>
              <a:t>RemoteException</a:t>
            </a:r>
            <a:r>
              <a:rPr lang="en-US" sz="1400" dirty="0"/>
              <a:t> { return "Hello World!"; } </a:t>
            </a:r>
            <a:endParaRPr lang="en-US" sz="1400" dirty="0" smtClean="0"/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65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295400"/>
            <a:ext cx="8229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que um programa cliente acesse um objeto no servidor é preciso possuir um mecanismo que lhe permita saber os objetos remotos que estão disponíveis no servidor. Para isso ele pode usar o registry.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registry mantém uma lista dos objetos disponíveis no servidor RMI e o nome pelo qual eles podem ser acessados. </a:t>
            </a:r>
            <a:r>
              <a:rPr lang="pt-BR" dirty="0" smtClean="0"/>
              <a:t>O </a:t>
            </a:r>
            <a:r>
              <a:rPr lang="pt-BR" dirty="0"/>
              <a:t>método </a:t>
            </a:r>
            <a:r>
              <a:rPr lang="pt-BR" dirty="0" err="1"/>
              <a:t>rebind</a:t>
            </a:r>
            <a:r>
              <a:rPr lang="pt-BR" dirty="0"/>
              <a:t>( ) </a:t>
            </a:r>
            <a:r>
              <a:rPr lang="pt-BR" dirty="0" smtClean="0"/>
              <a:t>é usado para </a:t>
            </a:r>
            <a:r>
              <a:rPr lang="pt-BR" dirty="0"/>
              <a:t>adicionar um objeto do tipo </a:t>
            </a:r>
            <a:r>
              <a:rPr lang="pt-BR" dirty="0" err="1"/>
              <a:t>ObjetoRemoto</a:t>
            </a:r>
            <a:r>
              <a:rPr lang="pt-BR" dirty="0"/>
              <a:t> com o nome de </a:t>
            </a:r>
            <a:r>
              <a:rPr lang="pt-BR" dirty="0" err="1"/>
              <a:t>HelloServer</a:t>
            </a:r>
            <a:r>
              <a:rPr lang="pt-BR" dirty="0"/>
              <a:t> no registry </a:t>
            </a:r>
            <a:r>
              <a:rPr lang="pt-BR" dirty="0" err="1"/>
              <a:t>Naming</a:t>
            </a:r>
            <a:r>
              <a:rPr lang="pt-BR" dirty="0"/>
              <a:t>. </a:t>
            </a:r>
            <a:endParaRPr lang="en-US" dirty="0"/>
          </a:p>
        </p:txBody>
      </p:sp>
      <p:sp>
        <p:nvSpPr>
          <p:cNvPr id="6" name="TextShape 1"/>
          <p:cNvSpPr txBox="1"/>
          <p:nvPr/>
        </p:nvSpPr>
        <p:spPr>
          <a:xfrm>
            <a:off x="228600" y="4575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2"/>
                </a:solidFill>
                <a:latin typeface="Calibri"/>
              </a:rPr>
              <a:t>Remote Method Invocation (RMI)</a:t>
            </a:r>
          </a:p>
          <a:p>
            <a:pPr>
              <a:lnSpc>
                <a:spcPct val="100000"/>
              </a:lnSpc>
            </a:pP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2" y="3667125"/>
            <a:ext cx="7843098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9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28600" y="4575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2"/>
                </a:solidFill>
                <a:latin typeface="Calibri"/>
              </a:rPr>
              <a:t>Remote Method Invocation (RMI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) 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Cliente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8229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Antes do programa cliente chamar o objeto remoto, ele precisa recuperar uma referência do objeto remoto. Essa referência é recuperada chamando o método </a:t>
            </a:r>
            <a:r>
              <a:rPr lang="pt-BR" dirty="0" err="1"/>
              <a:t>lookup</a:t>
            </a:r>
            <a:r>
              <a:rPr lang="pt-BR" dirty="0"/>
              <a:t> (</a:t>
            </a:r>
            <a:r>
              <a:rPr lang="pt-BR" dirty="0" err="1"/>
              <a:t>String</a:t>
            </a:r>
            <a:r>
              <a:rPr lang="pt-BR" dirty="0"/>
              <a:t> nome) da classe </a:t>
            </a:r>
            <a:r>
              <a:rPr lang="pt-BR" dirty="0" err="1"/>
              <a:t>Naming</a:t>
            </a:r>
            <a:r>
              <a:rPr lang="pt-BR" dirty="0"/>
              <a:t>. O método </a:t>
            </a:r>
            <a:r>
              <a:rPr lang="pt-BR" dirty="0" err="1"/>
              <a:t>lookup</a:t>
            </a:r>
            <a:r>
              <a:rPr lang="pt-BR" dirty="0"/>
              <a:t> ( ) da classe </a:t>
            </a:r>
            <a:r>
              <a:rPr lang="pt-BR" dirty="0" err="1"/>
              <a:t>Naming</a:t>
            </a:r>
            <a:r>
              <a:rPr lang="pt-BR" dirty="0"/>
              <a:t> retorna uma referência remota que permite ao cliente invocar métodos do objeto remoto.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31" y="2828925"/>
            <a:ext cx="7674469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0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Dúvidas</a:t>
            </a: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C:\Users\cinthya.c.florio\Pictures\doub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7" y="1745174"/>
            <a:ext cx="3311525" cy="33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2"/>
                </a:solidFill>
                <a:latin typeface="Calibri"/>
              </a:rPr>
              <a:t>Agenda</a:t>
            </a:r>
            <a:endParaRPr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570440"/>
            <a:ext cx="822924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Cliente-Servidor</a:t>
            </a:r>
            <a:r>
              <a:rPr lang="en-US" dirty="0"/>
              <a:t> com </a:t>
            </a:r>
            <a:r>
              <a:rPr lang="en-US" dirty="0" smtClean="0"/>
              <a:t>Sockets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endParaRPr lang="pt-BR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Trabalhando</a:t>
            </a:r>
            <a:r>
              <a:rPr lang="en-US" dirty="0"/>
              <a:t> com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 smtClean="0"/>
              <a:t>Clientes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Conexões</a:t>
            </a:r>
            <a:r>
              <a:rPr lang="en-US" dirty="0" smtClean="0"/>
              <a:t> </a:t>
            </a:r>
            <a:r>
              <a:rPr lang="en-US" dirty="0"/>
              <a:t>com </a:t>
            </a:r>
            <a:r>
              <a:rPr lang="en-US" dirty="0" smtClean="0"/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Remote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Invocation</a:t>
            </a:r>
            <a:r>
              <a:rPr lang="pt-BR" dirty="0"/>
              <a:t> (RMI)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Programação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Cliente-Servidor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com Sockets</a:t>
            </a:r>
          </a:p>
        </p:txBody>
      </p:sp>
      <p:sp>
        <p:nvSpPr>
          <p:cNvPr id="206" name="TextShape 2"/>
          <p:cNvSpPr txBox="1"/>
          <p:nvPr/>
        </p:nvSpPr>
        <p:spPr>
          <a:xfrm>
            <a:off x="457200" y="1295400"/>
            <a:ext cx="8229240" cy="502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 Os sockets TCP/IP, são usados para implementar conexões: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 smtClean="0"/>
              <a:t> confiáveis;</a:t>
            </a:r>
          </a:p>
          <a:p>
            <a:pPr lvl="1"/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 smtClean="0"/>
              <a:t> bidirecionais;</a:t>
            </a:r>
          </a:p>
          <a:p>
            <a:pPr lvl="1"/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 smtClean="0"/>
              <a:t> ponto a ponto;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 Os sockets podem ser usados para conectar o sistema de E/S de um programa Java a outros programas em outras máquinas na Internet.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pt-BR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dirty="0" smtClean="0"/>
              <a:t> Para </a:t>
            </a:r>
            <a:r>
              <a:rPr lang="pt-BR" dirty="0"/>
              <a:t>estabelecer uma conexão via socket entre duas máquinas é necessário que uma máquina contenha um programa que fique esperando por uma conexão e a outra tenha um programa que tente se conectar a </a:t>
            </a:r>
            <a:r>
              <a:rPr lang="pt-BR" dirty="0" smtClean="0"/>
              <a:t>primeira, ou seja, um cliente e um servidor.</a:t>
            </a:r>
            <a:endParaRPr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Servidor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9" y="1417321"/>
            <a:ext cx="8610411" cy="4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6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-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Servidor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049752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4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–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Cliente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417320"/>
            <a:ext cx="8229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programa acima se conecta a um servidor em um determinado endereço e porta. Após isso, fica lendo as mensagens do usuário e enviando ao servidor. Ele fará isso até que o usuário digite “BYE”.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6" y="2514600"/>
            <a:ext cx="7898634" cy="350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5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Exemplo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– </a:t>
            </a: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Cliente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8" y="2133600"/>
            <a:ext cx="8469022" cy="295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9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Trabalhando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com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Múltiplos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Clientes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379806"/>
            <a:ext cx="8229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Até </a:t>
            </a:r>
            <a:r>
              <a:rPr lang="pt-BR" dirty="0" smtClean="0"/>
              <a:t>o momento foi visto que, </a:t>
            </a:r>
            <a:r>
              <a:rPr lang="pt-BR" dirty="0"/>
              <a:t>o servidor </a:t>
            </a:r>
            <a:r>
              <a:rPr lang="pt-BR" dirty="0" smtClean="0"/>
              <a:t>conseguiria aceitar a </a:t>
            </a:r>
            <a:r>
              <a:rPr lang="pt-BR" dirty="0"/>
              <a:t>conexão de apenas um cliente por vez. Em </a:t>
            </a:r>
            <a:r>
              <a:rPr lang="pt-BR" dirty="0" smtClean="0"/>
              <a:t>algumas situações pode </a:t>
            </a:r>
            <a:r>
              <a:rPr lang="pt-BR" dirty="0"/>
              <a:t>ser útil que o servidor possa aceitar a conexão de mais de um cliente ao mesmo </a:t>
            </a:r>
            <a:r>
              <a:rPr lang="pt-BR" dirty="0" smtClean="0"/>
              <a:t>tempo como por exemplo em um bate-papo. </a:t>
            </a:r>
            <a:r>
              <a:rPr lang="pt-BR" dirty="0"/>
              <a:t>Para poder tratar a conexão de vários clientes simultaneamente, Java </a:t>
            </a:r>
            <a:r>
              <a:rPr lang="pt-BR" dirty="0" smtClean="0"/>
              <a:t>utiliza o recuso das </a:t>
            </a:r>
            <a:r>
              <a:rPr lang="pt-BR" dirty="0"/>
              <a:t>threads. 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81" y="3125372"/>
            <a:ext cx="7517219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5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Trabalhando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com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Múltiplos</a:t>
            </a:r>
            <a:r>
              <a:rPr lang="en-US" sz="3200" b="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Calibri"/>
              </a:rPr>
              <a:t>Clientes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7320"/>
            <a:ext cx="8651204" cy="505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1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1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TS Branded_v3">
  <a:themeElements>
    <a:clrScheme name="2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2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6304</TotalTime>
  <Words>675</Words>
  <Application>Microsoft Office PowerPoint</Application>
  <PresentationFormat>Apresentação na tela (4:3)</PresentationFormat>
  <Paragraphs>84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Theme2</vt:lpstr>
      <vt:lpstr>2_ATS Branded_v3</vt:lpstr>
      <vt:lpstr>soul1</vt:lpstr>
      <vt:lpstr>1_Custom Design</vt:lpstr>
      <vt:lpstr>Custom Design</vt:lpstr>
      <vt:lpstr>2_Custom Design</vt:lpstr>
      <vt:lpstr>3_Custom Design</vt:lpstr>
      <vt:lpstr>4_Custom Design</vt:lpstr>
      <vt:lpstr>5_Custom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Florio, Cinthya C.</dc:creator>
  <cp:lastModifiedBy>treinamento</cp:lastModifiedBy>
  <cp:revision>163</cp:revision>
  <dcterms:modified xsi:type="dcterms:W3CDTF">2015-12-11T19:03:13Z</dcterms:modified>
</cp:coreProperties>
</file>