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  <p:sldMasterId id="2147483725" r:id="rId2"/>
    <p:sldMasterId id="2147483737" r:id="rId3"/>
    <p:sldMasterId id="2147483742" r:id="rId4"/>
    <p:sldMasterId id="2147483754" r:id="rId5"/>
    <p:sldMasterId id="2147483766" r:id="rId6"/>
    <p:sldMasterId id="2147483778" r:id="rId7"/>
    <p:sldMasterId id="2147483790" r:id="rId8"/>
    <p:sldMasterId id="2147483802" r:id="rId9"/>
  </p:sldMasterIdLst>
  <p:notesMasterIdLst>
    <p:notesMasterId r:id="rId32"/>
  </p:notesMasterIdLst>
  <p:sldIdLst>
    <p:sldId id="256" r:id="rId10"/>
    <p:sldId id="257" r:id="rId11"/>
    <p:sldId id="258" r:id="rId12"/>
    <p:sldId id="298" r:id="rId13"/>
    <p:sldId id="304" r:id="rId14"/>
    <p:sldId id="299" r:id="rId15"/>
    <p:sldId id="300" r:id="rId16"/>
    <p:sldId id="301" r:id="rId17"/>
    <p:sldId id="302" r:id="rId18"/>
    <p:sldId id="303" r:id="rId19"/>
    <p:sldId id="282" r:id="rId20"/>
    <p:sldId id="259" r:id="rId21"/>
    <p:sldId id="305" r:id="rId22"/>
    <p:sldId id="306" r:id="rId23"/>
    <p:sldId id="307" r:id="rId24"/>
    <p:sldId id="308" r:id="rId25"/>
    <p:sldId id="313" r:id="rId26"/>
    <p:sldId id="309" r:id="rId27"/>
    <p:sldId id="310" r:id="rId28"/>
    <p:sldId id="311" r:id="rId29"/>
    <p:sldId id="312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4" autoAdjust="0"/>
  </p:normalViewPr>
  <p:slideViewPr>
    <p:cSldViewPr>
      <p:cViewPr>
        <p:scale>
          <a:sx n="66" d="100"/>
          <a:sy n="66" d="100"/>
        </p:scale>
        <p:origin x="33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4E69F23-0885-4E15-B933-0F3BC4883B31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09263E8-D2F1-44C7-A744-63B91CB9A4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4C690DB-68A3-432B-92BE-00C95E6A69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1FFC81C-9CBF-4436-A93F-20C4B55636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C3CF0FF-F7F0-4AF9-88FD-58F78F236A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lnSpc>
                <a:spcPct val="100000"/>
              </a:lnSpc>
            </a:pPr>
            <a:fld id="{58A1F9B4-DD89-4876-95A1-8F57F4829D6D}" type="slidenum">
              <a:rPr lang="en-US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162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/>
              <a:t>Copyright © 2011 Accenture All Rights Reserved. </a:t>
            </a:r>
          </a:p>
        </p:txBody>
      </p:sp>
      <p:pic>
        <p:nvPicPr>
          <p:cNvPr id="1030" name="Picture 6" descr="A4_Code_2 [Converted])pool blu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4 laptopgirlside"/>
          <p:cNvPicPr>
            <a:picLocks noChangeAspect="1" noChangeArrowheads="1"/>
          </p:cNvPicPr>
          <p:nvPr/>
        </p:nvPicPr>
        <p:blipFill>
          <a:blip r:embed="rId13" cstate="print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 dirty="0"/>
              <a:t>Copyright </a:t>
            </a:r>
            <a:r>
              <a:rPr lang="en-US" sz="900"/>
              <a:t>© 2011 </a:t>
            </a:r>
            <a:r>
              <a:rPr lang="en-US" sz="900" dirty="0"/>
              <a:t>Accenture All Rights Reserved. Accenture, its logo, and Accenture High Performance Delivered are trademarks of Accenture.</a:t>
            </a:r>
          </a:p>
        </p:txBody>
      </p:sp>
      <p:pic>
        <p:nvPicPr>
          <p:cNvPr id="2052" name="Picture 7" descr="A4_Code_2 [Converted])pool 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 descr="SigHPD_Sz3_2X_gra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‹nº›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381000" y="45720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Application Delivery 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Fundamentals: Java </a:t>
            </a:r>
            <a:r>
              <a:rPr lang="en-US" sz="3200" dirty="0" err="1" smtClean="0">
                <a:solidFill>
                  <a:schemeClr val="accent2"/>
                </a:solidFill>
              </a:rPr>
              <a:t>Avançado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381000" y="5497286"/>
            <a:ext cx="6562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sz="2500" dirty="0" err="1" smtClean="0">
                <a:solidFill>
                  <a:srgbClr val="198B33"/>
                </a:solidFill>
              </a:rPr>
              <a:t>Módulo</a:t>
            </a:r>
            <a:r>
              <a:rPr lang="en-US" sz="2500" dirty="0" smtClean="0">
                <a:solidFill>
                  <a:srgbClr val="198B33"/>
                </a:solidFill>
              </a:rPr>
              <a:t> </a:t>
            </a:r>
            <a:r>
              <a:rPr lang="en-US" sz="2500" dirty="0">
                <a:solidFill>
                  <a:srgbClr val="198B33"/>
                </a:solidFill>
              </a:rPr>
              <a:t>2</a:t>
            </a:r>
            <a:r>
              <a:rPr lang="en-US" sz="2500" dirty="0" smtClean="0">
                <a:solidFill>
                  <a:srgbClr val="198B33"/>
                </a:solidFill>
              </a:rPr>
              <a:t>: Threads</a:t>
            </a:r>
            <a:endParaRPr lang="en-US" sz="2500" dirty="0">
              <a:solidFill>
                <a:srgbClr val="198B33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85934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start</a:t>
            </a:r>
            <a:r>
              <a:rPr lang="pt-BR" dirty="0" smtClean="0"/>
              <a:t>() -  </a:t>
            </a:r>
            <a:r>
              <a:rPr lang="pt-BR" dirty="0"/>
              <a:t>Inicia a execução </a:t>
            </a:r>
            <a:r>
              <a:rPr lang="pt-BR" dirty="0" smtClean="0"/>
              <a:t>da </a:t>
            </a:r>
            <a:r>
              <a:rPr lang="pt-BR" dirty="0"/>
              <a:t>thread (só pode ser invocado uma invocado uma vez).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yield</a:t>
            </a:r>
            <a:r>
              <a:rPr lang="pt-BR" dirty="0" smtClean="0"/>
              <a:t>() - </a:t>
            </a:r>
            <a:r>
              <a:rPr lang="pt-BR" dirty="0"/>
              <a:t>Faz com que a execução </a:t>
            </a:r>
            <a:r>
              <a:rPr lang="pt-BR" dirty="0" smtClean="0"/>
              <a:t>da </a:t>
            </a:r>
            <a:r>
              <a:rPr lang="pt-BR" dirty="0"/>
              <a:t>thread </a:t>
            </a:r>
            <a:r>
              <a:rPr lang="pt-BR" dirty="0" smtClean="0"/>
              <a:t>corrente seja </a:t>
            </a:r>
            <a:r>
              <a:rPr lang="pt-BR" dirty="0"/>
              <a:t>imediatamente suspensa, e </a:t>
            </a:r>
            <a:r>
              <a:rPr lang="pt-BR" dirty="0" smtClean="0"/>
              <a:t>outra </a:t>
            </a:r>
            <a:r>
              <a:rPr lang="pt-BR" dirty="0"/>
              <a:t>thread seja </a:t>
            </a:r>
            <a:r>
              <a:rPr lang="pt-BR" dirty="0" smtClean="0"/>
              <a:t>escalonada.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sleep</a:t>
            </a:r>
            <a:r>
              <a:rPr lang="pt-BR" dirty="0" smtClean="0"/>
              <a:t>(t) - </a:t>
            </a:r>
            <a:r>
              <a:rPr lang="pt-BR" dirty="0"/>
              <a:t>Faz com que </a:t>
            </a:r>
            <a:r>
              <a:rPr lang="pt-BR" dirty="0" smtClean="0"/>
              <a:t>a </a:t>
            </a:r>
            <a:r>
              <a:rPr lang="pt-BR" dirty="0"/>
              <a:t>thread </a:t>
            </a:r>
            <a:r>
              <a:rPr lang="pt-BR" dirty="0" smtClean="0"/>
              <a:t>fique suspensa por </a:t>
            </a:r>
            <a:r>
              <a:rPr lang="pt-BR" dirty="0"/>
              <a:t>t segundos.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wait</a:t>
            </a:r>
            <a:r>
              <a:rPr lang="pt-BR" dirty="0" smtClean="0"/>
              <a:t>() - </a:t>
            </a:r>
            <a:r>
              <a:rPr lang="pt-BR" dirty="0"/>
              <a:t>Faz com que </a:t>
            </a:r>
            <a:r>
              <a:rPr lang="pt-BR" dirty="0" smtClean="0"/>
              <a:t>a </a:t>
            </a:r>
            <a:r>
              <a:rPr lang="pt-BR" dirty="0"/>
              <a:t>thread fique </a:t>
            </a:r>
            <a:r>
              <a:rPr lang="pt-BR" dirty="0" smtClean="0"/>
              <a:t>suspensa </a:t>
            </a:r>
            <a:r>
              <a:rPr lang="pt-BR" dirty="0"/>
              <a:t>até que seja explicitamente </a:t>
            </a:r>
            <a:r>
              <a:rPr lang="pt-BR" dirty="0" smtClean="0"/>
              <a:t>reativada por uma outra thread.</a:t>
            </a: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>
                <a:solidFill>
                  <a:schemeClr val="accent2"/>
                </a:solidFill>
                <a:latin typeface="Calibri"/>
              </a:rPr>
              <a:t>Controlando a Execução 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Ciclo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de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vida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6600" y="6477000"/>
            <a:ext cx="563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http://beginnersbook.com/2013/03/thread-life-cycle-in-java/</a:t>
            </a:r>
            <a:endParaRPr lang="en-US" sz="1200" dirty="0"/>
          </a:p>
        </p:txBody>
      </p:sp>
      <p:pic>
        <p:nvPicPr>
          <p:cNvPr id="7173" name="Picture 5" descr="C:\Users\cinthya.c.florio\Pictures\thread-life-cycle-in-java-flow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9" y="1331380"/>
            <a:ext cx="8787911" cy="503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Ciclo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de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vida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764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New: Uma thread está no estado de nova quando ela foi criada pelo operador new. Neste estado,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/>
              <a:t>ainda não está executando o código dentro dela.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Runnable</a:t>
            </a:r>
            <a:r>
              <a:rPr lang="pt-BR" dirty="0"/>
              <a:t>: Quando o método start() da thread é invocado, ela passa para o estado de </a:t>
            </a:r>
            <a:r>
              <a:rPr lang="pt-BR" dirty="0" err="1"/>
              <a:t>runnable</a:t>
            </a:r>
            <a:r>
              <a:rPr lang="pt-BR" dirty="0"/>
              <a:t>. Quando o código dentro da thread começa a ser executado, ela está executando (ou </a:t>
            </a:r>
            <a:r>
              <a:rPr lang="pt-BR" dirty="0" err="1"/>
              <a:t>running</a:t>
            </a:r>
            <a:r>
              <a:rPr lang="pt-BR" dirty="0"/>
              <a:t>).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Blocked</a:t>
            </a:r>
            <a:r>
              <a:rPr lang="pt-BR" dirty="0"/>
              <a:t>: Quando uma thread entra no estado de bloqueado, uma outra thread é escalonada para executar. Quando ela é reativada (por exemplo, porque ela já acabou o tempo de </a:t>
            </a:r>
            <a:r>
              <a:rPr lang="pt-BR" dirty="0" err="1"/>
              <a:t>sleep</a:t>
            </a:r>
            <a:r>
              <a:rPr lang="pt-BR" dirty="0"/>
              <a:t>), o escalonador verifica se ela tem prioridade maior que a thread que está executando. Em caso positivo, ele </a:t>
            </a:r>
            <a:r>
              <a:rPr lang="pt-BR" dirty="0" err="1"/>
              <a:t>preempta</a:t>
            </a:r>
            <a:r>
              <a:rPr lang="pt-BR" dirty="0"/>
              <a:t> a thread corrente e começa a executar a thread bloqueada novamente. </a:t>
            </a:r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Escalonamento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8076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Mecanismo que determina como os threads </a:t>
            </a:r>
            <a:r>
              <a:rPr lang="pt-BR" dirty="0" smtClean="0"/>
              <a:t>irão </a:t>
            </a:r>
            <a:r>
              <a:rPr lang="pt-BR" dirty="0"/>
              <a:t>utilizar tempo de CPU.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Threads com menor prioridade são escalonados com menor </a:t>
            </a:r>
            <a:r>
              <a:rPr lang="pt-BR" dirty="0" smtClean="0"/>
              <a:t>frequência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Java </a:t>
            </a:r>
            <a:r>
              <a:rPr lang="pt-BR" dirty="0"/>
              <a:t>permite a atribuição de prioridades para </a:t>
            </a:r>
            <a:r>
              <a:rPr lang="pt-BR" dirty="0" smtClean="0"/>
              <a:t>as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Somente </a:t>
            </a:r>
            <a:r>
              <a:rPr lang="pt-BR" dirty="0"/>
              <a:t>os threads no estado </a:t>
            </a:r>
            <a:r>
              <a:rPr lang="pt-BR" dirty="0" err="1"/>
              <a:t>runnable</a:t>
            </a:r>
            <a:r>
              <a:rPr lang="pt-BR" dirty="0"/>
              <a:t> são escalonados para ser executados.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Prioridades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18434" name="Picture 2" descr="C:\Users\cinthya.c.florio\Pictures\ima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" y="2590800"/>
            <a:ext cx="6850063" cy="319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6477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http://www.devmedia.com.br/utilizando-threads-parte-1/4459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840" y="137124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prioridades de threads são usadas para definir quando cada thread deve ter permissão para ser executada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4463"/>
            <a:ext cx="7970488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Prioridade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9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Sincronização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36174"/>
            <a:ext cx="8229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Duas threads podem tentar </a:t>
            </a:r>
            <a:r>
              <a:rPr lang="pt-BR" dirty="0"/>
              <a:t>acessar o mesmo </a:t>
            </a:r>
            <a:r>
              <a:rPr lang="pt-BR" dirty="0" smtClean="0"/>
              <a:t>objeto, ao mesmo tempo, </a:t>
            </a:r>
            <a:r>
              <a:rPr lang="pt-BR" dirty="0"/>
              <a:t>interferindo </a:t>
            </a:r>
            <a:r>
              <a:rPr lang="pt-BR" dirty="0" smtClean="0"/>
              <a:t>uma na outra.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Deve-se </a:t>
            </a:r>
            <a:r>
              <a:rPr lang="pt-BR" dirty="0"/>
              <a:t>tomar o cuidado que as threads acessem </a:t>
            </a:r>
            <a:r>
              <a:rPr lang="pt-BR" dirty="0" smtClean="0"/>
              <a:t>o mesmo </a:t>
            </a:r>
            <a:r>
              <a:rPr lang="pt-BR" dirty="0"/>
              <a:t>objeto uma por </a:t>
            </a:r>
            <a:r>
              <a:rPr lang="pt-BR" dirty="0" smtClean="0"/>
              <a:t>vez, ou seja, sincronização de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449136" y="1219200"/>
            <a:ext cx="70100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ContaCorrente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float </a:t>
            </a:r>
            <a:r>
              <a:rPr lang="en-US" dirty="0" err="1"/>
              <a:t>saldo</a:t>
            </a:r>
            <a:r>
              <a:rPr lang="en-US" dirty="0"/>
              <a:t> = 0; </a:t>
            </a:r>
            <a:endParaRPr lang="en-US" dirty="0" smtClean="0"/>
          </a:p>
          <a:p>
            <a:r>
              <a:rPr lang="en-US" dirty="0" smtClean="0"/>
              <a:t>       float </a:t>
            </a:r>
            <a:r>
              <a:rPr lang="en-US" dirty="0" err="1"/>
              <a:t>tmp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public </a:t>
            </a:r>
            <a:r>
              <a:rPr lang="en-US" dirty="0"/>
              <a:t>float </a:t>
            </a:r>
            <a:r>
              <a:rPr lang="en-US" dirty="0" err="1"/>
              <a:t>getSaldo</a:t>
            </a:r>
            <a:r>
              <a:rPr lang="en-US" dirty="0"/>
              <a:t>(){ return </a:t>
            </a:r>
            <a:r>
              <a:rPr lang="en-US" dirty="0" err="1"/>
              <a:t>saldo</a:t>
            </a:r>
            <a:r>
              <a:rPr lang="en-US" dirty="0"/>
              <a:t>; }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public </a:t>
            </a:r>
            <a:r>
              <a:rPr lang="en-US" dirty="0"/>
              <a:t>void </a:t>
            </a:r>
            <a:r>
              <a:rPr lang="en-US" dirty="0" err="1"/>
              <a:t>depositar</a:t>
            </a:r>
            <a:r>
              <a:rPr lang="en-US" dirty="0"/>
              <a:t>(float valor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{ </a:t>
            </a:r>
            <a:endParaRPr lang="en-US" dirty="0"/>
          </a:p>
          <a:p>
            <a:r>
              <a:rPr lang="en-US" dirty="0" smtClean="0"/>
              <a:t>              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getSaldo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              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tmp+valor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        }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public void </a:t>
            </a:r>
            <a:r>
              <a:rPr lang="en-US" dirty="0" err="1"/>
              <a:t>sacar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float </a:t>
            </a:r>
            <a:r>
              <a:rPr lang="en-US" dirty="0"/>
              <a:t>valor)</a:t>
            </a:r>
          </a:p>
          <a:p>
            <a:pPr lvl="1"/>
            <a:r>
              <a:rPr lang="en-US" dirty="0"/>
              <a:t>{ 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tmp</a:t>
            </a:r>
            <a:r>
              <a:rPr lang="en-US" dirty="0"/>
              <a:t>    = </a:t>
            </a:r>
            <a:r>
              <a:rPr lang="en-US" dirty="0" err="1"/>
              <a:t>getSaldo</a:t>
            </a:r>
            <a:r>
              <a:rPr lang="en-US" dirty="0"/>
              <a:t>(); 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saldo</a:t>
            </a:r>
            <a:r>
              <a:rPr lang="en-US" dirty="0"/>
              <a:t> = </a:t>
            </a:r>
            <a:r>
              <a:rPr lang="en-US" dirty="0" err="1"/>
              <a:t>tmp</a:t>
            </a:r>
            <a:r>
              <a:rPr lang="en-US" dirty="0"/>
              <a:t> - valor; </a:t>
            </a:r>
          </a:p>
          <a:p>
            <a:pPr lvl="1"/>
            <a:r>
              <a:rPr lang="en-US" dirty="0"/>
              <a:t>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Sincronização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4" y="2590800"/>
            <a:ext cx="8215832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6600" y="6504801"/>
            <a:ext cx="3090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http://www.inf.puc-rio.br/~inf1621/java2.pdf</a:t>
            </a:r>
          </a:p>
        </p:txBody>
      </p:sp>
    </p:spTree>
    <p:extLst>
      <p:ext uri="{BB962C8B-B14F-4D97-AF65-F5344CB8AC3E}">
        <p14:creationId xmlns:p14="http://schemas.microsoft.com/office/powerpoint/2010/main" val="1332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Sincronização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289" y="137682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Java </a:t>
            </a:r>
            <a:r>
              <a:rPr lang="pt-BR" dirty="0" smtClean="0"/>
              <a:t>permite </a:t>
            </a:r>
            <a:r>
              <a:rPr lang="pt-BR" dirty="0"/>
              <a:t>restringir o acesso a métodos </a:t>
            </a:r>
            <a:r>
              <a:rPr lang="pt-BR" dirty="0" smtClean="0"/>
              <a:t>de </a:t>
            </a:r>
            <a:r>
              <a:rPr lang="pt-BR" dirty="0"/>
              <a:t>um objeto ou trechos de código através do modificador </a:t>
            </a:r>
            <a:r>
              <a:rPr lang="pt-BR" dirty="0" err="1" smtClean="0"/>
              <a:t>synchronized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74838"/>
            <a:ext cx="7619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public </a:t>
            </a:r>
            <a:r>
              <a:rPr lang="en-US" sz="1400" b="1" dirty="0">
                <a:solidFill>
                  <a:srgbClr val="FF0000"/>
                </a:solidFill>
              </a:rPr>
              <a:t>class </a:t>
            </a:r>
            <a:r>
              <a:rPr lang="en-US" sz="1400" dirty="0" err="1" smtClean="0"/>
              <a:t>ContaCorrente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{ </a:t>
            </a:r>
            <a:endParaRPr lang="en-US" sz="1400" dirty="0" smtClean="0"/>
          </a:p>
          <a:p>
            <a:endParaRPr lang="en-US" sz="1400" dirty="0"/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float </a:t>
            </a:r>
            <a:r>
              <a:rPr lang="en-US" sz="1400" dirty="0" err="1"/>
              <a:t>saldo</a:t>
            </a:r>
            <a:r>
              <a:rPr lang="en-US" sz="1400" dirty="0"/>
              <a:t> = 0; </a:t>
            </a:r>
            <a:endParaRPr lang="en-US" sz="1400" dirty="0" smtClean="0"/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float</a:t>
            </a:r>
            <a:r>
              <a:rPr lang="en-US" sz="1400" dirty="0" smtClean="0"/>
              <a:t> </a:t>
            </a:r>
            <a:r>
              <a:rPr lang="en-US" sz="1400" dirty="0" err="1"/>
              <a:t>saldo</a:t>
            </a:r>
            <a:r>
              <a:rPr lang="en-US" sz="1400" dirty="0"/>
              <a:t> = 0; </a:t>
            </a:r>
            <a:endParaRPr lang="en-US" sz="1400" dirty="0" smtClean="0"/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float</a:t>
            </a:r>
            <a:r>
              <a:rPr lang="en-US" sz="1400" dirty="0" smtClean="0"/>
              <a:t> </a:t>
            </a:r>
            <a:r>
              <a:rPr lang="en-US" sz="1400" dirty="0" err="1"/>
              <a:t>tmp</a:t>
            </a:r>
            <a:r>
              <a:rPr lang="en-US" sz="1400" dirty="0"/>
              <a:t>; </a:t>
            </a:r>
            <a:endParaRPr lang="en-US" sz="1400" dirty="0" smtClean="0"/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float</a:t>
            </a:r>
            <a:r>
              <a:rPr lang="en-US" sz="1400" dirty="0" smtClean="0"/>
              <a:t> </a:t>
            </a:r>
            <a:r>
              <a:rPr lang="en-US" sz="1400" dirty="0" err="1"/>
              <a:t>tmp</a:t>
            </a:r>
            <a:r>
              <a:rPr lang="en-US" sz="1400" dirty="0"/>
              <a:t>; </a:t>
            </a:r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public </a:t>
            </a:r>
            <a:r>
              <a:rPr lang="en-US" sz="1400" b="1" dirty="0">
                <a:solidFill>
                  <a:srgbClr val="FF0000"/>
                </a:solidFill>
              </a:rPr>
              <a:t>float </a:t>
            </a:r>
            <a:r>
              <a:rPr lang="en-US" sz="1400" dirty="0" err="1"/>
              <a:t>getSaldo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{ </a:t>
            </a:r>
          </a:p>
          <a:p>
            <a:pPr lvl="1"/>
            <a:r>
              <a:rPr lang="en-US" sz="1400" dirty="0"/>
              <a:t>	</a:t>
            </a:r>
            <a:r>
              <a:rPr lang="en-US" sz="1400" b="1" dirty="0" smtClean="0">
                <a:solidFill>
                  <a:srgbClr val="FF0000"/>
                </a:solidFill>
              </a:rPr>
              <a:t>return </a:t>
            </a:r>
            <a:r>
              <a:rPr lang="en-US" sz="1400" dirty="0" err="1"/>
              <a:t>saldo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 smtClean="0"/>
              <a:t>} </a:t>
            </a:r>
            <a:endParaRPr lang="en-US" sz="1400" dirty="0" smtClean="0"/>
          </a:p>
          <a:p>
            <a:pPr lvl="1"/>
            <a:endParaRPr lang="en-US" sz="1400" b="1" dirty="0"/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public </a:t>
            </a:r>
            <a:r>
              <a:rPr lang="en-US" sz="1400" b="1" dirty="0">
                <a:solidFill>
                  <a:srgbClr val="FF0000"/>
                </a:solidFill>
              </a:rPr>
              <a:t>synchronized void </a:t>
            </a:r>
            <a:r>
              <a:rPr lang="en-US" sz="1400" dirty="0" err="1" smtClean="0"/>
              <a:t>depositar</a:t>
            </a:r>
            <a:r>
              <a:rPr lang="en-US" sz="1400" dirty="0" smtClean="0"/>
              <a:t>( </a:t>
            </a:r>
            <a:r>
              <a:rPr lang="en-US" sz="1400" b="1" dirty="0" smtClean="0">
                <a:solidFill>
                  <a:srgbClr val="FF0000"/>
                </a:solidFill>
              </a:rPr>
              <a:t>float</a:t>
            </a:r>
            <a:r>
              <a:rPr lang="en-US" sz="1400" dirty="0" smtClean="0"/>
              <a:t> valor )</a:t>
            </a:r>
          </a:p>
          <a:p>
            <a:pPr lvl="1"/>
            <a:r>
              <a:rPr lang="en-US" sz="1400" dirty="0" smtClean="0"/>
              <a:t>{ </a:t>
            </a:r>
            <a:endParaRPr lang="en-US" sz="1400" dirty="0" smtClean="0"/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	</a:t>
            </a:r>
            <a:r>
              <a:rPr lang="en-US" sz="1400" dirty="0" err="1" smtClean="0"/>
              <a:t>tmp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getSaldo</a:t>
            </a:r>
            <a:r>
              <a:rPr lang="en-US" sz="1400" dirty="0"/>
              <a:t>();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getSaldo</a:t>
            </a:r>
            <a:r>
              <a:rPr lang="en-US" sz="1400" dirty="0" smtClean="0"/>
              <a:t>();</a:t>
            </a:r>
          </a:p>
          <a:p>
            <a:pPr lvl="1"/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47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Agenda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570440"/>
            <a:ext cx="822924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vidaThreads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lang="pt-BR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Prioridade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Threads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Sincronização</a:t>
            </a:r>
            <a:endParaRPr lang="en-US" dirty="0" smtClean="0"/>
          </a:p>
          <a:p>
            <a:endParaRPr lang="pt-BR" sz="2400" dirty="0" smtClean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Sincronização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8229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mecanismo de sincronização de Java é baseado </a:t>
            </a:r>
            <a:r>
              <a:rPr lang="pt-BR" dirty="0" smtClean="0"/>
              <a:t>em </a:t>
            </a:r>
            <a:r>
              <a:rPr lang="pt-BR" dirty="0"/>
              <a:t>monitores, e utiliza </a:t>
            </a:r>
            <a:r>
              <a:rPr lang="pt-BR" dirty="0" smtClean="0"/>
              <a:t>uma </a:t>
            </a:r>
            <a:r>
              <a:rPr lang="pt-BR" dirty="0"/>
              <a:t>variável condicional </a:t>
            </a:r>
            <a:r>
              <a:rPr lang="pt-BR" dirty="0" smtClean="0"/>
              <a:t>é </a:t>
            </a:r>
            <a:r>
              <a:rPr lang="pt-BR" dirty="0"/>
              <a:t>o próprio </a:t>
            </a:r>
            <a:r>
              <a:rPr lang="pt-BR" dirty="0" err="1"/>
              <a:t>lock</a:t>
            </a:r>
            <a:r>
              <a:rPr lang="pt-BR" dirty="0"/>
              <a:t> do </a:t>
            </a:r>
            <a:r>
              <a:rPr lang="pt-BR" dirty="0" smtClean="0"/>
              <a:t>objeto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/>
              <a:t>operações </a:t>
            </a:r>
            <a:r>
              <a:rPr lang="pt-BR" dirty="0" err="1"/>
              <a:t>wait</a:t>
            </a:r>
            <a:r>
              <a:rPr lang="pt-BR" dirty="0"/>
              <a:t>(</a:t>
            </a:r>
            <a:r>
              <a:rPr lang="pt-BR" dirty="0" err="1"/>
              <a:t>cond</a:t>
            </a:r>
            <a:r>
              <a:rPr lang="pt-BR" dirty="0"/>
              <a:t>) e </a:t>
            </a:r>
            <a:r>
              <a:rPr lang="pt-BR" dirty="0" err="1"/>
              <a:t>signal</a:t>
            </a:r>
            <a:r>
              <a:rPr lang="pt-BR" dirty="0"/>
              <a:t>(</a:t>
            </a:r>
            <a:r>
              <a:rPr lang="pt-BR" dirty="0" err="1"/>
              <a:t>cond</a:t>
            </a:r>
            <a:r>
              <a:rPr lang="pt-BR" dirty="0"/>
              <a:t>) usada em monitores são representadas em Java pelos em monitores são representadas </a:t>
            </a:r>
            <a:r>
              <a:rPr lang="pt-BR" dirty="0" smtClean="0"/>
              <a:t>pelos </a:t>
            </a:r>
            <a:r>
              <a:rPr lang="pt-BR" dirty="0"/>
              <a:t>métodos </a:t>
            </a:r>
            <a:r>
              <a:rPr lang="pt-BR" dirty="0" err="1"/>
              <a:t>métodos</a:t>
            </a:r>
            <a:r>
              <a:rPr lang="pt-BR" dirty="0"/>
              <a:t> </a:t>
            </a:r>
            <a:r>
              <a:rPr lang="pt-BR" dirty="0" err="1"/>
              <a:t>wait</a:t>
            </a:r>
            <a:r>
              <a:rPr lang="pt-BR" dirty="0"/>
              <a:t>() e </a:t>
            </a:r>
            <a:r>
              <a:rPr lang="pt-BR" dirty="0" err="1"/>
              <a:t>notifyAll</a:t>
            </a:r>
            <a:r>
              <a:rPr lang="pt-BR" dirty="0"/>
              <a:t>().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wait</a:t>
            </a:r>
            <a:r>
              <a:rPr lang="pt-BR" dirty="0"/>
              <a:t>() e </a:t>
            </a:r>
            <a:r>
              <a:rPr lang="pt-BR" dirty="0" err="1"/>
              <a:t>notifyAll</a:t>
            </a:r>
            <a:r>
              <a:rPr lang="pt-BR" dirty="0" smtClean="0"/>
              <a:t>() só </a:t>
            </a:r>
            <a:r>
              <a:rPr lang="pt-BR" dirty="0"/>
              <a:t>podem ser usados </a:t>
            </a:r>
            <a:r>
              <a:rPr lang="pt-BR" dirty="0" smtClean="0"/>
              <a:t>dentro </a:t>
            </a:r>
            <a:r>
              <a:rPr lang="pt-BR" dirty="0"/>
              <a:t>de métodos ou trechos de código </a:t>
            </a:r>
            <a:r>
              <a:rPr lang="pt-BR" dirty="0" err="1" smtClean="0"/>
              <a:t>synchronized</a:t>
            </a:r>
            <a:r>
              <a:rPr lang="pt-BR" dirty="0"/>
              <a:t>, e não recebem parâmetros, já que </a:t>
            </a:r>
            <a:r>
              <a:rPr lang="pt-BR" dirty="0" smtClean="0"/>
              <a:t>atuam </a:t>
            </a:r>
            <a:r>
              <a:rPr lang="pt-BR" dirty="0"/>
              <a:t>sobre o </a:t>
            </a:r>
            <a:r>
              <a:rPr lang="pt-BR" dirty="0" err="1"/>
              <a:t>lock</a:t>
            </a:r>
            <a:r>
              <a:rPr lang="pt-BR" dirty="0"/>
              <a:t> do objeto.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752600" y="1934901"/>
            <a:ext cx="464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/>
              <a:t>BlockingQueue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extends </a:t>
            </a:r>
            <a:r>
              <a:rPr lang="en-US" sz="1600" dirty="0" smtClean="0"/>
              <a:t> Queue </a:t>
            </a:r>
          </a:p>
          <a:p>
            <a:r>
              <a:rPr lang="en-US" sz="1600" dirty="0" smtClean="0"/>
              <a:t>{ </a:t>
            </a:r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public </a:t>
            </a:r>
            <a:r>
              <a:rPr lang="en-US" sz="1600" b="1" dirty="0">
                <a:solidFill>
                  <a:srgbClr val="FF0000"/>
                </a:solidFill>
              </a:rPr>
              <a:t>synchronized Object </a:t>
            </a:r>
            <a:r>
              <a:rPr lang="en-US" sz="1600" dirty="0"/>
              <a:t>remove() </a:t>
            </a:r>
            <a:endParaRPr lang="en-US" sz="1600" dirty="0" smtClean="0"/>
          </a:p>
          <a:p>
            <a:pPr lvl="1"/>
            <a:r>
              <a:rPr lang="en-US" sz="1600" dirty="0" smtClean="0"/>
              <a:t>{ </a:t>
            </a:r>
            <a:endParaRPr lang="en-US" sz="1600" dirty="0" smtClean="0"/>
          </a:p>
          <a:p>
            <a:pPr lvl="2"/>
            <a:r>
              <a:rPr lang="en-US" sz="1600" b="1" dirty="0" smtClean="0">
                <a:solidFill>
                  <a:srgbClr val="FF0000"/>
                </a:solidFill>
              </a:rPr>
              <a:t>while</a:t>
            </a:r>
            <a:r>
              <a:rPr lang="en-US" sz="1600" dirty="0" smtClean="0"/>
              <a:t> </a:t>
            </a:r>
            <a:r>
              <a:rPr lang="en-US" sz="1600" dirty="0" smtClean="0"/>
              <a:t>( </a:t>
            </a:r>
            <a:r>
              <a:rPr lang="en-US" sz="1600" b="1" dirty="0" err="1" smtClean="0">
                <a:solidFill>
                  <a:srgbClr val="FF0000"/>
                </a:solidFill>
              </a:rPr>
              <a:t>isEmpty</a:t>
            </a:r>
            <a:r>
              <a:rPr lang="en-US" sz="1600" dirty="0" smtClean="0"/>
              <a:t>() )  </a:t>
            </a:r>
          </a:p>
          <a:p>
            <a:pPr lvl="2"/>
            <a:r>
              <a:rPr lang="en-US" sz="1600" dirty="0" smtClean="0"/>
              <a:t>{ </a:t>
            </a:r>
            <a:endParaRPr lang="en-US" sz="1600" dirty="0" smtClean="0"/>
          </a:p>
          <a:p>
            <a:pPr lvl="2"/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wait</a:t>
            </a:r>
            <a:r>
              <a:rPr lang="en-US" sz="1600" dirty="0"/>
              <a:t>(); // </a:t>
            </a:r>
            <a:r>
              <a:rPr lang="en-US" sz="1600" dirty="0" err="1"/>
              <a:t>this.wait</a:t>
            </a:r>
            <a:r>
              <a:rPr lang="en-US" sz="1600" dirty="0"/>
              <a:t>() </a:t>
            </a:r>
            <a:endParaRPr lang="en-US" sz="1600" dirty="0" smtClean="0"/>
          </a:p>
          <a:p>
            <a:pPr lvl="2"/>
            <a:r>
              <a:rPr lang="en-US" sz="1600" dirty="0" smtClean="0"/>
              <a:t>} 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return </a:t>
            </a:r>
            <a:r>
              <a:rPr lang="en-US" sz="1600" b="1" dirty="0" err="1">
                <a:solidFill>
                  <a:srgbClr val="FF0000"/>
                </a:solidFill>
              </a:rPr>
              <a:t>super</a:t>
            </a:r>
            <a:r>
              <a:rPr lang="en-US" sz="1600" dirty="0" err="1"/>
              <a:t>.remove</a:t>
            </a:r>
            <a:r>
              <a:rPr lang="en-US" sz="1600" dirty="0"/>
              <a:t>(); </a:t>
            </a:r>
            <a:endParaRPr lang="en-US" sz="1600" dirty="0" smtClean="0"/>
          </a:p>
          <a:p>
            <a:pPr lvl="1"/>
            <a:r>
              <a:rPr lang="en-US" sz="1600" dirty="0" smtClean="0"/>
              <a:t>} 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public </a:t>
            </a:r>
            <a:r>
              <a:rPr lang="en-US" sz="1600" b="1" dirty="0">
                <a:solidFill>
                  <a:srgbClr val="FF0000"/>
                </a:solidFill>
              </a:rPr>
              <a:t>synchronized void </a:t>
            </a:r>
            <a:r>
              <a:rPr lang="en-US" sz="1600" dirty="0"/>
              <a:t>add(</a:t>
            </a:r>
            <a:r>
              <a:rPr lang="en-US" sz="1600" b="1" dirty="0">
                <a:solidFill>
                  <a:srgbClr val="FF0000"/>
                </a:solidFill>
              </a:rPr>
              <a:t>Object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o</a:t>
            </a:r>
            <a:r>
              <a:rPr lang="en-US" sz="1600" dirty="0"/>
              <a:t>) </a:t>
            </a:r>
            <a:endParaRPr lang="en-US" sz="1600" dirty="0" smtClean="0"/>
          </a:p>
          <a:p>
            <a:pPr lvl="1"/>
            <a:r>
              <a:rPr lang="en-US" sz="1600" dirty="0" smtClean="0"/>
              <a:t>{ </a:t>
            </a:r>
            <a:endParaRPr lang="en-US" sz="1600" dirty="0" smtClean="0"/>
          </a:p>
          <a:p>
            <a:pPr lvl="2"/>
            <a:r>
              <a:rPr lang="en-US" sz="1600" b="1" dirty="0" err="1" smtClean="0">
                <a:solidFill>
                  <a:srgbClr val="FF0000"/>
                </a:solidFill>
              </a:rPr>
              <a:t>super.</a:t>
            </a:r>
            <a:r>
              <a:rPr lang="en-US" sz="1600" dirty="0" err="1" smtClean="0"/>
              <a:t>add</a:t>
            </a:r>
            <a:r>
              <a:rPr lang="en-US" sz="1600" dirty="0" smtClean="0"/>
              <a:t>(o</a:t>
            </a:r>
            <a:r>
              <a:rPr lang="en-US" sz="1600" dirty="0"/>
              <a:t>); </a:t>
            </a:r>
            <a:endParaRPr lang="en-US" sz="1600" dirty="0" smtClean="0"/>
          </a:p>
          <a:p>
            <a:pPr lvl="2"/>
            <a:r>
              <a:rPr lang="en-US" sz="1600" b="1" dirty="0" err="1" smtClean="0">
                <a:solidFill>
                  <a:srgbClr val="FF0000"/>
                </a:solidFill>
              </a:rPr>
              <a:t>notifyAll</a:t>
            </a:r>
            <a:r>
              <a:rPr lang="en-US" sz="1600" dirty="0"/>
              <a:t>(); // </a:t>
            </a:r>
            <a:r>
              <a:rPr lang="en-US" sz="1600" dirty="0" err="1"/>
              <a:t>this.notifyAll</a:t>
            </a:r>
            <a:r>
              <a:rPr lang="en-US" sz="1600" dirty="0"/>
              <a:t>() </a:t>
            </a:r>
            <a:endParaRPr lang="en-US" sz="1600" dirty="0" smtClean="0"/>
          </a:p>
          <a:p>
            <a:pPr lvl="1"/>
            <a:r>
              <a:rPr lang="en-US" sz="1600" dirty="0" smtClean="0"/>
              <a:t>}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190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Dúvidas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C:\Users\cinthya.c.florio\Pictures\doub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7" y="1745174"/>
            <a:ext cx="3311525" cy="33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Criando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uma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Thread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libri"/>
              </a:rPr>
              <a:t> </a:t>
            </a:r>
            <a:r>
              <a:rPr lang="en-US" dirty="0" err="1"/>
              <a:t>Em</a:t>
            </a:r>
            <a:r>
              <a:rPr lang="en-US" dirty="0"/>
              <a:t> java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pt-BR" dirty="0"/>
              <a:t>dividir os programas em dois ou mais processos que podem ser executados paralelamente. Exemplo: gerar um relatório em PDF e ao mesmo tempo atualizar a barrinha</a:t>
            </a:r>
            <a:r>
              <a:rPr lang="pt-BR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dirty="0"/>
              <a:t> </a:t>
            </a:r>
            <a:r>
              <a:rPr lang="pt-BR" dirty="0" smtClean="0"/>
              <a:t>Existem duas maneiras para definir uma classe como Thread: </a:t>
            </a:r>
          </a:p>
          <a:p>
            <a:pPr lvl="1">
              <a:buFont typeface="Arial"/>
              <a:buChar char="•"/>
            </a:pPr>
            <a:endParaRPr lang="pt-BR" dirty="0"/>
          </a:p>
          <a:p>
            <a:pPr lvl="1">
              <a:buFont typeface="Arial"/>
              <a:buChar char="•"/>
            </a:pPr>
            <a:r>
              <a:rPr lang="pt-BR" dirty="0" smtClean="0"/>
              <a:t> implementando </a:t>
            </a:r>
            <a:r>
              <a:rPr lang="pt-BR" dirty="0"/>
              <a:t>a interface </a:t>
            </a:r>
            <a:r>
              <a:rPr lang="pt-BR" dirty="0" err="1" smtClean="0"/>
              <a:t>Runnable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 estendendo da </a:t>
            </a:r>
            <a:r>
              <a:rPr lang="pt-BR" dirty="0"/>
              <a:t>classe </a:t>
            </a:r>
            <a:r>
              <a:rPr lang="pt-BR" dirty="0" smtClean="0"/>
              <a:t>Thread</a:t>
            </a:r>
            <a:r>
              <a:rPr lang="pt-BR" dirty="0"/>
              <a:t>;</a:t>
            </a:r>
            <a:endParaRPr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cinthya.c.florio\Pictures\vLRd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03925" cy="40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Criando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uma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Thread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24200" y="6504801"/>
            <a:ext cx="579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http://stackoverflow.com/questions/541487/implements-runnable-vs-extends-thread</a:t>
            </a:r>
          </a:p>
        </p:txBody>
      </p:sp>
    </p:spTree>
    <p:extLst>
      <p:ext uri="{BB962C8B-B14F-4D97-AF65-F5344CB8AC3E}">
        <p14:creationId xmlns:p14="http://schemas.microsoft.com/office/powerpoint/2010/main" val="40096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447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 thread deve ter um método </a:t>
            </a:r>
            <a:r>
              <a:rPr lang="pt-BR" dirty="0" err="1"/>
              <a:t>run</a:t>
            </a:r>
            <a:r>
              <a:rPr lang="pt-BR" dirty="0"/>
              <a:t>(). É neste método que é iniciada a execução da thread. </a:t>
            </a:r>
            <a:r>
              <a:rPr lang="pt-BR" dirty="0" smtClean="0"/>
              <a:t>O </a:t>
            </a:r>
            <a:r>
              <a:rPr lang="pt-BR" dirty="0"/>
              <a:t>método </a:t>
            </a:r>
            <a:r>
              <a:rPr lang="pt-BR" dirty="0" err="1"/>
              <a:t>run</a:t>
            </a:r>
            <a:r>
              <a:rPr lang="pt-BR" dirty="0"/>
              <a:t>() </a:t>
            </a:r>
            <a:r>
              <a:rPr lang="pt-BR" dirty="0" smtClean="0"/>
              <a:t>é equivalente </a:t>
            </a:r>
            <a:r>
              <a:rPr lang="pt-BR" dirty="0"/>
              <a:t>para threads </a:t>
            </a:r>
            <a:r>
              <a:rPr lang="pt-BR" dirty="0" smtClean="0"/>
              <a:t>ao </a:t>
            </a:r>
            <a:r>
              <a:rPr lang="pt-BR" dirty="0"/>
              <a:t>método </a:t>
            </a:r>
            <a:r>
              <a:rPr lang="pt-BR" dirty="0" err="1"/>
              <a:t>main</a:t>
            </a:r>
            <a:r>
              <a:rPr lang="pt-BR" dirty="0"/>
              <a:t>(). 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665274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método </a:t>
            </a:r>
            <a:r>
              <a:rPr lang="pt-BR" dirty="0" err="1"/>
              <a:t>run</a:t>
            </a:r>
            <a:r>
              <a:rPr lang="pt-BR" dirty="0"/>
              <a:t>() não aceita parâmetros. Por isso, quando </a:t>
            </a:r>
            <a:r>
              <a:rPr lang="pt-BR" dirty="0" smtClean="0"/>
              <a:t>desejar </a:t>
            </a:r>
            <a:r>
              <a:rPr lang="pt-BR" dirty="0"/>
              <a:t>passar parâmetros para uma thread, pode fazer isso através do método </a:t>
            </a:r>
            <a:r>
              <a:rPr lang="pt-BR" dirty="0" smtClean="0"/>
              <a:t>construtor.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chamada do método start() da classe Thread, cria uma nova thread e executa o método </a:t>
            </a:r>
            <a:r>
              <a:rPr lang="pt-BR" dirty="0" err="1"/>
              <a:t>run</a:t>
            </a:r>
            <a:r>
              <a:rPr lang="pt-BR" dirty="0"/>
              <a:t>() definido nesta classe thread. </a:t>
            </a:r>
            <a:endParaRPr lang="en-US" dirty="0"/>
          </a:p>
        </p:txBody>
      </p:sp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Criando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uma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Thread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4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739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Estendendo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3439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Estendendo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Thread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628507"/>
            <a:ext cx="807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iniciar </a:t>
            </a:r>
            <a:r>
              <a:rPr lang="pt-BR" dirty="0" smtClean="0"/>
              <a:t>a </a:t>
            </a:r>
            <a:r>
              <a:rPr lang="pt-BR" dirty="0"/>
              <a:t>thread </a:t>
            </a:r>
            <a:r>
              <a:rPr lang="pt-BR" dirty="0" smtClean="0"/>
              <a:t>é </a:t>
            </a:r>
            <a:r>
              <a:rPr lang="pt-BR" dirty="0"/>
              <a:t>necessário </a:t>
            </a:r>
            <a:r>
              <a:rPr lang="pt-BR" dirty="0" smtClean="0"/>
              <a:t>instanciar </a:t>
            </a:r>
            <a:r>
              <a:rPr lang="pt-BR" dirty="0"/>
              <a:t>um objeto da nova classe e invocar </a:t>
            </a:r>
            <a:r>
              <a:rPr lang="pt-BR" dirty="0" smtClean="0"/>
              <a:t>o </a:t>
            </a:r>
            <a:r>
              <a:rPr lang="pt-BR" dirty="0"/>
              <a:t>método start</a:t>
            </a:r>
            <a:r>
              <a:rPr lang="pt-BR" dirty="0" smtClean="0"/>
              <a:t>()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9128"/>
            <a:ext cx="6924886" cy="136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5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28507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Java não permite herança </a:t>
            </a:r>
            <a:r>
              <a:rPr lang="pt-BR" dirty="0" smtClean="0"/>
              <a:t>múltipla, a </a:t>
            </a:r>
            <a:r>
              <a:rPr lang="pt-BR" dirty="0"/>
              <a:t>necessidade de estender a classe Thread restringe </a:t>
            </a:r>
            <a:r>
              <a:rPr lang="pt-BR" dirty="0" smtClean="0"/>
              <a:t>a </a:t>
            </a:r>
            <a:r>
              <a:rPr lang="pt-BR" dirty="0"/>
              <a:t>criação de subclasses </a:t>
            </a:r>
            <a:r>
              <a:rPr lang="pt-BR" dirty="0" smtClean="0"/>
              <a:t>a partir de outra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258" y="2630269"/>
            <a:ext cx="8418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criação </a:t>
            </a:r>
            <a:r>
              <a:rPr lang="pt-BR" dirty="0"/>
              <a:t>de um novo thread é feita através </a:t>
            </a:r>
            <a:r>
              <a:rPr lang="pt-BR" dirty="0" smtClean="0"/>
              <a:t>da </a:t>
            </a:r>
            <a:r>
              <a:rPr lang="pt-BR" dirty="0"/>
              <a:t>instanciação de um objeto thread usando o objeto </a:t>
            </a:r>
            <a:r>
              <a:rPr lang="pt-BR" dirty="0" smtClean="0"/>
              <a:t>que </a:t>
            </a:r>
            <a:r>
              <a:rPr lang="pt-BR" dirty="0"/>
              <a:t>implementa a interface </a:t>
            </a:r>
            <a:r>
              <a:rPr lang="pt-BR" dirty="0" err="1"/>
              <a:t>Runnable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A Interface Runnable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618" y="3676471"/>
            <a:ext cx="8418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Através da utilização da interface </a:t>
            </a:r>
            <a:r>
              <a:rPr lang="pt-BR" dirty="0" err="1"/>
              <a:t>Runnable</a:t>
            </a:r>
            <a:r>
              <a:rPr lang="pt-BR" dirty="0"/>
              <a:t> é </a:t>
            </a:r>
            <a:r>
              <a:rPr lang="pt-BR" dirty="0" smtClean="0"/>
              <a:t>possível </a:t>
            </a:r>
            <a:r>
              <a:rPr lang="pt-BR" dirty="0"/>
              <a:t>criar classes que representem um thread </a:t>
            </a:r>
            <a:r>
              <a:rPr lang="pt-BR" dirty="0" smtClean="0"/>
              <a:t>sem </a:t>
            </a:r>
            <a:r>
              <a:rPr lang="pt-BR" dirty="0"/>
              <a:t>precisar estender a classe Thread. Neste caso sem precisar estender a classe Thread. Neste caso pode-se estender outras classes genéricas.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Exemplo - Implementando </a:t>
            </a:r>
            <a:r>
              <a:rPr lang="pt-BR" sz="3200" b="1" dirty="0" err="1" smtClean="0">
                <a:solidFill>
                  <a:schemeClr val="accent2"/>
                </a:solidFill>
                <a:latin typeface="Calibri"/>
              </a:rPr>
              <a:t>Runnable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143000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BasicThread2 implements Runnable{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/>
              <a:t>pelo</a:t>
            </a:r>
            <a:r>
              <a:rPr lang="en-US" dirty="0"/>
              <a:t> thread 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void run() { ... } }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Teste{ 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main(){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 err="1"/>
              <a:t>Cria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run() </a:t>
            </a:r>
            <a:endParaRPr lang="en-US" dirty="0" smtClean="0"/>
          </a:p>
          <a:p>
            <a:pPr lvl="1"/>
            <a:r>
              <a:rPr lang="en-US" dirty="0" smtClean="0"/>
              <a:t>Runnable </a:t>
            </a:r>
            <a:r>
              <a:rPr lang="en-US" dirty="0" err="1"/>
              <a:t>runnable</a:t>
            </a:r>
            <a:r>
              <a:rPr lang="en-US" dirty="0"/>
              <a:t> = new BasicThread2();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// </a:t>
            </a:r>
            <a:r>
              <a:rPr lang="en-US" dirty="0" err="1"/>
              <a:t>Cria</a:t>
            </a:r>
            <a:r>
              <a:rPr lang="en-US" dirty="0"/>
              <a:t> um novo thread </a:t>
            </a:r>
            <a:r>
              <a:rPr lang="en-US" dirty="0" err="1"/>
              <a:t>usando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runnable </a:t>
            </a:r>
            <a:endParaRPr lang="en-US" dirty="0" smtClean="0"/>
          </a:p>
          <a:p>
            <a:pPr lvl="1"/>
            <a:r>
              <a:rPr lang="en-US" dirty="0" smtClean="0"/>
              <a:t>Thread </a:t>
            </a:r>
            <a:r>
              <a:rPr lang="en-US" dirty="0" err="1"/>
              <a:t>thread</a:t>
            </a:r>
            <a:r>
              <a:rPr lang="en-US" dirty="0"/>
              <a:t> = new Thread(runnable);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// </a:t>
            </a:r>
            <a:r>
              <a:rPr lang="en-US" dirty="0" err="1"/>
              <a:t>inicia</a:t>
            </a:r>
            <a:r>
              <a:rPr lang="en-US" dirty="0"/>
              <a:t> o thread </a:t>
            </a:r>
            <a:endParaRPr lang="en-US" dirty="0" smtClean="0"/>
          </a:p>
          <a:p>
            <a:pPr lvl="1"/>
            <a:r>
              <a:rPr lang="en-US" dirty="0" err="1" smtClean="0"/>
              <a:t>thread.start</a:t>
            </a:r>
            <a:r>
              <a:rPr lang="en-US" dirty="0"/>
              <a:t>(); </a:t>
            </a:r>
            <a:endParaRPr lang="en-US" dirty="0" smtClean="0"/>
          </a:p>
          <a:p>
            <a:pPr lvl="1"/>
            <a:r>
              <a:rPr lang="en-US" dirty="0" smtClean="0"/>
              <a:t>...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TS Branded_v3">
  <a:themeElements>
    <a:clrScheme name="2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2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870</Words>
  <Application>Microsoft Office PowerPoint</Application>
  <PresentationFormat>Apresentação na tela (4:3)</PresentationFormat>
  <Paragraphs>166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Theme2</vt:lpstr>
      <vt:lpstr>2_ATS Branded_v3</vt:lpstr>
      <vt:lpstr>soul1</vt:lpstr>
      <vt:lpstr>1_Custom Design</vt:lpstr>
      <vt:lpstr>Custom Design</vt:lpstr>
      <vt:lpstr>2_Custom Design</vt:lpstr>
      <vt:lpstr>3_Custom Design</vt:lpstr>
      <vt:lpstr>4_Custom Design</vt:lpstr>
      <vt:lpstr>5_Custom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Florio, Cinthya C.</dc:creator>
  <cp:lastModifiedBy>De Souza Vidoto, Laís</cp:lastModifiedBy>
  <cp:revision>128</cp:revision>
  <dcterms:modified xsi:type="dcterms:W3CDTF">2015-12-10T17:59:54Z</dcterms:modified>
</cp:coreProperties>
</file>