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7.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8.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 id="2147484028" r:id="rId7"/>
    <p:sldMasterId id="2147484033" r:id="rId8"/>
    <p:sldMasterId id="2147484045" r:id="rId9"/>
    <p:sldMasterId id="2147484057" r:id="rId10"/>
    <p:sldMasterId id="2147484069" r:id="rId11"/>
    <p:sldMasterId id="2147484081" r:id="rId12"/>
    <p:sldMasterId id="2147484093" r:id="rId13"/>
  </p:sldMasterIdLst>
  <p:notesMasterIdLst>
    <p:notesMasterId r:id="rId74"/>
  </p:notesMasterIdLst>
  <p:handoutMasterIdLst>
    <p:handoutMasterId r:id="rId75"/>
  </p:handoutMasterIdLst>
  <p:sldIdLst>
    <p:sldId id="299" r:id="rId14"/>
    <p:sldId id="313" r:id="rId15"/>
    <p:sldId id="314" r:id="rId16"/>
    <p:sldId id="315" r:id="rId17"/>
    <p:sldId id="316" r:id="rId18"/>
    <p:sldId id="318" r:id="rId19"/>
    <p:sldId id="364" r:id="rId20"/>
    <p:sldId id="319" r:id="rId21"/>
    <p:sldId id="320" r:id="rId22"/>
    <p:sldId id="321" r:id="rId23"/>
    <p:sldId id="322" r:id="rId24"/>
    <p:sldId id="386" r:id="rId25"/>
    <p:sldId id="384" r:id="rId26"/>
    <p:sldId id="388" r:id="rId27"/>
    <p:sldId id="389" r:id="rId28"/>
    <p:sldId id="327" r:id="rId29"/>
    <p:sldId id="328" r:id="rId30"/>
    <p:sldId id="390" r:id="rId31"/>
    <p:sldId id="391" r:id="rId32"/>
    <p:sldId id="329" r:id="rId33"/>
    <p:sldId id="330" r:id="rId34"/>
    <p:sldId id="387" r:id="rId35"/>
    <p:sldId id="335" r:id="rId36"/>
    <p:sldId id="336" r:id="rId37"/>
    <p:sldId id="337" r:id="rId38"/>
    <p:sldId id="338" r:id="rId39"/>
    <p:sldId id="339" r:id="rId40"/>
    <p:sldId id="340" r:id="rId41"/>
    <p:sldId id="341" r:id="rId42"/>
    <p:sldId id="342" r:id="rId43"/>
    <p:sldId id="343" r:id="rId44"/>
    <p:sldId id="403" r:id="rId45"/>
    <p:sldId id="392" r:id="rId46"/>
    <p:sldId id="344" r:id="rId47"/>
    <p:sldId id="345" r:id="rId48"/>
    <p:sldId id="346" r:id="rId49"/>
    <p:sldId id="347" r:id="rId50"/>
    <p:sldId id="348" r:id="rId51"/>
    <p:sldId id="393" r:id="rId52"/>
    <p:sldId id="349" r:id="rId53"/>
    <p:sldId id="394" r:id="rId54"/>
    <p:sldId id="350" r:id="rId55"/>
    <p:sldId id="396" r:id="rId56"/>
    <p:sldId id="397" r:id="rId57"/>
    <p:sldId id="351" r:id="rId58"/>
    <p:sldId id="398" r:id="rId59"/>
    <p:sldId id="352" r:id="rId60"/>
    <p:sldId id="353" r:id="rId61"/>
    <p:sldId id="354" r:id="rId62"/>
    <p:sldId id="399" r:id="rId63"/>
    <p:sldId id="355" r:id="rId64"/>
    <p:sldId id="356" r:id="rId65"/>
    <p:sldId id="357" r:id="rId66"/>
    <p:sldId id="358" r:id="rId67"/>
    <p:sldId id="359" r:id="rId68"/>
    <p:sldId id="360" r:id="rId69"/>
    <p:sldId id="361" r:id="rId70"/>
    <p:sldId id="400" r:id="rId71"/>
    <p:sldId id="401" r:id="rId72"/>
    <p:sldId id="362" r:id="rId73"/>
  </p:sldIdLst>
  <p:sldSz cx="9144000" cy="6858000" type="screen4x3"/>
  <p:notesSz cx="7035800" cy="9194800"/>
  <p:custDataLst>
    <p:tags r:id="rId76"/>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6">
          <p15:clr>
            <a:srgbClr val="A4A3A4"/>
          </p15:clr>
        </p15:guide>
        <p15:guide id="2" pos="22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8AA"/>
    <a:srgbClr val="FFFF99"/>
    <a:srgbClr val="D6EDBD"/>
    <a:srgbClr val="FFCC66"/>
    <a:srgbClr val="008000"/>
    <a:srgbClr val="6CA62C"/>
    <a:srgbClr val="00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6679" autoAdjust="0"/>
  </p:normalViewPr>
  <p:slideViewPr>
    <p:cSldViewPr snapToObjects="1" showGuides="1">
      <p:cViewPr varScale="1">
        <p:scale>
          <a:sx n="79" d="100"/>
          <a:sy n="79" d="100"/>
        </p:scale>
        <p:origin x="1830" y="9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9" d="100"/>
          <a:sy n="79" d="100"/>
        </p:scale>
        <p:origin x="-1956" y="-96"/>
      </p:cViewPr>
      <p:guideLst>
        <p:guide orient="horz" pos="2896"/>
        <p:guide pos="221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slide" Target="slides/slide50.xml"/><Relationship Id="rId68" Type="http://schemas.openxmlformats.org/officeDocument/2006/relationships/slide" Target="slides/slide55.xml"/><Relationship Id="rId76" Type="http://schemas.openxmlformats.org/officeDocument/2006/relationships/tags" Target="tags/tag1.xml"/><Relationship Id="rId7" Type="http://schemas.openxmlformats.org/officeDocument/2006/relationships/slideMaster" Target="slideMasters/slideMaster3.xml"/><Relationship Id="rId71" Type="http://schemas.openxmlformats.org/officeDocument/2006/relationships/slide" Target="slides/slide58.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48.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presProps" Target="presProps.xml"/><Relationship Id="rId8" Type="http://schemas.openxmlformats.org/officeDocument/2006/relationships/slideMaster" Target="slideMasters/slideMaster4.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32047-CD44-4741-89FA-F59A1EC975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CD5CEE72-7997-47EF-B947-E61DE503A9A5}">
      <dgm:prSet/>
      <dgm:spPr>
        <a:ln>
          <a:solidFill>
            <a:srgbClr val="92D050"/>
          </a:solidFill>
        </a:ln>
      </dgm:spPr>
      <dgm:t>
        <a:bodyPr/>
        <a:lstStyle/>
        <a:p>
          <a:pPr algn="l"/>
          <a:r>
            <a:rPr lang="en-US" dirty="0" smtClean="0"/>
            <a:t>It represents an </a:t>
          </a:r>
          <a:r>
            <a:rPr lang="en-US" i="1" dirty="0" smtClean="0"/>
            <a:t>object</a:t>
          </a:r>
        </a:p>
      </dgm:t>
    </dgm:pt>
    <dgm:pt modelId="{8551E42B-F4CF-4BF1-B940-298DFCCFC5CF}">
      <dgm:prSet custT="1"/>
      <dgm:spPr>
        <a:ln>
          <a:solidFill>
            <a:srgbClr val="92D050"/>
          </a:solidFill>
        </a:ln>
      </dgm:spPr>
      <dgm:t>
        <a:bodyPr/>
        <a:lstStyle/>
        <a:p>
          <a:r>
            <a:rPr lang="en-US" sz="2000" dirty="0" smtClean="0"/>
            <a:t>Reference Data Types</a:t>
          </a:r>
        </a:p>
      </dgm:t>
    </dgm:pt>
    <dgm:pt modelId="{335C7EB9-FD4B-460A-A1F9-6AD2C4ADE45D}" type="sibTrans" cxnId="{16FFFD47-8A88-400D-9307-03032D099989}">
      <dgm:prSet/>
      <dgm:spPr/>
      <dgm:t>
        <a:bodyPr/>
        <a:lstStyle/>
        <a:p>
          <a:endParaRPr lang="en-GB"/>
        </a:p>
      </dgm:t>
    </dgm:pt>
    <dgm:pt modelId="{E47B7F79-9C9F-4FAC-86FC-13D3D396AACD}" type="parTrans" cxnId="{16FFFD47-8A88-400D-9307-03032D099989}">
      <dgm:prSet/>
      <dgm:spPr/>
      <dgm:t>
        <a:bodyPr/>
        <a:lstStyle/>
        <a:p>
          <a:endParaRPr lang="en-GB"/>
        </a:p>
      </dgm:t>
    </dgm:pt>
    <dgm:pt modelId="{1996A7DE-436D-4F2B-A0DB-35149DB1839B}" type="sibTrans" cxnId="{B11C5BFD-58B6-4027-8702-DC868733A4E1}">
      <dgm:prSet/>
      <dgm:spPr/>
      <dgm:t>
        <a:bodyPr/>
        <a:lstStyle/>
        <a:p>
          <a:endParaRPr lang="en-GB"/>
        </a:p>
      </dgm:t>
    </dgm:pt>
    <dgm:pt modelId="{3AFB2A2E-B9EB-48EA-BF78-E01AA03A4935}" type="parTrans" cxnId="{B11C5BFD-58B6-4027-8702-DC868733A4E1}">
      <dgm:prSet/>
      <dgm:spPr/>
      <dgm:t>
        <a:bodyPr/>
        <a:lstStyle/>
        <a:p>
          <a:endParaRPr lang="en-GB"/>
        </a:p>
      </dgm:t>
    </dgm:pt>
    <dgm:pt modelId="{BFC140F2-08BD-4F17-A92E-3CD033655D8D}">
      <dgm:prSet/>
      <dgm:spPr>
        <a:ln>
          <a:solidFill>
            <a:schemeClr val="accent6">
              <a:lumMod val="60000"/>
              <a:lumOff val="40000"/>
            </a:schemeClr>
          </a:solidFill>
        </a:ln>
      </dgm:spPr>
      <dgm:t>
        <a:bodyPr/>
        <a:lstStyle/>
        <a:p>
          <a:pPr algn="l"/>
          <a:r>
            <a:rPr lang="en-US" dirty="0" smtClean="0"/>
            <a:t>It represents a single, atomic value, and is used as the building blocks of more complex types</a:t>
          </a:r>
        </a:p>
      </dgm:t>
    </dgm:pt>
    <dgm:pt modelId="{D6B7B07B-5E1E-45E1-A94D-04A2AF2A3C65}">
      <dgm:prSet phldrT="[Text]" custT="1"/>
      <dgm:spPr>
        <a:solidFill>
          <a:schemeClr val="bg1">
            <a:alpha val="90000"/>
          </a:schemeClr>
        </a:solidFill>
        <a:ln>
          <a:solidFill>
            <a:schemeClr val="accent6">
              <a:lumMod val="60000"/>
              <a:lumOff val="40000"/>
            </a:schemeClr>
          </a:solidFill>
        </a:ln>
      </dgm:spPr>
      <dgm:t>
        <a:bodyPr/>
        <a:lstStyle/>
        <a:p>
          <a:r>
            <a:rPr lang="en-US" sz="2000" dirty="0" smtClean="0"/>
            <a:t>Primitive Data Types</a:t>
          </a:r>
          <a:endParaRPr lang="en-GB" sz="2000" dirty="0"/>
        </a:p>
      </dgm:t>
    </dgm:pt>
    <dgm:pt modelId="{4A07A651-CA42-4D2A-BD33-1964B38F90A3}" type="sibTrans" cxnId="{E5A90D1B-A4F7-4B14-82E9-0278C0F5ED55}">
      <dgm:prSet/>
      <dgm:spPr/>
      <dgm:t>
        <a:bodyPr/>
        <a:lstStyle/>
        <a:p>
          <a:endParaRPr lang="en-GB"/>
        </a:p>
      </dgm:t>
    </dgm:pt>
    <dgm:pt modelId="{53A70688-6F56-42C6-B260-50C2ACB8D127}" type="parTrans" cxnId="{E5A90D1B-A4F7-4B14-82E9-0278C0F5ED55}">
      <dgm:prSet/>
      <dgm:spPr/>
      <dgm:t>
        <a:bodyPr/>
        <a:lstStyle/>
        <a:p>
          <a:endParaRPr lang="en-GB"/>
        </a:p>
      </dgm:t>
    </dgm:pt>
    <dgm:pt modelId="{FBD72BCA-4AF6-47A0-997B-A02146B6421B}" type="sibTrans" cxnId="{2C7695D3-A624-4485-B9F1-12A11FBA9092}">
      <dgm:prSet/>
      <dgm:spPr/>
      <dgm:t>
        <a:bodyPr/>
        <a:lstStyle/>
        <a:p>
          <a:endParaRPr lang="en-GB"/>
        </a:p>
      </dgm:t>
    </dgm:pt>
    <dgm:pt modelId="{DBEB2A35-4324-4920-8E8C-560B9332A2B4}" type="parTrans" cxnId="{2C7695D3-A624-4485-B9F1-12A11FBA9092}">
      <dgm:prSet/>
      <dgm:spPr/>
      <dgm:t>
        <a:bodyPr/>
        <a:lstStyle/>
        <a:p>
          <a:endParaRPr lang="en-GB"/>
        </a:p>
      </dgm:t>
    </dgm:pt>
    <dgm:pt modelId="{6C6148FB-A1EB-4AA1-8B82-29EF2FE81204}">
      <dgm:prSet phldrT="[Text]" custT="1"/>
      <dgm:spPr/>
      <dgm:t>
        <a:bodyPr/>
        <a:lstStyle/>
        <a:p>
          <a:r>
            <a:rPr lang="en-GB" sz="2000" dirty="0" smtClean="0"/>
            <a:t>Data Types</a:t>
          </a:r>
          <a:endParaRPr lang="en-GB" sz="2000" dirty="0"/>
        </a:p>
      </dgm:t>
    </dgm:pt>
    <dgm:pt modelId="{B5AD6E47-41AC-4411-B317-084E7880870B}" type="parTrans" cxnId="{3EB333C0-115B-4B7B-BC76-215BB676E078}">
      <dgm:prSet/>
      <dgm:spPr/>
      <dgm:t>
        <a:bodyPr/>
        <a:lstStyle/>
        <a:p>
          <a:endParaRPr lang="en-GB"/>
        </a:p>
      </dgm:t>
    </dgm:pt>
    <dgm:pt modelId="{13E0A439-162B-45C6-9369-072A40247ABC}" type="sibTrans" cxnId="{3EB333C0-115B-4B7B-BC76-215BB676E078}">
      <dgm:prSet/>
      <dgm:spPr/>
      <dgm:t>
        <a:bodyPr/>
        <a:lstStyle/>
        <a:p>
          <a:endParaRPr lang="en-GB"/>
        </a:p>
      </dgm:t>
    </dgm:pt>
    <dgm:pt modelId="{F22B1DE3-154E-4294-9701-3CA1943E2E8C}" type="pres">
      <dgm:prSet presAssocID="{D4E32047-CD44-4741-89FA-F59A1EC975C7}" presName="hierChild1" presStyleCnt="0">
        <dgm:presLayoutVars>
          <dgm:chPref val="1"/>
          <dgm:dir/>
          <dgm:animOne val="branch"/>
          <dgm:animLvl val="lvl"/>
          <dgm:resizeHandles/>
        </dgm:presLayoutVars>
      </dgm:prSet>
      <dgm:spPr/>
      <dgm:t>
        <a:bodyPr/>
        <a:lstStyle/>
        <a:p>
          <a:endParaRPr lang="en-GB"/>
        </a:p>
      </dgm:t>
    </dgm:pt>
    <dgm:pt modelId="{90D39CD1-CFFC-4E1B-B4BC-858E92921BBE}" type="pres">
      <dgm:prSet presAssocID="{6C6148FB-A1EB-4AA1-8B82-29EF2FE81204}" presName="hierRoot1" presStyleCnt="0"/>
      <dgm:spPr/>
    </dgm:pt>
    <dgm:pt modelId="{DC9E36E9-E172-4B68-9C08-DB705FC8EEA8}" type="pres">
      <dgm:prSet presAssocID="{6C6148FB-A1EB-4AA1-8B82-29EF2FE81204}" presName="composite" presStyleCnt="0"/>
      <dgm:spPr/>
    </dgm:pt>
    <dgm:pt modelId="{19EAD65B-FC32-489E-934B-A581C9D0C5B4}" type="pres">
      <dgm:prSet presAssocID="{6C6148FB-A1EB-4AA1-8B82-29EF2FE81204}" presName="background" presStyleLbl="node0" presStyleIdx="0" presStyleCnt="1"/>
      <dgm:spPr/>
    </dgm:pt>
    <dgm:pt modelId="{6BFBD55F-65C4-4065-BAA4-B6D69A309CC7}" type="pres">
      <dgm:prSet presAssocID="{6C6148FB-A1EB-4AA1-8B82-29EF2FE81204}" presName="text" presStyleLbl="fgAcc0" presStyleIdx="0" presStyleCnt="1" custScaleX="150207" custScaleY="57853">
        <dgm:presLayoutVars>
          <dgm:chPref val="3"/>
        </dgm:presLayoutVars>
      </dgm:prSet>
      <dgm:spPr/>
      <dgm:t>
        <a:bodyPr/>
        <a:lstStyle/>
        <a:p>
          <a:endParaRPr lang="en-GB"/>
        </a:p>
      </dgm:t>
    </dgm:pt>
    <dgm:pt modelId="{DBAD0ACC-297C-42AE-87E4-5D05319B843B}" type="pres">
      <dgm:prSet presAssocID="{6C6148FB-A1EB-4AA1-8B82-29EF2FE81204}" presName="hierChild2" presStyleCnt="0"/>
      <dgm:spPr/>
    </dgm:pt>
    <dgm:pt modelId="{227413DB-FF5C-4579-AF80-F976387666BB}" type="pres">
      <dgm:prSet presAssocID="{53A70688-6F56-42C6-B260-50C2ACB8D127}" presName="Name10" presStyleLbl="parChTrans1D2" presStyleIdx="0" presStyleCnt="2"/>
      <dgm:spPr/>
      <dgm:t>
        <a:bodyPr/>
        <a:lstStyle/>
        <a:p>
          <a:endParaRPr lang="en-GB"/>
        </a:p>
      </dgm:t>
    </dgm:pt>
    <dgm:pt modelId="{B815D90F-3EBF-4106-9B45-AAF756A55CD9}" type="pres">
      <dgm:prSet presAssocID="{D6B7B07B-5E1E-45E1-A94D-04A2AF2A3C65}" presName="hierRoot2" presStyleCnt="0"/>
      <dgm:spPr/>
    </dgm:pt>
    <dgm:pt modelId="{3EF9ED9F-01A8-40F3-BFA2-132F450E9E4B}" type="pres">
      <dgm:prSet presAssocID="{D6B7B07B-5E1E-45E1-A94D-04A2AF2A3C65}" presName="composite2" presStyleCnt="0"/>
      <dgm:spPr/>
    </dgm:pt>
    <dgm:pt modelId="{ECFDEC2A-AD00-4D30-A2F9-930D488BAAD3}" type="pres">
      <dgm:prSet presAssocID="{D6B7B07B-5E1E-45E1-A94D-04A2AF2A3C65}" presName="background2" presStyleLbl="node2" presStyleIdx="0" presStyleCnt="2"/>
      <dgm:spPr>
        <a:solidFill>
          <a:schemeClr val="accent2">
            <a:lumMod val="40000"/>
            <a:lumOff val="60000"/>
          </a:schemeClr>
        </a:solidFill>
      </dgm:spPr>
      <dgm:t>
        <a:bodyPr/>
        <a:lstStyle/>
        <a:p>
          <a:endParaRPr lang="en-GB"/>
        </a:p>
      </dgm:t>
    </dgm:pt>
    <dgm:pt modelId="{D3E6E91E-A8A4-4570-A19E-75303BCF7318}" type="pres">
      <dgm:prSet presAssocID="{D6B7B07B-5E1E-45E1-A94D-04A2AF2A3C65}" presName="text2" presStyleLbl="fgAcc2" presStyleIdx="0" presStyleCnt="2" custScaleX="156137" custScaleY="74259" custLinFactNeighborX="-31997">
        <dgm:presLayoutVars>
          <dgm:chPref val="3"/>
        </dgm:presLayoutVars>
      </dgm:prSet>
      <dgm:spPr/>
      <dgm:t>
        <a:bodyPr/>
        <a:lstStyle/>
        <a:p>
          <a:endParaRPr lang="en-GB"/>
        </a:p>
      </dgm:t>
    </dgm:pt>
    <dgm:pt modelId="{225C1635-7FE2-408E-878C-C996097D37A1}" type="pres">
      <dgm:prSet presAssocID="{D6B7B07B-5E1E-45E1-A94D-04A2AF2A3C65}" presName="hierChild3" presStyleCnt="0"/>
      <dgm:spPr/>
    </dgm:pt>
    <dgm:pt modelId="{E6FEB984-3C8C-40EA-8701-200A50B83451}" type="pres">
      <dgm:prSet presAssocID="{DBEB2A35-4324-4920-8E8C-560B9332A2B4}" presName="Name17" presStyleLbl="parChTrans1D3" presStyleIdx="0" presStyleCnt="2"/>
      <dgm:spPr/>
      <dgm:t>
        <a:bodyPr/>
        <a:lstStyle/>
        <a:p>
          <a:endParaRPr lang="en-GB"/>
        </a:p>
      </dgm:t>
    </dgm:pt>
    <dgm:pt modelId="{7EDA5ED4-E76C-44AC-9DA9-43880757C3E4}" type="pres">
      <dgm:prSet presAssocID="{BFC140F2-08BD-4F17-A92E-3CD033655D8D}" presName="hierRoot3" presStyleCnt="0"/>
      <dgm:spPr/>
    </dgm:pt>
    <dgm:pt modelId="{2928D25B-5AA1-47E4-81C2-CD3409111C64}" type="pres">
      <dgm:prSet presAssocID="{BFC140F2-08BD-4F17-A92E-3CD033655D8D}" presName="composite3" presStyleCnt="0"/>
      <dgm:spPr/>
    </dgm:pt>
    <dgm:pt modelId="{83256A7E-30D9-4E0A-9491-EBCFB75752A5}" type="pres">
      <dgm:prSet presAssocID="{BFC140F2-08BD-4F17-A92E-3CD033655D8D}" presName="background3" presStyleLbl="node3" presStyleIdx="0" presStyleCnt="2"/>
      <dgm:spPr>
        <a:solidFill>
          <a:schemeClr val="accent2">
            <a:lumMod val="40000"/>
            <a:lumOff val="60000"/>
          </a:schemeClr>
        </a:solidFill>
      </dgm:spPr>
      <dgm:t>
        <a:bodyPr/>
        <a:lstStyle/>
        <a:p>
          <a:endParaRPr lang="en-GB"/>
        </a:p>
      </dgm:t>
    </dgm:pt>
    <dgm:pt modelId="{7BDB85BF-6224-416B-9150-34C91B39C7DA}" type="pres">
      <dgm:prSet presAssocID="{BFC140F2-08BD-4F17-A92E-3CD033655D8D}" presName="text3" presStyleLbl="fgAcc3" presStyleIdx="0" presStyleCnt="2" custScaleX="201922" custScaleY="137853" custLinFactNeighborX="-31869">
        <dgm:presLayoutVars>
          <dgm:chPref val="3"/>
        </dgm:presLayoutVars>
      </dgm:prSet>
      <dgm:spPr/>
      <dgm:t>
        <a:bodyPr/>
        <a:lstStyle/>
        <a:p>
          <a:endParaRPr lang="en-GB"/>
        </a:p>
      </dgm:t>
    </dgm:pt>
    <dgm:pt modelId="{AFEFFBF3-6367-4F54-9614-12CBAE10CE9C}" type="pres">
      <dgm:prSet presAssocID="{BFC140F2-08BD-4F17-A92E-3CD033655D8D}" presName="hierChild4" presStyleCnt="0"/>
      <dgm:spPr/>
    </dgm:pt>
    <dgm:pt modelId="{03024BBE-AF5A-4AE8-B0ED-8FD431A211B7}" type="pres">
      <dgm:prSet presAssocID="{E47B7F79-9C9F-4FAC-86FC-13D3D396AACD}" presName="Name10" presStyleLbl="parChTrans1D2" presStyleIdx="1" presStyleCnt="2"/>
      <dgm:spPr/>
      <dgm:t>
        <a:bodyPr/>
        <a:lstStyle/>
        <a:p>
          <a:endParaRPr lang="en-GB"/>
        </a:p>
      </dgm:t>
    </dgm:pt>
    <dgm:pt modelId="{7CEC4393-6B80-4DC9-AE6A-CEC98FC0F6DB}" type="pres">
      <dgm:prSet presAssocID="{8551E42B-F4CF-4BF1-B940-298DFCCFC5CF}" presName="hierRoot2" presStyleCnt="0"/>
      <dgm:spPr/>
    </dgm:pt>
    <dgm:pt modelId="{23E48766-3AC3-42F8-8813-B9663304E3C9}" type="pres">
      <dgm:prSet presAssocID="{8551E42B-F4CF-4BF1-B940-298DFCCFC5CF}" presName="composite2" presStyleCnt="0"/>
      <dgm:spPr/>
    </dgm:pt>
    <dgm:pt modelId="{39A257FD-F22B-48EA-AC26-BD1B9808E574}" type="pres">
      <dgm:prSet presAssocID="{8551E42B-F4CF-4BF1-B940-298DFCCFC5CF}" presName="background2" presStyleLbl="node2" presStyleIdx="1" presStyleCnt="2"/>
      <dgm:spPr>
        <a:solidFill>
          <a:srgbClr val="CAE8AA"/>
        </a:solidFill>
      </dgm:spPr>
      <dgm:t>
        <a:bodyPr/>
        <a:lstStyle/>
        <a:p>
          <a:endParaRPr lang="en-GB"/>
        </a:p>
      </dgm:t>
    </dgm:pt>
    <dgm:pt modelId="{3FCAAE03-5276-4B79-B8F9-D844A7DE2471}" type="pres">
      <dgm:prSet presAssocID="{8551E42B-F4CF-4BF1-B940-298DFCCFC5CF}" presName="text2" presStyleLbl="fgAcc2" presStyleIdx="1" presStyleCnt="2" custScaleX="178024" custScaleY="71979" custLinFactNeighborX="25273">
        <dgm:presLayoutVars>
          <dgm:chPref val="3"/>
        </dgm:presLayoutVars>
      </dgm:prSet>
      <dgm:spPr/>
      <dgm:t>
        <a:bodyPr/>
        <a:lstStyle/>
        <a:p>
          <a:endParaRPr lang="en-GB"/>
        </a:p>
      </dgm:t>
    </dgm:pt>
    <dgm:pt modelId="{742B9F06-364E-4CBC-8D22-966E107902D9}" type="pres">
      <dgm:prSet presAssocID="{8551E42B-F4CF-4BF1-B940-298DFCCFC5CF}" presName="hierChild3" presStyleCnt="0"/>
      <dgm:spPr/>
    </dgm:pt>
    <dgm:pt modelId="{8C446CA7-194C-4C23-96A5-2F7E7B43F830}" type="pres">
      <dgm:prSet presAssocID="{3AFB2A2E-B9EB-48EA-BF78-E01AA03A4935}" presName="Name17" presStyleLbl="parChTrans1D3" presStyleIdx="1" presStyleCnt="2"/>
      <dgm:spPr/>
      <dgm:t>
        <a:bodyPr/>
        <a:lstStyle/>
        <a:p>
          <a:endParaRPr lang="en-GB"/>
        </a:p>
      </dgm:t>
    </dgm:pt>
    <dgm:pt modelId="{D0547010-81E1-43D5-AA34-6EE8E72CAF94}" type="pres">
      <dgm:prSet presAssocID="{CD5CEE72-7997-47EF-B947-E61DE503A9A5}" presName="hierRoot3" presStyleCnt="0"/>
      <dgm:spPr/>
    </dgm:pt>
    <dgm:pt modelId="{53F6DB1E-F992-4D4A-B9F4-F257B5817EF8}" type="pres">
      <dgm:prSet presAssocID="{CD5CEE72-7997-47EF-B947-E61DE503A9A5}" presName="composite3" presStyleCnt="0"/>
      <dgm:spPr/>
    </dgm:pt>
    <dgm:pt modelId="{2ED8FBCC-4F15-40EB-918F-E20382AC6A63}" type="pres">
      <dgm:prSet presAssocID="{CD5CEE72-7997-47EF-B947-E61DE503A9A5}" presName="background3" presStyleLbl="node3" presStyleIdx="1" presStyleCnt="2"/>
      <dgm:spPr>
        <a:solidFill>
          <a:srgbClr val="CAE8AA"/>
        </a:solidFill>
      </dgm:spPr>
      <dgm:t>
        <a:bodyPr/>
        <a:lstStyle/>
        <a:p>
          <a:endParaRPr lang="en-GB"/>
        </a:p>
      </dgm:t>
    </dgm:pt>
    <dgm:pt modelId="{AC092496-BDC5-425B-8E4B-5E4733D5DAC6}" type="pres">
      <dgm:prSet presAssocID="{CD5CEE72-7997-47EF-B947-E61DE503A9A5}" presName="text3" presStyleLbl="fgAcc3" presStyleIdx="1" presStyleCnt="2" custScaleX="179894" custScaleY="137853" custLinFactNeighborX="25346">
        <dgm:presLayoutVars>
          <dgm:chPref val="3"/>
        </dgm:presLayoutVars>
      </dgm:prSet>
      <dgm:spPr/>
      <dgm:t>
        <a:bodyPr/>
        <a:lstStyle/>
        <a:p>
          <a:endParaRPr lang="en-GB"/>
        </a:p>
      </dgm:t>
    </dgm:pt>
    <dgm:pt modelId="{6F3B8A65-A9B7-46EC-87D3-DB7095295F12}" type="pres">
      <dgm:prSet presAssocID="{CD5CEE72-7997-47EF-B947-E61DE503A9A5}" presName="hierChild4" presStyleCnt="0"/>
      <dgm:spPr/>
    </dgm:pt>
  </dgm:ptLst>
  <dgm:cxnLst>
    <dgm:cxn modelId="{803A882D-26D4-4A38-863D-D1EEC428C552}" type="presOf" srcId="{8551E42B-F4CF-4BF1-B940-298DFCCFC5CF}" destId="{3FCAAE03-5276-4B79-B8F9-D844A7DE2471}" srcOrd="0" destOrd="0" presId="urn:microsoft.com/office/officeart/2005/8/layout/hierarchy1"/>
    <dgm:cxn modelId="{60D291CF-2AF7-4848-8EE7-8CAC17E10C54}" type="presOf" srcId="{D4E32047-CD44-4741-89FA-F59A1EC975C7}" destId="{F22B1DE3-154E-4294-9701-3CA1943E2E8C}" srcOrd="0" destOrd="0" presId="urn:microsoft.com/office/officeart/2005/8/layout/hierarchy1"/>
    <dgm:cxn modelId="{893AA76E-B9BC-4641-A221-DD9BA9B3517C}" type="presOf" srcId="{E47B7F79-9C9F-4FAC-86FC-13D3D396AACD}" destId="{03024BBE-AF5A-4AE8-B0ED-8FD431A211B7}" srcOrd="0" destOrd="0" presId="urn:microsoft.com/office/officeart/2005/8/layout/hierarchy1"/>
    <dgm:cxn modelId="{2C7695D3-A624-4485-B9F1-12A11FBA9092}" srcId="{D6B7B07B-5E1E-45E1-A94D-04A2AF2A3C65}" destId="{BFC140F2-08BD-4F17-A92E-3CD033655D8D}" srcOrd="0" destOrd="0" parTransId="{DBEB2A35-4324-4920-8E8C-560B9332A2B4}" sibTransId="{FBD72BCA-4AF6-47A0-997B-A02146B6421B}"/>
    <dgm:cxn modelId="{7C5E46F9-AD12-4362-B182-1CD97587CCF0}" type="presOf" srcId="{53A70688-6F56-42C6-B260-50C2ACB8D127}" destId="{227413DB-FF5C-4579-AF80-F976387666BB}" srcOrd="0" destOrd="0" presId="urn:microsoft.com/office/officeart/2005/8/layout/hierarchy1"/>
    <dgm:cxn modelId="{8D748FB4-2CF8-4CE8-88CF-6C031FF9CFBA}" type="presOf" srcId="{BFC140F2-08BD-4F17-A92E-3CD033655D8D}" destId="{7BDB85BF-6224-416B-9150-34C91B39C7DA}" srcOrd="0" destOrd="0" presId="urn:microsoft.com/office/officeart/2005/8/layout/hierarchy1"/>
    <dgm:cxn modelId="{B11C5BFD-58B6-4027-8702-DC868733A4E1}" srcId="{8551E42B-F4CF-4BF1-B940-298DFCCFC5CF}" destId="{CD5CEE72-7997-47EF-B947-E61DE503A9A5}" srcOrd="0" destOrd="0" parTransId="{3AFB2A2E-B9EB-48EA-BF78-E01AA03A4935}" sibTransId="{1996A7DE-436D-4F2B-A0DB-35149DB1839B}"/>
    <dgm:cxn modelId="{E5A90D1B-A4F7-4B14-82E9-0278C0F5ED55}" srcId="{6C6148FB-A1EB-4AA1-8B82-29EF2FE81204}" destId="{D6B7B07B-5E1E-45E1-A94D-04A2AF2A3C65}" srcOrd="0" destOrd="0" parTransId="{53A70688-6F56-42C6-B260-50C2ACB8D127}" sibTransId="{4A07A651-CA42-4D2A-BD33-1964B38F90A3}"/>
    <dgm:cxn modelId="{BFA197A5-F0B4-4942-AB20-F2F11114EAA7}" type="presOf" srcId="{D6B7B07B-5E1E-45E1-A94D-04A2AF2A3C65}" destId="{D3E6E91E-A8A4-4570-A19E-75303BCF7318}" srcOrd="0" destOrd="0" presId="urn:microsoft.com/office/officeart/2005/8/layout/hierarchy1"/>
    <dgm:cxn modelId="{237D3530-99A6-4D40-9B58-5E81D8649663}" type="presOf" srcId="{6C6148FB-A1EB-4AA1-8B82-29EF2FE81204}" destId="{6BFBD55F-65C4-4065-BAA4-B6D69A309CC7}" srcOrd="0" destOrd="0" presId="urn:microsoft.com/office/officeart/2005/8/layout/hierarchy1"/>
    <dgm:cxn modelId="{2F43865E-D3C0-4759-8BC5-4CA994ED4D18}" type="presOf" srcId="{DBEB2A35-4324-4920-8E8C-560B9332A2B4}" destId="{E6FEB984-3C8C-40EA-8701-200A50B83451}" srcOrd="0" destOrd="0" presId="urn:microsoft.com/office/officeart/2005/8/layout/hierarchy1"/>
    <dgm:cxn modelId="{3EB333C0-115B-4B7B-BC76-215BB676E078}" srcId="{D4E32047-CD44-4741-89FA-F59A1EC975C7}" destId="{6C6148FB-A1EB-4AA1-8B82-29EF2FE81204}" srcOrd="0" destOrd="0" parTransId="{B5AD6E47-41AC-4411-B317-084E7880870B}" sibTransId="{13E0A439-162B-45C6-9369-072A40247ABC}"/>
    <dgm:cxn modelId="{8284023A-B59D-47BB-A9D2-DDF88146C199}" type="presOf" srcId="{CD5CEE72-7997-47EF-B947-E61DE503A9A5}" destId="{AC092496-BDC5-425B-8E4B-5E4733D5DAC6}" srcOrd="0" destOrd="0" presId="urn:microsoft.com/office/officeart/2005/8/layout/hierarchy1"/>
    <dgm:cxn modelId="{231D6468-F8ED-4A2B-9FE8-EB7300C8F8E8}" type="presOf" srcId="{3AFB2A2E-B9EB-48EA-BF78-E01AA03A4935}" destId="{8C446CA7-194C-4C23-96A5-2F7E7B43F830}" srcOrd="0" destOrd="0" presId="urn:microsoft.com/office/officeart/2005/8/layout/hierarchy1"/>
    <dgm:cxn modelId="{16FFFD47-8A88-400D-9307-03032D099989}" srcId="{6C6148FB-A1EB-4AA1-8B82-29EF2FE81204}" destId="{8551E42B-F4CF-4BF1-B940-298DFCCFC5CF}" srcOrd="1" destOrd="0" parTransId="{E47B7F79-9C9F-4FAC-86FC-13D3D396AACD}" sibTransId="{335C7EB9-FD4B-460A-A1F9-6AD2C4ADE45D}"/>
    <dgm:cxn modelId="{268F294F-1E83-456A-A001-F5162B35DEC7}" type="presParOf" srcId="{F22B1DE3-154E-4294-9701-3CA1943E2E8C}" destId="{90D39CD1-CFFC-4E1B-B4BC-858E92921BBE}" srcOrd="0" destOrd="0" presId="urn:microsoft.com/office/officeart/2005/8/layout/hierarchy1"/>
    <dgm:cxn modelId="{F37B45DA-9622-489A-8FA8-ECBC707587E9}" type="presParOf" srcId="{90D39CD1-CFFC-4E1B-B4BC-858E92921BBE}" destId="{DC9E36E9-E172-4B68-9C08-DB705FC8EEA8}" srcOrd="0" destOrd="0" presId="urn:microsoft.com/office/officeart/2005/8/layout/hierarchy1"/>
    <dgm:cxn modelId="{29A28B32-E8AA-480B-82AF-329ED041EF85}" type="presParOf" srcId="{DC9E36E9-E172-4B68-9C08-DB705FC8EEA8}" destId="{19EAD65B-FC32-489E-934B-A581C9D0C5B4}" srcOrd="0" destOrd="0" presId="urn:microsoft.com/office/officeart/2005/8/layout/hierarchy1"/>
    <dgm:cxn modelId="{E3C89056-3CA4-4206-8640-D3E9601D599F}" type="presParOf" srcId="{DC9E36E9-E172-4B68-9C08-DB705FC8EEA8}" destId="{6BFBD55F-65C4-4065-BAA4-B6D69A309CC7}" srcOrd="1" destOrd="0" presId="urn:microsoft.com/office/officeart/2005/8/layout/hierarchy1"/>
    <dgm:cxn modelId="{A26CCB8F-D825-4E81-B6F5-65D755685C49}" type="presParOf" srcId="{90D39CD1-CFFC-4E1B-B4BC-858E92921BBE}" destId="{DBAD0ACC-297C-42AE-87E4-5D05319B843B}" srcOrd="1" destOrd="0" presId="urn:microsoft.com/office/officeart/2005/8/layout/hierarchy1"/>
    <dgm:cxn modelId="{E8F2E9A2-92C0-41C9-B6B5-9F287E7EA79C}" type="presParOf" srcId="{DBAD0ACC-297C-42AE-87E4-5D05319B843B}" destId="{227413DB-FF5C-4579-AF80-F976387666BB}" srcOrd="0" destOrd="0" presId="urn:microsoft.com/office/officeart/2005/8/layout/hierarchy1"/>
    <dgm:cxn modelId="{E1F780E4-9918-4E0E-9FDE-A932F44C37C7}" type="presParOf" srcId="{DBAD0ACC-297C-42AE-87E4-5D05319B843B}" destId="{B815D90F-3EBF-4106-9B45-AAF756A55CD9}" srcOrd="1" destOrd="0" presId="urn:microsoft.com/office/officeart/2005/8/layout/hierarchy1"/>
    <dgm:cxn modelId="{D78B536E-B692-463B-9C6E-1090E903DEA6}" type="presParOf" srcId="{B815D90F-3EBF-4106-9B45-AAF756A55CD9}" destId="{3EF9ED9F-01A8-40F3-BFA2-132F450E9E4B}" srcOrd="0" destOrd="0" presId="urn:microsoft.com/office/officeart/2005/8/layout/hierarchy1"/>
    <dgm:cxn modelId="{B512861D-6348-4A1D-8CFD-49B7D7CB84A9}" type="presParOf" srcId="{3EF9ED9F-01A8-40F3-BFA2-132F450E9E4B}" destId="{ECFDEC2A-AD00-4D30-A2F9-930D488BAAD3}" srcOrd="0" destOrd="0" presId="urn:microsoft.com/office/officeart/2005/8/layout/hierarchy1"/>
    <dgm:cxn modelId="{8E9C834B-CF83-445A-8EC0-E963EFA4FBDD}" type="presParOf" srcId="{3EF9ED9F-01A8-40F3-BFA2-132F450E9E4B}" destId="{D3E6E91E-A8A4-4570-A19E-75303BCF7318}" srcOrd="1" destOrd="0" presId="urn:microsoft.com/office/officeart/2005/8/layout/hierarchy1"/>
    <dgm:cxn modelId="{F21A1C77-B75B-4BE3-9331-7B890512A618}" type="presParOf" srcId="{B815D90F-3EBF-4106-9B45-AAF756A55CD9}" destId="{225C1635-7FE2-408E-878C-C996097D37A1}" srcOrd="1" destOrd="0" presId="urn:microsoft.com/office/officeart/2005/8/layout/hierarchy1"/>
    <dgm:cxn modelId="{64401A2F-E0CF-48DA-943D-20B13483868F}" type="presParOf" srcId="{225C1635-7FE2-408E-878C-C996097D37A1}" destId="{E6FEB984-3C8C-40EA-8701-200A50B83451}" srcOrd="0" destOrd="0" presId="urn:microsoft.com/office/officeart/2005/8/layout/hierarchy1"/>
    <dgm:cxn modelId="{546B674E-FB55-453B-9474-F0457EC32D74}" type="presParOf" srcId="{225C1635-7FE2-408E-878C-C996097D37A1}" destId="{7EDA5ED4-E76C-44AC-9DA9-43880757C3E4}" srcOrd="1" destOrd="0" presId="urn:microsoft.com/office/officeart/2005/8/layout/hierarchy1"/>
    <dgm:cxn modelId="{82903373-BE20-45FD-9214-40579132980C}" type="presParOf" srcId="{7EDA5ED4-E76C-44AC-9DA9-43880757C3E4}" destId="{2928D25B-5AA1-47E4-81C2-CD3409111C64}" srcOrd="0" destOrd="0" presId="urn:microsoft.com/office/officeart/2005/8/layout/hierarchy1"/>
    <dgm:cxn modelId="{5378F2D5-8F78-47BC-9F4D-9DBD70807FE6}" type="presParOf" srcId="{2928D25B-5AA1-47E4-81C2-CD3409111C64}" destId="{83256A7E-30D9-4E0A-9491-EBCFB75752A5}" srcOrd="0" destOrd="0" presId="urn:microsoft.com/office/officeart/2005/8/layout/hierarchy1"/>
    <dgm:cxn modelId="{BEBBE1FA-1DB4-4A6F-8DB6-D52F04E1CBC8}" type="presParOf" srcId="{2928D25B-5AA1-47E4-81C2-CD3409111C64}" destId="{7BDB85BF-6224-416B-9150-34C91B39C7DA}" srcOrd="1" destOrd="0" presId="urn:microsoft.com/office/officeart/2005/8/layout/hierarchy1"/>
    <dgm:cxn modelId="{F471677E-F75A-4081-A405-71825E249C32}" type="presParOf" srcId="{7EDA5ED4-E76C-44AC-9DA9-43880757C3E4}" destId="{AFEFFBF3-6367-4F54-9614-12CBAE10CE9C}" srcOrd="1" destOrd="0" presId="urn:microsoft.com/office/officeart/2005/8/layout/hierarchy1"/>
    <dgm:cxn modelId="{C384E002-7639-4313-9E93-5DED57C5D135}" type="presParOf" srcId="{DBAD0ACC-297C-42AE-87E4-5D05319B843B}" destId="{03024BBE-AF5A-4AE8-B0ED-8FD431A211B7}" srcOrd="2" destOrd="0" presId="urn:microsoft.com/office/officeart/2005/8/layout/hierarchy1"/>
    <dgm:cxn modelId="{C1BCB8EB-495B-4671-821B-2D92EE6935EF}" type="presParOf" srcId="{DBAD0ACC-297C-42AE-87E4-5D05319B843B}" destId="{7CEC4393-6B80-4DC9-AE6A-CEC98FC0F6DB}" srcOrd="3" destOrd="0" presId="urn:microsoft.com/office/officeart/2005/8/layout/hierarchy1"/>
    <dgm:cxn modelId="{48114C0F-685B-4FFE-99D5-A6EE24366E6E}" type="presParOf" srcId="{7CEC4393-6B80-4DC9-AE6A-CEC98FC0F6DB}" destId="{23E48766-3AC3-42F8-8813-B9663304E3C9}" srcOrd="0" destOrd="0" presId="urn:microsoft.com/office/officeart/2005/8/layout/hierarchy1"/>
    <dgm:cxn modelId="{3CA0E9C4-3A64-4575-A77F-0D1157577E77}" type="presParOf" srcId="{23E48766-3AC3-42F8-8813-B9663304E3C9}" destId="{39A257FD-F22B-48EA-AC26-BD1B9808E574}" srcOrd="0" destOrd="0" presId="urn:microsoft.com/office/officeart/2005/8/layout/hierarchy1"/>
    <dgm:cxn modelId="{9AA75645-48D8-4B99-B5B2-CC5AA0E1F392}" type="presParOf" srcId="{23E48766-3AC3-42F8-8813-B9663304E3C9}" destId="{3FCAAE03-5276-4B79-B8F9-D844A7DE2471}" srcOrd="1" destOrd="0" presId="urn:microsoft.com/office/officeart/2005/8/layout/hierarchy1"/>
    <dgm:cxn modelId="{460FFB07-C975-4709-83E2-A5FA4985E1F7}" type="presParOf" srcId="{7CEC4393-6B80-4DC9-AE6A-CEC98FC0F6DB}" destId="{742B9F06-364E-4CBC-8D22-966E107902D9}" srcOrd="1" destOrd="0" presId="urn:microsoft.com/office/officeart/2005/8/layout/hierarchy1"/>
    <dgm:cxn modelId="{4F1C9D7E-B724-415A-A8D0-7522F55DE7B4}" type="presParOf" srcId="{742B9F06-364E-4CBC-8D22-966E107902D9}" destId="{8C446CA7-194C-4C23-96A5-2F7E7B43F830}" srcOrd="0" destOrd="0" presId="urn:microsoft.com/office/officeart/2005/8/layout/hierarchy1"/>
    <dgm:cxn modelId="{7AA5408D-2FA4-4FA2-8DD6-464110666356}" type="presParOf" srcId="{742B9F06-364E-4CBC-8D22-966E107902D9}" destId="{D0547010-81E1-43D5-AA34-6EE8E72CAF94}" srcOrd="1" destOrd="0" presId="urn:microsoft.com/office/officeart/2005/8/layout/hierarchy1"/>
    <dgm:cxn modelId="{4094F64D-8E4E-4AB9-927E-4DA740FA453E}" type="presParOf" srcId="{D0547010-81E1-43D5-AA34-6EE8E72CAF94}" destId="{53F6DB1E-F992-4D4A-B9F4-F257B5817EF8}" srcOrd="0" destOrd="0" presId="urn:microsoft.com/office/officeart/2005/8/layout/hierarchy1"/>
    <dgm:cxn modelId="{CD50F75B-D6EB-47C2-9089-D687B076C27D}" type="presParOf" srcId="{53F6DB1E-F992-4D4A-B9F4-F257B5817EF8}" destId="{2ED8FBCC-4F15-40EB-918F-E20382AC6A63}" srcOrd="0" destOrd="0" presId="urn:microsoft.com/office/officeart/2005/8/layout/hierarchy1"/>
    <dgm:cxn modelId="{84075EBB-2056-4BA5-B9F8-D5CAFC4E3230}" type="presParOf" srcId="{53F6DB1E-F992-4D4A-B9F4-F257B5817EF8}" destId="{AC092496-BDC5-425B-8E4B-5E4733D5DAC6}" srcOrd="1" destOrd="0" presId="urn:microsoft.com/office/officeart/2005/8/layout/hierarchy1"/>
    <dgm:cxn modelId="{312FD74E-5E99-4BD2-8860-E3A6F1482405}" type="presParOf" srcId="{D0547010-81E1-43D5-AA34-6EE8E72CAF94}" destId="{6F3B8A65-A9B7-46EC-87D3-DB7095295F12}" srcOrd="1" destOrd="0" presId="urn:microsoft.com/office/officeart/2005/8/layout/hierarchy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3A9145-F7D0-49D7-8109-0A63284532AC}" type="doc">
      <dgm:prSet loTypeId="urn:microsoft.com/office/officeart/2005/8/layout/hierarchy3" loCatId="hierarchy" qsTypeId="urn:microsoft.com/office/officeart/2005/8/quickstyle/simple1" qsCatId="simple" csTypeId="urn:microsoft.com/office/officeart/2005/8/colors/accent2_1" csCatId="accent2" phldr="1"/>
      <dgm:spPr/>
      <dgm:t>
        <a:bodyPr/>
        <a:lstStyle/>
        <a:p>
          <a:endParaRPr lang="en-GB"/>
        </a:p>
      </dgm:t>
    </dgm:pt>
    <dgm:pt modelId="{2EE211E5-DA68-4FE2-8120-0B45A7022AA4}">
      <dgm:prSet phldrT="[Text]" custT="1">
        <dgm:style>
          <a:lnRef idx="3">
            <a:schemeClr val="lt1"/>
          </a:lnRef>
          <a:fillRef idx="1">
            <a:schemeClr val="accent6"/>
          </a:fillRef>
          <a:effectRef idx="1">
            <a:schemeClr val="accent6"/>
          </a:effectRef>
          <a:fontRef idx="minor">
            <a:schemeClr val="lt1"/>
          </a:fontRef>
        </dgm:style>
      </dgm:prSet>
      <dgm:spPr>
        <a:solidFill>
          <a:srgbClr val="CAE8AA"/>
        </a:solidFill>
      </dgm:spPr>
      <dgm:t>
        <a:bodyPr/>
        <a:lstStyle/>
        <a:p>
          <a:r>
            <a:rPr lang="en-US" sz="2100" dirty="0" smtClean="0"/>
            <a:t>Types of Variables by Scope:</a:t>
          </a:r>
          <a:endParaRPr lang="en-GB" sz="2100" dirty="0"/>
        </a:p>
      </dgm:t>
    </dgm:pt>
    <dgm:pt modelId="{948A9FEC-273F-45A8-9765-4017BAF4A109}" type="parTrans" cxnId="{9070FDD4-CD70-468A-86F7-987760200B03}">
      <dgm:prSet/>
      <dgm:spPr/>
      <dgm:t>
        <a:bodyPr/>
        <a:lstStyle/>
        <a:p>
          <a:endParaRPr lang="en-GB"/>
        </a:p>
      </dgm:t>
    </dgm:pt>
    <dgm:pt modelId="{6446D973-E3AA-41D5-87C2-9F13E8AF2B22}" type="sibTrans" cxnId="{9070FDD4-CD70-468A-86F7-987760200B03}">
      <dgm:prSet/>
      <dgm:spPr/>
      <dgm:t>
        <a:bodyPr/>
        <a:lstStyle/>
        <a:p>
          <a:endParaRPr lang="en-GB"/>
        </a:p>
      </dgm:t>
    </dgm:pt>
    <dgm:pt modelId="{E6374D07-54F4-4C88-B623-B40BDABCA927}">
      <dgm:prSet/>
      <dgm:spPr>
        <a:solidFill>
          <a:srgbClr val="CAE8AA">
            <a:alpha val="89804"/>
          </a:srgbClr>
        </a:solidFill>
        <a:ln>
          <a:solidFill>
            <a:srgbClr val="92D050"/>
          </a:solidFill>
        </a:ln>
      </dgm:spPr>
      <dgm:t>
        <a:bodyPr/>
        <a:lstStyle/>
        <a:p>
          <a:r>
            <a:rPr lang="en-US" dirty="0" smtClean="0"/>
            <a:t>Class Variables</a:t>
          </a:r>
        </a:p>
      </dgm:t>
    </dgm:pt>
    <dgm:pt modelId="{6A2721F1-9FFE-46B2-AE61-64CA8E1FD000}" type="parTrans" cxnId="{2BA813BC-7652-4060-BA75-F923079C7276}">
      <dgm:prSet/>
      <dgm:spPr>
        <a:ln>
          <a:solidFill>
            <a:srgbClr val="92D050"/>
          </a:solidFill>
        </a:ln>
      </dgm:spPr>
      <dgm:t>
        <a:bodyPr/>
        <a:lstStyle/>
        <a:p>
          <a:endParaRPr lang="en-GB"/>
        </a:p>
      </dgm:t>
    </dgm:pt>
    <dgm:pt modelId="{CBD87863-02E4-4687-B71D-99E25A927E56}" type="sibTrans" cxnId="{2BA813BC-7652-4060-BA75-F923079C7276}">
      <dgm:prSet/>
      <dgm:spPr/>
      <dgm:t>
        <a:bodyPr/>
        <a:lstStyle/>
        <a:p>
          <a:endParaRPr lang="en-GB"/>
        </a:p>
      </dgm:t>
    </dgm:pt>
    <dgm:pt modelId="{37970550-50C6-43A8-920F-9641BF4D803B}">
      <dgm:prSet/>
      <dgm:spPr>
        <a:solidFill>
          <a:srgbClr val="CAE8AA">
            <a:alpha val="89804"/>
          </a:srgbClr>
        </a:solidFill>
        <a:ln>
          <a:solidFill>
            <a:srgbClr val="92D050"/>
          </a:solidFill>
        </a:ln>
      </dgm:spPr>
      <dgm:t>
        <a:bodyPr/>
        <a:lstStyle/>
        <a:p>
          <a:r>
            <a:rPr lang="en-US" dirty="0" smtClean="0"/>
            <a:t>Instance Variables</a:t>
          </a:r>
        </a:p>
      </dgm:t>
    </dgm:pt>
    <dgm:pt modelId="{0F22DB95-3439-4BC3-ADFF-D9C43474DBD0}" type="parTrans" cxnId="{7EA54653-71F7-44E0-89F1-A251C5E223EB}">
      <dgm:prSet/>
      <dgm:spPr>
        <a:ln>
          <a:solidFill>
            <a:srgbClr val="92D050"/>
          </a:solidFill>
        </a:ln>
      </dgm:spPr>
      <dgm:t>
        <a:bodyPr/>
        <a:lstStyle/>
        <a:p>
          <a:endParaRPr lang="en-GB"/>
        </a:p>
      </dgm:t>
    </dgm:pt>
    <dgm:pt modelId="{1FB50B67-DB98-44DD-8FE2-78A6BA7C3046}" type="sibTrans" cxnId="{7EA54653-71F7-44E0-89F1-A251C5E223EB}">
      <dgm:prSet/>
      <dgm:spPr/>
      <dgm:t>
        <a:bodyPr/>
        <a:lstStyle/>
        <a:p>
          <a:endParaRPr lang="en-GB"/>
        </a:p>
      </dgm:t>
    </dgm:pt>
    <dgm:pt modelId="{934B469B-38D8-4F43-8D3E-CD8353D9C9A6}">
      <dgm:prSet/>
      <dgm:spPr>
        <a:solidFill>
          <a:srgbClr val="CAE8AA">
            <a:alpha val="89804"/>
          </a:srgbClr>
        </a:solidFill>
        <a:ln>
          <a:solidFill>
            <a:srgbClr val="92D050"/>
          </a:solidFill>
        </a:ln>
      </dgm:spPr>
      <dgm:t>
        <a:bodyPr/>
        <a:lstStyle/>
        <a:p>
          <a:r>
            <a:rPr lang="en-US" dirty="0" smtClean="0"/>
            <a:t>Local Variables</a:t>
          </a:r>
        </a:p>
      </dgm:t>
    </dgm:pt>
    <dgm:pt modelId="{AD2B58FD-DCF8-47C6-B56A-08AF14CF711E}" type="parTrans" cxnId="{847B1B06-5436-4DFB-B923-E555739BBD5F}">
      <dgm:prSet/>
      <dgm:spPr>
        <a:ln>
          <a:solidFill>
            <a:srgbClr val="92D050"/>
          </a:solidFill>
        </a:ln>
      </dgm:spPr>
      <dgm:t>
        <a:bodyPr/>
        <a:lstStyle/>
        <a:p>
          <a:endParaRPr lang="en-GB"/>
        </a:p>
      </dgm:t>
    </dgm:pt>
    <dgm:pt modelId="{9DFBFEBD-2DDF-4822-AB78-3C77DC54F35F}" type="sibTrans" cxnId="{847B1B06-5436-4DFB-B923-E555739BBD5F}">
      <dgm:prSet/>
      <dgm:spPr/>
      <dgm:t>
        <a:bodyPr/>
        <a:lstStyle/>
        <a:p>
          <a:endParaRPr lang="en-GB"/>
        </a:p>
      </dgm:t>
    </dgm:pt>
    <dgm:pt modelId="{A6511A42-0FE2-4B4F-987E-EF2021D34E2A}" type="pres">
      <dgm:prSet presAssocID="{203A9145-F7D0-49D7-8109-0A63284532AC}" presName="diagram" presStyleCnt="0">
        <dgm:presLayoutVars>
          <dgm:chPref val="1"/>
          <dgm:dir/>
          <dgm:animOne val="branch"/>
          <dgm:animLvl val="lvl"/>
          <dgm:resizeHandles/>
        </dgm:presLayoutVars>
      </dgm:prSet>
      <dgm:spPr/>
      <dgm:t>
        <a:bodyPr/>
        <a:lstStyle/>
        <a:p>
          <a:endParaRPr lang="en-GB"/>
        </a:p>
      </dgm:t>
    </dgm:pt>
    <dgm:pt modelId="{2311CA05-EFCA-4A0A-864B-ABE86DD4FDFC}" type="pres">
      <dgm:prSet presAssocID="{2EE211E5-DA68-4FE2-8120-0B45A7022AA4}" presName="root" presStyleCnt="0"/>
      <dgm:spPr/>
    </dgm:pt>
    <dgm:pt modelId="{0E1235F7-0455-4A9C-A7A8-DC2ACD730DA2}" type="pres">
      <dgm:prSet presAssocID="{2EE211E5-DA68-4FE2-8120-0B45A7022AA4}" presName="rootComposite" presStyleCnt="0"/>
      <dgm:spPr/>
    </dgm:pt>
    <dgm:pt modelId="{F7160690-8C5C-46C2-8EF5-4644B97F9364}" type="pres">
      <dgm:prSet presAssocID="{2EE211E5-DA68-4FE2-8120-0B45A7022AA4}" presName="rootText" presStyleLbl="node1" presStyleIdx="0" presStyleCnt="1" custScaleX="217773" custLinFactX="-25890" custLinFactNeighborX="-100000"/>
      <dgm:spPr/>
      <dgm:t>
        <a:bodyPr/>
        <a:lstStyle/>
        <a:p>
          <a:endParaRPr lang="en-GB"/>
        </a:p>
      </dgm:t>
    </dgm:pt>
    <dgm:pt modelId="{23C0601A-41EA-4A59-8AAD-93A20CD863CF}" type="pres">
      <dgm:prSet presAssocID="{2EE211E5-DA68-4FE2-8120-0B45A7022AA4}" presName="rootConnector" presStyleLbl="node1" presStyleIdx="0" presStyleCnt="1"/>
      <dgm:spPr/>
      <dgm:t>
        <a:bodyPr/>
        <a:lstStyle/>
        <a:p>
          <a:endParaRPr lang="en-GB"/>
        </a:p>
      </dgm:t>
    </dgm:pt>
    <dgm:pt modelId="{3060C3E5-B32F-475B-81C2-D225236ED2CC}" type="pres">
      <dgm:prSet presAssocID="{2EE211E5-DA68-4FE2-8120-0B45A7022AA4}" presName="childShape" presStyleCnt="0"/>
      <dgm:spPr/>
    </dgm:pt>
    <dgm:pt modelId="{D19BCADF-E499-4770-9745-1D3B1C7C782F}" type="pres">
      <dgm:prSet presAssocID="{6A2721F1-9FFE-46B2-AE61-64CA8E1FD000}" presName="Name13" presStyleLbl="parChTrans1D2" presStyleIdx="0" presStyleCnt="3"/>
      <dgm:spPr/>
      <dgm:t>
        <a:bodyPr/>
        <a:lstStyle/>
        <a:p>
          <a:endParaRPr lang="en-GB"/>
        </a:p>
      </dgm:t>
    </dgm:pt>
    <dgm:pt modelId="{B66E8C23-152E-473C-968A-648E7AB91A65}" type="pres">
      <dgm:prSet presAssocID="{E6374D07-54F4-4C88-B623-B40BDABCA927}" presName="childText" presStyleLbl="bgAcc1" presStyleIdx="0" presStyleCnt="3" custLinFactNeighborX="-91159">
        <dgm:presLayoutVars>
          <dgm:bulletEnabled val="1"/>
        </dgm:presLayoutVars>
      </dgm:prSet>
      <dgm:spPr/>
      <dgm:t>
        <a:bodyPr/>
        <a:lstStyle/>
        <a:p>
          <a:endParaRPr lang="en-GB"/>
        </a:p>
      </dgm:t>
    </dgm:pt>
    <dgm:pt modelId="{43C44406-CE72-415C-BC2C-556EB09F683A}" type="pres">
      <dgm:prSet presAssocID="{0F22DB95-3439-4BC3-ADFF-D9C43474DBD0}" presName="Name13" presStyleLbl="parChTrans1D2" presStyleIdx="1" presStyleCnt="3"/>
      <dgm:spPr/>
      <dgm:t>
        <a:bodyPr/>
        <a:lstStyle/>
        <a:p>
          <a:endParaRPr lang="en-GB"/>
        </a:p>
      </dgm:t>
    </dgm:pt>
    <dgm:pt modelId="{28A8D595-E67A-41F3-8F9E-54CB0AFD1F1E}" type="pres">
      <dgm:prSet presAssocID="{37970550-50C6-43A8-920F-9641BF4D803B}" presName="childText" presStyleLbl="bgAcc1" presStyleIdx="1" presStyleCnt="3" custLinFactNeighborX="-91159">
        <dgm:presLayoutVars>
          <dgm:bulletEnabled val="1"/>
        </dgm:presLayoutVars>
      </dgm:prSet>
      <dgm:spPr/>
      <dgm:t>
        <a:bodyPr/>
        <a:lstStyle/>
        <a:p>
          <a:endParaRPr lang="en-GB"/>
        </a:p>
      </dgm:t>
    </dgm:pt>
    <dgm:pt modelId="{9036C8FE-ABCA-4A89-AA4A-B0D8117DC840}" type="pres">
      <dgm:prSet presAssocID="{AD2B58FD-DCF8-47C6-B56A-08AF14CF711E}" presName="Name13" presStyleLbl="parChTrans1D2" presStyleIdx="2" presStyleCnt="3"/>
      <dgm:spPr/>
      <dgm:t>
        <a:bodyPr/>
        <a:lstStyle/>
        <a:p>
          <a:endParaRPr lang="en-GB"/>
        </a:p>
      </dgm:t>
    </dgm:pt>
    <dgm:pt modelId="{58A0F1F9-E289-4C52-86A8-4E28217A10FC}" type="pres">
      <dgm:prSet presAssocID="{934B469B-38D8-4F43-8D3E-CD8353D9C9A6}" presName="childText" presStyleLbl="bgAcc1" presStyleIdx="2" presStyleCnt="3" custLinFactNeighborX="-91159">
        <dgm:presLayoutVars>
          <dgm:bulletEnabled val="1"/>
        </dgm:presLayoutVars>
      </dgm:prSet>
      <dgm:spPr/>
      <dgm:t>
        <a:bodyPr/>
        <a:lstStyle/>
        <a:p>
          <a:endParaRPr lang="en-GB"/>
        </a:p>
      </dgm:t>
    </dgm:pt>
  </dgm:ptLst>
  <dgm:cxnLst>
    <dgm:cxn modelId="{889DA2B6-7A43-4448-8F86-28BDFA360E88}" type="presOf" srcId="{AD2B58FD-DCF8-47C6-B56A-08AF14CF711E}" destId="{9036C8FE-ABCA-4A89-AA4A-B0D8117DC840}" srcOrd="0" destOrd="0" presId="urn:microsoft.com/office/officeart/2005/8/layout/hierarchy3"/>
    <dgm:cxn modelId="{89298EB8-99A3-48A4-B345-BA564AE3E7DF}" type="presOf" srcId="{2EE211E5-DA68-4FE2-8120-0B45A7022AA4}" destId="{F7160690-8C5C-46C2-8EF5-4644B97F9364}" srcOrd="0" destOrd="0" presId="urn:microsoft.com/office/officeart/2005/8/layout/hierarchy3"/>
    <dgm:cxn modelId="{D88839B4-5F8E-45C5-ADB1-C9976934B66E}" type="presOf" srcId="{0F22DB95-3439-4BC3-ADFF-D9C43474DBD0}" destId="{43C44406-CE72-415C-BC2C-556EB09F683A}" srcOrd="0" destOrd="0" presId="urn:microsoft.com/office/officeart/2005/8/layout/hierarchy3"/>
    <dgm:cxn modelId="{2BA813BC-7652-4060-BA75-F923079C7276}" srcId="{2EE211E5-DA68-4FE2-8120-0B45A7022AA4}" destId="{E6374D07-54F4-4C88-B623-B40BDABCA927}" srcOrd="0" destOrd="0" parTransId="{6A2721F1-9FFE-46B2-AE61-64CA8E1FD000}" sibTransId="{CBD87863-02E4-4687-B71D-99E25A927E56}"/>
    <dgm:cxn modelId="{31B5EE9E-BB71-46A0-8DCF-EB258E947221}" type="presOf" srcId="{6A2721F1-9FFE-46B2-AE61-64CA8E1FD000}" destId="{D19BCADF-E499-4770-9745-1D3B1C7C782F}" srcOrd="0" destOrd="0" presId="urn:microsoft.com/office/officeart/2005/8/layout/hierarchy3"/>
    <dgm:cxn modelId="{A15EAAED-5AB9-4375-BE59-F618A32A7025}" type="presOf" srcId="{203A9145-F7D0-49D7-8109-0A63284532AC}" destId="{A6511A42-0FE2-4B4F-987E-EF2021D34E2A}" srcOrd="0" destOrd="0" presId="urn:microsoft.com/office/officeart/2005/8/layout/hierarchy3"/>
    <dgm:cxn modelId="{7EA54653-71F7-44E0-89F1-A251C5E223EB}" srcId="{2EE211E5-DA68-4FE2-8120-0B45A7022AA4}" destId="{37970550-50C6-43A8-920F-9641BF4D803B}" srcOrd="1" destOrd="0" parTransId="{0F22DB95-3439-4BC3-ADFF-D9C43474DBD0}" sibTransId="{1FB50B67-DB98-44DD-8FE2-78A6BA7C3046}"/>
    <dgm:cxn modelId="{A1F21C0F-95E2-47E0-862B-8B2E7125C611}" type="presOf" srcId="{934B469B-38D8-4F43-8D3E-CD8353D9C9A6}" destId="{58A0F1F9-E289-4C52-86A8-4E28217A10FC}" srcOrd="0" destOrd="0" presId="urn:microsoft.com/office/officeart/2005/8/layout/hierarchy3"/>
    <dgm:cxn modelId="{116C6975-005E-4399-BFA9-7E4D6B64EBAC}" type="presOf" srcId="{2EE211E5-DA68-4FE2-8120-0B45A7022AA4}" destId="{23C0601A-41EA-4A59-8AAD-93A20CD863CF}" srcOrd="1" destOrd="0" presId="urn:microsoft.com/office/officeart/2005/8/layout/hierarchy3"/>
    <dgm:cxn modelId="{3898A2C4-4E73-495C-AE3D-067F8424A3BF}" type="presOf" srcId="{37970550-50C6-43A8-920F-9641BF4D803B}" destId="{28A8D595-E67A-41F3-8F9E-54CB0AFD1F1E}" srcOrd="0" destOrd="0" presId="urn:microsoft.com/office/officeart/2005/8/layout/hierarchy3"/>
    <dgm:cxn modelId="{847B1B06-5436-4DFB-B923-E555739BBD5F}" srcId="{2EE211E5-DA68-4FE2-8120-0B45A7022AA4}" destId="{934B469B-38D8-4F43-8D3E-CD8353D9C9A6}" srcOrd="2" destOrd="0" parTransId="{AD2B58FD-DCF8-47C6-B56A-08AF14CF711E}" sibTransId="{9DFBFEBD-2DDF-4822-AB78-3C77DC54F35F}"/>
    <dgm:cxn modelId="{9070FDD4-CD70-468A-86F7-987760200B03}" srcId="{203A9145-F7D0-49D7-8109-0A63284532AC}" destId="{2EE211E5-DA68-4FE2-8120-0B45A7022AA4}" srcOrd="0" destOrd="0" parTransId="{948A9FEC-273F-45A8-9765-4017BAF4A109}" sibTransId="{6446D973-E3AA-41D5-87C2-9F13E8AF2B22}"/>
    <dgm:cxn modelId="{BA85C791-11D9-4E9A-806C-1D13C915AC85}" type="presOf" srcId="{E6374D07-54F4-4C88-B623-B40BDABCA927}" destId="{B66E8C23-152E-473C-968A-648E7AB91A65}" srcOrd="0" destOrd="0" presId="urn:microsoft.com/office/officeart/2005/8/layout/hierarchy3"/>
    <dgm:cxn modelId="{80AD4609-DB77-4447-A1FA-5ADF515E371A}" type="presParOf" srcId="{A6511A42-0FE2-4B4F-987E-EF2021D34E2A}" destId="{2311CA05-EFCA-4A0A-864B-ABE86DD4FDFC}" srcOrd="0" destOrd="0" presId="urn:microsoft.com/office/officeart/2005/8/layout/hierarchy3"/>
    <dgm:cxn modelId="{548A451D-3E55-442A-9DA5-2A3E958122E1}" type="presParOf" srcId="{2311CA05-EFCA-4A0A-864B-ABE86DD4FDFC}" destId="{0E1235F7-0455-4A9C-A7A8-DC2ACD730DA2}" srcOrd="0" destOrd="0" presId="urn:microsoft.com/office/officeart/2005/8/layout/hierarchy3"/>
    <dgm:cxn modelId="{7C75051F-C7A2-4BF1-A860-A47005409012}" type="presParOf" srcId="{0E1235F7-0455-4A9C-A7A8-DC2ACD730DA2}" destId="{F7160690-8C5C-46C2-8EF5-4644B97F9364}" srcOrd="0" destOrd="0" presId="urn:microsoft.com/office/officeart/2005/8/layout/hierarchy3"/>
    <dgm:cxn modelId="{DCA4F368-F89B-4BE9-80B7-C9814106973C}" type="presParOf" srcId="{0E1235F7-0455-4A9C-A7A8-DC2ACD730DA2}" destId="{23C0601A-41EA-4A59-8AAD-93A20CD863CF}" srcOrd="1" destOrd="0" presId="urn:microsoft.com/office/officeart/2005/8/layout/hierarchy3"/>
    <dgm:cxn modelId="{FE14BDD2-F75B-4124-87C7-8B0F72E187CA}" type="presParOf" srcId="{2311CA05-EFCA-4A0A-864B-ABE86DD4FDFC}" destId="{3060C3E5-B32F-475B-81C2-D225236ED2CC}" srcOrd="1" destOrd="0" presId="urn:microsoft.com/office/officeart/2005/8/layout/hierarchy3"/>
    <dgm:cxn modelId="{2FDB9B2A-515D-469B-B959-D79BB679A068}" type="presParOf" srcId="{3060C3E5-B32F-475B-81C2-D225236ED2CC}" destId="{D19BCADF-E499-4770-9745-1D3B1C7C782F}" srcOrd="0" destOrd="0" presId="urn:microsoft.com/office/officeart/2005/8/layout/hierarchy3"/>
    <dgm:cxn modelId="{CC7A7A7E-CDE9-4677-AD5B-B413468F4978}" type="presParOf" srcId="{3060C3E5-B32F-475B-81C2-D225236ED2CC}" destId="{B66E8C23-152E-473C-968A-648E7AB91A65}" srcOrd="1" destOrd="0" presId="urn:microsoft.com/office/officeart/2005/8/layout/hierarchy3"/>
    <dgm:cxn modelId="{BE49A460-AD60-4DF3-8C0F-A26D594D4A8D}" type="presParOf" srcId="{3060C3E5-B32F-475B-81C2-D225236ED2CC}" destId="{43C44406-CE72-415C-BC2C-556EB09F683A}" srcOrd="2" destOrd="0" presId="urn:microsoft.com/office/officeart/2005/8/layout/hierarchy3"/>
    <dgm:cxn modelId="{0FA78904-C0AB-4685-BA10-2F44DC2C1A2A}" type="presParOf" srcId="{3060C3E5-B32F-475B-81C2-D225236ED2CC}" destId="{28A8D595-E67A-41F3-8F9E-54CB0AFD1F1E}" srcOrd="3" destOrd="0" presId="urn:microsoft.com/office/officeart/2005/8/layout/hierarchy3"/>
    <dgm:cxn modelId="{5DBBAC76-CD29-4D66-8CAF-E96EA8B40F4E}" type="presParOf" srcId="{3060C3E5-B32F-475B-81C2-D225236ED2CC}" destId="{9036C8FE-ABCA-4A89-AA4A-B0D8117DC840}" srcOrd="4" destOrd="0" presId="urn:microsoft.com/office/officeart/2005/8/layout/hierarchy3"/>
    <dgm:cxn modelId="{2C00DBA8-A60F-4F98-8EFF-0E75F0F249E2}" type="presParOf" srcId="{3060C3E5-B32F-475B-81C2-D225236ED2CC}" destId="{58A0F1F9-E289-4C52-86A8-4E28217A10F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22C58C-91BF-4091-A2F5-C09DC7A91E71}"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GB"/>
        </a:p>
      </dgm:t>
    </dgm:pt>
    <dgm:pt modelId="{1CDF69FE-BE1B-41AD-9FEA-17B30E8DA3FD}">
      <dgm:prSet phldrT="[Text]" custT="1"/>
      <dgm:spPr>
        <a:solidFill>
          <a:srgbClr val="CAE8AA">
            <a:alpha val="90000"/>
          </a:srgbClr>
        </a:solidFill>
        <a:ln>
          <a:solidFill>
            <a:srgbClr val="CAE8AA">
              <a:alpha val="90000"/>
            </a:srgbClr>
          </a:solidFill>
        </a:ln>
      </dgm:spPr>
      <dgm:t>
        <a:bodyPr/>
        <a:lstStyle/>
        <a:p>
          <a:r>
            <a:rPr lang="en-US" sz="1800" b="1" dirty="0" smtClean="0"/>
            <a:t>Implicit Casting</a:t>
          </a:r>
          <a:endParaRPr lang="en-GB" sz="1800" b="1" dirty="0"/>
        </a:p>
      </dgm:t>
    </dgm:pt>
    <dgm:pt modelId="{EFD35B70-9CC8-482C-8C17-02F4A60C1A0B}" type="parTrans" cxnId="{6E9CED1C-1DE5-42E7-A598-37C3C725F7AC}">
      <dgm:prSet/>
      <dgm:spPr/>
      <dgm:t>
        <a:bodyPr/>
        <a:lstStyle/>
        <a:p>
          <a:endParaRPr lang="en-GB"/>
        </a:p>
      </dgm:t>
    </dgm:pt>
    <dgm:pt modelId="{E65EB0A3-F5AC-4372-9A85-BA00AF6648C5}" type="sibTrans" cxnId="{6E9CED1C-1DE5-42E7-A598-37C3C725F7AC}">
      <dgm:prSet/>
      <dgm:spPr/>
      <dgm:t>
        <a:bodyPr/>
        <a:lstStyle/>
        <a:p>
          <a:endParaRPr lang="en-GB"/>
        </a:p>
      </dgm:t>
    </dgm:pt>
    <dgm:pt modelId="{D8E19EBB-1FA2-4CA3-8D9C-25E6FE7A8607}">
      <dgm:prSet custT="1"/>
      <dgm:spPr/>
      <dgm:t>
        <a:bodyPr/>
        <a:lstStyle/>
        <a:p>
          <a:r>
            <a:rPr lang="pt-BR" sz="1800" dirty="0" smtClean="0"/>
            <a:t>Ele é feito quando o programa quiser modificar o tipo de dados de uma expressão</a:t>
          </a:r>
          <a:endParaRPr lang="en-US" sz="1800" dirty="0" smtClean="0"/>
        </a:p>
      </dgm:t>
    </dgm:pt>
    <dgm:pt modelId="{6A06A6B3-F959-4579-BA3A-86854BBBD37F}" type="parTrans" cxnId="{ABBF054F-2A36-4CDB-8BE0-F199C8775062}">
      <dgm:prSet/>
      <dgm:spPr/>
      <dgm:t>
        <a:bodyPr/>
        <a:lstStyle/>
        <a:p>
          <a:endParaRPr lang="en-GB"/>
        </a:p>
      </dgm:t>
    </dgm:pt>
    <dgm:pt modelId="{DA510143-EC86-459F-BB20-35224B1C8859}" type="sibTrans" cxnId="{ABBF054F-2A36-4CDB-8BE0-F199C8775062}">
      <dgm:prSet/>
      <dgm:spPr/>
      <dgm:t>
        <a:bodyPr/>
        <a:lstStyle/>
        <a:p>
          <a:endParaRPr lang="en-GB"/>
        </a:p>
      </dgm:t>
    </dgm:pt>
    <dgm:pt modelId="{F5DDF5FE-2773-4DF5-8341-12AF55565B34}">
      <dgm:prSet phldrT="[Text]" custT="1"/>
      <dgm:spPr/>
      <dgm:t>
        <a:bodyPr/>
        <a:lstStyle/>
        <a:p>
          <a:r>
            <a:rPr lang="en-GB" sz="1800" b="1" dirty="0" smtClean="0"/>
            <a:t>Explicit Casting</a:t>
          </a:r>
          <a:endParaRPr lang="en-GB" sz="1800" b="1" dirty="0"/>
        </a:p>
      </dgm:t>
    </dgm:pt>
    <dgm:pt modelId="{C9231D12-87C9-4716-A653-DCF874AD8FDC}" type="parTrans" cxnId="{31CB9568-C5E2-49AB-AB69-0C3BD6FCA679}">
      <dgm:prSet/>
      <dgm:spPr/>
      <dgm:t>
        <a:bodyPr/>
        <a:lstStyle/>
        <a:p>
          <a:endParaRPr lang="en-GB"/>
        </a:p>
      </dgm:t>
    </dgm:pt>
    <dgm:pt modelId="{C485826C-88D4-4520-A80E-EFAF151ADDD5}" type="sibTrans" cxnId="{31CB9568-C5E2-49AB-AB69-0C3BD6FCA679}">
      <dgm:prSet/>
      <dgm:spPr/>
      <dgm:t>
        <a:bodyPr/>
        <a:lstStyle/>
        <a:p>
          <a:endParaRPr lang="en-GB"/>
        </a:p>
      </dgm:t>
    </dgm:pt>
    <dgm:pt modelId="{DD269B45-203F-4819-9D01-3E84877EC266}">
      <dgm:prSet phldrT="[Text]" custT="1"/>
      <dgm:spPr>
        <a:solidFill>
          <a:srgbClr val="6CA62C"/>
        </a:solidFill>
      </dgm:spPr>
      <dgm:t>
        <a:bodyPr/>
        <a:lstStyle/>
        <a:p>
          <a:r>
            <a:rPr lang="en-US" sz="1800" dirty="0" smtClean="0"/>
            <a:t>É </a:t>
          </a:r>
          <a:r>
            <a:rPr lang="en-US" sz="1800" dirty="0" err="1" smtClean="0"/>
            <a:t>feito</a:t>
          </a:r>
          <a:r>
            <a:rPr lang="en-US" sz="1800" dirty="0" smtClean="0"/>
            <a:t> </a:t>
          </a:r>
          <a:r>
            <a:rPr lang="en-US" sz="1800" dirty="0" err="1" smtClean="0"/>
            <a:t>automaticamente</a:t>
          </a:r>
          <a:r>
            <a:rPr lang="en-US" sz="1800" dirty="0" smtClean="0"/>
            <a:t> </a:t>
          </a:r>
          <a:r>
            <a:rPr lang="en-US" sz="1800" dirty="0" err="1" smtClean="0"/>
            <a:t>pelo</a:t>
          </a:r>
          <a:r>
            <a:rPr lang="en-US" sz="1800" dirty="0" smtClean="0"/>
            <a:t> </a:t>
          </a:r>
          <a:r>
            <a:rPr lang="en-US" sz="1800" dirty="0" err="1" smtClean="0"/>
            <a:t>compilador</a:t>
          </a:r>
          <a:r>
            <a:rPr lang="en-US" sz="1800" dirty="0" smtClean="0"/>
            <a:t> para </a:t>
          </a:r>
          <a:r>
            <a:rPr lang="en-US" sz="1800" dirty="0" err="1" smtClean="0"/>
            <a:t>garantir</a:t>
          </a:r>
          <a:r>
            <a:rPr lang="en-US" sz="1800" dirty="0" smtClean="0"/>
            <a:t> </a:t>
          </a:r>
          <a:r>
            <a:rPr lang="en-US" sz="1800" dirty="0" err="1" smtClean="0"/>
            <a:t>que</a:t>
          </a:r>
          <a:r>
            <a:rPr lang="en-US" sz="1800" dirty="0" smtClean="0"/>
            <a:t> o </a:t>
          </a:r>
          <a:r>
            <a:rPr lang="en-US" sz="1800" dirty="0" err="1" smtClean="0"/>
            <a:t>programa</a:t>
          </a:r>
          <a:r>
            <a:rPr lang="en-US" sz="1800" dirty="0" smtClean="0"/>
            <a:t> </a:t>
          </a:r>
          <a:r>
            <a:rPr lang="en-US" sz="1800" dirty="0" err="1" smtClean="0"/>
            <a:t>seja</a:t>
          </a:r>
          <a:r>
            <a:rPr lang="en-US" sz="1800" dirty="0" smtClean="0"/>
            <a:t> </a:t>
          </a:r>
          <a:r>
            <a:rPr lang="en-US" sz="1800" dirty="0" err="1" smtClean="0"/>
            <a:t>executado</a:t>
          </a:r>
          <a:r>
            <a:rPr lang="en-US" sz="1800" dirty="0" smtClean="0"/>
            <a:t> </a:t>
          </a:r>
          <a:r>
            <a:rPr lang="en-US" sz="1800" dirty="0" err="1" smtClean="0"/>
            <a:t>corretamente</a:t>
          </a:r>
          <a:r>
            <a:rPr lang="en-US" sz="1800" dirty="0" smtClean="0"/>
            <a:t>. </a:t>
          </a:r>
          <a:endParaRPr lang="en-GB" sz="1800" dirty="0"/>
        </a:p>
      </dgm:t>
    </dgm:pt>
    <dgm:pt modelId="{20E90F65-1BB2-43F1-B490-C7E0E92E51F2}" type="parTrans" cxnId="{6D872DB1-5771-400B-ADF3-668A819A60C7}">
      <dgm:prSet/>
      <dgm:spPr/>
      <dgm:t>
        <a:bodyPr/>
        <a:lstStyle/>
        <a:p>
          <a:endParaRPr lang="en-GB"/>
        </a:p>
      </dgm:t>
    </dgm:pt>
    <dgm:pt modelId="{1F599132-0963-4C88-AD95-BA2233C68F79}" type="sibTrans" cxnId="{6D872DB1-5771-400B-ADF3-668A819A60C7}">
      <dgm:prSet/>
      <dgm:spPr/>
      <dgm:t>
        <a:bodyPr/>
        <a:lstStyle/>
        <a:p>
          <a:endParaRPr lang="en-GB"/>
        </a:p>
      </dgm:t>
    </dgm:pt>
    <dgm:pt modelId="{879CC58C-FA68-42F8-983F-CFB7875F0360}" type="pres">
      <dgm:prSet presAssocID="{5522C58C-91BF-4091-A2F5-C09DC7A91E71}" presName="outerComposite" presStyleCnt="0">
        <dgm:presLayoutVars>
          <dgm:chMax val="2"/>
          <dgm:animLvl val="lvl"/>
          <dgm:resizeHandles val="exact"/>
        </dgm:presLayoutVars>
      </dgm:prSet>
      <dgm:spPr/>
      <dgm:t>
        <a:bodyPr/>
        <a:lstStyle/>
        <a:p>
          <a:endParaRPr lang="en-GB"/>
        </a:p>
      </dgm:t>
    </dgm:pt>
    <dgm:pt modelId="{BED6A214-44FC-41AB-8A9C-DC4B2EF7269C}" type="pres">
      <dgm:prSet presAssocID="{5522C58C-91BF-4091-A2F5-C09DC7A91E71}" presName="dummyMaxCanvas" presStyleCnt="0"/>
      <dgm:spPr/>
    </dgm:pt>
    <dgm:pt modelId="{F28B82E3-A287-4149-B9C1-48A751DCBB0E}" type="pres">
      <dgm:prSet presAssocID="{5522C58C-91BF-4091-A2F5-C09DC7A91E71}" presName="parentComposite" presStyleCnt="0"/>
      <dgm:spPr/>
    </dgm:pt>
    <dgm:pt modelId="{FEE744B3-4501-4553-A0A1-45081D7CCAC4}" type="pres">
      <dgm:prSet presAssocID="{5522C58C-91BF-4091-A2F5-C09DC7A91E71}" presName="parent1" presStyleLbl="alignAccFollowNode1" presStyleIdx="0" presStyleCnt="4" custScaleX="138761" custLinFactNeighborX="-48828" custLinFactNeighborY="92381">
        <dgm:presLayoutVars>
          <dgm:chMax val="4"/>
        </dgm:presLayoutVars>
      </dgm:prSet>
      <dgm:spPr/>
      <dgm:t>
        <a:bodyPr/>
        <a:lstStyle/>
        <a:p>
          <a:endParaRPr lang="en-GB"/>
        </a:p>
      </dgm:t>
    </dgm:pt>
    <dgm:pt modelId="{8D7920DC-301E-4A0D-8727-97249E9EB81C}" type="pres">
      <dgm:prSet presAssocID="{5522C58C-91BF-4091-A2F5-C09DC7A91E71}" presName="parent2" presStyleLbl="alignAccFollowNode1" presStyleIdx="1" presStyleCnt="4" custScaleX="138761" custLinFactNeighborX="48828" custLinFactNeighborY="92381">
        <dgm:presLayoutVars>
          <dgm:chMax val="4"/>
        </dgm:presLayoutVars>
      </dgm:prSet>
      <dgm:spPr/>
      <dgm:t>
        <a:bodyPr/>
        <a:lstStyle/>
        <a:p>
          <a:endParaRPr lang="en-GB"/>
        </a:p>
      </dgm:t>
    </dgm:pt>
    <dgm:pt modelId="{1FDF8696-373A-4C19-B1A1-CE16B244E571}" type="pres">
      <dgm:prSet presAssocID="{5522C58C-91BF-4091-A2F5-C09DC7A91E71}" presName="childrenComposite" presStyleCnt="0"/>
      <dgm:spPr/>
    </dgm:pt>
    <dgm:pt modelId="{4A15D8C1-7327-48E6-BA6D-89C6498E1093}" type="pres">
      <dgm:prSet presAssocID="{5522C58C-91BF-4091-A2F5-C09DC7A91E71}" presName="dummyMaxCanvas_ChildArea" presStyleCnt="0"/>
      <dgm:spPr/>
    </dgm:pt>
    <dgm:pt modelId="{076423C8-0C64-437D-8FEA-F2AA0430EA0A}" type="pres">
      <dgm:prSet presAssocID="{5522C58C-91BF-4091-A2F5-C09DC7A91E71}" presName="fulcrum" presStyleLbl="alignAccFollowNode1" presStyleIdx="2" presStyleCnt="4"/>
      <dgm:spPr>
        <a:solidFill>
          <a:schemeClr val="accent2">
            <a:lumMod val="60000"/>
            <a:lumOff val="40000"/>
            <a:alpha val="89804"/>
          </a:schemeClr>
        </a:solidFill>
        <a:ln>
          <a:solidFill>
            <a:schemeClr val="accent2">
              <a:lumMod val="60000"/>
              <a:lumOff val="40000"/>
              <a:alpha val="90000"/>
            </a:schemeClr>
          </a:solidFill>
        </a:ln>
      </dgm:spPr>
    </dgm:pt>
    <dgm:pt modelId="{48AC2F14-1789-499C-9B91-C5A574B5BDD3}" type="pres">
      <dgm:prSet presAssocID="{5522C58C-91BF-4091-A2F5-C09DC7A91E71}" presName="balance_11" presStyleLbl="alignAccFollowNode1" presStyleIdx="3" presStyleCnt="4" custScaleX="150000" custScaleY="79592">
        <dgm:presLayoutVars>
          <dgm:bulletEnabled val="1"/>
        </dgm:presLayoutVars>
      </dgm:prSet>
      <dgm:spPr>
        <a:solidFill>
          <a:schemeClr val="accent2">
            <a:lumMod val="60000"/>
            <a:lumOff val="40000"/>
            <a:alpha val="89804"/>
          </a:schemeClr>
        </a:solidFill>
        <a:ln>
          <a:solidFill>
            <a:schemeClr val="accent2">
              <a:lumMod val="60000"/>
              <a:lumOff val="40000"/>
              <a:alpha val="90000"/>
            </a:schemeClr>
          </a:solidFill>
        </a:ln>
      </dgm:spPr>
    </dgm:pt>
    <dgm:pt modelId="{31DDE70A-A511-4ADB-9A8C-526F08AABDCA}" type="pres">
      <dgm:prSet presAssocID="{5522C58C-91BF-4091-A2F5-C09DC7A91E71}" presName="left_11_1" presStyleLbl="node1" presStyleIdx="0" presStyleCnt="2" custScaleX="153508" custScaleY="83704" custLinFactNeighborX="-48828" custLinFactNeighborY="9839">
        <dgm:presLayoutVars>
          <dgm:bulletEnabled val="1"/>
        </dgm:presLayoutVars>
      </dgm:prSet>
      <dgm:spPr/>
      <dgm:t>
        <a:bodyPr/>
        <a:lstStyle/>
        <a:p>
          <a:endParaRPr lang="en-GB"/>
        </a:p>
      </dgm:t>
    </dgm:pt>
    <dgm:pt modelId="{B3555D58-33B6-456A-B766-6D5F018BDBE4}" type="pres">
      <dgm:prSet presAssocID="{5522C58C-91BF-4091-A2F5-C09DC7A91E71}" presName="right_11_1" presStyleLbl="node1" presStyleIdx="1" presStyleCnt="2" custScaleX="138761" custScaleY="83704" custLinFactNeighborX="48828" custLinFactNeighborY="9839">
        <dgm:presLayoutVars>
          <dgm:bulletEnabled val="1"/>
        </dgm:presLayoutVars>
      </dgm:prSet>
      <dgm:spPr/>
      <dgm:t>
        <a:bodyPr/>
        <a:lstStyle/>
        <a:p>
          <a:endParaRPr lang="en-GB"/>
        </a:p>
      </dgm:t>
    </dgm:pt>
  </dgm:ptLst>
  <dgm:cxnLst>
    <dgm:cxn modelId="{ABBF054F-2A36-4CDB-8BE0-F199C8775062}" srcId="{F5DDF5FE-2773-4DF5-8341-12AF55565B34}" destId="{D8E19EBB-1FA2-4CA3-8D9C-25E6FE7A8607}" srcOrd="0" destOrd="0" parTransId="{6A06A6B3-F959-4579-BA3A-86854BBBD37F}" sibTransId="{DA510143-EC86-459F-BB20-35224B1C8859}"/>
    <dgm:cxn modelId="{6E9CED1C-1DE5-42E7-A598-37C3C725F7AC}" srcId="{5522C58C-91BF-4091-A2F5-C09DC7A91E71}" destId="{1CDF69FE-BE1B-41AD-9FEA-17B30E8DA3FD}" srcOrd="0" destOrd="0" parTransId="{EFD35B70-9CC8-482C-8C17-02F4A60C1A0B}" sibTransId="{E65EB0A3-F5AC-4372-9A85-BA00AF6648C5}"/>
    <dgm:cxn modelId="{B8EE965E-09DA-486F-8CD7-28B7A80BB9B2}" type="presOf" srcId="{F5DDF5FE-2773-4DF5-8341-12AF55565B34}" destId="{8D7920DC-301E-4A0D-8727-97249E9EB81C}" srcOrd="0" destOrd="0" presId="urn:microsoft.com/office/officeart/2005/8/layout/balance1"/>
    <dgm:cxn modelId="{CCFA2177-E942-408F-B8F7-D5D21CFD9E7D}" type="presOf" srcId="{D8E19EBB-1FA2-4CA3-8D9C-25E6FE7A8607}" destId="{B3555D58-33B6-456A-B766-6D5F018BDBE4}" srcOrd="0" destOrd="0" presId="urn:microsoft.com/office/officeart/2005/8/layout/balance1"/>
    <dgm:cxn modelId="{31CB9568-C5E2-49AB-AB69-0C3BD6FCA679}" srcId="{5522C58C-91BF-4091-A2F5-C09DC7A91E71}" destId="{F5DDF5FE-2773-4DF5-8341-12AF55565B34}" srcOrd="1" destOrd="0" parTransId="{C9231D12-87C9-4716-A653-DCF874AD8FDC}" sibTransId="{C485826C-88D4-4520-A80E-EFAF151ADDD5}"/>
    <dgm:cxn modelId="{D659C837-330E-4523-A387-4D993DA25954}" type="presOf" srcId="{5522C58C-91BF-4091-A2F5-C09DC7A91E71}" destId="{879CC58C-FA68-42F8-983F-CFB7875F0360}" srcOrd="0" destOrd="0" presId="urn:microsoft.com/office/officeart/2005/8/layout/balance1"/>
    <dgm:cxn modelId="{8ED60F93-C34D-4329-93D4-AB6845CF07DE}" type="presOf" srcId="{DD269B45-203F-4819-9D01-3E84877EC266}" destId="{31DDE70A-A511-4ADB-9A8C-526F08AABDCA}" srcOrd="0" destOrd="0" presId="urn:microsoft.com/office/officeart/2005/8/layout/balance1"/>
    <dgm:cxn modelId="{6D872DB1-5771-400B-ADF3-668A819A60C7}" srcId="{1CDF69FE-BE1B-41AD-9FEA-17B30E8DA3FD}" destId="{DD269B45-203F-4819-9D01-3E84877EC266}" srcOrd="0" destOrd="0" parTransId="{20E90F65-1BB2-43F1-B490-C7E0E92E51F2}" sibTransId="{1F599132-0963-4C88-AD95-BA2233C68F79}"/>
    <dgm:cxn modelId="{45F94ABC-7E8E-4554-B9ED-FDCB6FAD039F}" type="presOf" srcId="{1CDF69FE-BE1B-41AD-9FEA-17B30E8DA3FD}" destId="{FEE744B3-4501-4553-A0A1-45081D7CCAC4}" srcOrd="0" destOrd="0" presId="urn:microsoft.com/office/officeart/2005/8/layout/balance1"/>
    <dgm:cxn modelId="{D90A22FC-7698-43E9-94C9-36C949E87C6E}" type="presParOf" srcId="{879CC58C-FA68-42F8-983F-CFB7875F0360}" destId="{BED6A214-44FC-41AB-8A9C-DC4B2EF7269C}" srcOrd="0" destOrd="0" presId="urn:microsoft.com/office/officeart/2005/8/layout/balance1"/>
    <dgm:cxn modelId="{AE6BAE00-3D05-4C7C-9BBD-82745E2CD0A8}" type="presParOf" srcId="{879CC58C-FA68-42F8-983F-CFB7875F0360}" destId="{F28B82E3-A287-4149-B9C1-48A751DCBB0E}" srcOrd="1" destOrd="0" presId="urn:microsoft.com/office/officeart/2005/8/layout/balance1"/>
    <dgm:cxn modelId="{86D36790-2E63-4FDA-991D-B9627C56FF93}" type="presParOf" srcId="{F28B82E3-A287-4149-B9C1-48A751DCBB0E}" destId="{FEE744B3-4501-4553-A0A1-45081D7CCAC4}" srcOrd="0" destOrd="0" presId="urn:microsoft.com/office/officeart/2005/8/layout/balance1"/>
    <dgm:cxn modelId="{046BE369-235B-46B3-9FB7-91115F532C18}" type="presParOf" srcId="{F28B82E3-A287-4149-B9C1-48A751DCBB0E}" destId="{8D7920DC-301E-4A0D-8727-97249E9EB81C}" srcOrd="1" destOrd="0" presId="urn:microsoft.com/office/officeart/2005/8/layout/balance1"/>
    <dgm:cxn modelId="{1F9F7989-F11C-4011-AD75-8961BFF7356A}" type="presParOf" srcId="{879CC58C-FA68-42F8-983F-CFB7875F0360}" destId="{1FDF8696-373A-4C19-B1A1-CE16B244E571}" srcOrd="2" destOrd="0" presId="urn:microsoft.com/office/officeart/2005/8/layout/balance1"/>
    <dgm:cxn modelId="{91B3F8EF-A6F7-44FC-8021-C4637FDA3CAD}" type="presParOf" srcId="{1FDF8696-373A-4C19-B1A1-CE16B244E571}" destId="{4A15D8C1-7327-48E6-BA6D-89C6498E1093}" srcOrd="0" destOrd="0" presId="urn:microsoft.com/office/officeart/2005/8/layout/balance1"/>
    <dgm:cxn modelId="{23AFB907-F896-4EFF-BC18-42B24761DBC4}" type="presParOf" srcId="{1FDF8696-373A-4C19-B1A1-CE16B244E571}" destId="{076423C8-0C64-437D-8FEA-F2AA0430EA0A}" srcOrd="1" destOrd="0" presId="urn:microsoft.com/office/officeart/2005/8/layout/balance1"/>
    <dgm:cxn modelId="{16D798CA-459F-42C4-A133-45926B58F1A0}" type="presParOf" srcId="{1FDF8696-373A-4C19-B1A1-CE16B244E571}" destId="{48AC2F14-1789-499C-9B91-C5A574B5BDD3}" srcOrd="2" destOrd="0" presId="urn:microsoft.com/office/officeart/2005/8/layout/balance1"/>
    <dgm:cxn modelId="{698F9A8D-3AD2-408F-8A71-7AA58A64E7C1}" type="presParOf" srcId="{1FDF8696-373A-4C19-B1A1-CE16B244E571}" destId="{31DDE70A-A511-4ADB-9A8C-526F08AABDCA}" srcOrd="3" destOrd="0" presId="urn:microsoft.com/office/officeart/2005/8/layout/balance1"/>
    <dgm:cxn modelId="{F3F2B85F-DAAD-4BBA-B47F-E9EF55494867}" type="presParOf" srcId="{1FDF8696-373A-4C19-B1A1-CE16B244E571}" destId="{B3555D58-33B6-456A-B766-6D5F018BDBE4}" srcOrd="4"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F4EE6D-C3B9-4E83-96D8-D97F81AD6632}" type="doc">
      <dgm:prSet loTypeId="urn:microsoft.com/office/officeart/2005/8/layout/pyramid1" loCatId="pyramid" qsTypeId="urn:microsoft.com/office/officeart/2005/8/quickstyle/simple1" qsCatId="simple" csTypeId="urn:microsoft.com/office/officeart/2005/8/colors/colorful5" csCatId="colorful" phldr="1"/>
      <dgm:spPr/>
    </dgm:pt>
    <dgm:pt modelId="{B90FF3A2-F3D0-40A1-AFFC-345D32100BDA}" type="pres">
      <dgm:prSet presAssocID="{1CF4EE6D-C3B9-4E83-96D8-D97F81AD6632}" presName="Name0" presStyleCnt="0">
        <dgm:presLayoutVars>
          <dgm:dir/>
          <dgm:animLvl val="lvl"/>
          <dgm:resizeHandles val="exact"/>
        </dgm:presLayoutVars>
      </dgm:prSet>
      <dgm:spPr/>
    </dgm:pt>
  </dgm:ptLst>
  <dgm:cxnLst>
    <dgm:cxn modelId="{4B7A2277-71A2-48E6-A32D-E0B620392332}" type="presOf" srcId="{1CF4EE6D-C3B9-4E83-96D8-D97F81AD6632}" destId="{B90FF3A2-F3D0-40A1-AFFC-345D32100BDA}" srcOrd="0"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46CA7-194C-4C23-96A5-2F7E7B43F830}">
      <dsp:nvSpPr>
        <dsp:cNvPr id="0" name=""/>
        <dsp:cNvSpPr/>
      </dsp:nvSpPr>
      <dsp:spPr>
        <a:xfrm>
          <a:off x="6242103" y="1887343"/>
          <a:ext cx="91440" cy="492151"/>
        </a:xfrm>
        <a:custGeom>
          <a:avLst/>
          <a:gdLst/>
          <a:ahLst/>
          <a:cxnLst/>
          <a:rect l="0" t="0" r="0" b="0"/>
          <a:pathLst>
            <a:path>
              <a:moveTo>
                <a:pt x="45720" y="0"/>
              </a:moveTo>
              <a:lnTo>
                <a:pt x="45720" y="335387"/>
              </a:lnTo>
              <a:lnTo>
                <a:pt x="46955" y="335387"/>
              </a:lnTo>
              <a:lnTo>
                <a:pt x="46955" y="4921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024BBE-AF5A-4AE8-B0ED-8FD431A211B7}">
      <dsp:nvSpPr>
        <dsp:cNvPr id="0" name=""/>
        <dsp:cNvSpPr/>
      </dsp:nvSpPr>
      <dsp:spPr>
        <a:xfrm>
          <a:off x="4149435" y="621738"/>
          <a:ext cx="2138387" cy="492151"/>
        </a:xfrm>
        <a:custGeom>
          <a:avLst/>
          <a:gdLst/>
          <a:ahLst/>
          <a:cxnLst/>
          <a:rect l="0" t="0" r="0" b="0"/>
          <a:pathLst>
            <a:path>
              <a:moveTo>
                <a:pt x="0" y="0"/>
              </a:moveTo>
              <a:lnTo>
                <a:pt x="0" y="335387"/>
              </a:lnTo>
              <a:lnTo>
                <a:pt x="2138387" y="335387"/>
              </a:lnTo>
              <a:lnTo>
                <a:pt x="2138387" y="4921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FEB984-3C8C-40EA-8701-200A50B83451}">
      <dsp:nvSpPr>
        <dsp:cNvPr id="0" name=""/>
        <dsp:cNvSpPr/>
      </dsp:nvSpPr>
      <dsp:spPr>
        <a:xfrm>
          <a:off x="1666357" y="1911843"/>
          <a:ext cx="91440" cy="492151"/>
        </a:xfrm>
        <a:custGeom>
          <a:avLst/>
          <a:gdLst/>
          <a:ahLst/>
          <a:cxnLst/>
          <a:rect l="0" t="0" r="0" b="0"/>
          <a:pathLst>
            <a:path>
              <a:moveTo>
                <a:pt x="45720" y="0"/>
              </a:moveTo>
              <a:lnTo>
                <a:pt x="45720" y="335387"/>
              </a:lnTo>
              <a:lnTo>
                <a:pt x="47886" y="335387"/>
              </a:lnTo>
              <a:lnTo>
                <a:pt x="47886" y="4921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413DB-FF5C-4579-AF80-F976387666BB}">
      <dsp:nvSpPr>
        <dsp:cNvPr id="0" name=""/>
        <dsp:cNvSpPr/>
      </dsp:nvSpPr>
      <dsp:spPr>
        <a:xfrm>
          <a:off x="1712077" y="621738"/>
          <a:ext cx="2437358" cy="492151"/>
        </a:xfrm>
        <a:custGeom>
          <a:avLst/>
          <a:gdLst/>
          <a:ahLst/>
          <a:cxnLst/>
          <a:rect l="0" t="0" r="0" b="0"/>
          <a:pathLst>
            <a:path>
              <a:moveTo>
                <a:pt x="2437358" y="0"/>
              </a:moveTo>
              <a:lnTo>
                <a:pt x="2437358" y="335387"/>
              </a:lnTo>
              <a:lnTo>
                <a:pt x="0" y="335387"/>
              </a:lnTo>
              <a:lnTo>
                <a:pt x="0" y="4921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EAD65B-FC32-489E-934B-A581C9D0C5B4}">
      <dsp:nvSpPr>
        <dsp:cNvPr id="0" name=""/>
        <dsp:cNvSpPr/>
      </dsp:nvSpPr>
      <dsp:spPr>
        <a:xfrm>
          <a:off x="2878525" y="76"/>
          <a:ext cx="2541821" cy="6216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FBD55F-65C4-4065-BAA4-B6D69A309CC7}">
      <dsp:nvSpPr>
        <dsp:cNvPr id="0" name=""/>
        <dsp:cNvSpPr/>
      </dsp:nvSpPr>
      <dsp:spPr>
        <a:xfrm>
          <a:off x="3066548" y="178698"/>
          <a:ext cx="2541821" cy="62166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Data Types</a:t>
          </a:r>
          <a:endParaRPr lang="en-GB" sz="2000" kern="1200" dirty="0"/>
        </a:p>
      </dsp:txBody>
      <dsp:txXfrm>
        <a:off x="3084756" y="196906"/>
        <a:ext cx="2505405" cy="585246"/>
      </dsp:txXfrm>
    </dsp:sp>
    <dsp:sp modelId="{ECFDEC2A-AD00-4D30-A2F9-930D488BAAD3}">
      <dsp:nvSpPr>
        <dsp:cNvPr id="0" name=""/>
        <dsp:cNvSpPr/>
      </dsp:nvSpPr>
      <dsp:spPr>
        <a:xfrm>
          <a:off x="390992" y="1113890"/>
          <a:ext cx="2642169" cy="797953"/>
        </a:xfrm>
        <a:prstGeom prst="roundRect">
          <a:avLst>
            <a:gd name="adj" fmla="val 10000"/>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E6E91E-A8A4-4570-A19E-75303BCF7318}">
      <dsp:nvSpPr>
        <dsp:cNvPr id="0" name=""/>
        <dsp:cNvSpPr/>
      </dsp:nvSpPr>
      <dsp:spPr>
        <a:xfrm>
          <a:off x="579016" y="1292512"/>
          <a:ext cx="2642169" cy="797953"/>
        </a:xfrm>
        <a:prstGeom prst="roundRect">
          <a:avLst>
            <a:gd name="adj" fmla="val 10000"/>
          </a:avLst>
        </a:prstGeom>
        <a:solidFill>
          <a:schemeClr val="bg1">
            <a:alpha val="9000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Primitive Data Types</a:t>
          </a:r>
          <a:endParaRPr lang="en-GB" sz="2000" kern="1200" dirty="0"/>
        </a:p>
      </dsp:txBody>
      <dsp:txXfrm>
        <a:off x="602387" y="1315883"/>
        <a:ext cx="2595427" cy="751211"/>
      </dsp:txXfrm>
    </dsp:sp>
    <dsp:sp modelId="{83256A7E-30D9-4E0A-9491-EBCFB75752A5}">
      <dsp:nvSpPr>
        <dsp:cNvPr id="0" name=""/>
        <dsp:cNvSpPr/>
      </dsp:nvSpPr>
      <dsp:spPr>
        <a:xfrm>
          <a:off x="5768" y="2403995"/>
          <a:ext cx="3416948" cy="1481306"/>
        </a:xfrm>
        <a:prstGeom prst="roundRect">
          <a:avLst>
            <a:gd name="adj" fmla="val 10000"/>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DB85BF-6224-416B-9150-34C91B39C7DA}">
      <dsp:nvSpPr>
        <dsp:cNvPr id="0" name=""/>
        <dsp:cNvSpPr/>
      </dsp:nvSpPr>
      <dsp:spPr>
        <a:xfrm>
          <a:off x="193792" y="2582617"/>
          <a:ext cx="3416948" cy="1481306"/>
        </a:xfrm>
        <a:prstGeom prst="roundRect">
          <a:avLst>
            <a:gd name="adj" fmla="val 10000"/>
          </a:avLst>
        </a:prstGeom>
        <a:solidFill>
          <a:schemeClr val="lt1">
            <a:alpha val="90000"/>
            <a:hueOff val="0"/>
            <a:satOff val="0"/>
            <a:lumOff val="0"/>
            <a:alphaOff val="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It represents a single, atomic value, and is used as the building blocks of more complex types</a:t>
          </a:r>
        </a:p>
      </dsp:txBody>
      <dsp:txXfrm>
        <a:off x="237178" y="2626003"/>
        <a:ext cx="3330176" cy="1394534"/>
      </dsp:txXfrm>
    </dsp:sp>
    <dsp:sp modelId="{39A257FD-F22B-48EA-AC26-BD1B9808E574}">
      <dsp:nvSpPr>
        <dsp:cNvPr id="0" name=""/>
        <dsp:cNvSpPr/>
      </dsp:nvSpPr>
      <dsp:spPr>
        <a:xfrm>
          <a:off x="4781551" y="1113890"/>
          <a:ext cx="3012544" cy="773453"/>
        </a:xfrm>
        <a:prstGeom prst="roundRect">
          <a:avLst>
            <a:gd name="adj" fmla="val 10000"/>
          </a:avLst>
        </a:prstGeom>
        <a:solidFill>
          <a:srgbClr val="CAE8A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AAE03-5276-4B79-B8F9-D844A7DE2471}">
      <dsp:nvSpPr>
        <dsp:cNvPr id="0" name=""/>
        <dsp:cNvSpPr/>
      </dsp:nvSpPr>
      <dsp:spPr>
        <a:xfrm>
          <a:off x="4969574" y="1292512"/>
          <a:ext cx="3012544" cy="773453"/>
        </a:xfrm>
        <a:prstGeom prst="roundRect">
          <a:avLst>
            <a:gd name="adj" fmla="val 10000"/>
          </a:avLst>
        </a:prstGeom>
        <a:solidFill>
          <a:schemeClr val="lt1">
            <a:alpha val="90000"/>
            <a:hueOff val="0"/>
            <a:satOff val="0"/>
            <a:lumOff val="0"/>
            <a:alphaOff val="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Reference Data Types</a:t>
          </a:r>
        </a:p>
      </dsp:txBody>
      <dsp:txXfrm>
        <a:off x="4992228" y="1315166"/>
        <a:ext cx="2967236" cy="728145"/>
      </dsp:txXfrm>
    </dsp:sp>
    <dsp:sp modelId="{2ED8FBCC-4F15-40EB-918F-E20382AC6A63}">
      <dsp:nvSpPr>
        <dsp:cNvPr id="0" name=""/>
        <dsp:cNvSpPr/>
      </dsp:nvSpPr>
      <dsp:spPr>
        <a:xfrm>
          <a:off x="4766964" y="2379495"/>
          <a:ext cx="3044188" cy="1481306"/>
        </a:xfrm>
        <a:prstGeom prst="roundRect">
          <a:avLst>
            <a:gd name="adj" fmla="val 10000"/>
          </a:avLst>
        </a:prstGeom>
        <a:solidFill>
          <a:srgbClr val="CAE8A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92496-BDC5-425B-8E4B-5E4733D5DAC6}">
      <dsp:nvSpPr>
        <dsp:cNvPr id="0" name=""/>
        <dsp:cNvSpPr/>
      </dsp:nvSpPr>
      <dsp:spPr>
        <a:xfrm>
          <a:off x="4954987" y="2558118"/>
          <a:ext cx="3044188" cy="1481306"/>
        </a:xfrm>
        <a:prstGeom prst="roundRect">
          <a:avLst>
            <a:gd name="adj" fmla="val 10000"/>
          </a:avLst>
        </a:prstGeom>
        <a:solidFill>
          <a:schemeClr val="lt1">
            <a:alpha val="90000"/>
            <a:hueOff val="0"/>
            <a:satOff val="0"/>
            <a:lumOff val="0"/>
            <a:alphaOff val="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It represents an </a:t>
          </a:r>
          <a:r>
            <a:rPr lang="en-US" sz="2200" i="1" kern="1200" dirty="0" smtClean="0"/>
            <a:t>object</a:t>
          </a:r>
        </a:p>
      </dsp:txBody>
      <dsp:txXfrm>
        <a:off x="4998373" y="2601504"/>
        <a:ext cx="2957416" cy="1394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60690-8C5C-46C2-8EF5-4644B97F9364}">
      <dsp:nvSpPr>
        <dsp:cNvPr id="0" name=""/>
        <dsp:cNvSpPr/>
      </dsp:nvSpPr>
      <dsp:spPr>
        <a:xfrm>
          <a:off x="0" y="3100"/>
          <a:ext cx="3720753" cy="854273"/>
        </a:xfrm>
        <a:prstGeom prst="roundRect">
          <a:avLst>
            <a:gd name="adj" fmla="val 10000"/>
          </a:avLst>
        </a:prstGeom>
        <a:solidFill>
          <a:srgbClr val="CAE8AA"/>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Types of Variables by Scope:</a:t>
          </a:r>
          <a:endParaRPr lang="en-GB" sz="2100" kern="1200" dirty="0"/>
        </a:p>
      </dsp:txBody>
      <dsp:txXfrm>
        <a:off x="25021" y="28121"/>
        <a:ext cx="3670711" cy="804231"/>
      </dsp:txXfrm>
    </dsp:sp>
    <dsp:sp modelId="{D19BCADF-E499-4770-9745-1D3B1C7C782F}">
      <dsp:nvSpPr>
        <dsp:cNvPr id="0" name=""/>
        <dsp:cNvSpPr/>
      </dsp:nvSpPr>
      <dsp:spPr>
        <a:xfrm>
          <a:off x="372075" y="857374"/>
          <a:ext cx="313703" cy="640705"/>
        </a:xfrm>
        <a:custGeom>
          <a:avLst/>
          <a:gdLst/>
          <a:ahLst/>
          <a:cxnLst/>
          <a:rect l="0" t="0" r="0" b="0"/>
          <a:pathLst>
            <a:path>
              <a:moveTo>
                <a:pt x="0" y="0"/>
              </a:moveTo>
              <a:lnTo>
                <a:pt x="0" y="640705"/>
              </a:lnTo>
              <a:lnTo>
                <a:pt x="313703" y="640705"/>
              </a:lnTo>
            </a:path>
          </a:pathLst>
        </a:custGeom>
        <a:noFill/>
        <a:ln w="25400" cap="flat" cmpd="sng" algn="ctr">
          <a:solidFill>
            <a:srgbClr val="92D050"/>
          </a:solidFill>
          <a:prstDash val="solid"/>
        </a:ln>
        <a:effectLst/>
      </dsp:spPr>
      <dsp:style>
        <a:lnRef idx="2">
          <a:scrgbClr r="0" g="0" b="0"/>
        </a:lnRef>
        <a:fillRef idx="0">
          <a:scrgbClr r="0" g="0" b="0"/>
        </a:fillRef>
        <a:effectRef idx="0">
          <a:scrgbClr r="0" g="0" b="0"/>
        </a:effectRef>
        <a:fontRef idx="minor"/>
      </dsp:style>
    </dsp:sp>
    <dsp:sp modelId="{B66E8C23-152E-473C-968A-648E7AB91A65}">
      <dsp:nvSpPr>
        <dsp:cNvPr id="0" name=""/>
        <dsp:cNvSpPr/>
      </dsp:nvSpPr>
      <dsp:spPr>
        <a:xfrm>
          <a:off x="685778" y="1070942"/>
          <a:ext cx="1366837" cy="854273"/>
        </a:xfrm>
        <a:prstGeom prst="roundRect">
          <a:avLst>
            <a:gd name="adj" fmla="val 10000"/>
          </a:avLst>
        </a:prstGeom>
        <a:solidFill>
          <a:srgbClr val="CAE8AA">
            <a:alpha val="89804"/>
          </a:srgb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Class Variables</a:t>
          </a:r>
        </a:p>
      </dsp:txBody>
      <dsp:txXfrm>
        <a:off x="710799" y="1095963"/>
        <a:ext cx="1316795" cy="804231"/>
      </dsp:txXfrm>
    </dsp:sp>
    <dsp:sp modelId="{43C44406-CE72-415C-BC2C-556EB09F683A}">
      <dsp:nvSpPr>
        <dsp:cNvPr id="0" name=""/>
        <dsp:cNvSpPr/>
      </dsp:nvSpPr>
      <dsp:spPr>
        <a:xfrm>
          <a:off x="372075" y="857374"/>
          <a:ext cx="313703" cy="1708546"/>
        </a:xfrm>
        <a:custGeom>
          <a:avLst/>
          <a:gdLst/>
          <a:ahLst/>
          <a:cxnLst/>
          <a:rect l="0" t="0" r="0" b="0"/>
          <a:pathLst>
            <a:path>
              <a:moveTo>
                <a:pt x="0" y="0"/>
              </a:moveTo>
              <a:lnTo>
                <a:pt x="0" y="1708546"/>
              </a:lnTo>
              <a:lnTo>
                <a:pt x="313703" y="1708546"/>
              </a:lnTo>
            </a:path>
          </a:pathLst>
        </a:custGeom>
        <a:noFill/>
        <a:ln w="25400" cap="flat" cmpd="sng" algn="ctr">
          <a:solidFill>
            <a:srgbClr val="92D050"/>
          </a:solidFill>
          <a:prstDash val="solid"/>
        </a:ln>
        <a:effectLst/>
      </dsp:spPr>
      <dsp:style>
        <a:lnRef idx="2">
          <a:scrgbClr r="0" g="0" b="0"/>
        </a:lnRef>
        <a:fillRef idx="0">
          <a:scrgbClr r="0" g="0" b="0"/>
        </a:fillRef>
        <a:effectRef idx="0">
          <a:scrgbClr r="0" g="0" b="0"/>
        </a:effectRef>
        <a:fontRef idx="minor"/>
      </dsp:style>
    </dsp:sp>
    <dsp:sp modelId="{28A8D595-E67A-41F3-8F9E-54CB0AFD1F1E}">
      <dsp:nvSpPr>
        <dsp:cNvPr id="0" name=""/>
        <dsp:cNvSpPr/>
      </dsp:nvSpPr>
      <dsp:spPr>
        <a:xfrm>
          <a:off x="685778" y="2138784"/>
          <a:ext cx="1366837" cy="854273"/>
        </a:xfrm>
        <a:prstGeom prst="roundRect">
          <a:avLst>
            <a:gd name="adj" fmla="val 10000"/>
          </a:avLst>
        </a:prstGeom>
        <a:solidFill>
          <a:srgbClr val="CAE8AA">
            <a:alpha val="89804"/>
          </a:srgb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Instance Variables</a:t>
          </a:r>
        </a:p>
      </dsp:txBody>
      <dsp:txXfrm>
        <a:off x="710799" y="2163805"/>
        <a:ext cx="1316795" cy="804231"/>
      </dsp:txXfrm>
    </dsp:sp>
    <dsp:sp modelId="{9036C8FE-ABCA-4A89-AA4A-B0D8117DC840}">
      <dsp:nvSpPr>
        <dsp:cNvPr id="0" name=""/>
        <dsp:cNvSpPr/>
      </dsp:nvSpPr>
      <dsp:spPr>
        <a:xfrm>
          <a:off x="372075" y="857374"/>
          <a:ext cx="313703" cy="2776388"/>
        </a:xfrm>
        <a:custGeom>
          <a:avLst/>
          <a:gdLst/>
          <a:ahLst/>
          <a:cxnLst/>
          <a:rect l="0" t="0" r="0" b="0"/>
          <a:pathLst>
            <a:path>
              <a:moveTo>
                <a:pt x="0" y="0"/>
              </a:moveTo>
              <a:lnTo>
                <a:pt x="0" y="2776388"/>
              </a:lnTo>
              <a:lnTo>
                <a:pt x="313703" y="2776388"/>
              </a:lnTo>
            </a:path>
          </a:pathLst>
        </a:custGeom>
        <a:noFill/>
        <a:ln w="25400" cap="flat" cmpd="sng" algn="ctr">
          <a:solidFill>
            <a:srgbClr val="92D050"/>
          </a:solidFill>
          <a:prstDash val="solid"/>
        </a:ln>
        <a:effectLst/>
      </dsp:spPr>
      <dsp:style>
        <a:lnRef idx="2">
          <a:scrgbClr r="0" g="0" b="0"/>
        </a:lnRef>
        <a:fillRef idx="0">
          <a:scrgbClr r="0" g="0" b="0"/>
        </a:fillRef>
        <a:effectRef idx="0">
          <a:scrgbClr r="0" g="0" b="0"/>
        </a:effectRef>
        <a:fontRef idx="minor"/>
      </dsp:style>
    </dsp:sp>
    <dsp:sp modelId="{58A0F1F9-E289-4C52-86A8-4E28217A10FC}">
      <dsp:nvSpPr>
        <dsp:cNvPr id="0" name=""/>
        <dsp:cNvSpPr/>
      </dsp:nvSpPr>
      <dsp:spPr>
        <a:xfrm>
          <a:off x="685778" y="3206625"/>
          <a:ext cx="1366837" cy="854273"/>
        </a:xfrm>
        <a:prstGeom prst="roundRect">
          <a:avLst>
            <a:gd name="adj" fmla="val 10000"/>
          </a:avLst>
        </a:prstGeom>
        <a:solidFill>
          <a:srgbClr val="CAE8AA">
            <a:alpha val="89804"/>
          </a:srgb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Local Variables</a:t>
          </a:r>
        </a:p>
      </dsp:txBody>
      <dsp:txXfrm>
        <a:off x="710799" y="3231646"/>
        <a:ext cx="1316795" cy="804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744B3-4501-4553-A0A1-45081D7CCAC4}">
      <dsp:nvSpPr>
        <dsp:cNvPr id="0" name=""/>
        <dsp:cNvSpPr/>
      </dsp:nvSpPr>
      <dsp:spPr>
        <a:xfrm>
          <a:off x="261922" y="750872"/>
          <a:ext cx="2030128" cy="812800"/>
        </a:xfrm>
        <a:prstGeom prst="roundRect">
          <a:avLst>
            <a:gd name="adj" fmla="val 10000"/>
          </a:avLst>
        </a:prstGeom>
        <a:solidFill>
          <a:srgbClr val="CAE8AA">
            <a:alpha val="90000"/>
          </a:srgbClr>
        </a:solidFill>
        <a:ln w="25400" cap="flat" cmpd="sng" algn="ctr">
          <a:solidFill>
            <a:srgbClr val="CAE8A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Implicit Casting</a:t>
          </a:r>
          <a:endParaRPr lang="en-GB" sz="1800" b="1" kern="1200" dirty="0"/>
        </a:p>
      </dsp:txBody>
      <dsp:txXfrm>
        <a:off x="285728" y="774678"/>
        <a:ext cx="1982516" cy="765188"/>
      </dsp:txXfrm>
    </dsp:sp>
    <dsp:sp modelId="{8D7920DC-301E-4A0D-8727-97249E9EB81C}">
      <dsp:nvSpPr>
        <dsp:cNvPr id="0" name=""/>
        <dsp:cNvSpPr/>
      </dsp:nvSpPr>
      <dsp:spPr>
        <a:xfrm>
          <a:off x="3803948" y="750872"/>
          <a:ext cx="2030128" cy="8128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b="1" kern="1200" dirty="0" smtClean="0"/>
            <a:t>Explicit Casting</a:t>
          </a:r>
          <a:endParaRPr lang="en-GB" sz="1800" b="1" kern="1200" dirty="0"/>
        </a:p>
      </dsp:txBody>
      <dsp:txXfrm>
        <a:off x="3827754" y="774678"/>
        <a:ext cx="1982516" cy="765188"/>
      </dsp:txXfrm>
    </dsp:sp>
    <dsp:sp modelId="{076423C8-0C64-437D-8FEA-F2AA0430EA0A}">
      <dsp:nvSpPr>
        <dsp:cNvPr id="0" name=""/>
        <dsp:cNvSpPr/>
      </dsp:nvSpPr>
      <dsp:spPr>
        <a:xfrm>
          <a:off x="2743200" y="3454400"/>
          <a:ext cx="609600" cy="609600"/>
        </a:xfrm>
        <a:prstGeom prst="triangle">
          <a:avLst/>
        </a:prstGeom>
        <a:solidFill>
          <a:schemeClr val="accent2">
            <a:lumMod val="60000"/>
            <a:lumOff val="40000"/>
            <a:alpha val="89804"/>
          </a:schemeClr>
        </a:solidFill>
        <a:ln w="25400" cap="flat" cmpd="sng" algn="ctr">
          <a:solidFill>
            <a:schemeClr val="accent2">
              <a:lumMod val="60000"/>
              <a:lumOff val="40000"/>
              <a:alpha val="90000"/>
            </a:schemeClr>
          </a:solidFill>
          <a:prstDash val="solid"/>
        </a:ln>
        <a:effectLst/>
      </dsp:spPr>
      <dsp:style>
        <a:lnRef idx="2">
          <a:scrgbClr r="0" g="0" b="0"/>
        </a:lnRef>
        <a:fillRef idx="1">
          <a:scrgbClr r="0" g="0" b="0"/>
        </a:fillRef>
        <a:effectRef idx="0">
          <a:scrgbClr r="0" g="0" b="0"/>
        </a:effectRef>
        <a:fontRef idx="minor"/>
      </dsp:style>
    </dsp:sp>
    <dsp:sp modelId="{48AC2F14-1789-499C-9B91-C5A574B5BDD3}">
      <dsp:nvSpPr>
        <dsp:cNvPr id="0" name=""/>
        <dsp:cNvSpPr/>
      </dsp:nvSpPr>
      <dsp:spPr>
        <a:xfrm>
          <a:off x="304800" y="3224393"/>
          <a:ext cx="5486399" cy="196664"/>
        </a:xfrm>
        <a:prstGeom prst="rect">
          <a:avLst/>
        </a:prstGeom>
        <a:solidFill>
          <a:schemeClr val="accent2">
            <a:lumMod val="60000"/>
            <a:lumOff val="40000"/>
            <a:alpha val="89804"/>
          </a:schemeClr>
        </a:solidFill>
        <a:ln w="25400" cap="flat" cmpd="sng" algn="ctr">
          <a:solidFill>
            <a:schemeClr val="accent2">
              <a:lumMod val="60000"/>
              <a:lumOff val="40000"/>
              <a:alpha val="90000"/>
            </a:schemeClr>
          </a:solidFill>
          <a:prstDash val="solid"/>
        </a:ln>
        <a:effectLst/>
      </dsp:spPr>
      <dsp:style>
        <a:lnRef idx="2">
          <a:scrgbClr r="0" g="0" b="0"/>
        </a:lnRef>
        <a:fillRef idx="1">
          <a:scrgbClr r="0" g="0" b="0"/>
        </a:fillRef>
        <a:effectRef idx="0">
          <a:scrgbClr r="0" g="0" b="0"/>
        </a:effectRef>
        <a:fontRef idx="minor"/>
      </dsp:style>
    </dsp:sp>
    <dsp:sp modelId="{31DDE70A-A511-4ADB-9A8C-526F08AABDCA}">
      <dsp:nvSpPr>
        <dsp:cNvPr id="0" name=""/>
        <dsp:cNvSpPr/>
      </dsp:nvSpPr>
      <dsp:spPr>
        <a:xfrm>
          <a:off x="154045" y="1383427"/>
          <a:ext cx="2245883" cy="1823327"/>
        </a:xfrm>
        <a:prstGeom prst="roundRect">
          <a:avLst/>
        </a:prstGeom>
        <a:solidFill>
          <a:srgbClr val="6CA62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É </a:t>
          </a:r>
          <a:r>
            <a:rPr lang="en-US" sz="1800" kern="1200" dirty="0" err="1" smtClean="0"/>
            <a:t>feito</a:t>
          </a:r>
          <a:r>
            <a:rPr lang="en-US" sz="1800" kern="1200" dirty="0" smtClean="0"/>
            <a:t> </a:t>
          </a:r>
          <a:r>
            <a:rPr lang="en-US" sz="1800" kern="1200" dirty="0" err="1" smtClean="0"/>
            <a:t>automaticamente</a:t>
          </a:r>
          <a:r>
            <a:rPr lang="en-US" sz="1800" kern="1200" dirty="0" smtClean="0"/>
            <a:t> </a:t>
          </a:r>
          <a:r>
            <a:rPr lang="en-US" sz="1800" kern="1200" dirty="0" err="1" smtClean="0"/>
            <a:t>pelo</a:t>
          </a:r>
          <a:r>
            <a:rPr lang="en-US" sz="1800" kern="1200" dirty="0" smtClean="0"/>
            <a:t> </a:t>
          </a:r>
          <a:r>
            <a:rPr lang="en-US" sz="1800" kern="1200" dirty="0" err="1" smtClean="0"/>
            <a:t>compilador</a:t>
          </a:r>
          <a:r>
            <a:rPr lang="en-US" sz="1800" kern="1200" dirty="0" smtClean="0"/>
            <a:t> para </a:t>
          </a:r>
          <a:r>
            <a:rPr lang="en-US" sz="1800" kern="1200" dirty="0" err="1" smtClean="0"/>
            <a:t>garantir</a:t>
          </a:r>
          <a:r>
            <a:rPr lang="en-US" sz="1800" kern="1200" dirty="0" smtClean="0"/>
            <a:t> </a:t>
          </a:r>
          <a:r>
            <a:rPr lang="en-US" sz="1800" kern="1200" dirty="0" err="1" smtClean="0"/>
            <a:t>que</a:t>
          </a:r>
          <a:r>
            <a:rPr lang="en-US" sz="1800" kern="1200" dirty="0" smtClean="0"/>
            <a:t> o </a:t>
          </a:r>
          <a:r>
            <a:rPr lang="en-US" sz="1800" kern="1200" dirty="0" err="1" smtClean="0"/>
            <a:t>programa</a:t>
          </a:r>
          <a:r>
            <a:rPr lang="en-US" sz="1800" kern="1200" dirty="0" smtClean="0"/>
            <a:t> </a:t>
          </a:r>
          <a:r>
            <a:rPr lang="en-US" sz="1800" kern="1200" dirty="0" err="1" smtClean="0"/>
            <a:t>seja</a:t>
          </a:r>
          <a:r>
            <a:rPr lang="en-US" sz="1800" kern="1200" dirty="0" smtClean="0"/>
            <a:t> </a:t>
          </a:r>
          <a:r>
            <a:rPr lang="en-US" sz="1800" kern="1200" dirty="0" err="1" smtClean="0"/>
            <a:t>executado</a:t>
          </a:r>
          <a:r>
            <a:rPr lang="en-US" sz="1800" kern="1200" dirty="0" smtClean="0"/>
            <a:t> </a:t>
          </a:r>
          <a:r>
            <a:rPr lang="en-US" sz="1800" kern="1200" dirty="0" err="1" smtClean="0"/>
            <a:t>corretamente</a:t>
          </a:r>
          <a:r>
            <a:rPr lang="en-US" sz="1800" kern="1200" dirty="0" smtClean="0"/>
            <a:t>. </a:t>
          </a:r>
          <a:endParaRPr lang="en-GB" sz="1800" kern="1200" dirty="0"/>
        </a:p>
      </dsp:txBody>
      <dsp:txXfrm>
        <a:off x="243052" y="1472434"/>
        <a:ext cx="2067869" cy="1645313"/>
      </dsp:txXfrm>
    </dsp:sp>
    <dsp:sp modelId="{B3555D58-33B6-456A-B766-6D5F018BDBE4}">
      <dsp:nvSpPr>
        <dsp:cNvPr id="0" name=""/>
        <dsp:cNvSpPr/>
      </dsp:nvSpPr>
      <dsp:spPr>
        <a:xfrm>
          <a:off x="3803948" y="1383427"/>
          <a:ext cx="2030128" cy="18233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pt-BR" sz="1800" kern="1200" dirty="0" smtClean="0"/>
            <a:t>Ele é feito quando o programa quiser modificar o tipo de dados de uma expressão</a:t>
          </a:r>
          <a:endParaRPr lang="en-US" sz="1800" kern="1200" dirty="0" smtClean="0"/>
        </a:p>
      </dsp:txBody>
      <dsp:txXfrm>
        <a:off x="3892955" y="1472434"/>
        <a:ext cx="1852114" cy="16453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3: Language Fundamentals</a:t>
            </a:r>
          </a:p>
        </p:txBody>
      </p:sp>
      <p:sp>
        <p:nvSpPr>
          <p:cNvPr id="30723" name="Rectangle 3"/>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M3 - Language Fundamentals.ppt</a:t>
            </a:r>
          </a:p>
        </p:txBody>
      </p:sp>
      <p:sp>
        <p:nvSpPr>
          <p:cNvPr id="30724" name="Rectangle 4"/>
          <p:cNvSpPr>
            <a:spLocks noChangeArrowheads="1"/>
          </p:cNvSpPr>
          <p:nvPr/>
        </p:nvSpPr>
        <p:spPr bwMode="auto">
          <a:xfrm>
            <a:off x="-11113" y="8823325"/>
            <a:ext cx="5448301" cy="382588"/>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532438" y="8823325"/>
            <a:ext cx="1450975" cy="382588"/>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B122597D-7B4D-468B-B332-4C2DC95B6C0B}" type="slidenum">
              <a:rPr lang="en-US">
                <a:latin typeface="Arial" charset="0"/>
              </a:rPr>
              <a:pPr algn="r" defTabSz="1017588" eaLnBrk="0" hangingPunct="0">
                <a:lnSpc>
                  <a:spcPct val="100000"/>
                </a:lnSpc>
                <a:spcBef>
                  <a:spcPct val="0"/>
                </a:spcBef>
                <a:buClrTx/>
                <a:defRPr/>
              </a:pPr>
              <a:t>‹#›</a:t>
            </a:fld>
            <a:endParaRPr lang="en-US">
              <a:latin typeface="Arial" charset="0"/>
            </a:endParaRPr>
          </a:p>
        </p:txBody>
      </p:sp>
    </p:spTree>
    <p:extLst>
      <p:ext uri="{BB962C8B-B14F-4D97-AF65-F5344CB8AC3E}">
        <p14:creationId xmlns:p14="http://schemas.microsoft.com/office/powerpoint/2010/main" val="14316466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4090988" cy="4841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3: Language Fundamentals</a:t>
            </a:r>
          </a:p>
        </p:txBody>
      </p:sp>
      <p:sp>
        <p:nvSpPr>
          <p:cNvPr id="18442" name="Rectangle 10"/>
          <p:cNvSpPr>
            <a:spLocks noGrp="1" noChangeArrowheads="1"/>
          </p:cNvSpPr>
          <p:nvPr>
            <p:ph type="dt" idx="1"/>
          </p:nvPr>
        </p:nvSpPr>
        <p:spPr bwMode="auto">
          <a:xfrm>
            <a:off x="4238625" y="0"/>
            <a:ext cx="2752725" cy="484188"/>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M3 - Language Fundamentals.ppt</a:t>
            </a:r>
          </a:p>
        </p:txBody>
      </p:sp>
      <p:sp>
        <p:nvSpPr>
          <p:cNvPr id="18443" name="Rectangle 11"/>
          <p:cNvSpPr>
            <a:spLocks noGrp="1" noChangeArrowheads="1"/>
          </p:cNvSpPr>
          <p:nvPr>
            <p:ph type="ftr" sz="quarter" idx="4"/>
          </p:nvPr>
        </p:nvSpPr>
        <p:spPr bwMode="auto">
          <a:xfrm>
            <a:off x="-11113" y="8823325"/>
            <a:ext cx="5448301"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532438" y="8823325"/>
            <a:ext cx="1450975"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5ED84A60-EE2E-416C-87B2-D8124B0649BC}" type="slidenum">
              <a:rPr lang="en-US"/>
              <a:pPr>
                <a:defRPr/>
              </a:pPr>
              <a:t>‹#›</a:t>
            </a:fld>
            <a:endParaRPr lang="en-US"/>
          </a:p>
        </p:txBody>
      </p:sp>
      <p:sp>
        <p:nvSpPr>
          <p:cNvPr id="65542" name="Rectangle 13"/>
          <p:cNvSpPr>
            <a:spLocks noGrp="1" noRot="1" noChangeAspect="1" noChangeArrowheads="1" noTextEdit="1"/>
          </p:cNvSpPr>
          <p:nvPr>
            <p:ph type="sldImg" idx="2"/>
          </p:nvPr>
        </p:nvSpPr>
        <p:spPr bwMode="auto">
          <a:xfrm>
            <a:off x="1225550" y="484188"/>
            <a:ext cx="4584700" cy="3438525"/>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466725" y="4059238"/>
            <a:ext cx="6099175" cy="4800600"/>
          </a:xfrm>
          <a:prstGeom prst="rect">
            <a:avLst/>
          </a:prstGeom>
          <a:noFill/>
          <a:ln w="12700">
            <a:solidFill>
              <a:schemeClr val="tx1"/>
            </a:solid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val="272423820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656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656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6565" name="Rectangle 12"/>
          <p:cNvSpPr>
            <a:spLocks noGrp="1" noChangeArrowheads="1"/>
          </p:cNvSpPr>
          <p:nvPr>
            <p:ph type="sldNum" sz="quarter" idx="5"/>
          </p:nvPr>
        </p:nvSpPr>
        <p:spPr>
          <a:noFill/>
        </p:spPr>
        <p:txBody>
          <a:bodyPr/>
          <a:lstStyle/>
          <a:p>
            <a:fld id="{34426585-0936-4D2F-918B-56E9C3C27381}" type="slidenum">
              <a:rPr lang="en-US" smtClean="0">
                <a:latin typeface="Arial" pitchFamily="34" charset="0"/>
              </a:rPr>
              <a:pPr/>
              <a:t>1</a:t>
            </a:fld>
            <a:endParaRPr lang="en-US" smtClean="0">
              <a:latin typeface="Arial" pitchFamily="34" charset="0"/>
            </a:endParaRPr>
          </a:p>
        </p:txBody>
      </p:sp>
      <p:sp>
        <p:nvSpPr>
          <p:cNvPr id="66566" name="Rectangle 10"/>
          <p:cNvSpPr>
            <a:spLocks noGrp="1" noRot="1" noChangeAspect="1" noChangeArrowheads="1" noTextEdit="1"/>
          </p:cNvSpPr>
          <p:nvPr>
            <p:ph type="sldImg"/>
          </p:nvPr>
        </p:nvSpPr>
        <p:spPr>
          <a:ln/>
        </p:spPr>
      </p:sp>
      <p:sp>
        <p:nvSpPr>
          <p:cNvPr id="66567" name="Rectangle 11"/>
          <p:cNvSpPr>
            <a:spLocks noGrp="1" noChangeArrowheads="1"/>
          </p:cNvSpPr>
          <p:nvPr>
            <p:ph type="body" idx="1"/>
          </p:nvPr>
        </p:nvSpPr>
        <p:spPr>
          <a:ln w="9525"/>
        </p:spPr>
        <p:txBody>
          <a:bodyPr/>
          <a:lstStyle/>
          <a:p>
            <a:pPr marL="228600" indent="-228600" eaLnBrk="1" hangingPunct="1">
              <a:defRPr/>
            </a:pPr>
            <a:r>
              <a:rPr lang="en-US" b="1" smtClean="0"/>
              <a:t>Key </a:t>
            </a:r>
            <a:r>
              <a:rPr lang="en-US" b="1" dirty="0" smtClean="0"/>
              <a:t>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p:txBody>
      </p:sp>
    </p:spTree>
    <p:extLst>
      <p:ext uri="{BB962C8B-B14F-4D97-AF65-F5344CB8AC3E}">
        <p14:creationId xmlns:p14="http://schemas.microsoft.com/office/powerpoint/2010/main" val="1371657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577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578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5781" name="Rectangle 12"/>
          <p:cNvSpPr>
            <a:spLocks noGrp="1" noChangeArrowheads="1"/>
          </p:cNvSpPr>
          <p:nvPr>
            <p:ph type="sldNum" sz="quarter" idx="5"/>
          </p:nvPr>
        </p:nvSpPr>
        <p:spPr>
          <a:noFill/>
        </p:spPr>
        <p:txBody>
          <a:bodyPr/>
          <a:lstStyle/>
          <a:p>
            <a:fld id="{03B76AFE-C54C-4225-BE5B-79FA1CFA7BF7}" type="slidenum">
              <a:rPr lang="en-US" smtClean="0">
                <a:latin typeface="Arial" pitchFamily="34" charset="0"/>
              </a:rPr>
              <a:pPr/>
              <a:t>10</a:t>
            </a:fld>
            <a:endParaRPr lang="en-US" smtClean="0">
              <a:latin typeface="Arial" pitchFamily="34" charset="0"/>
            </a:endParaRPr>
          </a:p>
        </p:txBody>
      </p:sp>
      <p:sp>
        <p:nvSpPr>
          <p:cNvPr id="75782" name="Rectangle 4"/>
          <p:cNvSpPr>
            <a:spLocks noGrp="1" noRot="1" noChangeAspect="1" noChangeArrowheads="1" noTextEdit="1"/>
          </p:cNvSpPr>
          <p:nvPr>
            <p:ph type="sldImg"/>
          </p:nvPr>
        </p:nvSpPr>
        <p:spPr>
          <a:ln/>
        </p:spPr>
      </p:sp>
      <p:sp>
        <p:nvSpPr>
          <p:cNvPr id="7578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latin typeface="Arial" pitchFamily="34" charset="0"/>
              </a:rPr>
              <a:t>Refer to MainSample.java</a:t>
            </a:r>
          </a:p>
        </p:txBody>
      </p:sp>
    </p:spTree>
    <p:extLst>
      <p:ext uri="{BB962C8B-B14F-4D97-AF65-F5344CB8AC3E}">
        <p14:creationId xmlns:p14="http://schemas.microsoft.com/office/powerpoint/2010/main" val="643452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680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680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6805" name="Rectangle 12"/>
          <p:cNvSpPr>
            <a:spLocks noGrp="1" noChangeArrowheads="1"/>
          </p:cNvSpPr>
          <p:nvPr>
            <p:ph type="sldNum" sz="quarter" idx="5"/>
          </p:nvPr>
        </p:nvSpPr>
        <p:spPr>
          <a:noFill/>
        </p:spPr>
        <p:txBody>
          <a:bodyPr/>
          <a:lstStyle/>
          <a:p>
            <a:fld id="{D987F543-AC50-4565-B728-82AD37A0761C}" type="slidenum">
              <a:rPr lang="en-US" smtClean="0">
                <a:latin typeface="Arial" pitchFamily="34" charset="0"/>
              </a:rPr>
              <a:pPr/>
              <a:t>11</a:t>
            </a:fld>
            <a:endParaRPr lang="en-US" smtClean="0">
              <a:latin typeface="Arial" pitchFamily="34" charset="0"/>
            </a:endParaRPr>
          </a:p>
        </p:txBody>
      </p:sp>
      <p:sp>
        <p:nvSpPr>
          <p:cNvPr id="76806" name="Rectangle 4"/>
          <p:cNvSpPr>
            <a:spLocks noGrp="1" noRot="1" noChangeAspect="1" noChangeArrowheads="1" noTextEdit="1"/>
          </p:cNvSpPr>
          <p:nvPr>
            <p:ph type="sldImg"/>
          </p:nvPr>
        </p:nvSpPr>
        <p:spPr>
          <a:ln/>
        </p:spPr>
      </p:sp>
      <p:sp>
        <p:nvSpPr>
          <p:cNvPr id="7680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‘String’ is a class in java that represents character Strings. String </a:t>
            </a:r>
            <a:r>
              <a:rPr lang="en-US" dirty="0" err="1" smtClean="0"/>
              <a:t>args</a:t>
            </a:r>
            <a:r>
              <a:rPr lang="en-US" dirty="0" smtClean="0"/>
              <a:t>[] represents array of String. We will study more about java classes, String class and arrays in the following modules.</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The String array arguments allow you to pass parameters from the command line. For example when running ‘java </a:t>
            </a:r>
            <a:r>
              <a:rPr lang="en-US" dirty="0" err="1" smtClean="0"/>
              <a:t>MainSample</a:t>
            </a:r>
            <a:r>
              <a:rPr lang="en-US" dirty="0" smtClean="0"/>
              <a:t> hello there sir’, the </a:t>
            </a:r>
            <a:r>
              <a:rPr lang="en-US" dirty="0" err="1" smtClean="0"/>
              <a:t>args</a:t>
            </a:r>
            <a:r>
              <a:rPr lang="en-US" dirty="0" smtClean="0"/>
              <a:t>[] array will contain </a:t>
            </a:r>
            <a:r>
              <a:rPr lang="en-US" dirty="0" err="1" smtClean="0"/>
              <a:t>args</a:t>
            </a:r>
            <a:r>
              <a:rPr lang="en-US" dirty="0" smtClean="0"/>
              <a:t>[0] = “hello”, </a:t>
            </a:r>
            <a:r>
              <a:rPr lang="en-US" dirty="0" err="1" smtClean="0"/>
              <a:t>args</a:t>
            </a:r>
            <a:r>
              <a:rPr lang="en-US" dirty="0" smtClean="0"/>
              <a:t>[1] = “there”, </a:t>
            </a:r>
            <a:r>
              <a:rPr lang="en-US" dirty="0" err="1" smtClean="0"/>
              <a:t>args</a:t>
            </a:r>
            <a:r>
              <a:rPr lang="en-US" dirty="0" smtClean="0"/>
              <a:t>[2] = “sir”. </a:t>
            </a:r>
          </a:p>
          <a:p>
            <a:pPr>
              <a:defRPr/>
            </a:pPr>
            <a:endParaRPr lang="en-US"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39256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782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782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7829" name="Rectangle 12"/>
          <p:cNvSpPr>
            <a:spLocks noGrp="1" noChangeArrowheads="1"/>
          </p:cNvSpPr>
          <p:nvPr>
            <p:ph type="sldNum" sz="quarter" idx="5"/>
          </p:nvPr>
        </p:nvSpPr>
        <p:spPr>
          <a:noFill/>
        </p:spPr>
        <p:txBody>
          <a:bodyPr/>
          <a:lstStyle/>
          <a:p>
            <a:fld id="{BAFA1852-84BB-478F-8350-0D32A42A2EE1}" type="slidenum">
              <a:rPr lang="en-US" smtClean="0">
                <a:latin typeface="Arial" pitchFamily="34" charset="0"/>
              </a:rPr>
              <a:pPr/>
              <a:t>12</a:t>
            </a:fld>
            <a:endParaRPr lang="en-US" smtClean="0">
              <a:latin typeface="Arial" pitchFamily="34" charset="0"/>
            </a:endParaRPr>
          </a:p>
        </p:txBody>
      </p:sp>
      <p:sp>
        <p:nvSpPr>
          <p:cNvPr id="77830" name="Rectangle 4"/>
          <p:cNvSpPr>
            <a:spLocks noGrp="1" noRot="1" noChangeAspect="1" noChangeArrowheads="1" noTextEdit="1"/>
          </p:cNvSpPr>
          <p:nvPr>
            <p:ph type="sldImg"/>
          </p:nvPr>
        </p:nvSpPr>
        <p:spPr>
          <a:ln/>
        </p:spPr>
      </p:sp>
      <p:sp>
        <p:nvSpPr>
          <p:cNvPr id="7783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Java recognizes a set of keywords as part of the Java language</a:t>
            </a:r>
          </a:p>
          <a:p>
            <a:pPr marL="228600" lvl="1" indent="-165100">
              <a:buFont typeface="Wingdings" pitchFamily="2" charset="2"/>
              <a:buChar char="§"/>
              <a:defRPr/>
            </a:pPr>
            <a:r>
              <a:rPr lang="en-US" dirty="0" smtClean="0"/>
              <a:t>Java keywords are used to support programming constructs, such as class declaration, variable declaration, and control flow</a:t>
            </a:r>
          </a:p>
          <a:p>
            <a:pPr marL="228600" lvl="1" indent="-165100">
              <a:buFont typeface="Wingdings" pitchFamily="2" charset="2"/>
              <a:buChar char="§"/>
              <a:defRPr/>
            </a:pPr>
            <a:r>
              <a:rPr lang="en-GB" dirty="0" smtClean="0"/>
              <a:t>There are certain words in the Java language that are reserved. Some are reserved for functions (keywords), others are simply restricted (notably </a:t>
            </a:r>
            <a:r>
              <a:rPr lang="en-GB" dirty="0" err="1" smtClean="0"/>
              <a:t>goto</a:t>
            </a:r>
            <a:r>
              <a:rPr lang="en-GB" dirty="0" smtClean="0"/>
              <a:t> and const).</a:t>
            </a:r>
          </a:p>
          <a:p>
            <a:pPr>
              <a:defRPr/>
            </a:pPr>
            <a:endParaRPr lang="en-US"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1062182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885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885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8853" name="Rectangle 12"/>
          <p:cNvSpPr>
            <a:spLocks noGrp="1" noChangeArrowheads="1"/>
          </p:cNvSpPr>
          <p:nvPr>
            <p:ph type="sldNum" sz="quarter" idx="5"/>
          </p:nvPr>
        </p:nvSpPr>
        <p:spPr>
          <a:noFill/>
        </p:spPr>
        <p:txBody>
          <a:bodyPr/>
          <a:lstStyle/>
          <a:p>
            <a:fld id="{5EA9E302-32BA-48CD-879F-7463D4BFD1CC}" type="slidenum">
              <a:rPr lang="en-US" smtClean="0">
                <a:latin typeface="Arial" pitchFamily="34" charset="0"/>
              </a:rPr>
              <a:pPr/>
              <a:t>13</a:t>
            </a:fld>
            <a:endParaRPr lang="en-US" smtClean="0">
              <a:latin typeface="Arial" pitchFamily="34" charset="0"/>
            </a:endParaRPr>
          </a:p>
        </p:txBody>
      </p:sp>
      <p:sp>
        <p:nvSpPr>
          <p:cNvPr id="78854" name="Rectangle 6"/>
          <p:cNvSpPr>
            <a:spLocks noGrp="1" noRot="1" noChangeAspect="1" noChangeArrowheads="1" noTextEdit="1"/>
          </p:cNvSpPr>
          <p:nvPr>
            <p:ph type="sldImg"/>
          </p:nvPr>
        </p:nvSpPr>
        <p:spPr>
          <a:ln/>
        </p:spPr>
      </p:sp>
      <p:sp>
        <p:nvSpPr>
          <p:cNvPr id="78855" name="Rectangle 7"/>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Primitive data types represent atomic values and are built-in to Java</a:t>
            </a:r>
          </a:p>
          <a:p>
            <a:pPr marL="228600" lvl="1" indent="-165100">
              <a:buFont typeface="Wingdings" pitchFamily="2" charset="2"/>
              <a:buChar char="§"/>
              <a:defRPr/>
            </a:pPr>
            <a:r>
              <a:rPr lang="en-US" dirty="0" smtClean="0"/>
              <a:t>Reference data types represent objects</a:t>
            </a:r>
          </a:p>
          <a:p>
            <a:pPr marL="228600" lvl="1" indent="-165100">
              <a:buFont typeface="Wingdings" pitchFamily="2" charset="2"/>
              <a:buChar char="§"/>
              <a:defRPr/>
            </a:pPr>
            <a:r>
              <a:rPr lang="en-US" dirty="0" smtClean="0"/>
              <a:t>An object is a composite data type that is composed of data and behavior</a:t>
            </a:r>
          </a:p>
          <a:p>
            <a:pPr marL="228600" lvl="1" indent="-165100">
              <a:buFont typeface="Wingdings" pitchFamily="2" charset="2"/>
              <a:buChar char="§"/>
              <a:defRPr/>
            </a:pPr>
            <a:r>
              <a:rPr lang="en-US" dirty="0" smtClean="0"/>
              <a:t>A reference serves as a handle to the object, it is a way to get to the object</a:t>
            </a:r>
          </a:p>
          <a:p>
            <a:pPr marL="228600" lvl="1" indent="-165100">
              <a:buFont typeface="Wingdings" pitchFamily="2" charset="2"/>
              <a:buChar char="§"/>
              <a:defRPr/>
            </a:pPr>
            <a:r>
              <a:rPr lang="en-US" dirty="0" smtClean="0"/>
              <a:t>A reference is called a pointer, or a memory address in other languages. </a:t>
            </a:r>
          </a:p>
          <a:p>
            <a:pPr>
              <a:defRPr/>
            </a:pPr>
            <a:endParaRPr lang="en-US"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191427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987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987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9877" name="Rectangle 12"/>
          <p:cNvSpPr>
            <a:spLocks noGrp="1" noChangeArrowheads="1"/>
          </p:cNvSpPr>
          <p:nvPr>
            <p:ph type="sldNum" sz="quarter" idx="5"/>
          </p:nvPr>
        </p:nvSpPr>
        <p:spPr>
          <a:noFill/>
        </p:spPr>
        <p:txBody>
          <a:bodyPr/>
          <a:lstStyle/>
          <a:p>
            <a:fld id="{B4A0FAEB-078D-48EA-864E-B1D54097C13D}" type="slidenum">
              <a:rPr lang="en-US" smtClean="0">
                <a:latin typeface="Arial" pitchFamily="34" charset="0"/>
              </a:rPr>
              <a:pPr/>
              <a:t>14</a:t>
            </a:fld>
            <a:endParaRPr lang="en-US" smtClean="0">
              <a:latin typeface="Arial" pitchFamily="34" charset="0"/>
            </a:endParaRPr>
          </a:p>
        </p:txBody>
      </p:sp>
      <p:sp>
        <p:nvSpPr>
          <p:cNvPr id="79878" name="Rectangle 4"/>
          <p:cNvSpPr>
            <a:spLocks noGrp="1" noRot="1" noChangeAspect="1" noChangeArrowheads="1" noTextEdit="1"/>
          </p:cNvSpPr>
          <p:nvPr>
            <p:ph type="sldImg"/>
          </p:nvPr>
        </p:nvSpPr>
        <p:spPr>
          <a:ln/>
        </p:spPr>
      </p:sp>
      <p:sp>
        <p:nvSpPr>
          <p:cNvPr id="7987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3824298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089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090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0901" name="Rectangle 12"/>
          <p:cNvSpPr>
            <a:spLocks noGrp="1" noChangeArrowheads="1"/>
          </p:cNvSpPr>
          <p:nvPr>
            <p:ph type="sldNum" sz="quarter" idx="5"/>
          </p:nvPr>
        </p:nvSpPr>
        <p:spPr>
          <a:noFill/>
        </p:spPr>
        <p:txBody>
          <a:bodyPr/>
          <a:lstStyle/>
          <a:p>
            <a:fld id="{F99DBED8-7E30-4808-AFCB-350268FF2606}" type="slidenum">
              <a:rPr lang="en-US" smtClean="0">
                <a:latin typeface="Arial" pitchFamily="34" charset="0"/>
              </a:rPr>
              <a:pPr/>
              <a:t>15</a:t>
            </a:fld>
            <a:endParaRPr lang="en-US" smtClean="0">
              <a:latin typeface="Arial" pitchFamily="34" charset="0"/>
            </a:endParaRPr>
          </a:p>
        </p:txBody>
      </p:sp>
      <p:sp>
        <p:nvSpPr>
          <p:cNvPr id="80902" name="Rectangle 4"/>
          <p:cNvSpPr>
            <a:spLocks noGrp="1" noRot="1" noChangeAspect="1" noChangeArrowheads="1" noTextEdit="1"/>
          </p:cNvSpPr>
          <p:nvPr>
            <p:ph type="sldImg"/>
          </p:nvPr>
        </p:nvSpPr>
        <p:spPr>
          <a:ln/>
        </p:spPr>
      </p:sp>
      <p:sp>
        <p:nvSpPr>
          <p:cNvPr id="8090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Characters can also be represented as ‘escape sequences’ in literals. These are initiated by a backslash ‘\’ followed by an escape code. For example a ‘\n’ is the escape sequence for a new line. A ‘\t’ is the escape sequence of </a:t>
            </a:r>
            <a:r>
              <a:rPr lang="en-US" smtClean="0"/>
              <a:t>a tab. </a:t>
            </a:r>
            <a:r>
              <a:rPr lang="en-US" dirty="0" smtClean="0"/>
              <a:t>Unicode characters can also be represented by ‘\u’ followed by the </a:t>
            </a:r>
            <a:r>
              <a:rPr lang="en-US" dirty="0" err="1" smtClean="0"/>
              <a:t>unicode</a:t>
            </a:r>
            <a:r>
              <a:rPr lang="en-US" dirty="0" smtClean="0"/>
              <a:t> number of the character ‘\u0ff4’ Escape sequences are treated as single characters. </a:t>
            </a:r>
          </a:p>
          <a:p>
            <a:pPr>
              <a:defRPr/>
            </a:pPr>
            <a:endParaRPr lang="en-US"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1720890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192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192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1925" name="Rectangle 12"/>
          <p:cNvSpPr>
            <a:spLocks noGrp="1" noChangeArrowheads="1"/>
          </p:cNvSpPr>
          <p:nvPr>
            <p:ph type="sldNum" sz="quarter" idx="5"/>
          </p:nvPr>
        </p:nvSpPr>
        <p:spPr>
          <a:noFill/>
        </p:spPr>
        <p:txBody>
          <a:bodyPr/>
          <a:lstStyle/>
          <a:p>
            <a:fld id="{E05FD472-3098-4224-B6AA-C2688FCF3353}" type="slidenum">
              <a:rPr lang="en-US" smtClean="0">
                <a:latin typeface="Arial" pitchFamily="34" charset="0"/>
              </a:rPr>
              <a:pPr/>
              <a:t>16</a:t>
            </a:fld>
            <a:endParaRPr lang="en-US" smtClean="0">
              <a:latin typeface="Arial" pitchFamily="34" charset="0"/>
            </a:endParaRPr>
          </a:p>
        </p:txBody>
      </p:sp>
      <p:sp>
        <p:nvSpPr>
          <p:cNvPr id="81926" name="Rectangle 4"/>
          <p:cNvSpPr>
            <a:spLocks noGrp="1" noRot="1" noChangeAspect="1" noChangeArrowheads="1" noTextEdit="1"/>
          </p:cNvSpPr>
          <p:nvPr>
            <p:ph type="sldImg"/>
          </p:nvPr>
        </p:nvSpPr>
        <p:spPr>
          <a:ln/>
        </p:spPr>
      </p:sp>
      <p:sp>
        <p:nvSpPr>
          <p:cNvPr id="8295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All variables to be used in a program should be declared before they can be used.</a:t>
            </a:r>
          </a:p>
          <a:p>
            <a:pPr marL="228600" lvl="1" indent="-165100">
              <a:buFont typeface="Wingdings" pitchFamily="2" charset="2"/>
              <a:buChar char="§"/>
              <a:defRPr/>
            </a:pPr>
            <a:r>
              <a:rPr lang="en-GB" dirty="0" smtClean="0"/>
              <a:t>An identifier is the name given by a programmer to a variable, statement label, method, class, and interface.</a:t>
            </a:r>
          </a:p>
          <a:p>
            <a:pPr marL="228600" lvl="1" indent="-165100">
              <a:buFont typeface="Wingdings" pitchFamily="2" charset="2"/>
              <a:buChar char="§"/>
              <a:defRPr/>
            </a:pPr>
            <a:r>
              <a:rPr lang="en-GB" dirty="0" smtClean="0"/>
              <a:t>An identifier must begin with a letter, $ or _</a:t>
            </a:r>
          </a:p>
          <a:p>
            <a:pPr marL="228600" lvl="1" indent="-165100">
              <a:buFont typeface="Wingdings" pitchFamily="2" charset="2"/>
              <a:buChar char="§"/>
              <a:defRPr/>
            </a:pPr>
            <a:r>
              <a:rPr lang="en-GB" dirty="0" smtClean="0"/>
              <a:t>Subsequent characters must be letters, numbers, $ or _</a:t>
            </a:r>
          </a:p>
          <a:p>
            <a:pPr marL="228600" lvl="1" indent="-165100">
              <a:buFont typeface="Wingdings" pitchFamily="2" charset="2"/>
              <a:buChar char="§"/>
              <a:defRPr/>
            </a:pPr>
            <a:r>
              <a:rPr lang="en-GB" dirty="0" smtClean="0"/>
              <a:t>An identifier must not be a Java keyword.</a:t>
            </a:r>
          </a:p>
          <a:p>
            <a:pPr marL="228600" lvl="1" indent="-165100">
              <a:buFont typeface="Wingdings" pitchFamily="2" charset="2"/>
              <a:buChar char="§"/>
              <a:defRPr/>
            </a:pPr>
            <a:r>
              <a:rPr lang="en-GB" dirty="0" smtClean="0"/>
              <a:t>Identifiers are case-sensitive.</a:t>
            </a:r>
          </a:p>
          <a:p>
            <a:pPr marL="228600" lvl="1" indent="-165100">
              <a:buFont typeface="Wingdings" pitchFamily="2" charset="2"/>
              <a:buChar char="§"/>
              <a:defRPr/>
            </a:pPr>
            <a:r>
              <a:rPr lang="en-US" dirty="0" smtClean="0"/>
              <a:t>Some packages need to be imported first before some data types can be used. In this example, the Date data type can only be used after importing the </a:t>
            </a:r>
            <a:r>
              <a:rPr lang="en-US" dirty="0" err="1" smtClean="0"/>
              <a:t>java.util.Date</a:t>
            </a:r>
            <a:r>
              <a:rPr lang="en-US" dirty="0" smtClean="0"/>
              <a:t> package/class.</a:t>
            </a:r>
          </a:p>
          <a:p>
            <a:pPr>
              <a:defRPr/>
            </a:pPr>
            <a:endParaRPr lang="en-US"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32377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294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294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2949" name="Rectangle 12"/>
          <p:cNvSpPr>
            <a:spLocks noGrp="1" noChangeArrowheads="1"/>
          </p:cNvSpPr>
          <p:nvPr>
            <p:ph type="sldNum" sz="quarter" idx="5"/>
          </p:nvPr>
        </p:nvSpPr>
        <p:spPr>
          <a:noFill/>
        </p:spPr>
        <p:txBody>
          <a:bodyPr/>
          <a:lstStyle/>
          <a:p>
            <a:fld id="{36A96CE4-CAA4-4CED-814B-378173C9852C}" type="slidenum">
              <a:rPr lang="en-US" smtClean="0">
                <a:latin typeface="Arial" pitchFamily="34" charset="0"/>
              </a:rPr>
              <a:pPr/>
              <a:t>17</a:t>
            </a:fld>
            <a:endParaRPr lang="en-US" smtClean="0">
              <a:latin typeface="Arial" pitchFamily="34" charset="0"/>
            </a:endParaRPr>
          </a:p>
        </p:txBody>
      </p:sp>
      <p:sp>
        <p:nvSpPr>
          <p:cNvPr id="82950" name="Rectangle 4"/>
          <p:cNvSpPr>
            <a:spLocks noGrp="1" noRot="1" noChangeAspect="1" noChangeArrowheads="1" noTextEdit="1"/>
          </p:cNvSpPr>
          <p:nvPr>
            <p:ph type="sldImg"/>
          </p:nvPr>
        </p:nvSpPr>
        <p:spPr>
          <a:ln/>
        </p:spPr>
      </p:sp>
      <p:sp>
        <p:nvSpPr>
          <p:cNvPr id="8397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731209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397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397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3973" name="Rectangle 12"/>
          <p:cNvSpPr>
            <a:spLocks noGrp="1" noChangeArrowheads="1"/>
          </p:cNvSpPr>
          <p:nvPr>
            <p:ph type="sldNum" sz="quarter" idx="5"/>
          </p:nvPr>
        </p:nvSpPr>
        <p:spPr>
          <a:noFill/>
        </p:spPr>
        <p:txBody>
          <a:bodyPr/>
          <a:lstStyle/>
          <a:p>
            <a:fld id="{5B084730-F9DE-4B2C-96DD-7DB5739BA327}" type="slidenum">
              <a:rPr lang="en-US" smtClean="0">
                <a:latin typeface="Arial" pitchFamily="34" charset="0"/>
              </a:rPr>
              <a:pPr/>
              <a:t>18</a:t>
            </a:fld>
            <a:endParaRPr lang="en-US" smtClean="0">
              <a:latin typeface="Arial" pitchFamily="34" charset="0"/>
            </a:endParaRPr>
          </a:p>
        </p:txBody>
      </p:sp>
      <p:sp>
        <p:nvSpPr>
          <p:cNvPr id="83974" name="Rectangle 4"/>
          <p:cNvSpPr>
            <a:spLocks noGrp="1" noRot="1" noChangeAspect="1" noChangeArrowheads="1" noTextEdit="1"/>
          </p:cNvSpPr>
          <p:nvPr>
            <p:ph type="sldImg"/>
          </p:nvPr>
        </p:nvSpPr>
        <p:spPr>
          <a:ln/>
        </p:spPr>
      </p:sp>
      <p:sp>
        <p:nvSpPr>
          <p:cNvPr id="8499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Variable assignment is achieved by using the assignment operator equal ( = )</a:t>
            </a:r>
          </a:p>
          <a:p>
            <a:pPr marL="228600" lvl="1" indent="-165100">
              <a:buFont typeface="Wingdings" pitchFamily="2" charset="2"/>
              <a:buChar char="§"/>
              <a:defRPr/>
            </a:pPr>
            <a:r>
              <a:rPr lang="en-US" dirty="0" smtClean="0"/>
              <a:t>The data type of the value to be assigned to a variable must be of the same data type of the variable. If not, then the value to be assigned has to be casted properly first.</a:t>
            </a:r>
          </a:p>
          <a:p>
            <a:pPr marL="228600" lvl="1" indent="-165100">
              <a:buFont typeface="Wingdings" pitchFamily="2" charset="2"/>
              <a:buChar char="§"/>
              <a:defRPr/>
            </a:pPr>
            <a:r>
              <a:rPr lang="en-US" dirty="0" smtClean="0"/>
              <a:t>More about casting will be discussed in topic ‘Type Conversion’ in the following slides. </a:t>
            </a:r>
          </a:p>
          <a:p>
            <a:pPr marL="228600" lvl="1" indent="-165100">
              <a:buFont typeface="Wingdings" pitchFamily="2" charset="2"/>
              <a:buNone/>
              <a:defRPr/>
            </a:pPr>
            <a:endParaRPr lang="en-US" dirty="0" smtClean="0"/>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4153956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499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49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4997" name="Rectangle 12"/>
          <p:cNvSpPr>
            <a:spLocks noGrp="1" noChangeArrowheads="1"/>
          </p:cNvSpPr>
          <p:nvPr>
            <p:ph type="sldNum" sz="quarter" idx="5"/>
          </p:nvPr>
        </p:nvSpPr>
        <p:spPr>
          <a:noFill/>
        </p:spPr>
        <p:txBody>
          <a:bodyPr/>
          <a:lstStyle/>
          <a:p>
            <a:fld id="{7933D770-52A3-4792-BA13-5E4ECF341A2A}" type="slidenum">
              <a:rPr lang="en-US" smtClean="0">
                <a:latin typeface="Arial" pitchFamily="34" charset="0"/>
              </a:rPr>
              <a:pPr/>
              <a:t>19</a:t>
            </a:fld>
            <a:endParaRPr lang="en-US" smtClean="0">
              <a:latin typeface="Arial" pitchFamily="34" charset="0"/>
            </a:endParaRPr>
          </a:p>
        </p:txBody>
      </p:sp>
      <p:sp>
        <p:nvSpPr>
          <p:cNvPr id="84998" name="Rectangle 4"/>
          <p:cNvSpPr>
            <a:spLocks noGrp="1" noRot="1" noChangeAspect="1" noChangeArrowheads="1" noTextEdit="1"/>
          </p:cNvSpPr>
          <p:nvPr>
            <p:ph type="sldImg"/>
          </p:nvPr>
        </p:nvSpPr>
        <p:spPr>
          <a:ln/>
        </p:spPr>
      </p:sp>
      <p:sp>
        <p:nvSpPr>
          <p:cNvPr id="8602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p>
          <a:p>
            <a:pPr marL="228600" lvl="1" indent="-165100">
              <a:buFont typeface="Wingdings" pitchFamily="2" charset="2"/>
              <a:buChar char="§"/>
              <a:defRPr/>
            </a:pPr>
            <a:r>
              <a:rPr lang="en-US" dirty="0" smtClean="0"/>
              <a:t>Open file VariableAssignmentActivity.java from the package sef.module3.activity.</a:t>
            </a:r>
          </a:p>
          <a:p>
            <a:pPr marL="228600" lvl="1" indent="-165100">
              <a:buFont typeface="Wingdings" pitchFamily="2" charset="2"/>
              <a:buChar char="§"/>
              <a:defRPr/>
            </a:pPr>
            <a:r>
              <a:rPr lang="en-US" dirty="0" smtClean="0"/>
              <a:t>Write code. </a:t>
            </a:r>
          </a:p>
          <a:p>
            <a:pPr marL="228600" lvl="1" indent="-165100">
              <a:buFont typeface="Wingdings" pitchFamily="2" charset="2"/>
              <a:buChar char="§"/>
              <a:defRPr/>
            </a:pPr>
            <a:r>
              <a:rPr lang="en-US" dirty="0" smtClean="0"/>
              <a:t>Ask participants to write similar code to practice.</a:t>
            </a:r>
          </a:p>
        </p:txBody>
      </p:sp>
    </p:spTree>
    <p:extLst>
      <p:ext uri="{BB962C8B-B14F-4D97-AF65-F5344CB8AC3E}">
        <p14:creationId xmlns:p14="http://schemas.microsoft.com/office/powerpoint/2010/main" val="284074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758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758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7589" name="Rectangle 12"/>
          <p:cNvSpPr>
            <a:spLocks noGrp="1" noChangeArrowheads="1"/>
          </p:cNvSpPr>
          <p:nvPr>
            <p:ph type="sldNum" sz="quarter" idx="5"/>
          </p:nvPr>
        </p:nvSpPr>
        <p:spPr>
          <a:noFill/>
        </p:spPr>
        <p:txBody>
          <a:bodyPr/>
          <a:lstStyle/>
          <a:p>
            <a:fld id="{EB108EC9-D79A-463C-BF21-C3F870B121A1}" type="slidenum">
              <a:rPr lang="en-US" smtClean="0">
                <a:latin typeface="Arial" pitchFamily="34" charset="0"/>
              </a:rPr>
              <a:pPr/>
              <a:t>2</a:t>
            </a:fld>
            <a:endParaRPr lang="en-US" smtClean="0">
              <a:latin typeface="Arial" pitchFamily="34" charset="0"/>
            </a:endParaRPr>
          </a:p>
        </p:txBody>
      </p:sp>
      <p:sp>
        <p:nvSpPr>
          <p:cNvPr id="67590" name="Rectangle 4"/>
          <p:cNvSpPr>
            <a:spLocks noGrp="1" noRot="1" noChangeAspect="1" noChangeArrowheads="1" noTextEdit="1"/>
          </p:cNvSpPr>
          <p:nvPr>
            <p:ph type="sldImg"/>
          </p:nvPr>
        </p:nvSpPr>
        <p:spPr>
          <a:ln/>
        </p:spPr>
      </p:sp>
      <p:sp>
        <p:nvSpPr>
          <p:cNvPr id="6759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Briefly review the module objectives with participants and ask if they have any questions. </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1886368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601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602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6021" name="Rectangle 12"/>
          <p:cNvSpPr>
            <a:spLocks noGrp="1" noChangeArrowheads="1"/>
          </p:cNvSpPr>
          <p:nvPr>
            <p:ph type="sldNum" sz="quarter" idx="5"/>
          </p:nvPr>
        </p:nvSpPr>
        <p:spPr>
          <a:noFill/>
        </p:spPr>
        <p:txBody>
          <a:bodyPr/>
          <a:lstStyle/>
          <a:p>
            <a:fld id="{7367ACA5-6C8F-4CDC-A5E8-1A57FF4244D3}" type="slidenum">
              <a:rPr lang="en-US" smtClean="0">
                <a:latin typeface="Arial" pitchFamily="34" charset="0"/>
              </a:rPr>
              <a:pPr/>
              <a:t>20</a:t>
            </a:fld>
            <a:endParaRPr lang="en-US" smtClean="0">
              <a:latin typeface="Arial" pitchFamily="34" charset="0"/>
            </a:endParaRPr>
          </a:p>
        </p:txBody>
      </p:sp>
      <p:sp>
        <p:nvSpPr>
          <p:cNvPr id="86022" name="Rectangle 4"/>
          <p:cNvSpPr>
            <a:spLocks noGrp="1" noRot="1" noChangeAspect="1" noChangeArrowheads="1" noTextEdit="1"/>
          </p:cNvSpPr>
          <p:nvPr>
            <p:ph type="sldImg"/>
          </p:nvPr>
        </p:nvSpPr>
        <p:spPr>
          <a:ln/>
        </p:spPr>
      </p:sp>
      <p:sp>
        <p:nvSpPr>
          <p:cNvPr id="8704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Class variables - variables that are shared by all instances of a class. Identified by the keyword static.</a:t>
            </a:r>
          </a:p>
          <a:p>
            <a:pPr marL="228600" lvl="1" indent="-165100">
              <a:buFont typeface="Wingdings" pitchFamily="2" charset="2"/>
              <a:buChar char="§"/>
              <a:defRPr/>
            </a:pPr>
            <a:r>
              <a:rPr lang="en-US" dirty="0" smtClean="0"/>
              <a:t>Instance variables (or member variables) - variables that belong to an instance of a class and are unique for each instance.</a:t>
            </a:r>
          </a:p>
          <a:p>
            <a:pPr marL="228600" lvl="1" indent="-165100">
              <a:buFont typeface="Wingdings" pitchFamily="2" charset="2"/>
              <a:buChar char="§"/>
              <a:defRPr/>
            </a:pPr>
            <a:r>
              <a:rPr lang="en-US" dirty="0" smtClean="0"/>
              <a:t>Local variables - variables which are accessible only within its locality usually declared within a method.</a:t>
            </a:r>
          </a:p>
          <a:p>
            <a:pPr marL="228600" lvl="1" indent="-165100">
              <a:buFont typeface="Wingdings" pitchFamily="2" charset="2"/>
              <a:buChar char="§"/>
              <a:defRPr/>
            </a:pPr>
            <a:r>
              <a:rPr lang="en-US" dirty="0" smtClean="0"/>
              <a:t>The easiest ‘trick’ in determining a variable’s scope is to find the nearest enclosing { and } that surrounds the variable’s declaration. </a:t>
            </a:r>
          </a:p>
          <a:p>
            <a:pPr>
              <a:defRPr/>
            </a:pPr>
            <a:endParaRPr lang="en-US"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p>
        </p:txBody>
      </p:sp>
    </p:spTree>
    <p:extLst>
      <p:ext uri="{BB962C8B-B14F-4D97-AF65-F5344CB8AC3E}">
        <p14:creationId xmlns:p14="http://schemas.microsoft.com/office/powerpoint/2010/main" val="3647103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704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704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7045" name="Rectangle 12"/>
          <p:cNvSpPr>
            <a:spLocks noGrp="1" noChangeArrowheads="1"/>
          </p:cNvSpPr>
          <p:nvPr>
            <p:ph type="sldNum" sz="quarter" idx="5"/>
          </p:nvPr>
        </p:nvSpPr>
        <p:spPr>
          <a:noFill/>
        </p:spPr>
        <p:txBody>
          <a:bodyPr/>
          <a:lstStyle/>
          <a:p>
            <a:fld id="{83CA8C84-816A-4A0F-8A67-5136D19E219C}" type="slidenum">
              <a:rPr lang="en-US" smtClean="0">
                <a:latin typeface="Arial" pitchFamily="34" charset="0"/>
              </a:rPr>
              <a:pPr/>
              <a:t>21</a:t>
            </a:fld>
            <a:endParaRPr lang="en-US" smtClean="0">
              <a:latin typeface="Arial" pitchFamily="34" charset="0"/>
            </a:endParaRPr>
          </a:p>
        </p:txBody>
      </p:sp>
      <p:sp>
        <p:nvSpPr>
          <p:cNvPr id="87046" name="Rectangle 4"/>
          <p:cNvSpPr>
            <a:spLocks noGrp="1" noRot="1" noChangeAspect="1" noChangeArrowheads="1" noTextEdit="1"/>
          </p:cNvSpPr>
          <p:nvPr>
            <p:ph type="sldImg"/>
          </p:nvPr>
        </p:nvSpPr>
        <p:spPr>
          <a:ln/>
        </p:spPr>
      </p:sp>
      <p:sp>
        <p:nvSpPr>
          <p:cNvPr id="8807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793663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806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806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8069" name="Rectangle 12"/>
          <p:cNvSpPr>
            <a:spLocks noGrp="1" noChangeArrowheads="1"/>
          </p:cNvSpPr>
          <p:nvPr>
            <p:ph type="sldNum" sz="quarter" idx="5"/>
          </p:nvPr>
        </p:nvSpPr>
        <p:spPr>
          <a:noFill/>
        </p:spPr>
        <p:txBody>
          <a:bodyPr/>
          <a:lstStyle/>
          <a:p>
            <a:fld id="{A2676823-FB0E-405C-869D-139953FD8389}" type="slidenum">
              <a:rPr lang="en-US" smtClean="0">
                <a:latin typeface="Arial" pitchFamily="34" charset="0"/>
              </a:rPr>
              <a:pPr/>
              <a:t>22</a:t>
            </a:fld>
            <a:endParaRPr lang="en-US" smtClean="0">
              <a:latin typeface="Arial" pitchFamily="34" charset="0"/>
            </a:endParaRPr>
          </a:p>
        </p:txBody>
      </p:sp>
      <p:sp>
        <p:nvSpPr>
          <p:cNvPr id="88070" name="Rectangle 4"/>
          <p:cNvSpPr>
            <a:spLocks noGrp="1" noRot="1" noChangeAspect="1" noChangeArrowheads="1" noTextEdit="1"/>
          </p:cNvSpPr>
          <p:nvPr>
            <p:ph type="sldImg"/>
          </p:nvPr>
        </p:nvSpPr>
        <p:spPr>
          <a:ln/>
        </p:spPr>
      </p:sp>
      <p:sp>
        <p:nvSpPr>
          <p:cNvPr id="8909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To differentiate expressions and statements, an expression evaluates to a single value, like arithmetic expressions, whereas a statement can be composed of many expressions and state a specific instruction. An expression is a ‘value’ whereas a statement is an ‘action’.</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For example: x + y is just an expression that evaluates to whatever is the sum of </a:t>
            </a:r>
            <a:r>
              <a:rPr lang="en-US" dirty="0" err="1" smtClean="0"/>
              <a:t>x+y</a:t>
            </a:r>
            <a:r>
              <a:rPr lang="en-US" dirty="0" smtClean="0"/>
              <a:t>. By itself, </a:t>
            </a:r>
            <a:r>
              <a:rPr lang="en-US" dirty="0" err="1" smtClean="0"/>
              <a:t>x+y</a:t>
            </a:r>
            <a:r>
              <a:rPr lang="en-US" dirty="0" smtClean="0"/>
              <a:t> doesn’t do anything meaningful. But z = x + y is a statement because it is an instruction that states to assign the value of x+ y to z.</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1651452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8909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8909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89093" name="Rectangle 12"/>
          <p:cNvSpPr>
            <a:spLocks noGrp="1" noChangeArrowheads="1"/>
          </p:cNvSpPr>
          <p:nvPr>
            <p:ph type="sldNum" sz="quarter" idx="5"/>
          </p:nvPr>
        </p:nvSpPr>
        <p:spPr>
          <a:noFill/>
        </p:spPr>
        <p:txBody>
          <a:bodyPr/>
          <a:lstStyle/>
          <a:p>
            <a:fld id="{66B28A1A-838C-49B1-AA84-88C2DF4E0F2D}" type="slidenum">
              <a:rPr lang="en-US" smtClean="0">
                <a:latin typeface="Arial" pitchFamily="34" charset="0"/>
              </a:rPr>
              <a:pPr/>
              <a:t>23</a:t>
            </a:fld>
            <a:endParaRPr lang="en-US" smtClean="0">
              <a:latin typeface="Arial" pitchFamily="34" charset="0"/>
            </a:endParaRPr>
          </a:p>
        </p:txBody>
      </p:sp>
      <p:sp>
        <p:nvSpPr>
          <p:cNvPr id="89094" name="Rectangle 4"/>
          <p:cNvSpPr>
            <a:spLocks noGrp="1" noRot="1" noChangeAspect="1" noChangeArrowheads="1" noTextEdit="1"/>
          </p:cNvSpPr>
          <p:nvPr>
            <p:ph type="sldImg"/>
          </p:nvPr>
        </p:nvSpPr>
        <p:spPr>
          <a:ln/>
        </p:spPr>
      </p:sp>
      <p:sp>
        <p:nvSpPr>
          <p:cNvPr id="9011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969095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011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011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0117" name="Rectangle 12"/>
          <p:cNvSpPr>
            <a:spLocks noGrp="1" noChangeArrowheads="1"/>
          </p:cNvSpPr>
          <p:nvPr>
            <p:ph type="sldNum" sz="quarter" idx="5"/>
          </p:nvPr>
        </p:nvSpPr>
        <p:spPr>
          <a:noFill/>
        </p:spPr>
        <p:txBody>
          <a:bodyPr/>
          <a:lstStyle/>
          <a:p>
            <a:fld id="{AB4D3DCD-39F1-40D4-B540-129F53676526}" type="slidenum">
              <a:rPr lang="en-US" smtClean="0">
                <a:latin typeface="Arial" pitchFamily="34" charset="0"/>
              </a:rPr>
              <a:pPr/>
              <a:t>24</a:t>
            </a:fld>
            <a:endParaRPr lang="en-US" smtClean="0">
              <a:latin typeface="Arial" pitchFamily="34" charset="0"/>
            </a:endParaRPr>
          </a:p>
        </p:txBody>
      </p:sp>
      <p:sp>
        <p:nvSpPr>
          <p:cNvPr id="90118" name="Rectangle 4"/>
          <p:cNvSpPr>
            <a:spLocks noGrp="1" noRot="1" noChangeAspect="1" noChangeArrowheads="1" noTextEdit="1"/>
          </p:cNvSpPr>
          <p:nvPr>
            <p:ph type="sldImg"/>
          </p:nvPr>
        </p:nvSpPr>
        <p:spPr>
          <a:ln/>
        </p:spPr>
      </p:sp>
      <p:sp>
        <p:nvSpPr>
          <p:cNvPr id="9114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1731186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113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11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1141" name="Rectangle 12"/>
          <p:cNvSpPr>
            <a:spLocks noGrp="1" noChangeArrowheads="1"/>
          </p:cNvSpPr>
          <p:nvPr>
            <p:ph type="sldNum" sz="quarter" idx="5"/>
          </p:nvPr>
        </p:nvSpPr>
        <p:spPr>
          <a:noFill/>
        </p:spPr>
        <p:txBody>
          <a:bodyPr/>
          <a:lstStyle/>
          <a:p>
            <a:fld id="{B536E424-103C-488A-B3DA-406C8492F8BA}" type="slidenum">
              <a:rPr lang="en-US" smtClean="0">
                <a:latin typeface="Arial" pitchFamily="34" charset="0"/>
              </a:rPr>
              <a:pPr/>
              <a:t>25</a:t>
            </a:fld>
            <a:endParaRPr lang="en-US" smtClean="0">
              <a:latin typeface="Arial" pitchFamily="34" charset="0"/>
            </a:endParaRPr>
          </a:p>
        </p:txBody>
      </p:sp>
      <p:sp>
        <p:nvSpPr>
          <p:cNvPr id="91142" name="Rectangle 4"/>
          <p:cNvSpPr>
            <a:spLocks noGrp="1" noRot="1" noChangeAspect="1" noChangeArrowheads="1" noTextEdit="1"/>
          </p:cNvSpPr>
          <p:nvPr>
            <p:ph type="sldImg"/>
          </p:nvPr>
        </p:nvSpPr>
        <p:spPr>
          <a:ln/>
        </p:spPr>
      </p:sp>
      <p:sp>
        <p:nvSpPr>
          <p:cNvPr id="9216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1237158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216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216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2165" name="Rectangle 12"/>
          <p:cNvSpPr>
            <a:spLocks noGrp="1" noChangeArrowheads="1"/>
          </p:cNvSpPr>
          <p:nvPr>
            <p:ph type="sldNum" sz="quarter" idx="5"/>
          </p:nvPr>
        </p:nvSpPr>
        <p:spPr>
          <a:noFill/>
        </p:spPr>
        <p:txBody>
          <a:bodyPr/>
          <a:lstStyle/>
          <a:p>
            <a:fld id="{57048B4B-060F-4284-8A57-504C92FBDA36}" type="slidenum">
              <a:rPr lang="en-US" smtClean="0">
                <a:latin typeface="Arial" pitchFamily="34" charset="0"/>
              </a:rPr>
              <a:pPr/>
              <a:t>26</a:t>
            </a:fld>
            <a:endParaRPr lang="en-US" smtClean="0">
              <a:latin typeface="Arial" pitchFamily="34" charset="0"/>
            </a:endParaRPr>
          </a:p>
        </p:txBody>
      </p:sp>
      <p:sp>
        <p:nvSpPr>
          <p:cNvPr id="92166" name="Rectangle 4"/>
          <p:cNvSpPr>
            <a:spLocks noGrp="1" noRot="1" noChangeAspect="1" noChangeArrowheads="1" noTextEdit="1"/>
          </p:cNvSpPr>
          <p:nvPr>
            <p:ph type="sldImg"/>
          </p:nvPr>
        </p:nvSpPr>
        <p:spPr>
          <a:ln/>
        </p:spPr>
      </p:sp>
      <p:sp>
        <p:nvSpPr>
          <p:cNvPr id="9319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3888483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318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318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3189" name="Rectangle 12"/>
          <p:cNvSpPr>
            <a:spLocks noGrp="1" noChangeArrowheads="1"/>
          </p:cNvSpPr>
          <p:nvPr>
            <p:ph type="sldNum" sz="quarter" idx="5"/>
          </p:nvPr>
        </p:nvSpPr>
        <p:spPr>
          <a:noFill/>
        </p:spPr>
        <p:txBody>
          <a:bodyPr/>
          <a:lstStyle/>
          <a:p>
            <a:fld id="{9B471834-DFE1-4E51-A9CA-C06684FEC1CA}" type="slidenum">
              <a:rPr lang="en-US" smtClean="0">
                <a:latin typeface="Arial" pitchFamily="34" charset="0"/>
              </a:rPr>
              <a:pPr/>
              <a:t>27</a:t>
            </a:fld>
            <a:endParaRPr lang="en-US" smtClean="0">
              <a:latin typeface="Arial" pitchFamily="34" charset="0"/>
            </a:endParaRPr>
          </a:p>
        </p:txBody>
      </p:sp>
      <p:sp>
        <p:nvSpPr>
          <p:cNvPr id="93190" name="Rectangle 4"/>
          <p:cNvSpPr>
            <a:spLocks noGrp="1" noRot="1" noChangeAspect="1" noChangeArrowheads="1" noTextEdit="1"/>
          </p:cNvSpPr>
          <p:nvPr>
            <p:ph type="sldImg"/>
          </p:nvPr>
        </p:nvSpPr>
        <p:spPr>
          <a:ln/>
        </p:spPr>
      </p:sp>
      <p:sp>
        <p:nvSpPr>
          <p:cNvPr id="9421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err="1" smtClean="0"/>
              <a:t>Upcasting</a:t>
            </a:r>
            <a:r>
              <a:rPr lang="en-US" dirty="0" smtClean="0"/>
              <a:t>/</a:t>
            </a:r>
            <a:r>
              <a:rPr lang="en-US" dirty="0" err="1" smtClean="0"/>
              <a:t>Downcasting</a:t>
            </a:r>
            <a:r>
              <a:rPr lang="en-US" dirty="0" smtClean="0"/>
              <a:t> refers to conversion up and down the inheritance hierarchy.</a:t>
            </a:r>
          </a:p>
          <a:p>
            <a:pPr marL="228600" lvl="1" indent="-165100">
              <a:buFont typeface="Wingdings" pitchFamily="2" charset="2"/>
              <a:buChar char="§"/>
              <a:defRPr/>
            </a:pPr>
            <a:r>
              <a:rPr lang="en-US" dirty="0" err="1" smtClean="0"/>
              <a:t>Upcasting</a:t>
            </a:r>
            <a:r>
              <a:rPr lang="en-US" dirty="0" smtClean="0"/>
              <a:t> – refers to conversion up the inheritance hierarchy.</a:t>
            </a:r>
          </a:p>
          <a:p>
            <a:pPr marL="228600" lvl="1" indent="-165100">
              <a:buFont typeface="Wingdings" pitchFamily="2" charset="2"/>
              <a:buChar char="§"/>
              <a:defRPr/>
            </a:pPr>
            <a:r>
              <a:rPr lang="en-US" dirty="0" err="1" smtClean="0"/>
              <a:t>Downcasting</a:t>
            </a:r>
            <a:r>
              <a:rPr lang="en-US" dirty="0" smtClean="0"/>
              <a:t> – refers to conversion down the inheritance hierarchy.</a:t>
            </a:r>
          </a:p>
          <a:p>
            <a:pPr marL="228600" lvl="1" indent="-165100">
              <a:buFont typeface="Wingdings" pitchFamily="2" charset="2"/>
              <a:buChar char="§"/>
              <a:defRPr/>
            </a:pPr>
            <a:r>
              <a:rPr lang="en-US" dirty="0" smtClean="0"/>
              <a:t>Inheritance will be discussed by a later module.</a:t>
            </a:r>
          </a:p>
          <a:p>
            <a:pPr>
              <a:defRPr/>
            </a:pPr>
            <a:endParaRPr lang="en-IE" dirty="0" smtClean="0">
              <a:latin typeface="Arial" pitchFamily="34" charset="0"/>
            </a:endParaRPr>
          </a:p>
          <a:p>
            <a:pPr>
              <a:defRPr/>
            </a:pPr>
            <a:r>
              <a:rPr lang="en-US" b="1" dirty="0" smtClean="0"/>
              <a:t>Additional Information: </a:t>
            </a:r>
            <a:r>
              <a:rPr lang="en-US" dirty="0" smtClean="0"/>
              <a:t>NA</a:t>
            </a:r>
            <a:endParaRPr lang="en-US" dirty="0" smtClean="0">
              <a:latin typeface="Arial" pitchFamily="34" charset="0"/>
            </a:endParaRPr>
          </a:p>
        </p:txBody>
      </p:sp>
    </p:spTree>
    <p:extLst>
      <p:ext uri="{BB962C8B-B14F-4D97-AF65-F5344CB8AC3E}">
        <p14:creationId xmlns:p14="http://schemas.microsoft.com/office/powerpoint/2010/main" val="2485577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421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421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4213" name="Rectangle 12"/>
          <p:cNvSpPr>
            <a:spLocks noGrp="1" noChangeArrowheads="1"/>
          </p:cNvSpPr>
          <p:nvPr>
            <p:ph type="sldNum" sz="quarter" idx="5"/>
          </p:nvPr>
        </p:nvSpPr>
        <p:spPr>
          <a:noFill/>
        </p:spPr>
        <p:txBody>
          <a:bodyPr/>
          <a:lstStyle/>
          <a:p>
            <a:fld id="{54AF057A-5B1A-412E-8C11-6F253448B92E}" type="slidenum">
              <a:rPr lang="en-US" smtClean="0">
                <a:latin typeface="Arial" pitchFamily="34" charset="0"/>
              </a:rPr>
              <a:pPr/>
              <a:t>28</a:t>
            </a:fld>
            <a:endParaRPr lang="en-US" smtClean="0">
              <a:latin typeface="Arial" pitchFamily="34" charset="0"/>
            </a:endParaRPr>
          </a:p>
        </p:txBody>
      </p:sp>
      <p:sp>
        <p:nvSpPr>
          <p:cNvPr id="94214"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Division (/) - The / operator divides its first operand by its second. If both operands are integers, the result is an integer, and any remainder is lost. If either operand is a floating-point value, however, the result is a floating-point value. When dividing two integers, division by zero throws an </a:t>
            </a:r>
            <a:r>
              <a:rPr lang="en-US" dirty="0" err="1" smtClean="0"/>
              <a:t>ArithmeticException</a:t>
            </a:r>
            <a:r>
              <a:rPr lang="en-US" dirty="0" smtClean="0"/>
              <a:t>.</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Modulo (%) - The % operator computes the first operand modulo the second operand (i.e., it returns the remainder when the first operand is divided by the second operand an integral number of times). For example, 7%3 is 1. When operating with integers, trying to compute a value modulo zero causes an </a:t>
            </a:r>
            <a:r>
              <a:rPr lang="en-US" dirty="0" err="1" smtClean="0"/>
              <a:t>ArithmeticException</a:t>
            </a:r>
            <a:r>
              <a:rPr lang="en-US" dirty="0" smtClean="0"/>
              <a:t>. </a:t>
            </a:r>
          </a:p>
          <a:p>
            <a:pPr>
              <a:defRPr/>
            </a:pPr>
            <a:endParaRPr lang="en-US" dirty="0" smtClean="0">
              <a:latin typeface="Arial" pitchFamily="34" charset="0"/>
            </a:endParaRPr>
          </a:p>
          <a:p>
            <a:pPr>
              <a:defRPr/>
            </a:pPr>
            <a:r>
              <a:rPr lang="en-US" b="1" dirty="0" smtClean="0"/>
              <a:t>Additional Information:</a:t>
            </a:r>
            <a:endParaRPr lang="en-IE" dirty="0" smtClean="0">
              <a:latin typeface="Arial" pitchFamily="34" charset="0"/>
            </a:endParaRPr>
          </a:p>
          <a:p>
            <a:pPr>
              <a:defRPr/>
            </a:pPr>
            <a:endParaRPr lang="en-US" dirty="0" smtClean="0">
              <a:latin typeface="Arial" pitchFamily="34" charset="0"/>
            </a:endParaRPr>
          </a:p>
          <a:p>
            <a:pPr>
              <a:defRPr/>
            </a:pPr>
            <a:r>
              <a:rPr lang="en-US" dirty="0" smtClean="0">
                <a:latin typeface="Arial" pitchFamily="34" charset="0"/>
              </a:rPr>
              <a:t>Refer to Operator Reference Document</a:t>
            </a:r>
          </a:p>
          <a:p>
            <a:pPr>
              <a:defRPr/>
            </a:pPr>
            <a:r>
              <a:rPr lang="en-US" dirty="0" smtClean="0">
                <a:latin typeface="Arial" pitchFamily="34" charset="0"/>
              </a:rPr>
              <a:t> </a:t>
            </a:r>
          </a:p>
        </p:txBody>
      </p:sp>
    </p:spTree>
    <p:extLst>
      <p:ext uri="{BB962C8B-B14F-4D97-AF65-F5344CB8AC3E}">
        <p14:creationId xmlns:p14="http://schemas.microsoft.com/office/powerpoint/2010/main" val="2344808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523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52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5237" name="Rectangle 12"/>
          <p:cNvSpPr>
            <a:spLocks noGrp="1" noChangeArrowheads="1"/>
          </p:cNvSpPr>
          <p:nvPr>
            <p:ph type="sldNum" sz="quarter" idx="5"/>
          </p:nvPr>
        </p:nvSpPr>
        <p:spPr>
          <a:noFill/>
        </p:spPr>
        <p:txBody>
          <a:bodyPr/>
          <a:lstStyle/>
          <a:p>
            <a:fld id="{64B4DF64-34DD-4B39-BA69-B4313DA35021}" type="slidenum">
              <a:rPr lang="en-US" smtClean="0">
                <a:latin typeface="Arial" pitchFamily="34" charset="0"/>
              </a:rPr>
              <a:pPr/>
              <a:t>29</a:t>
            </a:fld>
            <a:endParaRPr lang="en-US" smtClean="0">
              <a:latin typeface="Arial" pitchFamily="34" charset="0"/>
            </a:endParaRPr>
          </a:p>
        </p:txBody>
      </p:sp>
      <p:sp>
        <p:nvSpPr>
          <p:cNvPr id="95238" name="Rectangle 4"/>
          <p:cNvSpPr>
            <a:spLocks noGrp="1" noRot="1" noChangeAspect="1" noChangeArrowheads="1" noTextEdit="1"/>
          </p:cNvSpPr>
          <p:nvPr>
            <p:ph type="sldImg"/>
          </p:nvPr>
        </p:nvSpPr>
        <p:spPr>
          <a:ln/>
        </p:spPr>
      </p:sp>
      <p:sp>
        <p:nvSpPr>
          <p:cNvPr id="9626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For unary operators take note of the difference between (postfix) z = x++ and (prefix) z = ++x notations. </a:t>
            </a:r>
          </a:p>
          <a:p>
            <a:pPr marL="228600" lvl="1" indent="-165100">
              <a:buFont typeface="Wingdings" pitchFamily="2" charset="2"/>
              <a:buChar char="§"/>
              <a:defRPr/>
            </a:pPr>
            <a:r>
              <a:rPr lang="en-US" dirty="0" smtClean="0"/>
              <a:t>For assignment operators, also take note of combining arithmetic and assignment operators z += 9 is equivalent to z = z + 9; </a:t>
            </a:r>
          </a:p>
          <a:p>
            <a:pPr>
              <a:defRPr/>
            </a:pPr>
            <a:endParaRPr lang="en-US" b="1" dirty="0" smtClean="0"/>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65511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861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861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8613" name="Rectangle 12"/>
          <p:cNvSpPr>
            <a:spLocks noGrp="1" noChangeArrowheads="1"/>
          </p:cNvSpPr>
          <p:nvPr>
            <p:ph type="sldNum" sz="quarter" idx="5"/>
          </p:nvPr>
        </p:nvSpPr>
        <p:spPr>
          <a:noFill/>
        </p:spPr>
        <p:txBody>
          <a:bodyPr/>
          <a:lstStyle/>
          <a:p>
            <a:fld id="{2568AC0E-4414-4444-82B5-4CED51BB5D04}" type="slidenum">
              <a:rPr lang="en-US" smtClean="0">
                <a:latin typeface="Arial" pitchFamily="34" charset="0"/>
              </a:rPr>
              <a:pPr/>
              <a:t>3</a:t>
            </a:fld>
            <a:endParaRPr lang="en-US" smtClean="0">
              <a:latin typeface="Arial" pitchFamily="34" charset="0"/>
            </a:endParaRPr>
          </a:p>
        </p:txBody>
      </p:sp>
      <p:sp>
        <p:nvSpPr>
          <p:cNvPr id="68614" name="Rectangle 4"/>
          <p:cNvSpPr>
            <a:spLocks noGrp="1" noRot="1" noChangeAspect="1" noChangeArrowheads="1" noTextEdit="1"/>
          </p:cNvSpPr>
          <p:nvPr>
            <p:ph type="sldImg"/>
          </p:nvPr>
        </p:nvSpPr>
        <p:spPr>
          <a:ln/>
        </p:spPr>
      </p:sp>
      <p:sp>
        <p:nvSpPr>
          <p:cNvPr id="6861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Briefly review the module objectives with participants and ask if they have any questions. </a:t>
            </a:r>
            <a:endParaRPr lang="en-IE"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3588247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625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62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6261" name="Rectangle 12"/>
          <p:cNvSpPr>
            <a:spLocks noGrp="1" noChangeArrowheads="1"/>
          </p:cNvSpPr>
          <p:nvPr>
            <p:ph type="sldNum" sz="quarter" idx="5"/>
          </p:nvPr>
        </p:nvSpPr>
        <p:spPr>
          <a:noFill/>
        </p:spPr>
        <p:txBody>
          <a:bodyPr/>
          <a:lstStyle/>
          <a:p>
            <a:fld id="{4D4BE555-1455-489F-B7FF-E7D7E8E2A719}" type="slidenum">
              <a:rPr lang="en-US" smtClean="0">
                <a:latin typeface="Arial" pitchFamily="34" charset="0"/>
              </a:rPr>
              <a:pPr/>
              <a:t>30</a:t>
            </a:fld>
            <a:endParaRPr lang="en-US" smtClean="0">
              <a:latin typeface="Arial" pitchFamily="34" charset="0"/>
            </a:endParaRPr>
          </a:p>
        </p:txBody>
      </p:sp>
      <p:sp>
        <p:nvSpPr>
          <p:cNvPr id="96262" name="Rectangle 4"/>
          <p:cNvSpPr>
            <a:spLocks noGrp="1" noRot="1" noChangeAspect="1" noChangeArrowheads="1" noTextEdit="1"/>
          </p:cNvSpPr>
          <p:nvPr>
            <p:ph type="sldImg"/>
          </p:nvPr>
        </p:nvSpPr>
        <p:spPr>
          <a:ln/>
        </p:spPr>
      </p:sp>
      <p:sp>
        <p:nvSpPr>
          <p:cNvPr id="9728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3877482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728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728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7285" name="Rectangle 12"/>
          <p:cNvSpPr>
            <a:spLocks noGrp="1" noChangeArrowheads="1"/>
          </p:cNvSpPr>
          <p:nvPr>
            <p:ph type="sldNum" sz="quarter" idx="5"/>
          </p:nvPr>
        </p:nvSpPr>
        <p:spPr>
          <a:noFill/>
        </p:spPr>
        <p:txBody>
          <a:bodyPr/>
          <a:lstStyle/>
          <a:p>
            <a:fld id="{FB224FBF-EAF5-4C2D-B2CC-84CA68D4FB4B}" type="slidenum">
              <a:rPr lang="en-US" smtClean="0">
                <a:latin typeface="Arial" pitchFamily="34" charset="0"/>
              </a:rPr>
              <a:pPr/>
              <a:t>31</a:t>
            </a:fld>
            <a:endParaRPr lang="en-US" smtClean="0">
              <a:latin typeface="Arial" pitchFamily="34" charset="0"/>
            </a:endParaRPr>
          </a:p>
        </p:txBody>
      </p:sp>
      <p:sp>
        <p:nvSpPr>
          <p:cNvPr id="97286" name="Rectangle 4"/>
          <p:cNvSpPr>
            <a:spLocks noGrp="1" noRot="1" noChangeAspect="1" noChangeArrowheads="1" noTextEdit="1"/>
          </p:cNvSpPr>
          <p:nvPr>
            <p:ph type="sldImg"/>
          </p:nvPr>
        </p:nvSpPr>
        <p:spPr>
          <a:ln/>
        </p:spPr>
      </p:sp>
      <p:sp>
        <p:nvSpPr>
          <p:cNvPr id="9831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eaLnBrk="1" hangingPunct="1">
              <a:defRPr/>
            </a:pPr>
            <a:endParaRPr lang="en-US" dirty="0" smtClean="0"/>
          </a:p>
          <a:p>
            <a:pPr marL="228600" lvl="1" indent="-165100">
              <a:buFont typeface="Wingdings" pitchFamily="2" charset="2"/>
              <a:buChar char="§"/>
              <a:defRPr/>
            </a:pPr>
            <a:r>
              <a:rPr lang="en-US" dirty="0" smtClean="0"/>
              <a:t>Short Circuited AND (&amp;&amp;) - evaluates to true if and only if both of its operands evaluate to true</a:t>
            </a:r>
            <a:br>
              <a:rPr lang="en-US" dirty="0" smtClean="0"/>
            </a:br>
            <a:r>
              <a:rPr lang="en-US" dirty="0" smtClean="0"/>
              <a:t>A &amp;&amp; B -&gt; AND operator results in false when A is false, no matter what B is.</a:t>
            </a:r>
          </a:p>
          <a:p>
            <a:pPr marL="228600" lvl="1" indent="-165100">
              <a:buFont typeface="Wingdings" pitchFamily="2" charset="2"/>
              <a:buChar char="§"/>
              <a:defRPr/>
            </a:pPr>
            <a:r>
              <a:rPr lang="en-US" dirty="0" smtClean="0"/>
              <a:t>Short Circuited OR (||) - evaluates to true if either or both of its operands evaluate to true</a:t>
            </a:r>
          </a:p>
          <a:p>
            <a:pPr marL="228600" lvl="1" indent="-165100">
              <a:buFont typeface="Wingdings" pitchFamily="2" charset="2"/>
              <a:buChar char="§"/>
              <a:defRPr/>
            </a:pPr>
            <a:r>
              <a:rPr lang="en-US" dirty="0" smtClean="0"/>
              <a:t>A || B -&gt; OR operator results in true when A is true, no matter what B is.</a:t>
            </a:r>
          </a:p>
          <a:p>
            <a:pPr marL="228600" lvl="1" indent="-165100">
              <a:buFont typeface="Wingdings" pitchFamily="2" charset="2"/>
              <a:buNone/>
              <a:defRPr/>
            </a:pPr>
            <a:endParaRPr lang="en-US" dirty="0" smtClean="0"/>
          </a:p>
          <a:p>
            <a:pPr marL="228600" lvl="1" indent="-165100">
              <a:buFont typeface="Wingdings" pitchFamily="2" charset="2"/>
              <a:buNone/>
              <a:defRPr/>
            </a:pPr>
            <a:r>
              <a:rPr lang="en-US" dirty="0" smtClean="0"/>
              <a:t>Example 1:</a:t>
            </a:r>
          </a:p>
          <a:p>
            <a:pPr marL="685800" lvl="2" indent="-165100">
              <a:buFont typeface="Wingdings" pitchFamily="2" charset="2"/>
              <a:buNone/>
              <a:defRPr/>
            </a:pPr>
            <a:r>
              <a:rPr lang="en-US" dirty="0" err="1" smtClean="0"/>
              <a:t>int</a:t>
            </a:r>
            <a:r>
              <a:rPr lang="en-US" dirty="0" smtClean="0"/>
              <a:t> </a:t>
            </a:r>
            <a:r>
              <a:rPr lang="en-US" dirty="0" err="1" smtClean="0"/>
              <a:t>i</a:t>
            </a:r>
            <a:r>
              <a:rPr lang="en-US" dirty="0" smtClean="0"/>
              <a:t> = 5;</a:t>
            </a:r>
          </a:p>
          <a:p>
            <a:pPr marL="685800" lvl="2" indent="-165100">
              <a:buFont typeface="Wingdings" pitchFamily="2" charset="2"/>
              <a:buNone/>
              <a:defRPr/>
            </a:pPr>
            <a:r>
              <a:rPr lang="en-US" dirty="0" smtClean="0"/>
              <a:t>if(++</a:t>
            </a:r>
            <a:r>
              <a:rPr lang="en-US" dirty="0" err="1" smtClean="0"/>
              <a:t>i</a:t>
            </a:r>
            <a:r>
              <a:rPr lang="en-US" dirty="0" smtClean="0"/>
              <a:t> &gt; 5 || ++</a:t>
            </a:r>
            <a:r>
              <a:rPr lang="en-US" dirty="0" err="1" smtClean="0"/>
              <a:t>i</a:t>
            </a:r>
            <a:r>
              <a:rPr lang="en-US" dirty="0" smtClean="0"/>
              <a:t> &gt; 6) // ++</a:t>
            </a:r>
            <a:r>
              <a:rPr lang="en-US" dirty="0" err="1" smtClean="0"/>
              <a:t>i</a:t>
            </a:r>
            <a:r>
              <a:rPr lang="en-US" dirty="0" smtClean="0"/>
              <a:t>&gt;6 is not evaluated as ++</a:t>
            </a:r>
            <a:r>
              <a:rPr lang="en-US" dirty="0" err="1" smtClean="0"/>
              <a:t>i</a:t>
            </a:r>
            <a:r>
              <a:rPr lang="en-US" dirty="0" smtClean="0"/>
              <a:t> &gt;5 (left side) is true</a:t>
            </a:r>
          </a:p>
          <a:p>
            <a:pPr marL="685800" lvl="2" indent="-165100">
              <a:buFont typeface="Wingdings" pitchFamily="2" charset="2"/>
              <a:buNone/>
              <a:defRPr/>
            </a:pPr>
            <a:r>
              <a:rPr lang="en-US" dirty="0" err="1" smtClean="0"/>
              <a:t>System.out.println</a:t>
            </a:r>
            <a:r>
              <a:rPr lang="en-US" dirty="0" smtClean="0"/>
              <a:t>(</a:t>
            </a:r>
            <a:r>
              <a:rPr lang="en-US" dirty="0" err="1" smtClean="0"/>
              <a:t>i</a:t>
            </a:r>
            <a:r>
              <a:rPr lang="en-US" dirty="0" smtClean="0"/>
              <a:t>); // answer is 6</a:t>
            </a:r>
          </a:p>
          <a:p>
            <a:pPr marL="228600" lvl="1" indent="-165100">
              <a:buFont typeface="Wingdings" pitchFamily="2" charset="2"/>
              <a:buNone/>
              <a:defRPr/>
            </a:pPr>
            <a:r>
              <a:rPr lang="en-US" dirty="0" smtClean="0"/>
              <a:t>Example 2:</a:t>
            </a:r>
          </a:p>
          <a:p>
            <a:pPr marL="685800" lvl="2" indent="-165100">
              <a:buFont typeface="Wingdings" pitchFamily="2" charset="2"/>
              <a:buNone/>
              <a:defRPr/>
            </a:pPr>
            <a:r>
              <a:rPr lang="en-US" dirty="0" err="1" smtClean="0"/>
              <a:t>int</a:t>
            </a:r>
            <a:r>
              <a:rPr lang="en-US" dirty="0" smtClean="0"/>
              <a:t> </a:t>
            </a:r>
            <a:r>
              <a:rPr lang="en-US" dirty="0" err="1" smtClean="0"/>
              <a:t>i</a:t>
            </a:r>
            <a:r>
              <a:rPr lang="en-US" dirty="0" smtClean="0"/>
              <a:t> = 5;</a:t>
            </a:r>
          </a:p>
          <a:p>
            <a:pPr marL="685800" lvl="2" indent="-165100">
              <a:buFont typeface="Wingdings" pitchFamily="2" charset="2"/>
              <a:buNone/>
              <a:defRPr/>
            </a:pPr>
            <a:r>
              <a:rPr lang="en-US" dirty="0" smtClean="0"/>
              <a:t>if(++</a:t>
            </a:r>
            <a:r>
              <a:rPr lang="en-US" dirty="0" err="1" smtClean="0"/>
              <a:t>i</a:t>
            </a:r>
            <a:r>
              <a:rPr lang="en-US" dirty="0" smtClean="0"/>
              <a:t> &lt; 5 || ++</a:t>
            </a:r>
            <a:r>
              <a:rPr lang="en-US" dirty="0" err="1" smtClean="0"/>
              <a:t>i</a:t>
            </a:r>
            <a:r>
              <a:rPr lang="en-US" dirty="0" smtClean="0"/>
              <a:t> &gt; 5) // ++</a:t>
            </a:r>
            <a:r>
              <a:rPr lang="en-US" dirty="0" err="1" smtClean="0"/>
              <a:t>i</a:t>
            </a:r>
            <a:r>
              <a:rPr lang="en-US" dirty="0" smtClean="0"/>
              <a:t>&gt;5 is evaluated because ++</a:t>
            </a:r>
            <a:r>
              <a:rPr lang="en-US" dirty="0" err="1" smtClean="0"/>
              <a:t>i</a:t>
            </a:r>
            <a:r>
              <a:rPr lang="en-US" dirty="0" smtClean="0"/>
              <a:t> &lt; 5 (left side) is false </a:t>
            </a:r>
          </a:p>
          <a:p>
            <a:pPr marL="685800" lvl="2" indent="-165100">
              <a:buFont typeface="Wingdings" pitchFamily="2" charset="2"/>
              <a:buNone/>
              <a:defRPr/>
            </a:pPr>
            <a:r>
              <a:rPr lang="en-US" dirty="0" err="1" smtClean="0"/>
              <a:t>System.out.println</a:t>
            </a:r>
            <a:r>
              <a:rPr lang="en-US" dirty="0" smtClean="0"/>
              <a:t>(</a:t>
            </a:r>
            <a:r>
              <a:rPr lang="en-US" dirty="0" err="1" smtClean="0"/>
              <a:t>i</a:t>
            </a:r>
            <a:r>
              <a:rPr lang="en-US" dirty="0" smtClean="0"/>
              <a:t>); // answer is 7</a:t>
            </a:r>
          </a:p>
          <a:p>
            <a:pPr>
              <a:defRPr/>
            </a:pPr>
            <a:endParaRPr lang="en-US" i="1" dirty="0" smtClean="0">
              <a:latin typeface="Arial" pitchFamily="34" charset="0"/>
            </a:endParaRPr>
          </a:p>
          <a:p>
            <a:pPr>
              <a:defRPr/>
            </a:pPr>
            <a:r>
              <a:rPr lang="en-US" dirty="0" smtClean="0">
                <a:latin typeface="Arial" pitchFamily="34" charset="0"/>
              </a:rPr>
              <a:t>Notes continued on next slide.</a:t>
            </a:r>
          </a:p>
          <a:p>
            <a:pPr>
              <a:defRPr/>
            </a:pPr>
            <a:endParaRPr lang="en-US" dirty="0" smtClean="0">
              <a:latin typeface="Arial" pitchFamily="34" charset="0"/>
            </a:endParaRPr>
          </a:p>
        </p:txBody>
      </p:sp>
    </p:spTree>
    <p:extLst>
      <p:ext uri="{BB962C8B-B14F-4D97-AF65-F5344CB8AC3E}">
        <p14:creationId xmlns:p14="http://schemas.microsoft.com/office/powerpoint/2010/main" val="3886784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830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830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8309" name="Rectangle 12"/>
          <p:cNvSpPr>
            <a:spLocks noGrp="1" noChangeArrowheads="1"/>
          </p:cNvSpPr>
          <p:nvPr>
            <p:ph type="sldNum" sz="quarter" idx="5"/>
          </p:nvPr>
        </p:nvSpPr>
        <p:spPr>
          <a:noFill/>
        </p:spPr>
        <p:txBody>
          <a:bodyPr/>
          <a:lstStyle/>
          <a:p>
            <a:fld id="{027F983D-DD5E-4395-A98D-6C8966C21E48}" type="slidenum">
              <a:rPr lang="en-US" smtClean="0">
                <a:latin typeface="Arial" pitchFamily="34" charset="0"/>
              </a:rPr>
              <a:pPr/>
              <a:t>32</a:t>
            </a:fld>
            <a:endParaRPr lang="en-US" smtClean="0">
              <a:latin typeface="Arial" pitchFamily="34" charset="0"/>
            </a:endParaRPr>
          </a:p>
        </p:txBody>
      </p:sp>
      <p:sp>
        <p:nvSpPr>
          <p:cNvPr id="98310" name="Rectangle 4"/>
          <p:cNvSpPr>
            <a:spLocks noGrp="1" noRot="1" noChangeAspect="1" noChangeArrowheads="1" noTextEdit="1"/>
          </p:cNvSpPr>
          <p:nvPr>
            <p:ph type="sldImg"/>
          </p:nvPr>
        </p:nvSpPr>
        <p:spPr>
          <a:ln/>
        </p:spPr>
      </p:sp>
      <p:sp>
        <p:nvSpPr>
          <p:cNvPr id="98311" name="Rectangle 5"/>
          <p:cNvSpPr>
            <a:spLocks noGrp="1" noChangeArrowheads="1"/>
          </p:cNvSpPr>
          <p:nvPr>
            <p:ph type="body" idx="1"/>
          </p:nvPr>
        </p:nvSpPr>
        <p:spPr>
          <a:noFill/>
          <a:ln w="9525"/>
        </p:spPr>
        <p:txBody>
          <a:bodyPr/>
          <a:lstStyle/>
          <a:p>
            <a:pPr eaLnBrk="1" hangingPunct="1">
              <a:buFont typeface="Wingdings" pitchFamily="2" charset="2"/>
              <a:buNone/>
            </a:pPr>
            <a:r>
              <a:rPr lang="en-US" smtClean="0">
                <a:latin typeface="Arial" pitchFamily="34" charset="0"/>
              </a:rPr>
              <a:t>Notes continued from previous slide.</a:t>
            </a:r>
          </a:p>
          <a:p>
            <a:endParaRPr lang="en-US" b="1" smtClean="0">
              <a:latin typeface="Arial" pitchFamily="34" charset="0"/>
            </a:endParaRPr>
          </a:p>
          <a:p>
            <a:pPr marL="228600" lvl="1" indent="-165100">
              <a:buFont typeface="Wingdings" pitchFamily="2" charset="2"/>
              <a:buChar char="§"/>
            </a:pPr>
            <a:r>
              <a:rPr lang="en-US" smtClean="0">
                <a:latin typeface="Arial" pitchFamily="34" charset="0"/>
              </a:rPr>
              <a:t>Non-Short-Circuited/Bitwise AND (&amp;) and Non-Short-Circuited/Bitwise OR (|). </a:t>
            </a:r>
          </a:p>
          <a:p>
            <a:pPr marL="228600" lvl="1" indent="-165100">
              <a:buFont typeface="Wingdings" pitchFamily="2" charset="2"/>
              <a:buChar char="§"/>
            </a:pPr>
            <a:r>
              <a:rPr lang="en-US" smtClean="0">
                <a:latin typeface="Arial" pitchFamily="34" charset="0"/>
              </a:rPr>
              <a:t>These operators are used in logical expressions just like the &amp;&amp; and || operators, but because they aren’t the short-circuit operators, they always evaluate both sides of the expression.</a:t>
            </a:r>
          </a:p>
          <a:p>
            <a:pPr marL="228600" lvl="1" indent="-165100">
              <a:buFont typeface="Wingdings" pitchFamily="2" charset="2"/>
              <a:buChar char="§"/>
            </a:pPr>
            <a:r>
              <a:rPr lang="en-US" smtClean="0">
                <a:latin typeface="Arial" pitchFamily="34" charset="0"/>
              </a:rPr>
              <a:t>For example, even if the first operand (left side) in an &amp; expression is false, the second operand will still be evaluated. This is very useful when the right-hand operand depends on the left one being true or false in order to function properly.</a:t>
            </a:r>
          </a:p>
          <a:p>
            <a:pPr marL="228600" lvl="1" indent="-165100">
              <a:buFont typeface="Wingdings" pitchFamily="2" charset="2"/>
              <a:buNone/>
            </a:pPr>
            <a:r>
              <a:rPr lang="en-US" smtClean="0">
                <a:latin typeface="Arial" pitchFamily="34" charset="0"/>
              </a:rPr>
              <a:t> </a:t>
            </a:r>
          </a:p>
          <a:p>
            <a:pPr marL="228600" lvl="1" indent="-165100">
              <a:buFont typeface="Wingdings" pitchFamily="2" charset="2"/>
              <a:buNone/>
            </a:pPr>
            <a:r>
              <a:rPr lang="en-US" smtClean="0">
                <a:latin typeface="Arial" pitchFamily="34" charset="0"/>
              </a:rPr>
              <a:t>Note: Discuss following examples with the participants and show how | evaluates right hand side (always) irrespective of the value (true or false) on the left hand side</a:t>
            </a:r>
          </a:p>
          <a:p>
            <a:pPr marL="228600" lvl="1" indent="-165100">
              <a:buFont typeface="Wingdings" pitchFamily="2" charset="2"/>
              <a:buNone/>
            </a:pPr>
            <a:r>
              <a:rPr lang="en-US" smtClean="0">
                <a:latin typeface="Arial" pitchFamily="34" charset="0"/>
              </a:rPr>
              <a:t>Example 1:</a:t>
            </a:r>
          </a:p>
          <a:p>
            <a:pPr marL="685800" lvl="2" indent="-165100">
              <a:buFont typeface="Wingdings" pitchFamily="2" charset="2"/>
              <a:buNone/>
            </a:pPr>
            <a:r>
              <a:rPr lang="en-US" smtClean="0">
                <a:latin typeface="Arial" pitchFamily="34" charset="0"/>
              </a:rPr>
              <a:t>int i = 5;</a:t>
            </a:r>
          </a:p>
          <a:p>
            <a:pPr marL="685800" lvl="2" indent="-165100">
              <a:buFont typeface="Wingdings" pitchFamily="2" charset="2"/>
              <a:buNone/>
            </a:pPr>
            <a:r>
              <a:rPr lang="en-US" smtClean="0">
                <a:latin typeface="Arial" pitchFamily="34" charset="0"/>
              </a:rPr>
              <a:t>if(++i &gt; 5 | ++i &gt; 6) // ++i&gt;6 is still evaluated even when ++i &gt;5 (left side) is true</a:t>
            </a:r>
          </a:p>
          <a:p>
            <a:pPr marL="685800" lvl="2" indent="-165100">
              <a:buFont typeface="Wingdings" pitchFamily="2" charset="2"/>
              <a:buNone/>
            </a:pPr>
            <a:r>
              <a:rPr lang="en-US" smtClean="0">
                <a:latin typeface="Arial" pitchFamily="34" charset="0"/>
              </a:rPr>
              <a:t>System.out.println(i); // answer is 7</a:t>
            </a:r>
          </a:p>
          <a:p>
            <a:pPr marL="228600" lvl="1" indent="-165100">
              <a:buFont typeface="Wingdings" pitchFamily="2" charset="2"/>
              <a:buNone/>
            </a:pPr>
            <a:r>
              <a:rPr lang="en-US" smtClean="0">
                <a:latin typeface="Arial" pitchFamily="34" charset="0"/>
              </a:rPr>
              <a:t>Example 2:</a:t>
            </a:r>
          </a:p>
          <a:p>
            <a:pPr marL="685800" lvl="2" indent="-165100">
              <a:buFont typeface="Wingdings" pitchFamily="2" charset="2"/>
              <a:buNone/>
            </a:pPr>
            <a:r>
              <a:rPr lang="en-US" smtClean="0">
                <a:latin typeface="Arial" pitchFamily="34" charset="0"/>
              </a:rPr>
              <a:t>int i = 5;</a:t>
            </a:r>
          </a:p>
          <a:p>
            <a:pPr marL="685800" lvl="2" indent="-165100">
              <a:buFont typeface="Wingdings" pitchFamily="2" charset="2"/>
              <a:buNone/>
            </a:pPr>
            <a:r>
              <a:rPr lang="en-US" smtClean="0">
                <a:latin typeface="Arial" pitchFamily="34" charset="0"/>
              </a:rPr>
              <a:t>if(++i &lt; 5 | ++i &gt; 5) // ++i&gt;5 is evaluated when ++i &lt; 5 (left side) is false </a:t>
            </a:r>
          </a:p>
          <a:p>
            <a:pPr marL="685800" lvl="2" indent="-165100">
              <a:buFont typeface="Wingdings" pitchFamily="2" charset="2"/>
              <a:buNone/>
            </a:pPr>
            <a:r>
              <a:rPr lang="en-US" smtClean="0">
                <a:latin typeface="Arial" pitchFamily="34" charset="0"/>
              </a:rPr>
              <a:t>System.out.println(i); // answer is 7</a:t>
            </a:r>
          </a:p>
          <a:p>
            <a:pPr marL="228600" lvl="1" indent="-165100">
              <a:buFont typeface="Wingdings" pitchFamily="2" charset="2"/>
              <a:buChar char="§"/>
            </a:pPr>
            <a:endParaRPr lang="en-US" smtClean="0">
              <a:latin typeface="Arial" pitchFamily="34" charset="0"/>
            </a:endParaRPr>
          </a:p>
          <a:p>
            <a:pPr marL="228600" lvl="1" indent="-165100">
              <a:buFont typeface="Wingdings" pitchFamily="2" charset="2"/>
              <a:buChar char="§"/>
            </a:pPr>
            <a:r>
              <a:rPr lang="en-US" smtClean="0">
                <a:latin typeface="Arial" pitchFamily="34" charset="0"/>
              </a:rPr>
              <a:t>XOR (exclusive OR) - evaluates to true if either but not both of its operands evaluates to true</a:t>
            </a:r>
          </a:p>
          <a:p>
            <a:pPr marL="228600" lvl="1" indent="-165100">
              <a:buFont typeface="Wingdings" pitchFamily="2" charset="2"/>
              <a:buChar char="§"/>
            </a:pPr>
            <a:r>
              <a:rPr lang="en-US" smtClean="0">
                <a:latin typeface="Arial" pitchFamily="34" charset="0"/>
              </a:rPr>
              <a:t>NOT – Reverse the boolean result of the expression. For Example: if expression evaluates to false, !(Expression) = true.</a:t>
            </a:r>
          </a:p>
          <a:p>
            <a:endParaRPr lang="en-US" b="1" smtClean="0">
              <a:latin typeface="Arial" pitchFamily="34" charset="0"/>
            </a:endParaRPr>
          </a:p>
          <a:p>
            <a:r>
              <a:rPr lang="en-US" b="1" smtClean="0">
                <a:latin typeface="Arial" pitchFamily="34" charset="0"/>
              </a:rPr>
              <a:t>Additional Information: </a:t>
            </a:r>
            <a:r>
              <a:rPr lang="en-US" smtClean="0">
                <a:latin typeface="Arial" pitchFamily="34" charset="0"/>
              </a:rPr>
              <a:t>NA</a:t>
            </a:r>
            <a:endParaRPr lang="en-IE"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3263083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9933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9933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99333" name="Rectangle 12"/>
          <p:cNvSpPr>
            <a:spLocks noGrp="1" noChangeArrowheads="1"/>
          </p:cNvSpPr>
          <p:nvPr>
            <p:ph type="sldNum" sz="quarter" idx="5"/>
          </p:nvPr>
        </p:nvSpPr>
        <p:spPr>
          <a:noFill/>
        </p:spPr>
        <p:txBody>
          <a:bodyPr/>
          <a:lstStyle/>
          <a:p>
            <a:fld id="{81D40EDC-0EEE-4245-BFB5-B559C9AFD7CF}" type="slidenum">
              <a:rPr lang="en-US" smtClean="0">
                <a:latin typeface="Arial" pitchFamily="34" charset="0"/>
              </a:rPr>
              <a:pPr/>
              <a:t>33</a:t>
            </a:fld>
            <a:endParaRPr lang="en-US" smtClean="0">
              <a:latin typeface="Arial" pitchFamily="34" charset="0"/>
            </a:endParaRPr>
          </a:p>
        </p:txBody>
      </p:sp>
      <p:sp>
        <p:nvSpPr>
          <p:cNvPr id="99334"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OperatorActivity.java in the package sef.module3.activity.</a:t>
            </a:r>
          </a:p>
          <a:p>
            <a:pPr marL="228600" indent="-228600">
              <a:buFont typeface="+mj-lt"/>
              <a:buAutoNum type="arabicPeriod"/>
              <a:defRPr/>
            </a:pPr>
            <a:r>
              <a:rPr lang="en-US" dirty="0" smtClean="0"/>
              <a:t>Write code to find difference of the given integers and print result. </a:t>
            </a:r>
          </a:p>
          <a:p>
            <a:pPr marL="228600" indent="-228600">
              <a:buFont typeface="+mj-lt"/>
              <a:buAutoNum type="arabicPeriod"/>
              <a:defRPr/>
            </a:pPr>
            <a:r>
              <a:rPr lang="en-US" dirty="0" smtClean="0"/>
              <a:t>Ask participants to open OperatorActivity.java in their workspace (‘SEF - Participants Workspace) and complete the code for addition of two numbers. Print results.</a:t>
            </a:r>
          </a:p>
          <a:p>
            <a:pPr eaLnBrk="1" hangingPunct="1">
              <a:defRPr/>
            </a:pPr>
            <a:endParaRPr lang="en-US" dirty="0" smtClean="0"/>
          </a:p>
          <a:p>
            <a:pPr eaLnBrk="1" hangingPunct="1">
              <a:defRPr/>
            </a:pPr>
            <a:r>
              <a:rPr lang="en-US" b="1" dirty="0" smtClean="0"/>
              <a:t>Additional Information: </a:t>
            </a:r>
            <a:r>
              <a:rPr lang="en-US" dirty="0" smtClean="0"/>
              <a:t>NA</a:t>
            </a:r>
          </a:p>
          <a:p>
            <a:pPr>
              <a:defRPr/>
            </a:pPr>
            <a:endParaRPr lang="en-US" dirty="0" smtClean="0"/>
          </a:p>
        </p:txBody>
      </p:sp>
    </p:spTree>
    <p:extLst>
      <p:ext uri="{BB962C8B-B14F-4D97-AF65-F5344CB8AC3E}">
        <p14:creationId xmlns:p14="http://schemas.microsoft.com/office/powerpoint/2010/main" val="2793660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035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03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0357" name="Rectangle 12"/>
          <p:cNvSpPr>
            <a:spLocks noGrp="1" noChangeArrowheads="1"/>
          </p:cNvSpPr>
          <p:nvPr>
            <p:ph type="sldNum" sz="quarter" idx="5"/>
          </p:nvPr>
        </p:nvSpPr>
        <p:spPr>
          <a:noFill/>
        </p:spPr>
        <p:txBody>
          <a:bodyPr/>
          <a:lstStyle/>
          <a:p>
            <a:fld id="{40FC82E3-F110-491D-8F53-133FB4A07AE9}" type="slidenum">
              <a:rPr lang="en-US" smtClean="0">
                <a:latin typeface="Arial" pitchFamily="34" charset="0"/>
              </a:rPr>
              <a:pPr/>
              <a:t>34</a:t>
            </a:fld>
            <a:endParaRPr lang="en-US" smtClean="0">
              <a:latin typeface="Arial" pitchFamily="34" charset="0"/>
            </a:endParaRPr>
          </a:p>
        </p:txBody>
      </p:sp>
      <p:sp>
        <p:nvSpPr>
          <p:cNvPr id="100358" name="Rectangle 4"/>
          <p:cNvSpPr>
            <a:spLocks noGrp="1" noRot="1" noChangeAspect="1" noChangeArrowheads="1" noTextEdit="1"/>
          </p:cNvSpPr>
          <p:nvPr>
            <p:ph type="sldImg"/>
          </p:nvPr>
        </p:nvSpPr>
        <p:spPr>
          <a:ln/>
        </p:spPr>
      </p:sp>
      <p:sp>
        <p:nvSpPr>
          <p:cNvPr id="10035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Identify which control flow statements are appropriate for the uses of control flows.</a:t>
            </a:r>
          </a:p>
          <a:p>
            <a:pPr>
              <a:defRPr/>
            </a:pPr>
            <a:endParaRPr lang="en-US"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191772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137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138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1381" name="Rectangle 12"/>
          <p:cNvSpPr>
            <a:spLocks noGrp="1" noChangeArrowheads="1"/>
          </p:cNvSpPr>
          <p:nvPr>
            <p:ph type="sldNum" sz="quarter" idx="5"/>
          </p:nvPr>
        </p:nvSpPr>
        <p:spPr>
          <a:noFill/>
        </p:spPr>
        <p:txBody>
          <a:bodyPr/>
          <a:lstStyle/>
          <a:p>
            <a:fld id="{9F62C865-DF05-4565-BD28-4E22C3ADF3F3}" type="slidenum">
              <a:rPr lang="en-US" smtClean="0">
                <a:latin typeface="Arial" pitchFamily="34" charset="0"/>
              </a:rPr>
              <a:pPr/>
              <a:t>35</a:t>
            </a:fld>
            <a:endParaRPr lang="en-US" smtClean="0">
              <a:latin typeface="Arial" pitchFamily="34" charset="0"/>
            </a:endParaRPr>
          </a:p>
        </p:txBody>
      </p:sp>
      <p:sp>
        <p:nvSpPr>
          <p:cNvPr id="101382" name="Rectangle 4"/>
          <p:cNvSpPr>
            <a:spLocks noGrp="1" noRot="1" noChangeAspect="1" noChangeArrowheads="1" noTextEdit="1"/>
          </p:cNvSpPr>
          <p:nvPr>
            <p:ph type="sldImg"/>
          </p:nvPr>
        </p:nvSpPr>
        <p:spPr>
          <a:ln/>
        </p:spPr>
      </p:sp>
      <p:sp>
        <p:nvSpPr>
          <p:cNvPr id="10138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918644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240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240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2405" name="Rectangle 12"/>
          <p:cNvSpPr>
            <a:spLocks noGrp="1" noChangeArrowheads="1"/>
          </p:cNvSpPr>
          <p:nvPr>
            <p:ph type="sldNum" sz="quarter" idx="5"/>
          </p:nvPr>
        </p:nvSpPr>
        <p:spPr>
          <a:noFill/>
        </p:spPr>
        <p:txBody>
          <a:bodyPr/>
          <a:lstStyle/>
          <a:p>
            <a:fld id="{B51DADF3-BEF8-4D81-8144-37AB59710442}" type="slidenum">
              <a:rPr lang="en-US" smtClean="0">
                <a:latin typeface="Arial" pitchFamily="34" charset="0"/>
              </a:rPr>
              <a:pPr/>
              <a:t>36</a:t>
            </a:fld>
            <a:endParaRPr lang="en-US" smtClean="0">
              <a:latin typeface="Arial" pitchFamily="34" charset="0"/>
            </a:endParaRPr>
          </a:p>
        </p:txBody>
      </p:sp>
      <p:sp>
        <p:nvSpPr>
          <p:cNvPr id="102406" name="Rectangle 4"/>
          <p:cNvSpPr>
            <a:spLocks noGrp="1" noRot="1" noChangeAspect="1" noChangeArrowheads="1" noTextEdit="1"/>
          </p:cNvSpPr>
          <p:nvPr>
            <p:ph type="sldImg"/>
          </p:nvPr>
        </p:nvSpPr>
        <p:spPr>
          <a:ln/>
        </p:spPr>
      </p:sp>
      <p:sp>
        <p:nvSpPr>
          <p:cNvPr id="10240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225425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342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342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3429" name="Rectangle 12"/>
          <p:cNvSpPr>
            <a:spLocks noGrp="1" noChangeArrowheads="1"/>
          </p:cNvSpPr>
          <p:nvPr>
            <p:ph type="sldNum" sz="quarter" idx="5"/>
          </p:nvPr>
        </p:nvSpPr>
        <p:spPr>
          <a:noFill/>
        </p:spPr>
        <p:txBody>
          <a:bodyPr/>
          <a:lstStyle/>
          <a:p>
            <a:fld id="{CF81EAD0-D1E2-482B-8D1D-58C2FC1C2655}" type="slidenum">
              <a:rPr lang="en-US" smtClean="0">
                <a:latin typeface="Arial" pitchFamily="34" charset="0"/>
              </a:rPr>
              <a:pPr/>
              <a:t>37</a:t>
            </a:fld>
            <a:endParaRPr lang="en-US" smtClean="0">
              <a:latin typeface="Arial" pitchFamily="34" charset="0"/>
            </a:endParaRPr>
          </a:p>
        </p:txBody>
      </p:sp>
      <p:sp>
        <p:nvSpPr>
          <p:cNvPr id="103430" name="Rectangle 4"/>
          <p:cNvSpPr>
            <a:spLocks noGrp="1" noRot="1" noChangeAspect="1" noChangeArrowheads="1" noTextEdit="1"/>
          </p:cNvSpPr>
          <p:nvPr>
            <p:ph type="sldImg"/>
          </p:nvPr>
        </p:nvSpPr>
        <p:spPr>
          <a:ln/>
        </p:spPr>
      </p:sp>
      <p:sp>
        <p:nvSpPr>
          <p:cNvPr id="10343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951426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445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445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4453" name="Rectangle 12"/>
          <p:cNvSpPr>
            <a:spLocks noGrp="1" noChangeArrowheads="1"/>
          </p:cNvSpPr>
          <p:nvPr>
            <p:ph type="sldNum" sz="quarter" idx="5"/>
          </p:nvPr>
        </p:nvSpPr>
        <p:spPr>
          <a:noFill/>
        </p:spPr>
        <p:txBody>
          <a:bodyPr/>
          <a:lstStyle/>
          <a:p>
            <a:fld id="{1EF66CA2-DA6B-4BD8-8567-08024E71AC58}" type="slidenum">
              <a:rPr lang="en-US" smtClean="0">
                <a:latin typeface="Arial" pitchFamily="34" charset="0"/>
              </a:rPr>
              <a:pPr/>
              <a:t>38</a:t>
            </a:fld>
            <a:endParaRPr lang="en-US" smtClean="0">
              <a:latin typeface="Arial" pitchFamily="34" charset="0"/>
            </a:endParaRPr>
          </a:p>
        </p:txBody>
      </p:sp>
      <p:sp>
        <p:nvSpPr>
          <p:cNvPr id="104454" name="Rectangle 4"/>
          <p:cNvSpPr>
            <a:spLocks noGrp="1" noRot="1" noChangeAspect="1" noChangeArrowheads="1" noTextEdit="1"/>
          </p:cNvSpPr>
          <p:nvPr>
            <p:ph type="sldImg"/>
          </p:nvPr>
        </p:nvSpPr>
        <p:spPr>
          <a:ln/>
        </p:spPr>
      </p:sp>
      <p:sp>
        <p:nvSpPr>
          <p:cNvPr id="10445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GB" dirty="0" smtClean="0">
              <a:latin typeface="Arial" pitchFamily="34" charset="0"/>
            </a:endParaRPr>
          </a:p>
          <a:p>
            <a:pPr marL="228600" lvl="1" indent="-165100">
              <a:buFont typeface="Wingdings" pitchFamily="2" charset="2"/>
              <a:buChar char="§"/>
              <a:defRPr/>
            </a:pPr>
            <a:r>
              <a:rPr lang="en-GB" dirty="0" smtClean="0"/>
              <a:t>If-Else( ) performs statements based on a condition.</a:t>
            </a:r>
          </a:p>
          <a:p>
            <a:pPr marL="228600" lvl="1" indent="-165100">
              <a:buFont typeface="Wingdings" pitchFamily="2" charset="2"/>
              <a:buChar char="§"/>
              <a:defRPr/>
            </a:pPr>
            <a:r>
              <a:rPr lang="en-GB" dirty="0" smtClean="0"/>
              <a:t>The condition should result in a </a:t>
            </a:r>
            <a:r>
              <a:rPr lang="en-GB" dirty="0" err="1" smtClean="0"/>
              <a:t>boolean</a:t>
            </a:r>
            <a:r>
              <a:rPr lang="en-GB" dirty="0" smtClean="0"/>
              <a:t> expression.</a:t>
            </a:r>
          </a:p>
          <a:p>
            <a:pPr marL="228600" lvl="1" indent="-165100">
              <a:buFont typeface="Wingdings" pitchFamily="2" charset="2"/>
              <a:buChar char="§"/>
              <a:defRPr/>
            </a:pPr>
            <a:r>
              <a:rPr lang="en-GB" dirty="0" smtClean="0"/>
              <a:t>If condition is true, the statements following if are executed.</a:t>
            </a:r>
          </a:p>
          <a:p>
            <a:pPr marL="228600" lvl="1" indent="-165100">
              <a:buFont typeface="Wingdings" pitchFamily="2" charset="2"/>
              <a:buChar char="§"/>
              <a:defRPr/>
            </a:pPr>
            <a:r>
              <a:rPr lang="en-GB" dirty="0" smtClean="0"/>
              <a:t>If condition is false, the statements following else are executed.</a:t>
            </a:r>
          </a:p>
          <a:p>
            <a:pPr marL="228600" lvl="1" indent="-165100">
              <a:buFont typeface="Wingdings" pitchFamily="2" charset="2"/>
              <a:buChar char="§"/>
              <a:defRPr/>
            </a:pPr>
            <a:r>
              <a:rPr lang="en-GB" dirty="0" smtClean="0"/>
              <a:t>Multiple if-else can be nested to allow more conditions.</a:t>
            </a:r>
          </a:p>
          <a:p>
            <a:pPr>
              <a:defRPr/>
            </a:pPr>
            <a:endParaRPr lang="en-GB" b="1"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GB" dirty="0" smtClean="0">
              <a:latin typeface="Arial" pitchFamily="34" charset="0"/>
            </a:endParaRPr>
          </a:p>
        </p:txBody>
      </p:sp>
    </p:spTree>
    <p:extLst>
      <p:ext uri="{BB962C8B-B14F-4D97-AF65-F5344CB8AC3E}">
        <p14:creationId xmlns:p14="http://schemas.microsoft.com/office/powerpoint/2010/main" val="976783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547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547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5477" name="Rectangle 12"/>
          <p:cNvSpPr>
            <a:spLocks noGrp="1" noChangeArrowheads="1"/>
          </p:cNvSpPr>
          <p:nvPr>
            <p:ph type="sldNum" sz="quarter" idx="5"/>
          </p:nvPr>
        </p:nvSpPr>
        <p:spPr>
          <a:noFill/>
        </p:spPr>
        <p:txBody>
          <a:bodyPr/>
          <a:lstStyle/>
          <a:p>
            <a:fld id="{09F16AAE-973E-47FD-8F02-AB869530E585}" type="slidenum">
              <a:rPr lang="en-US" smtClean="0">
                <a:latin typeface="Arial" pitchFamily="34" charset="0"/>
              </a:rPr>
              <a:pPr/>
              <a:t>39</a:t>
            </a:fld>
            <a:endParaRPr lang="en-US" smtClean="0">
              <a:latin typeface="Arial" pitchFamily="34" charset="0"/>
            </a:endParaRPr>
          </a:p>
        </p:txBody>
      </p:sp>
      <p:sp>
        <p:nvSpPr>
          <p:cNvPr id="105478"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FindLargest.java in package sef.module3.activity.</a:t>
            </a:r>
          </a:p>
          <a:p>
            <a:pPr marL="228600" indent="-228600">
              <a:buFont typeface="+mj-lt"/>
              <a:buAutoNum type="arabicPeriod"/>
              <a:defRPr/>
            </a:pPr>
            <a:r>
              <a:rPr lang="en-US" dirty="0" smtClean="0"/>
              <a:t>Complete the code. Use if else statement to find largest of given two numbers.</a:t>
            </a:r>
          </a:p>
          <a:p>
            <a:pPr marL="228600" indent="-228600">
              <a:buFont typeface="+mj-lt"/>
              <a:buAutoNum type="arabicPeriod"/>
              <a:defRPr/>
            </a:pPr>
            <a:r>
              <a:rPr lang="en-US" b="1" dirty="0" smtClean="0"/>
              <a:t>Note</a:t>
            </a:r>
            <a:r>
              <a:rPr lang="en-US" dirty="0" smtClean="0"/>
              <a:t>: Step 1 and Step 2 must be demonstrated to the participants by the faculty. Next, participants are suppose to work on the code to find largest of three numbers by following directions given below. (This approach follows throughout the module)</a:t>
            </a:r>
          </a:p>
          <a:p>
            <a:pPr marL="228600" indent="-228600">
              <a:buFont typeface="+mj-lt"/>
              <a:buAutoNum type="arabicPeriod"/>
              <a:defRPr/>
            </a:pPr>
            <a:r>
              <a:rPr lang="en-US" dirty="0" smtClean="0"/>
              <a:t>Ask participants to open FindLargest.java in package sef.module3.activity (inside ‘SEF - Participants Workspace’) and complete code to find largest of three given numbers.</a:t>
            </a:r>
          </a:p>
          <a:p>
            <a:pPr>
              <a:defRPr/>
            </a:pPr>
            <a:endParaRPr lang="en-US" dirty="0" smtClean="0"/>
          </a:p>
          <a:p>
            <a:pPr>
              <a:defRPr/>
            </a:pPr>
            <a:r>
              <a:rPr lang="en-US" dirty="0" smtClean="0"/>
              <a:t>Note: You will see compilation errors in the FindLargest.java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p>
        </p:txBody>
      </p:sp>
    </p:spTree>
    <p:extLst>
      <p:ext uri="{BB962C8B-B14F-4D97-AF65-F5344CB8AC3E}">
        <p14:creationId xmlns:p14="http://schemas.microsoft.com/office/powerpoint/2010/main" val="1020352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963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96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9637" name="Rectangle 12"/>
          <p:cNvSpPr>
            <a:spLocks noGrp="1" noChangeArrowheads="1"/>
          </p:cNvSpPr>
          <p:nvPr>
            <p:ph type="sldNum" sz="quarter" idx="5"/>
          </p:nvPr>
        </p:nvSpPr>
        <p:spPr>
          <a:noFill/>
        </p:spPr>
        <p:txBody>
          <a:bodyPr/>
          <a:lstStyle/>
          <a:p>
            <a:fld id="{960FA077-8FC9-49A9-A53F-C3EA625E97E5}" type="slidenum">
              <a:rPr lang="en-US" smtClean="0">
                <a:latin typeface="Arial" pitchFamily="34" charset="0"/>
              </a:rPr>
              <a:pPr/>
              <a:t>4</a:t>
            </a:fld>
            <a:endParaRPr lang="en-US" smtClean="0">
              <a:latin typeface="Arial" pitchFamily="34" charset="0"/>
            </a:endParaRPr>
          </a:p>
        </p:txBody>
      </p:sp>
      <p:sp>
        <p:nvSpPr>
          <p:cNvPr id="69638" name="Rectangle 4"/>
          <p:cNvSpPr>
            <a:spLocks noGrp="1" noRot="1" noChangeAspect="1" noChangeArrowheads="1" noTextEdit="1"/>
          </p:cNvSpPr>
          <p:nvPr>
            <p:ph type="sldImg"/>
          </p:nvPr>
        </p:nvSpPr>
        <p:spPr>
          <a:ln/>
        </p:spPr>
      </p:sp>
      <p:sp>
        <p:nvSpPr>
          <p:cNvPr id="696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latin typeface="Arial" pitchFamily="34" charset="0"/>
              </a:rPr>
              <a:t>Refer to MainSample.java</a:t>
            </a:r>
          </a:p>
          <a:p>
            <a:pPr>
              <a:defRPr/>
            </a:pPr>
            <a:endParaRPr lang="en-US" dirty="0" smtClean="0">
              <a:latin typeface="Arial" pitchFamily="34" charset="0"/>
            </a:endParaRPr>
          </a:p>
        </p:txBody>
      </p:sp>
    </p:spTree>
    <p:extLst>
      <p:ext uri="{BB962C8B-B14F-4D97-AF65-F5344CB8AC3E}">
        <p14:creationId xmlns:p14="http://schemas.microsoft.com/office/powerpoint/2010/main" val="42880435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649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650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6501" name="Rectangle 12"/>
          <p:cNvSpPr>
            <a:spLocks noGrp="1" noChangeArrowheads="1"/>
          </p:cNvSpPr>
          <p:nvPr>
            <p:ph type="sldNum" sz="quarter" idx="5"/>
          </p:nvPr>
        </p:nvSpPr>
        <p:spPr>
          <a:noFill/>
        </p:spPr>
        <p:txBody>
          <a:bodyPr/>
          <a:lstStyle/>
          <a:p>
            <a:fld id="{363E2A4D-3B1C-41A3-9A51-B8A94C25F36B}" type="slidenum">
              <a:rPr lang="en-US" smtClean="0">
                <a:latin typeface="Arial" pitchFamily="34" charset="0"/>
              </a:rPr>
              <a:pPr/>
              <a:t>40</a:t>
            </a:fld>
            <a:endParaRPr lang="en-US" smtClean="0">
              <a:latin typeface="Arial" pitchFamily="34" charset="0"/>
            </a:endParaRPr>
          </a:p>
        </p:txBody>
      </p:sp>
      <p:sp>
        <p:nvSpPr>
          <p:cNvPr id="106502" name="Rectangle 4"/>
          <p:cNvSpPr>
            <a:spLocks noGrp="1" noRot="1" noChangeAspect="1" noChangeArrowheads="1" noTextEdit="1"/>
          </p:cNvSpPr>
          <p:nvPr>
            <p:ph type="sldImg"/>
          </p:nvPr>
        </p:nvSpPr>
        <p:spPr>
          <a:ln/>
        </p:spPr>
      </p:sp>
      <p:sp>
        <p:nvSpPr>
          <p:cNvPr id="10650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GB" dirty="0" smtClean="0"/>
              <a:t>switch() performs statements based on multiple conditions.</a:t>
            </a:r>
          </a:p>
          <a:p>
            <a:pPr marL="228600" lvl="1" indent="-165100">
              <a:buFont typeface="Wingdings" pitchFamily="2" charset="2"/>
              <a:buChar char="§"/>
              <a:defRPr/>
            </a:pPr>
            <a:r>
              <a:rPr lang="en-GB" dirty="0" smtClean="0"/>
              <a:t>exp can only be char, byte, short, and int. </a:t>
            </a:r>
          </a:p>
          <a:p>
            <a:pPr marL="228600" lvl="1" indent="-165100">
              <a:buFont typeface="Wingdings" pitchFamily="2" charset="2"/>
              <a:buChar char="§"/>
              <a:defRPr/>
            </a:pPr>
            <a:r>
              <a:rPr lang="en-US" dirty="0" smtClean="0"/>
              <a:t>exp can also be enumerated types and classes which wrap primitives (e.g. Character, Byte, Short and Integer).</a:t>
            </a:r>
            <a:endParaRPr lang="en-GB" dirty="0" smtClean="0"/>
          </a:p>
          <a:p>
            <a:pPr marL="228600" lvl="1" indent="-165100">
              <a:buFont typeface="Wingdings" pitchFamily="2" charset="2"/>
              <a:buChar char="§"/>
              <a:defRPr/>
            </a:pPr>
            <a:r>
              <a:rPr lang="en-GB" dirty="0" smtClean="0"/>
              <a:t>exp values should be a unique constant of exp.</a:t>
            </a:r>
          </a:p>
          <a:p>
            <a:pPr marL="228600" lvl="1" indent="-165100">
              <a:buFont typeface="Wingdings" pitchFamily="2" charset="2"/>
              <a:buChar char="§"/>
              <a:defRPr/>
            </a:pPr>
            <a:r>
              <a:rPr lang="en-GB" dirty="0" smtClean="0"/>
              <a:t>case statements falls through the next case unless a break is encountered.</a:t>
            </a:r>
          </a:p>
          <a:p>
            <a:pPr marL="228600" lvl="1" indent="-165100">
              <a:buFont typeface="Wingdings" pitchFamily="2" charset="2"/>
              <a:buChar char="§"/>
              <a:defRPr/>
            </a:pPr>
            <a:r>
              <a:rPr lang="en-GB" dirty="0" smtClean="0"/>
              <a:t>default is executed if none of the other cases match the exp.</a:t>
            </a:r>
            <a:endParaRPr lang="en-US" dirty="0" smtClean="0"/>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p:txBody>
      </p:sp>
    </p:spTree>
    <p:extLst>
      <p:ext uri="{BB962C8B-B14F-4D97-AF65-F5344CB8AC3E}">
        <p14:creationId xmlns:p14="http://schemas.microsoft.com/office/powerpoint/2010/main" val="3056397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752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752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7525" name="Rectangle 12"/>
          <p:cNvSpPr>
            <a:spLocks noGrp="1" noChangeArrowheads="1"/>
          </p:cNvSpPr>
          <p:nvPr>
            <p:ph type="sldNum" sz="quarter" idx="5"/>
          </p:nvPr>
        </p:nvSpPr>
        <p:spPr>
          <a:noFill/>
        </p:spPr>
        <p:txBody>
          <a:bodyPr/>
          <a:lstStyle/>
          <a:p>
            <a:fld id="{70271C79-2091-4295-8F07-642766663D73}" type="slidenum">
              <a:rPr lang="en-US" smtClean="0">
                <a:latin typeface="Arial" pitchFamily="34" charset="0"/>
              </a:rPr>
              <a:pPr/>
              <a:t>41</a:t>
            </a:fld>
            <a:endParaRPr lang="en-US" smtClean="0">
              <a:latin typeface="Arial" pitchFamily="34" charset="0"/>
            </a:endParaRPr>
          </a:p>
        </p:txBody>
      </p:sp>
      <p:sp>
        <p:nvSpPr>
          <p:cNvPr id="107526"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NumToWords.java in package sef.module3.activity.</a:t>
            </a:r>
          </a:p>
          <a:p>
            <a:pPr marL="228600" indent="-228600">
              <a:buFont typeface="+mj-lt"/>
              <a:buAutoNum type="arabicPeriod"/>
              <a:defRPr/>
            </a:pPr>
            <a:r>
              <a:rPr lang="en-US" dirty="0" smtClean="0"/>
              <a:t>Complete code to print text value of number 5</a:t>
            </a:r>
          </a:p>
          <a:p>
            <a:pPr marL="228600" indent="-228600">
              <a:buFont typeface="+mj-lt"/>
              <a:buAutoNum type="arabicPeriod"/>
              <a:defRPr/>
            </a:pPr>
            <a:r>
              <a:rPr lang="en-US" dirty="0" smtClean="0"/>
              <a:t>Ask participants to open NumToWords.java in package sef.module3.activity (inside ‘SEF - Participants Workspace’) and complete code to print text value of number 8.</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p>
          <a:p>
            <a:pPr>
              <a:defRPr/>
            </a:pPr>
            <a:endParaRPr lang="en-US" dirty="0" smtClean="0"/>
          </a:p>
        </p:txBody>
      </p:sp>
    </p:spTree>
    <p:extLst>
      <p:ext uri="{BB962C8B-B14F-4D97-AF65-F5344CB8AC3E}">
        <p14:creationId xmlns:p14="http://schemas.microsoft.com/office/powerpoint/2010/main" val="35205874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854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854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8549" name="Rectangle 12"/>
          <p:cNvSpPr>
            <a:spLocks noGrp="1" noChangeArrowheads="1"/>
          </p:cNvSpPr>
          <p:nvPr>
            <p:ph type="sldNum" sz="quarter" idx="5"/>
          </p:nvPr>
        </p:nvSpPr>
        <p:spPr>
          <a:noFill/>
        </p:spPr>
        <p:txBody>
          <a:bodyPr/>
          <a:lstStyle/>
          <a:p>
            <a:fld id="{A3B52A7E-07DF-42A3-A29F-0067EB591CFA}" type="slidenum">
              <a:rPr lang="en-US" smtClean="0">
                <a:latin typeface="Arial" pitchFamily="34" charset="0"/>
              </a:rPr>
              <a:pPr/>
              <a:t>42</a:t>
            </a:fld>
            <a:endParaRPr lang="en-US" smtClean="0">
              <a:latin typeface="Arial" pitchFamily="34" charset="0"/>
            </a:endParaRPr>
          </a:p>
        </p:txBody>
      </p:sp>
      <p:sp>
        <p:nvSpPr>
          <p:cNvPr id="108550" name="Rectangle 4"/>
          <p:cNvSpPr>
            <a:spLocks noGrp="1" noRot="1" noChangeAspect="1" noChangeArrowheads="1" noTextEdit="1"/>
          </p:cNvSpPr>
          <p:nvPr>
            <p:ph type="sldImg"/>
          </p:nvPr>
        </p:nvSpPr>
        <p:spPr>
          <a:ln/>
        </p:spPr>
      </p:sp>
      <p:sp>
        <p:nvSpPr>
          <p:cNvPr id="10855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GB" dirty="0" smtClean="0"/>
              <a:t>For() performs statements repeatedly based on a condition</a:t>
            </a:r>
          </a:p>
          <a:p>
            <a:pPr marL="228600" lvl="1" indent="-165100">
              <a:buFont typeface="Wingdings" pitchFamily="2" charset="2"/>
              <a:buChar char="§"/>
              <a:defRPr/>
            </a:pPr>
            <a:r>
              <a:rPr lang="en-GB" dirty="0" smtClean="0"/>
              <a:t>init is a list of either declarations or expressions, evaluated first and only once </a:t>
            </a:r>
          </a:p>
          <a:p>
            <a:pPr marL="228600" lvl="1" indent="-165100">
              <a:buFont typeface="Wingdings" pitchFamily="2" charset="2"/>
              <a:buChar char="§"/>
              <a:defRPr/>
            </a:pPr>
            <a:r>
              <a:rPr lang="en-GB" dirty="0" smtClean="0"/>
              <a:t>Condition is evaluated before each iteration</a:t>
            </a:r>
          </a:p>
          <a:p>
            <a:pPr marL="228600" lvl="1" indent="-165100">
              <a:buFont typeface="Wingdings" pitchFamily="2" charset="2"/>
              <a:buChar char="§"/>
              <a:defRPr/>
            </a:pPr>
            <a:r>
              <a:rPr lang="en-GB" dirty="0" smtClean="0"/>
              <a:t>exp is a list of expressions, evaluated after each iteration</a:t>
            </a:r>
          </a:p>
          <a:p>
            <a:pPr marL="228600" lvl="1" indent="-165100">
              <a:buFont typeface="Wingdings" pitchFamily="2" charset="2"/>
              <a:buChar char="§"/>
              <a:defRPr/>
            </a:pPr>
            <a:r>
              <a:rPr lang="en-GB" dirty="0" smtClean="0"/>
              <a:t>All entries inside () are optional; for(;;) is an infinite loop</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GB"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34692915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0957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0957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09573" name="Rectangle 12"/>
          <p:cNvSpPr>
            <a:spLocks noGrp="1" noChangeArrowheads="1"/>
          </p:cNvSpPr>
          <p:nvPr>
            <p:ph type="sldNum" sz="quarter" idx="5"/>
          </p:nvPr>
        </p:nvSpPr>
        <p:spPr>
          <a:noFill/>
        </p:spPr>
        <p:txBody>
          <a:bodyPr/>
          <a:lstStyle/>
          <a:p>
            <a:fld id="{3B18C2E5-7772-458E-A9A1-9A3C808EC3DF}" type="slidenum">
              <a:rPr lang="en-US" smtClean="0">
                <a:latin typeface="Arial" pitchFamily="34" charset="0"/>
              </a:rPr>
              <a:pPr/>
              <a:t>43</a:t>
            </a:fld>
            <a:endParaRPr lang="en-US" smtClean="0">
              <a:latin typeface="Arial" pitchFamily="34" charset="0"/>
            </a:endParaRPr>
          </a:p>
        </p:txBody>
      </p:sp>
      <p:sp>
        <p:nvSpPr>
          <p:cNvPr id="109574"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AddWholeNum.java in package sef.module3.activity.</a:t>
            </a:r>
          </a:p>
          <a:p>
            <a:pPr marL="228600" indent="-228600">
              <a:buFont typeface="+mj-lt"/>
              <a:buAutoNum type="arabicPeriod"/>
              <a:defRPr/>
            </a:pPr>
            <a:r>
              <a:rPr lang="en-US" dirty="0" smtClean="0"/>
              <a:t>Complete the code and write a for loop to add all whole numbers from 1 to 50. Print the result.</a:t>
            </a:r>
          </a:p>
          <a:p>
            <a:pPr marL="228600" indent="-228600">
              <a:buFont typeface="+mj-lt"/>
              <a:buAutoNum type="arabicPeriod"/>
              <a:defRPr/>
            </a:pPr>
            <a:r>
              <a:rPr lang="en-US" dirty="0" smtClean="0"/>
              <a:t>Ask participants to open AddWholeNum.java in package sef.module3.activity (inside ‘SEF - Participants Workspace’) and complete the code by writing a for loop to add all whole numbers from 50 to 100. Print the result.</a:t>
            </a:r>
          </a:p>
          <a:p>
            <a:pPr>
              <a:defRPr/>
            </a:pPr>
            <a:endParaRPr lang="en-US" dirty="0" smtClean="0"/>
          </a:p>
          <a:p>
            <a:pPr>
              <a:defRPr/>
            </a:pPr>
            <a:r>
              <a:rPr lang="en-US" dirty="0" smtClean="0"/>
              <a:t>Note: You will see compilation errors in the AddWholeNum.java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p>
          <a:p>
            <a:pPr>
              <a:defRPr/>
            </a:pPr>
            <a:endParaRPr lang="en-US" dirty="0" smtClean="0"/>
          </a:p>
        </p:txBody>
      </p:sp>
    </p:spTree>
    <p:extLst>
      <p:ext uri="{BB962C8B-B14F-4D97-AF65-F5344CB8AC3E}">
        <p14:creationId xmlns:p14="http://schemas.microsoft.com/office/powerpoint/2010/main" val="1093177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059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05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0597" name="Rectangle 12"/>
          <p:cNvSpPr>
            <a:spLocks noGrp="1" noChangeArrowheads="1"/>
          </p:cNvSpPr>
          <p:nvPr>
            <p:ph type="sldNum" sz="quarter" idx="5"/>
          </p:nvPr>
        </p:nvSpPr>
        <p:spPr>
          <a:noFill/>
        </p:spPr>
        <p:txBody>
          <a:bodyPr/>
          <a:lstStyle/>
          <a:p>
            <a:fld id="{3CC35117-3921-4854-814C-B37882A47069}" type="slidenum">
              <a:rPr lang="en-US" smtClean="0">
                <a:latin typeface="Arial" pitchFamily="34" charset="0"/>
              </a:rPr>
              <a:pPr/>
              <a:t>44</a:t>
            </a:fld>
            <a:endParaRPr lang="en-US" smtClean="0">
              <a:latin typeface="Arial" pitchFamily="34" charset="0"/>
            </a:endParaRPr>
          </a:p>
        </p:txBody>
      </p:sp>
      <p:sp>
        <p:nvSpPr>
          <p:cNvPr id="110598"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MultiplicationTable.java in package sef.module3.activity.</a:t>
            </a:r>
          </a:p>
          <a:p>
            <a:pPr marL="228600" indent="-228600">
              <a:buFont typeface="+mj-lt"/>
              <a:buAutoNum type="arabicPeriod"/>
              <a:defRPr/>
            </a:pPr>
            <a:r>
              <a:rPr lang="en-US" dirty="0" smtClean="0"/>
              <a:t>Complete the code and write for loops. Print multiplication table from 1 to 10.</a:t>
            </a:r>
          </a:p>
          <a:p>
            <a:pPr marL="228600" indent="-228600">
              <a:buFont typeface="+mj-lt"/>
              <a:buAutoNum type="arabicPeriod"/>
              <a:defRPr/>
            </a:pPr>
            <a:r>
              <a:rPr lang="en-US" dirty="0" smtClean="0"/>
              <a:t>Ask participants to open MultiplicationTable.java in package sef.module3.activity (inside ‘SEF - Participants Workspace’) and complete the code by writing for loops to print multiplication table of 11 to 20</a:t>
            </a:r>
          </a:p>
          <a:p>
            <a:pPr marL="228600" indent="-228600">
              <a:buFont typeface="+mj-lt"/>
              <a:buAutoNum type="arabicPeriod"/>
              <a:defRPr/>
            </a:pPr>
            <a:endParaRPr lang="en-US" dirty="0" smtClean="0"/>
          </a:p>
          <a:p>
            <a:pPr marL="228600" lvl="1" indent="-165100">
              <a:buFont typeface="Wingdings" pitchFamily="2" charset="2"/>
              <a:buChar char="§"/>
              <a:defRPr/>
            </a:pPr>
            <a:r>
              <a:rPr lang="en-US" dirty="0" smtClean="0"/>
              <a:t>Note: You will see compilation errors in the MultiplicationTable.java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p>
        </p:txBody>
      </p:sp>
    </p:spTree>
    <p:extLst>
      <p:ext uri="{BB962C8B-B14F-4D97-AF65-F5344CB8AC3E}">
        <p14:creationId xmlns:p14="http://schemas.microsoft.com/office/powerpoint/2010/main" val="213766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161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162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1621" name="Rectangle 12"/>
          <p:cNvSpPr>
            <a:spLocks noGrp="1" noChangeArrowheads="1"/>
          </p:cNvSpPr>
          <p:nvPr>
            <p:ph type="sldNum" sz="quarter" idx="5"/>
          </p:nvPr>
        </p:nvSpPr>
        <p:spPr>
          <a:noFill/>
        </p:spPr>
        <p:txBody>
          <a:bodyPr/>
          <a:lstStyle/>
          <a:p>
            <a:fld id="{56CFF366-3A05-426D-B849-B1B9735734A3}" type="slidenum">
              <a:rPr lang="en-US" smtClean="0">
                <a:latin typeface="Arial" pitchFamily="34" charset="0"/>
              </a:rPr>
              <a:pPr/>
              <a:t>45</a:t>
            </a:fld>
            <a:endParaRPr lang="en-US" smtClean="0">
              <a:latin typeface="Arial" pitchFamily="34" charset="0"/>
            </a:endParaRPr>
          </a:p>
        </p:txBody>
      </p:sp>
      <p:sp>
        <p:nvSpPr>
          <p:cNvPr id="111622" name="Rectangle 4"/>
          <p:cNvSpPr>
            <a:spLocks noGrp="1" noRot="1" noChangeAspect="1" noChangeArrowheads="1" noTextEdit="1"/>
          </p:cNvSpPr>
          <p:nvPr>
            <p:ph type="sldImg"/>
          </p:nvPr>
        </p:nvSpPr>
        <p:spPr>
          <a:ln/>
        </p:spPr>
      </p:sp>
      <p:sp>
        <p:nvSpPr>
          <p:cNvPr id="11162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US" dirty="0" smtClean="0">
              <a:latin typeface="Arial" pitchFamily="34" charset="0"/>
            </a:endParaRPr>
          </a:p>
          <a:p>
            <a:pPr>
              <a:defRPr/>
            </a:pPr>
            <a:r>
              <a:rPr lang="en-US" dirty="0" smtClean="0">
                <a:latin typeface="Arial" pitchFamily="34" charset="0"/>
              </a:rPr>
              <a:t>Refer to WhileLoopSample.java</a:t>
            </a:r>
          </a:p>
        </p:txBody>
      </p:sp>
    </p:spTree>
    <p:extLst>
      <p:ext uri="{BB962C8B-B14F-4D97-AF65-F5344CB8AC3E}">
        <p14:creationId xmlns:p14="http://schemas.microsoft.com/office/powerpoint/2010/main" val="39434304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264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264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2645" name="Rectangle 12"/>
          <p:cNvSpPr>
            <a:spLocks noGrp="1" noChangeArrowheads="1"/>
          </p:cNvSpPr>
          <p:nvPr>
            <p:ph type="sldNum" sz="quarter" idx="5"/>
          </p:nvPr>
        </p:nvSpPr>
        <p:spPr>
          <a:noFill/>
        </p:spPr>
        <p:txBody>
          <a:bodyPr/>
          <a:lstStyle/>
          <a:p>
            <a:fld id="{DA537E40-4C59-4675-9EA3-0CEE6383CC27}" type="slidenum">
              <a:rPr lang="en-US" smtClean="0">
                <a:latin typeface="Arial" pitchFamily="34" charset="0"/>
              </a:rPr>
              <a:pPr/>
              <a:t>46</a:t>
            </a:fld>
            <a:endParaRPr lang="en-US" smtClean="0">
              <a:latin typeface="Arial" pitchFamily="34" charset="0"/>
            </a:endParaRPr>
          </a:p>
        </p:txBody>
      </p:sp>
      <p:sp>
        <p:nvSpPr>
          <p:cNvPr id="112646"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PrintNumWithWhile.java in package sef.module3.activity.</a:t>
            </a:r>
          </a:p>
          <a:p>
            <a:pPr marL="228600" indent="-228600">
              <a:buFont typeface="+mj-lt"/>
              <a:buAutoNum type="arabicPeriod"/>
              <a:defRPr/>
            </a:pPr>
            <a:r>
              <a:rPr lang="en-US" dirty="0" smtClean="0"/>
              <a:t>Complete the code and write while loop to print all even numbers less than 100.</a:t>
            </a:r>
          </a:p>
          <a:p>
            <a:pPr marL="228600" indent="-228600">
              <a:buFont typeface="+mj-lt"/>
              <a:buAutoNum type="arabicPeriod"/>
              <a:defRPr/>
            </a:pPr>
            <a:r>
              <a:rPr lang="en-US" dirty="0" smtClean="0"/>
              <a:t>Ask participants to open PrintNumWithWhile.java in package sef.module3.activity (inside ‘SEF - Participants Workspace’) and complete the code by writing while loop to print all odd numbers less than 100.</a:t>
            </a:r>
          </a:p>
          <a:p>
            <a:pPr marL="228600" indent="-228600">
              <a:buFont typeface="+mj-lt"/>
              <a:buAutoNum type="arabicPeriod"/>
              <a:defRPr/>
            </a:pPr>
            <a:endParaRPr lang="en-US" dirty="0" smtClean="0"/>
          </a:p>
          <a:p>
            <a:pPr>
              <a:buFont typeface="+mj-lt"/>
              <a:buNone/>
              <a:defRPr/>
            </a:pPr>
            <a:r>
              <a:rPr lang="en-US" dirty="0" smtClean="0"/>
              <a:t>Note: You will see compilation errors in the PrintNumWithWhile.java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p>
        </p:txBody>
      </p:sp>
    </p:spTree>
    <p:extLst>
      <p:ext uri="{BB962C8B-B14F-4D97-AF65-F5344CB8AC3E}">
        <p14:creationId xmlns:p14="http://schemas.microsoft.com/office/powerpoint/2010/main" val="29323116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366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366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3669" name="Rectangle 12"/>
          <p:cNvSpPr>
            <a:spLocks noGrp="1" noChangeArrowheads="1"/>
          </p:cNvSpPr>
          <p:nvPr>
            <p:ph type="sldNum" sz="quarter" idx="5"/>
          </p:nvPr>
        </p:nvSpPr>
        <p:spPr>
          <a:noFill/>
        </p:spPr>
        <p:txBody>
          <a:bodyPr/>
          <a:lstStyle/>
          <a:p>
            <a:fld id="{32AA5A61-0CA0-4099-B989-E0E02E3B64ED}" type="slidenum">
              <a:rPr lang="en-US" smtClean="0">
                <a:latin typeface="Arial" pitchFamily="34" charset="0"/>
              </a:rPr>
              <a:pPr/>
              <a:t>47</a:t>
            </a:fld>
            <a:endParaRPr lang="en-US" smtClean="0">
              <a:latin typeface="Arial" pitchFamily="34" charset="0"/>
            </a:endParaRPr>
          </a:p>
        </p:txBody>
      </p:sp>
      <p:sp>
        <p:nvSpPr>
          <p:cNvPr id="113670" name="Rectangle 4"/>
          <p:cNvSpPr>
            <a:spLocks noGrp="1" noRot="1" noChangeAspect="1" noChangeArrowheads="1" noTextEdit="1"/>
          </p:cNvSpPr>
          <p:nvPr>
            <p:ph type="sldImg"/>
          </p:nvPr>
        </p:nvSpPr>
        <p:spPr>
          <a:ln/>
        </p:spPr>
      </p:sp>
      <p:sp>
        <p:nvSpPr>
          <p:cNvPr id="11367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IE" dirty="0" smtClean="0">
              <a:latin typeface="Arial" pitchFamily="34" charset="0"/>
            </a:endParaRPr>
          </a:p>
          <a:p>
            <a:pPr>
              <a:defRPr/>
            </a:pPr>
            <a:endParaRPr lang="en-US" dirty="0" smtClean="0">
              <a:latin typeface="Arial" pitchFamily="34" charset="0"/>
            </a:endParaRPr>
          </a:p>
          <a:p>
            <a:pPr>
              <a:defRPr/>
            </a:pPr>
            <a:r>
              <a:rPr lang="en-US" dirty="0" smtClean="0">
                <a:latin typeface="Arial" pitchFamily="34" charset="0"/>
              </a:rPr>
              <a:t>Refer to WhileLoopSample.java</a:t>
            </a:r>
          </a:p>
          <a:p>
            <a:pPr>
              <a:defRPr/>
            </a:pPr>
            <a:endParaRPr lang="en-US" dirty="0" smtClean="0">
              <a:latin typeface="Arial" pitchFamily="34" charset="0"/>
            </a:endParaRPr>
          </a:p>
        </p:txBody>
      </p:sp>
    </p:spTree>
    <p:extLst>
      <p:ext uri="{BB962C8B-B14F-4D97-AF65-F5344CB8AC3E}">
        <p14:creationId xmlns:p14="http://schemas.microsoft.com/office/powerpoint/2010/main" val="14877009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469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469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4693" name="Rectangle 12"/>
          <p:cNvSpPr>
            <a:spLocks noGrp="1" noChangeArrowheads="1"/>
          </p:cNvSpPr>
          <p:nvPr>
            <p:ph type="sldNum" sz="quarter" idx="5"/>
          </p:nvPr>
        </p:nvSpPr>
        <p:spPr>
          <a:noFill/>
        </p:spPr>
        <p:txBody>
          <a:bodyPr/>
          <a:lstStyle/>
          <a:p>
            <a:fld id="{88891C1B-C18F-48D4-855C-A4C84756D47D}" type="slidenum">
              <a:rPr lang="en-US" smtClean="0">
                <a:latin typeface="Arial" pitchFamily="34" charset="0"/>
              </a:rPr>
              <a:pPr/>
              <a:t>48</a:t>
            </a:fld>
            <a:endParaRPr lang="en-US" smtClean="0">
              <a:latin typeface="Arial" pitchFamily="34" charset="0"/>
            </a:endParaRPr>
          </a:p>
        </p:txBody>
      </p:sp>
      <p:sp>
        <p:nvSpPr>
          <p:cNvPr id="114694" name="Rectangle 4"/>
          <p:cNvSpPr>
            <a:spLocks noGrp="1" noRot="1" noChangeAspect="1" noChangeArrowheads="1" noTextEdit="1"/>
          </p:cNvSpPr>
          <p:nvPr>
            <p:ph type="sldImg"/>
          </p:nvPr>
        </p:nvSpPr>
        <p:spPr>
          <a:ln/>
        </p:spPr>
      </p:sp>
      <p:sp>
        <p:nvSpPr>
          <p:cNvPr id="11469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Arrays are objects in Java that store multiple variables of the same type. Arrays can hold either primitives or object references, but the array itself will always be an object on the heap.</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Constructing an array means creating the array object on the heap, since arrays are objects they are stored in heap memory just like other objects. To create an array object, Java needs to know how much space to allocate on the heap, so you must specify the size of the array at construction time. The size of the array is the number of elements the array will hold.</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Arrays can </a:t>
            </a:r>
            <a:r>
              <a:rPr lang="en-US" dirty="0" smtClean="0">
                <a:latin typeface="Arial" pitchFamily="34" charset="0"/>
              </a:rPr>
              <a:t>be created in many different ways, some more valid ways of creating arrays are:</a:t>
            </a:r>
          </a:p>
          <a:p>
            <a:pPr>
              <a:defRPr/>
            </a:pPr>
            <a:endParaRPr lang="en-US" dirty="0" smtClean="0">
              <a:latin typeface="Arial" pitchFamily="34" charset="0"/>
            </a:endParaRPr>
          </a:p>
          <a:p>
            <a:pPr>
              <a:defRPr/>
            </a:pPr>
            <a:r>
              <a:rPr lang="en-US" dirty="0" smtClean="0">
                <a:latin typeface="Arial" pitchFamily="34" charset="0"/>
              </a:rPr>
              <a:t>	&lt;data type&gt;[ ] &lt;variable name&gt; = new &lt;data type&gt;[array size]; </a:t>
            </a:r>
          </a:p>
          <a:p>
            <a:pPr>
              <a:defRPr/>
            </a:pPr>
            <a:r>
              <a:rPr lang="en-US" dirty="0" smtClean="0">
                <a:latin typeface="Arial" pitchFamily="34" charset="0"/>
              </a:rPr>
              <a:t>	&lt;data type&gt;[ ] &lt;variable name&gt; = {&lt;value1&gt;,&lt;value2&gt;,..,&lt;</a:t>
            </a:r>
            <a:r>
              <a:rPr lang="en-US" dirty="0" err="1" smtClean="0">
                <a:latin typeface="Arial" pitchFamily="34" charset="0"/>
              </a:rPr>
              <a:t>valueN</a:t>
            </a:r>
            <a:r>
              <a:rPr lang="en-US" dirty="0" smtClean="0">
                <a:latin typeface="Arial" pitchFamily="34" charset="0"/>
              </a:rPr>
              <a:t>&gt; };</a:t>
            </a:r>
          </a:p>
          <a:p>
            <a:pPr>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9230756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571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571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5717" name="Rectangle 12"/>
          <p:cNvSpPr>
            <a:spLocks noGrp="1" noChangeArrowheads="1"/>
          </p:cNvSpPr>
          <p:nvPr>
            <p:ph type="sldNum" sz="quarter" idx="5"/>
          </p:nvPr>
        </p:nvSpPr>
        <p:spPr>
          <a:noFill/>
        </p:spPr>
        <p:txBody>
          <a:bodyPr/>
          <a:lstStyle/>
          <a:p>
            <a:fld id="{102C0705-698C-4FFA-A2D4-B8F2FE99B40F}" type="slidenum">
              <a:rPr lang="en-US" smtClean="0">
                <a:latin typeface="Arial" pitchFamily="34" charset="0"/>
              </a:rPr>
              <a:pPr/>
              <a:t>49</a:t>
            </a:fld>
            <a:endParaRPr lang="en-US" smtClean="0">
              <a:latin typeface="Arial" pitchFamily="34" charset="0"/>
            </a:endParaRPr>
          </a:p>
        </p:txBody>
      </p:sp>
      <p:sp>
        <p:nvSpPr>
          <p:cNvPr id="115718" name="Rectangle 4"/>
          <p:cNvSpPr>
            <a:spLocks noGrp="1" noRot="1" noChangeAspect="1" noChangeArrowheads="1" noTextEdit="1"/>
          </p:cNvSpPr>
          <p:nvPr>
            <p:ph type="sldImg"/>
          </p:nvPr>
        </p:nvSpPr>
        <p:spPr>
          <a:ln/>
        </p:spPr>
      </p:sp>
      <p:sp>
        <p:nvSpPr>
          <p:cNvPr id="11571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marL="228600" lvl="1" indent="-165100">
              <a:buFont typeface="Wingdings" pitchFamily="2" charset="2"/>
              <a:buChar char="§"/>
              <a:defRPr/>
            </a:pPr>
            <a:r>
              <a:rPr lang="en-US" dirty="0" smtClean="0"/>
              <a:t>Value – a value refers to the actual data that is stored at a specific index of the array </a:t>
            </a:r>
          </a:p>
          <a:p>
            <a:pPr marL="228600" lvl="1" indent="-165100">
              <a:buFont typeface="Wingdings" pitchFamily="2" charset="2"/>
              <a:buChar char="§"/>
              <a:defRPr/>
            </a:pPr>
            <a:r>
              <a:rPr lang="en-US" dirty="0" smtClean="0"/>
              <a:t>Index – is a whole number which represents the position of a value stored in the array</a:t>
            </a:r>
          </a:p>
          <a:p>
            <a:pPr>
              <a:defRPr/>
            </a:pPr>
            <a:endParaRPr lang="en-US" dirty="0" smtClean="0">
              <a:latin typeface="Arial" pitchFamily="34" charset="0"/>
            </a:endParaRPr>
          </a:p>
          <a:p>
            <a:pPr eaLnBrk="1" hangingPunct="1">
              <a:defRPr/>
            </a:pPr>
            <a:r>
              <a:rPr lang="en-US" b="1" dirty="0" smtClean="0"/>
              <a:t>Additional Information:</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377464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065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06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0661" name="Rectangle 12"/>
          <p:cNvSpPr>
            <a:spLocks noGrp="1" noChangeArrowheads="1"/>
          </p:cNvSpPr>
          <p:nvPr>
            <p:ph type="sldNum" sz="quarter" idx="5"/>
          </p:nvPr>
        </p:nvSpPr>
        <p:spPr>
          <a:noFill/>
        </p:spPr>
        <p:txBody>
          <a:bodyPr/>
          <a:lstStyle/>
          <a:p>
            <a:fld id="{C1258906-6D10-4E2B-9972-28BFC7011D2E}" type="slidenum">
              <a:rPr lang="en-US" smtClean="0">
                <a:latin typeface="Arial" pitchFamily="34" charset="0"/>
              </a:rPr>
              <a:pPr/>
              <a:t>5</a:t>
            </a:fld>
            <a:endParaRPr lang="en-US" smtClean="0">
              <a:latin typeface="Arial" pitchFamily="34" charset="0"/>
            </a:endParaRPr>
          </a:p>
        </p:txBody>
      </p:sp>
      <p:sp>
        <p:nvSpPr>
          <p:cNvPr id="70662" name="Rectangle 4"/>
          <p:cNvSpPr>
            <a:spLocks noGrp="1" noRot="1" noChangeAspect="1" noChangeArrowheads="1" noTextEdit="1"/>
          </p:cNvSpPr>
          <p:nvPr>
            <p:ph type="sldImg"/>
          </p:nvPr>
        </p:nvSpPr>
        <p:spPr>
          <a:ln/>
        </p:spPr>
      </p:sp>
      <p:sp>
        <p:nvSpPr>
          <p:cNvPr id="7066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latin typeface="Arial" pitchFamily="34" charset="0"/>
            </a:endParaRPr>
          </a:p>
          <a:p>
            <a:pPr marL="228600" lvl="1" indent="-165100">
              <a:buFont typeface="Wingdings" pitchFamily="2" charset="2"/>
              <a:buChar char="§"/>
              <a:defRPr/>
            </a:pPr>
            <a:r>
              <a:rPr lang="en-US" dirty="0" smtClean="0"/>
              <a:t>The java code file contains three major sections – the package details, the import statement and the class declaration statements.</a:t>
            </a:r>
          </a:p>
          <a:p>
            <a:pPr marL="228600" lvl="1" indent="-165100">
              <a:buFont typeface="Wingdings" pitchFamily="2" charset="2"/>
              <a:buChar char="§"/>
              <a:defRPr/>
            </a:pPr>
            <a:r>
              <a:rPr lang="en-US" dirty="0" smtClean="0"/>
              <a:t>These three follow a specific declaration order. It is Package followed by Import Statement followed by the Class declaration.</a:t>
            </a:r>
          </a:p>
          <a:p>
            <a:pPr marL="228600" lvl="1" indent="-165100">
              <a:buFont typeface="Wingdings" pitchFamily="2" charset="2"/>
              <a:buChar char="§"/>
              <a:defRPr/>
            </a:pPr>
            <a:r>
              <a:rPr lang="en-US" dirty="0" smtClean="0"/>
              <a:t>PACKAGE</a:t>
            </a:r>
          </a:p>
          <a:p>
            <a:pPr marL="457200" lvl="2" indent="-165100">
              <a:buFont typeface="Arial" pitchFamily="34" charset="0"/>
              <a:buChar char="–"/>
              <a:defRPr/>
            </a:pPr>
            <a:r>
              <a:rPr lang="en-US" dirty="0" smtClean="0"/>
              <a:t>The name package implies a collection of classes, somewhat like a library. A package can also be treated like a directory. If you place a package statement in a file it will only be visible to other classes in the same package. </a:t>
            </a:r>
          </a:p>
          <a:p>
            <a:pPr marL="228600" lvl="1" indent="-165100">
              <a:buFont typeface="Wingdings" pitchFamily="2" charset="2"/>
              <a:buChar char="§"/>
              <a:defRPr/>
            </a:pPr>
            <a:r>
              <a:rPr lang="en-US" dirty="0" smtClean="0"/>
              <a:t>IMPORT</a:t>
            </a:r>
          </a:p>
          <a:p>
            <a:pPr marL="457200" lvl="2" indent="-165100">
              <a:buFont typeface="Arial" pitchFamily="34" charset="0"/>
              <a:buChar char="–"/>
              <a:defRPr/>
            </a:pPr>
            <a:r>
              <a:rPr lang="en-US" dirty="0" smtClean="0"/>
              <a:t>Import statements must come after any package statements and before any code. Import statements cannot come within classes, after classes are declared or anywhere else. </a:t>
            </a:r>
            <a:br>
              <a:rPr lang="en-US" dirty="0" smtClean="0"/>
            </a:br>
            <a:r>
              <a:rPr lang="en-US" dirty="0" smtClean="0"/>
              <a:t>The import statement allows you to use a class directly instead of fully qualifying it with the full package name.</a:t>
            </a:r>
          </a:p>
          <a:p>
            <a:pPr marL="457200" lvl="2" indent="-165100">
              <a:buFont typeface="Arial" pitchFamily="34" charset="0"/>
              <a:buChar char="–"/>
              <a:defRPr/>
            </a:pPr>
            <a:r>
              <a:rPr lang="en-US" dirty="0" smtClean="0"/>
              <a:t>The import package is the equivalent of the include statement in C/C++.</a:t>
            </a:r>
          </a:p>
          <a:p>
            <a:pPr marL="457200" lvl="2" indent="-165100">
              <a:buFont typeface="Arial" pitchFamily="34" charset="0"/>
              <a:buChar char="–"/>
              <a:defRPr/>
            </a:pPr>
            <a:r>
              <a:rPr lang="en-US" dirty="0" smtClean="0"/>
              <a:t>By default, the contents of the package </a:t>
            </a:r>
            <a:r>
              <a:rPr lang="en-US" dirty="0" err="1" smtClean="0"/>
              <a:t>java.lang</a:t>
            </a:r>
            <a:r>
              <a:rPr lang="en-US" dirty="0" smtClean="0"/>
              <a:t> in the standard library is automatically imported.</a:t>
            </a:r>
          </a:p>
          <a:p>
            <a:pPr marL="228600" lvl="1" indent="-165100">
              <a:buFont typeface="Wingdings" pitchFamily="2" charset="2"/>
              <a:buChar char="§"/>
              <a:defRPr/>
            </a:pPr>
            <a:r>
              <a:rPr lang="en-US" dirty="0" smtClean="0"/>
              <a:t>CLASS</a:t>
            </a:r>
          </a:p>
          <a:p>
            <a:pPr marL="457200" lvl="2" indent="-165100">
              <a:buFont typeface="Arial" pitchFamily="34" charset="0"/>
              <a:buChar char="–"/>
              <a:defRPr/>
            </a:pPr>
            <a:r>
              <a:rPr lang="en-US" dirty="0" smtClean="0"/>
              <a:t>‘Class’ is the basic unit of a Java application. </a:t>
            </a:r>
          </a:p>
          <a:p>
            <a:pPr marL="457200" lvl="2" indent="-165100">
              <a:buFont typeface="Arial" pitchFamily="34" charset="0"/>
              <a:buChar char="–"/>
              <a:defRPr/>
            </a:pPr>
            <a:r>
              <a:rPr lang="en-US" dirty="0" smtClean="0"/>
              <a:t>A file can only contain one outer public class. If you attempt to create a file with more than one public class the compiler will complain with a specific error. It does not matter where in the file the public class is placed, so long as there is only one of them in the file. </a:t>
            </a:r>
          </a:p>
          <a:p>
            <a:pPr marL="457200" lvl="2" indent="-165100">
              <a:buFont typeface="Arial" pitchFamily="34" charset="0"/>
              <a:buChar char="–"/>
              <a:defRPr/>
            </a:pPr>
            <a:r>
              <a:rPr lang="en-US" dirty="0" smtClean="0"/>
              <a:t>A file can contain multiple non public classes, but bear in mind that this will produce separate .class output files for each class.</a:t>
            </a:r>
          </a:p>
          <a:p>
            <a:pPr>
              <a:defRPr/>
            </a:pPr>
            <a:endParaRPr lang="en-US" dirty="0" smtClean="0">
              <a:latin typeface="Arial" pitchFamily="34" charset="0"/>
            </a:endParaRPr>
          </a:p>
          <a:p>
            <a:pPr>
              <a:defRPr/>
            </a:pPr>
            <a:r>
              <a:rPr lang="en-US" b="1" dirty="0" smtClean="0"/>
              <a:t>Additional Information: </a:t>
            </a:r>
            <a:r>
              <a:rPr lang="en-US" dirty="0" smtClean="0">
                <a:latin typeface="Arial" pitchFamily="34" charset="0"/>
              </a:rPr>
              <a:t>Refer to MainSample.java </a:t>
            </a:r>
          </a:p>
        </p:txBody>
      </p:sp>
    </p:spTree>
    <p:extLst>
      <p:ext uri="{BB962C8B-B14F-4D97-AF65-F5344CB8AC3E}">
        <p14:creationId xmlns:p14="http://schemas.microsoft.com/office/powerpoint/2010/main" val="4218934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673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67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6741" name="Rectangle 12"/>
          <p:cNvSpPr>
            <a:spLocks noGrp="1" noChangeArrowheads="1"/>
          </p:cNvSpPr>
          <p:nvPr>
            <p:ph type="sldNum" sz="quarter" idx="5"/>
          </p:nvPr>
        </p:nvSpPr>
        <p:spPr>
          <a:noFill/>
        </p:spPr>
        <p:txBody>
          <a:bodyPr/>
          <a:lstStyle/>
          <a:p>
            <a:fld id="{18FDA176-E86E-4D57-9F85-5F4029AD0F62}" type="slidenum">
              <a:rPr lang="en-US" smtClean="0">
                <a:latin typeface="Arial" pitchFamily="34" charset="0"/>
              </a:rPr>
              <a:pPr/>
              <a:t>50</a:t>
            </a:fld>
            <a:endParaRPr lang="en-US" smtClean="0">
              <a:latin typeface="Arial" pitchFamily="34" charset="0"/>
            </a:endParaRPr>
          </a:p>
        </p:txBody>
      </p:sp>
      <p:sp>
        <p:nvSpPr>
          <p:cNvPr id="116742"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US" dirty="0" smtClean="0"/>
          </a:p>
          <a:p>
            <a:pPr marL="228600" indent="-228600">
              <a:buFont typeface="+mj-lt"/>
              <a:buAutoNum type="arabicPeriod"/>
              <a:defRPr/>
            </a:pPr>
            <a:r>
              <a:rPr lang="en-US" dirty="0" smtClean="0"/>
              <a:t>Open file ‘FindInArray.java’ in package sef.module3.activity.</a:t>
            </a:r>
          </a:p>
          <a:p>
            <a:pPr marL="228600" indent="-228600">
              <a:buFont typeface="+mj-lt"/>
              <a:buAutoNum type="arabicPeriod"/>
              <a:defRPr/>
            </a:pPr>
            <a:r>
              <a:rPr lang="en-US" dirty="0" smtClean="0"/>
              <a:t>Complete the code to find smallest number in the given array.</a:t>
            </a:r>
          </a:p>
          <a:p>
            <a:pPr marL="228600" indent="-228600">
              <a:buFont typeface="+mj-lt"/>
              <a:buAutoNum type="arabicPeriod"/>
              <a:defRPr/>
            </a:pPr>
            <a:r>
              <a:rPr lang="en-US" dirty="0" smtClean="0"/>
              <a:t>Ask participants to open FindInArray.java in package sef.module3.activity (inside ‘SEF - Participants Workspace’) and complete the code to find largest number in the given array</a:t>
            </a:r>
          </a:p>
          <a:p>
            <a:pPr marL="228600" indent="-228600">
              <a:buFont typeface="+mj-lt"/>
              <a:buAutoNum type="arabicPeriod"/>
              <a:defRPr/>
            </a:pPr>
            <a:endParaRPr lang="en-US" dirty="0" smtClean="0"/>
          </a:p>
          <a:p>
            <a:pPr>
              <a:buFont typeface="+mj-lt"/>
              <a:buNone/>
              <a:defRPr/>
            </a:pPr>
            <a:r>
              <a:rPr lang="en-US" dirty="0" smtClean="0"/>
              <a:t>Note: You will see compilation errors in the FindInArray.java when you open it. This is because code is not complete. Faculty/Participants are expected to complete the code and run it to see desired output.</a:t>
            </a:r>
          </a:p>
        </p:txBody>
      </p:sp>
    </p:spTree>
    <p:extLst>
      <p:ext uri="{BB962C8B-B14F-4D97-AF65-F5344CB8AC3E}">
        <p14:creationId xmlns:p14="http://schemas.microsoft.com/office/powerpoint/2010/main" val="1424688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776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776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7765" name="Rectangle 12"/>
          <p:cNvSpPr>
            <a:spLocks noGrp="1" noChangeArrowheads="1"/>
          </p:cNvSpPr>
          <p:nvPr>
            <p:ph type="sldNum" sz="quarter" idx="5"/>
          </p:nvPr>
        </p:nvSpPr>
        <p:spPr>
          <a:noFill/>
        </p:spPr>
        <p:txBody>
          <a:bodyPr/>
          <a:lstStyle/>
          <a:p>
            <a:fld id="{715CE327-3D86-42B0-9124-51166914114D}" type="slidenum">
              <a:rPr lang="en-US" smtClean="0">
                <a:latin typeface="Arial" pitchFamily="34" charset="0"/>
              </a:rPr>
              <a:pPr/>
              <a:t>51</a:t>
            </a:fld>
            <a:endParaRPr lang="en-US" smtClean="0">
              <a:latin typeface="Arial" pitchFamily="34" charset="0"/>
            </a:endParaRPr>
          </a:p>
        </p:txBody>
      </p:sp>
      <p:sp>
        <p:nvSpPr>
          <p:cNvPr id="117766" name="Rectangle 4"/>
          <p:cNvSpPr>
            <a:spLocks noGrp="1" noRot="1" noChangeAspect="1" noChangeArrowheads="1" noTextEdit="1"/>
          </p:cNvSpPr>
          <p:nvPr>
            <p:ph type="sldImg"/>
          </p:nvPr>
        </p:nvSpPr>
        <p:spPr>
          <a:ln/>
        </p:spPr>
      </p:sp>
      <p:sp>
        <p:nvSpPr>
          <p:cNvPr id="11776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US" dirty="0" smtClean="0">
              <a:latin typeface="Arial" pitchFamily="34" charset="0"/>
            </a:endParaRPr>
          </a:p>
          <a:p>
            <a:pPr marL="228600" lvl="1" indent="-165100">
              <a:buFont typeface="Wingdings" pitchFamily="2" charset="2"/>
              <a:buChar char="§"/>
              <a:defRPr/>
            </a:pPr>
            <a:r>
              <a:rPr lang="en-US" dirty="0" smtClean="0"/>
              <a:t>The number of dimensions of an array can be decided upon by the user, but the more dimensions an array has, the harder it is to keep track of indices, and naturally the amount of memory that it uses also increases.</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Manipulation of multi-dimensional arrays is similar with manipulating one-dimensional arrays. Manipulation resides heavily in the combination of subscripts or indices.</a:t>
            </a:r>
          </a:p>
        </p:txBody>
      </p:sp>
    </p:spTree>
    <p:extLst>
      <p:ext uri="{BB962C8B-B14F-4D97-AF65-F5344CB8AC3E}">
        <p14:creationId xmlns:p14="http://schemas.microsoft.com/office/powerpoint/2010/main" val="12378386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878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878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8789" name="Rectangle 12"/>
          <p:cNvSpPr>
            <a:spLocks noGrp="1" noChangeArrowheads="1"/>
          </p:cNvSpPr>
          <p:nvPr>
            <p:ph type="sldNum" sz="quarter" idx="5"/>
          </p:nvPr>
        </p:nvSpPr>
        <p:spPr>
          <a:noFill/>
        </p:spPr>
        <p:txBody>
          <a:bodyPr/>
          <a:lstStyle/>
          <a:p>
            <a:fld id="{144A4429-B604-43C8-B8C0-0C5596578DE6}" type="slidenum">
              <a:rPr lang="en-US" smtClean="0">
                <a:latin typeface="Arial" pitchFamily="34" charset="0"/>
              </a:rPr>
              <a:pPr/>
              <a:t>52</a:t>
            </a:fld>
            <a:endParaRPr lang="en-US" smtClean="0">
              <a:latin typeface="Arial" pitchFamily="34" charset="0"/>
            </a:endParaRPr>
          </a:p>
        </p:txBody>
      </p:sp>
      <p:sp>
        <p:nvSpPr>
          <p:cNvPr id="118790" name="Rectangle 4"/>
          <p:cNvSpPr>
            <a:spLocks noGrp="1" noRot="1" noChangeAspect="1" noChangeArrowheads="1" noTextEdit="1"/>
          </p:cNvSpPr>
          <p:nvPr>
            <p:ph type="sldImg"/>
          </p:nvPr>
        </p:nvSpPr>
        <p:spPr>
          <a:ln/>
        </p:spPr>
      </p:sp>
      <p:sp>
        <p:nvSpPr>
          <p:cNvPr id="11879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Value – a value refers to the actual data that is stored at a specific index of the array </a:t>
            </a:r>
          </a:p>
          <a:p>
            <a:pPr marL="228600" lvl="1" indent="-165100">
              <a:buFont typeface="Wingdings" pitchFamily="2" charset="2"/>
              <a:buChar char="§"/>
              <a:defRPr/>
            </a:pPr>
            <a:r>
              <a:rPr lang="en-US" dirty="0" smtClean="0"/>
              <a:t>Index – is a whole number which represents </a:t>
            </a:r>
            <a:r>
              <a:rPr lang="en-US" dirty="0" smtClean="0">
                <a:latin typeface="Arial" pitchFamily="34" charset="0"/>
              </a:rPr>
              <a:t>the position of a value stored in the array</a:t>
            </a:r>
          </a:p>
          <a:p>
            <a:pPr eaLnBrk="1" hangingPunct="1">
              <a:defRPr/>
            </a:pPr>
            <a:endParaRPr lang="en-US" dirty="0" smtClean="0"/>
          </a:p>
          <a:p>
            <a:pPr eaLnBrk="1" hangingPunct="1">
              <a:defRPr/>
            </a:pPr>
            <a:r>
              <a:rPr lang="en-US" b="1" dirty="0" smtClean="0"/>
              <a:t>Additional Information:</a:t>
            </a:r>
            <a:endParaRPr lang="en-IE" dirty="0" smtClean="0">
              <a:latin typeface="Arial" pitchFamily="34" charset="0"/>
            </a:endParaRPr>
          </a:p>
          <a:p>
            <a:pPr>
              <a:defRPr/>
            </a:pPr>
            <a:r>
              <a:rPr lang="en-US" dirty="0" smtClean="0">
                <a:latin typeface="Arial" pitchFamily="34" charset="0"/>
              </a:rPr>
              <a:t>Refer to MultiDimensionalArraySample.java</a:t>
            </a:r>
          </a:p>
          <a:p>
            <a:pPr>
              <a:defRPr/>
            </a:pPr>
            <a:endParaRPr lang="en-US"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34582826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1981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1981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19813" name="Rectangle 12"/>
          <p:cNvSpPr>
            <a:spLocks noGrp="1" noChangeArrowheads="1"/>
          </p:cNvSpPr>
          <p:nvPr>
            <p:ph type="sldNum" sz="quarter" idx="5"/>
          </p:nvPr>
        </p:nvSpPr>
        <p:spPr>
          <a:noFill/>
        </p:spPr>
        <p:txBody>
          <a:bodyPr/>
          <a:lstStyle/>
          <a:p>
            <a:fld id="{7D9B2120-9CA0-4E00-9950-C7677E82B6DD}" type="slidenum">
              <a:rPr lang="en-US" smtClean="0">
                <a:latin typeface="Arial" pitchFamily="34" charset="0"/>
              </a:rPr>
              <a:pPr/>
              <a:t>53</a:t>
            </a:fld>
            <a:endParaRPr lang="en-US" smtClean="0">
              <a:latin typeface="Arial" pitchFamily="34" charset="0"/>
            </a:endParaRPr>
          </a:p>
        </p:txBody>
      </p:sp>
      <p:sp>
        <p:nvSpPr>
          <p:cNvPr id="119814" name="Rectangle 4"/>
          <p:cNvSpPr>
            <a:spLocks noGrp="1" noRot="1" noChangeAspect="1" noChangeArrowheads="1" noTextEdit="1"/>
          </p:cNvSpPr>
          <p:nvPr>
            <p:ph type="sldImg"/>
          </p:nvPr>
        </p:nvSpPr>
        <p:spPr>
          <a:ln/>
        </p:spPr>
      </p:sp>
      <p:sp>
        <p:nvSpPr>
          <p:cNvPr id="11981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Note that all methods should have return types, except for the data type void.</a:t>
            </a:r>
          </a:p>
          <a:p>
            <a:pPr marL="228600" lvl="1" indent="-165100">
              <a:buFont typeface="Wingdings" pitchFamily="2" charset="2"/>
              <a:buChar char="§"/>
              <a:defRPr/>
            </a:pPr>
            <a:r>
              <a:rPr lang="en-US" dirty="0" smtClean="0"/>
              <a:t>Methods utilize the concept of code reusability and modularization.</a:t>
            </a:r>
          </a:p>
          <a:p>
            <a:pPr marL="228600" lvl="1" indent="-165100">
              <a:buFont typeface="Wingdings" pitchFamily="2" charset="2"/>
              <a:buChar char="§"/>
              <a:defRPr/>
            </a:pPr>
            <a:r>
              <a:rPr lang="en-US" dirty="0" smtClean="0"/>
              <a:t>Methods can also be called subroutines, which can be called whenever it is needed to do a specific task.</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dirty="0" smtClean="0"/>
              <a:t>Methods usually have six parts and they are:</a:t>
            </a:r>
          </a:p>
          <a:p>
            <a:pPr marL="457200" lvl="2" indent="-165100">
              <a:buFont typeface="Arial" pitchFamily="34" charset="0"/>
              <a:buChar char="–"/>
              <a:defRPr/>
            </a:pPr>
            <a:r>
              <a:rPr lang="en-US" dirty="0" smtClean="0"/>
              <a:t>Access Modifiers</a:t>
            </a:r>
          </a:p>
          <a:p>
            <a:pPr marL="457200" lvl="2" indent="-165100">
              <a:buFont typeface="Arial" pitchFamily="34" charset="0"/>
              <a:buChar char="–"/>
              <a:defRPr/>
            </a:pPr>
            <a:r>
              <a:rPr lang="en-US" dirty="0" smtClean="0"/>
              <a:t>Return type</a:t>
            </a:r>
          </a:p>
          <a:p>
            <a:pPr marL="457200" lvl="2" indent="-165100">
              <a:buFont typeface="Arial" pitchFamily="34" charset="0"/>
              <a:buChar char="–"/>
              <a:defRPr/>
            </a:pPr>
            <a:r>
              <a:rPr lang="en-US" dirty="0" smtClean="0"/>
              <a:t>Method Name</a:t>
            </a:r>
          </a:p>
          <a:p>
            <a:pPr marL="457200" lvl="2" indent="-165100">
              <a:buFont typeface="Arial" pitchFamily="34" charset="0"/>
              <a:buChar char="–"/>
              <a:defRPr/>
            </a:pPr>
            <a:r>
              <a:rPr lang="en-US" dirty="0" smtClean="0"/>
              <a:t>Parameter(s)</a:t>
            </a:r>
          </a:p>
          <a:p>
            <a:pPr marL="457200" lvl="2" indent="-165100">
              <a:buFont typeface="Arial" pitchFamily="34" charset="0"/>
              <a:buChar char="–"/>
              <a:defRPr/>
            </a:pPr>
            <a:r>
              <a:rPr lang="en-US" dirty="0" smtClean="0"/>
              <a:t>Exception list</a:t>
            </a:r>
          </a:p>
          <a:p>
            <a:pPr marL="457200" lvl="2" indent="-165100">
              <a:buFont typeface="Arial" pitchFamily="34" charset="0"/>
              <a:buChar char="–"/>
              <a:defRPr/>
            </a:pPr>
            <a:r>
              <a:rPr lang="en-US" dirty="0" smtClean="0"/>
              <a:t>Method body or i</a:t>
            </a:r>
            <a:r>
              <a:rPr lang="en-US" dirty="0" smtClean="0">
                <a:latin typeface="Arial" pitchFamily="34" charset="0"/>
              </a:rPr>
              <a:t>mplementation</a:t>
            </a:r>
          </a:p>
          <a:p>
            <a:pPr marL="228600" lvl="1" indent="-165100">
              <a:buFont typeface="Wingdings" pitchFamily="2" charset="2"/>
              <a:buChar char="§"/>
              <a:defRPr/>
            </a:pPr>
            <a:r>
              <a:rPr lang="en-US" dirty="0" smtClean="0"/>
              <a:t>Methods that have the same name but different parameters are called overloaded methods.</a:t>
            </a:r>
          </a:p>
          <a:p>
            <a:pPr marL="228600" lvl="1" indent="-165100">
              <a:buFont typeface="Wingdings" pitchFamily="2" charset="2"/>
              <a:buNone/>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r>
              <a:rPr lang="en-US" dirty="0" smtClean="0">
                <a:latin typeface="Arial" pitchFamily="34" charset="0"/>
              </a:rPr>
              <a:t>* Note that access modifiers and the exception list will be discussed later.</a:t>
            </a:r>
          </a:p>
          <a:p>
            <a:pPr>
              <a:defRPr/>
            </a:pPr>
            <a:endParaRPr lang="en-US" dirty="0" smtClean="0">
              <a:latin typeface="Arial" pitchFamily="34" charset="0"/>
            </a:endParaRPr>
          </a:p>
        </p:txBody>
      </p:sp>
    </p:spTree>
    <p:extLst>
      <p:ext uri="{BB962C8B-B14F-4D97-AF65-F5344CB8AC3E}">
        <p14:creationId xmlns:p14="http://schemas.microsoft.com/office/powerpoint/2010/main" val="2709270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083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08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0837" name="Rectangle 12"/>
          <p:cNvSpPr>
            <a:spLocks noGrp="1" noChangeArrowheads="1"/>
          </p:cNvSpPr>
          <p:nvPr>
            <p:ph type="sldNum" sz="quarter" idx="5"/>
          </p:nvPr>
        </p:nvSpPr>
        <p:spPr>
          <a:noFill/>
        </p:spPr>
        <p:txBody>
          <a:bodyPr/>
          <a:lstStyle/>
          <a:p>
            <a:fld id="{6CDE1FBB-73BA-44D3-B7B1-30D81B464DC4}" type="slidenum">
              <a:rPr lang="en-US" smtClean="0">
                <a:latin typeface="Arial" pitchFamily="34" charset="0"/>
              </a:rPr>
              <a:pPr/>
              <a:t>54</a:t>
            </a:fld>
            <a:endParaRPr lang="en-US" smtClean="0">
              <a:latin typeface="Arial" pitchFamily="34" charset="0"/>
            </a:endParaRPr>
          </a:p>
        </p:txBody>
      </p:sp>
      <p:sp>
        <p:nvSpPr>
          <p:cNvPr id="120838" name="Rectangle 4"/>
          <p:cNvSpPr>
            <a:spLocks noGrp="1" noRot="1" noChangeAspect="1" noChangeArrowheads="1" noTextEdit="1"/>
          </p:cNvSpPr>
          <p:nvPr>
            <p:ph type="sldImg"/>
          </p:nvPr>
        </p:nvSpPr>
        <p:spPr>
          <a:ln/>
        </p:spPr>
      </p:sp>
      <p:sp>
        <p:nvSpPr>
          <p:cNvPr id="1208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13852393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185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18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1861" name="Rectangle 12"/>
          <p:cNvSpPr>
            <a:spLocks noGrp="1" noChangeArrowheads="1"/>
          </p:cNvSpPr>
          <p:nvPr>
            <p:ph type="sldNum" sz="quarter" idx="5"/>
          </p:nvPr>
        </p:nvSpPr>
        <p:spPr>
          <a:noFill/>
        </p:spPr>
        <p:txBody>
          <a:bodyPr/>
          <a:lstStyle/>
          <a:p>
            <a:fld id="{DCDCA303-C460-4AF2-B9A4-BE73E6AFC7E2}" type="slidenum">
              <a:rPr lang="en-US" smtClean="0">
                <a:latin typeface="Arial" pitchFamily="34" charset="0"/>
              </a:rPr>
              <a:pPr/>
              <a:t>55</a:t>
            </a:fld>
            <a:endParaRPr lang="en-US" smtClean="0">
              <a:latin typeface="Arial" pitchFamily="34" charset="0"/>
            </a:endParaRPr>
          </a:p>
        </p:txBody>
      </p:sp>
      <p:sp>
        <p:nvSpPr>
          <p:cNvPr id="121862" name="Rectangle 4"/>
          <p:cNvSpPr>
            <a:spLocks noGrp="1" noRot="1" noChangeAspect="1" noChangeArrowheads="1" noTextEdit="1"/>
          </p:cNvSpPr>
          <p:nvPr>
            <p:ph type="sldImg"/>
          </p:nvPr>
        </p:nvSpPr>
        <p:spPr>
          <a:ln/>
        </p:spPr>
      </p:sp>
      <p:sp>
        <p:nvSpPr>
          <p:cNvPr id="12186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1171401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288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288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2885" name="Rectangle 12"/>
          <p:cNvSpPr>
            <a:spLocks noGrp="1" noChangeArrowheads="1"/>
          </p:cNvSpPr>
          <p:nvPr>
            <p:ph type="sldNum" sz="quarter" idx="5"/>
          </p:nvPr>
        </p:nvSpPr>
        <p:spPr>
          <a:noFill/>
        </p:spPr>
        <p:txBody>
          <a:bodyPr/>
          <a:lstStyle/>
          <a:p>
            <a:fld id="{75306011-92C8-46B7-A330-8FF77E22C741}" type="slidenum">
              <a:rPr lang="en-US" smtClean="0">
                <a:latin typeface="Arial" pitchFamily="34" charset="0"/>
              </a:rPr>
              <a:pPr/>
              <a:t>56</a:t>
            </a:fld>
            <a:endParaRPr lang="en-US" smtClean="0">
              <a:latin typeface="Arial" pitchFamily="34" charset="0"/>
            </a:endParaRPr>
          </a:p>
        </p:txBody>
      </p:sp>
      <p:sp>
        <p:nvSpPr>
          <p:cNvPr id="122886" name="Rectangle 4"/>
          <p:cNvSpPr>
            <a:spLocks noGrp="1" noRot="1" noChangeAspect="1" noChangeArrowheads="1" noTextEdit="1"/>
          </p:cNvSpPr>
          <p:nvPr>
            <p:ph type="sldImg"/>
          </p:nvPr>
        </p:nvSpPr>
        <p:spPr>
          <a:ln/>
        </p:spPr>
      </p:sp>
      <p:sp>
        <p:nvSpPr>
          <p:cNvPr id="12288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4262502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390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390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3909" name="Rectangle 12"/>
          <p:cNvSpPr>
            <a:spLocks noGrp="1" noChangeArrowheads="1"/>
          </p:cNvSpPr>
          <p:nvPr>
            <p:ph type="sldNum" sz="quarter" idx="5"/>
          </p:nvPr>
        </p:nvSpPr>
        <p:spPr>
          <a:noFill/>
        </p:spPr>
        <p:txBody>
          <a:bodyPr/>
          <a:lstStyle/>
          <a:p>
            <a:fld id="{A34F4B5B-123C-4757-9317-90DE86B437BF}" type="slidenum">
              <a:rPr lang="en-US" smtClean="0">
                <a:latin typeface="Arial" pitchFamily="34" charset="0"/>
              </a:rPr>
              <a:pPr/>
              <a:t>57</a:t>
            </a:fld>
            <a:endParaRPr lang="en-US" smtClean="0">
              <a:latin typeface="Arial" pitchFamily="34" charset="0"/>
            </a:endParaRPr>
          </a:p>
        </p:txBody>
      </p:sp>
      <p:sp>
        <p:nvSpPr>
          <p:cNvPr id="123910" name="Rectangle 4"/>
          <p:cNvSpPr>
            <a:spLocks noGrp="1" noRot="1" noChangeAspect="1" noChangeArrowheads="1" noTextEdit="1"/>
          </p:cNvSpPr>
          <p:nvPr>
            <p:ph type="sldImg"/>
          </p:nvPr>
        </p:nvSpPr>
        <p:spPr>
          <a:ln/>
        </p:spPr>
      </p:sp>
      <p:sp>
        <p:nvSpPr>
          <p:cNvPr id="123911"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2417700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493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493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4933" name="Rectangle 12"/>
          <p:cNvSpPr>
            <a:spLocks noGrp="1" noChangeArrowheads="1"/>
          </p:cNvSpPr>
          <p:nvPr>
            <p:ph type="sldNum" sz="quarter" idx="5"/>
          </p:nvPr>
        </p:nvSpPr>
        <p:spPr>
          <a:noFill/>
        </p:spPr>
        <p:txBody>
          <a:bodyPr/>
          <a:lstStyle/>
          <a:p>
            <a:fld id="{7EABCE9F-22A6-407D-8653-2E4BBA696CF0}" type="slidenum">
              <a:rPr lang="en-US" smtClean="0">
                <a:latin typeface="Arial" pitchFamily="34" charset="0"/>
              </a:rPr>
              <a:pPr/>
              <a:t>58</a:t>
            </a:fld>
            <a:endParaRPr lang="en-US" smtClean="0">
              <a:latin typeface="Arial" pitchFamily="34" charset="0"/>
            </a:endParaRPr>
          </a:p>
        </p:txBody>
      </p:sp>
      <p:sp>
        <p:nvSpPr>
          <p:cNvPr id="124934"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‘NumToWordsUsingMethod.java’ in package sef.module3.activity.</a:t>
            </a:r>
          </a:p>
          <a:p>
            <a:pPr marL="228600" indent="-228600">
              <a:buFont typeface="+mj-lt"/>
              <a:buAutoNum type="arabicPeriod"/>
              <a:defRPr/>
            </a:pPr>
            <a:r>
              <a:rPr lang="en-US" dirty="0" smtClean="0"/>
              <a:t>Complete the code:</a:t>
            </a:r>
          </a:p>
          <a:p>
            <a:pPr marL="685800" lvl="1" indent="-228600">
              <a:buFont typeface="+mj-lt"/>
              <a:buAutoNum type="arabicPeriod"/>
              <a:defRPr/>
            </a:pPr>
            <a:r>
              <a:rPr lang="en-US" dirty="0" smtClean="0"/>
              <a:t>call method </a:t>
            </a:r>
            <a:r>
              <a:rPr lang="en-US" dirty="0" err="1" smtClean="0"/>
              <a:t>printWord</a:t>
            </a:r>
            <a:r>
              <a:rPr lang="en-US" dirty="0" smtClean="0"/>
              <a:t>() from main() method</a:t>
            </a:r>
          </a:p>
          <a:p>
            <a:pPr marL="685800" lvl="1" indent="-228600">
              <a:buFont typeface="+mj-lt"/>
              <a:buAutoNum type="arabicPeriod"/>
              <a:defRPr/>
            </a:pPr>
            <a:r>
              <a:rPr lang="en-US" dirty="0" smtClean="0"/>
              <a:t>Write switch case to convert number value into text value inside </a:t>
            </a:r>
            <a:r>
              <a:rPr lang="en-US" dirty="0" err="1" smtClean="0"/>
              <a:t>printWord</a:t>
            </a:r>
            <a:r>
              <a:rPr lang="en-US" dirty="0" smtClean="0"/>
              <a:t>() method</a:t>
            </a:r>
          </a:p>
          <a:p>
            <a:pPr marL="228600" indent="-228600">
              <a:buFont typeface="+mj-lt"/>
              <a:buAutoNum type="arabicPeriod"/>
              <a:defRPr/>
            </a:pPr>
            <a:r>
              <a:rPr lang="en-US" dirty="0" smtClean="0"/>
              <a:t>Ask participants to open NumToWordsUsingMethod.java in package sef.module3.activity (inside ‘SEF - Participants Workspace’) and complete the code to call method </a:t>
            </a:r>
            <a:r>
              <a:rPr lang="en-US" u="sng" dirty="0" err="1" smtClean="0"/>
              <a:t>printMyWord</a:t>
            </a:r>
            <a:r>
              <a:rPr lang="en-US" dirty="0" smtClean="0"/>
              <a:t> from main() method and print text value of 8, 9 and 10.</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p>
          <a:p>
            <a:pPr marL="228600" indent="-228600">
              <a:buFont typeface="+mj-lt"/>
              <a:buAutoNum type="arabicPeriod"/>
              <a:defRPr/>
            </a:pPr>
            <a:endParaRPr lang="en-US" dirty="0" smtClean="0"/>
          </a:p>
        </p:txBody>
      </p:sp>
    </p:spTree>
    <p:extLst>
      <p:ext uri="{BB962C8B-B14F-4D97-AF65-F5344CB8AC3E}">
        <p14:creationId xmlns:p14="http://schemas.microsoft.com/office/powerpoint/2010/main" val="25088540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595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59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5957" name="Rectangle 12"/>
          <p:cNvSpPr>
            <a:spLocks noGrp="1" noChangeArrowheads="1"/>
          </p:cNvSpPr>
          <p:nvPr>
            <p:ph type="sldNum" sz="quarter" idx="5"/>
          </p:nvPr>
        </p:nvSpPr>
        <p:spPr>
          <a:noFill/>
        </p:spPr>
        <p:txBody>
          <a:bodyPr/>
          <a:lstStyle/>
          <a:p>
            <a:fld id="{1BAA0A22-ECB9-4E82-80F1-1F444A5C81BC}" type="slidenum">
              <a:rPr lang="en-US" smtClean="0">
                <a:latin typeface="Arial" pitchFamily="34" charset="0"/>
              </a:rPr>
              <a:pPr/>
              <a:t>59</a:t>
            </a:fld>
            <a:endParaRPr lang="en-US" smtClean="0">
              <a:latin typeface="Arial" pitchFamily="34" charset="0"/>
            </a:endParaRPr>
          </a:p>
        </p:txBody>
      </p:sp>
      <p:sp>
        <p:nvSpPr>
          <p:cNvPr id="125958" name="Rectangle 4"/>
          <p:cNvSpPr>
            <a:spLocks noGrp="1" noRot="1" noChangeAspect="1" noChangeArrowheads="1" noTextEdit="1"/>
          </p:cNvSpPr>
          <p:nvPr>
            <p:ph type="sldImg"/>
          </p:nvPr>
        </p:nvSpPr>
        <p:spPr>
          <a:ln/>
        </p:spPr>
      </p:sp>
      <p:sp>
        <p:nvSpPr>
          <p:cNvPr id="9523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indent="-228600">
              <a:buFont typeface="+mj-lt"/>
              <a:buAutoNum type="arabicPeriod"/>
              <a:defRPr/>
            </a:pPr>
            <a:r>
              <a:rPr lang="en-US" dirty="0" smtClean="0"/>
              <a:t>Open file ‘Calculator.java’ in package sef.module3.activity.</a:t>
            </a:r>
          </a:p>
          <a:p>
            <a:pPr marL="228600" indent="-228600">
              <a:buFont typeface="+mj-lt"/>
              <a:buAutoNum type="arabicPeriod"/>
              <a:defRPr/>
            </a:pPr>
            <a:r>
              <a:rPr lang="en-US" dirty="0" smtClean="0"/>
              <a:t>Complete the code for add() and multiply() method. Print the results.</a:t>
            </a:r>
          </a:p>
          <a:p>
            <a:pPr marL="228600" indent="-228600">
              <a:buFont typeface="+mj-lt"/>
              <a:buAutoNum type="arabicPeriod"/>
              <a:defRPr/>
            </a:pPr>
            <a:r>
              <a:rPr lang="en-US" dirty="0" smtClean="0"/>
              <a:t>Ask participants to open Calculator.java in package sef.module3.activity (inside ‘SEF - Participants Workspace’) and complete the code for subtract() and divide() method.</a:t>
            </a:r>
          </a:p>
          <a:p>
            <a:pPr marL="228600" indent="-228600">
              <a:buFont typeface="+mj-lt"/>
              <a:buAutoNum type="arabicPeriod"/>
              <a:defRPr/>
            </a:pPr>
            <a:endParaRPr lang="en-US" dirty="0" smtClean="0"/>
          </a:p>
          <a:p>
            <a:pPr marL="228600" lvl="1" indent="-165100">
              <a:buFont typeface="+mj-lt"/>
              <a:buNone/>
              <a:defRPr/>
            </a:pPr>
            <a:r>
              <a:rPr lang="en-US" dirty="0" smtClean="0"/>
              <a:t>Note: You will see compilation errors in the Calculator.java when you open it. This is because code is not complete. Faculty/Participants are expected to complete the code and run it to see desired output.</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marL="228600" indent="-228600">
              <a:buFont typeface="+mj-lt"/>
              <a:buAutoNum type="arabicPeriod"/>
              <a:defRPr/>
            </a:pPr>
            <a:endParaRPr lang="en-US" dirty="0" smtClean="0"/>
          </a:p>
        </p:txBody>
      </p:sp>
    </p:spTree>
    <p:extLst>
      <p:ext uri="{BB962C8B-B14F-4D97-AF65-F5344CB8AC3E}">
        <p14:creationId xmlns:p14="http://schemas.microsoft.com/office/powerpoint/2010/main" val="295928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1683"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168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1685" name="Rectangle 12"/>
          <p:cNvSpPr>
            <a:spLocks noGrp="1" noChangeArrowheads="1"/>
          </p:cNvSpPr>
          <p:nvPr>
            <p:ph type="sldNum" sz="quarter" idx="5"/>
          </p:nvPr>
        </p:nvSpPr>
        <p:spPr>
          <a:noFill/>
        </p:spPr>
        <p:txBody>
          <a:bodyPr/>
          <a:lstStyle/>
          <a:p>
            <a:fld id="{8B640719-BDE3-4084-AA7F-3530D9444983}" type="slidenum">
              <a:rPr lang="en-US" smtClean="0">
                <a:latin typeface="Arial" pitchFamily="34" charset="0"/>
              </a:rPr>
              <a:pPr/>
              <a:t>6</a:t>
            </a:fld>
            <a:endParaRPr lang="en-US" smtClean="0">
              <a:latin typeface="Arial" pitchFamily="34" charset="0"/>
            </a:endParaRPr>
          </a:p>
        </p:txBody>
      </p:sp>
      <p:sp>
        <p:nvSpPr>
          <p:cNvPr id="71686" name="Rectangle 4"/>
          <p:cNvSpPr>
            <a:spLocks noGrp="1" noRot="1" noChangeAspect="1" noChangeArrowheads="1" noTextEdit="1"/>
          </p:cNvSpPr>
          <p:nvPr>
            <p:ph type="sldImg"/>
          </p:nvPr>
        </p:nvSpPr>
        <p:spPr>
          <a:ln/>
        </p:spPr>
      </p:sp>
      <p:sp>
        <p:nvSpPr>
          <p:cNvPr id="71687"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a:defRPr/>
            </a:pPr>
            <a:r>
              <a:rPr lang="en-US" b="1" dirty="0" smtClean="0">
                <a:latin typeface="Arial" pitchFamily="34" charset="0"/>
              </a:rPr>
              <a:t>COMMENTS</a:t>
            </a:r>
          </a:p>
          <a:p>
            <a:pPr marL="228600" lvl="1" indent="-165100">
              <a:buFont typeface="Wingdings" pitchFamily="2" charset="2"/>
              <a:buChar char="§"/>
              <a:defRPr/>
            </a:pPr>
            <a:r>
              <a:rPr lang="en-US" dirty="0" smtClean="0"/>
              <a:t>It is always a good idea to include comments in your source code. They help the developer understand why specific choices were made, who wrote the code, and when it was written. They might also indicate the code’s version or any information that explains or helps the developer maintain the code.</a:t>
            </a:r>
          </a:p>
          <a:p>
            <a:pPr marL="228600" lvl="1" indent="-165100">
              <a:buFont typeface="Wingdings" pitchFamily="2" charset="2"/>
              <a:buChar char="§"/>
              <a:defRPr/>
            </a:pPr>
            <a:r>
              <a:rPr lang="en-US" dirty="0" smtClean="0"/>
              <a:t>The compiler ignores comments and the text written in the comments does not appear in the class file. In other words, comments are only for the people reading the code and contain information that only they would be interested in.</a:t>
            </a:r>
          </a:p>
          <a:p>
            <a:pPr marL="228600" lvl="1" indent="-165100">
              <a:buFont typeface="Wingdings" pitchFamily="2" charset="2"/>
              <a:buChar char="§"/>
              <a:defRPr/>
            </a:pPr>
            <a:r>
              <a:rPr lang="en-US" dirty="0" smtClean="0"/>
              <a:t>You can add three types of comments in the code: single line, block, and documentation.</a:t>
            </a:r>
          </a:p>
          <a:p>
            <a:pPr marL="228600" lvl="1" indent="-165100">
              <a:buFont typeface="Wingdings" pitchFamily="2" charset="2"/>
              <a:buChar char="§"/>
              <a:defRPr/>
            </a:pPr>
            <a:r>
              <a:rPr lang="en-US" b="1" dirty="0" smtClean="0"/>
              <a:t>The Single Line Comment</a:t>
            </a:r>
          </a:p>
          <a:p>
            <a:pPr marL="457200" lvl="2" indent="-165100">
              <a:buFont typeface="Arial" pitchFamily="34" charset="0"/>
              <a:buChar char="–"/>
              <a:defRPr/>
            </a:pPr>
            <a:r>
              <a:rPr lang="en-US" dirty="0" smtClean="0"/>
              <a:t>If you just need to produce a quick comment that fits on one line your source code, then this is the comment to use.</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b="1" dirty="0" smtClean="0"/>
              <a:t>The Block Comment</a:t>
            </a:r>
          </a:p>
          <a:p>
            <a:pPr marL="457200" lvl="2" indent="-165100">
              <a:buFont typeface="Arial" pitchFamily="34" charset="0"/>
              <a:buChar char="–"/>
              <a:defRPr/>
            </a:pPr>
            <a:r>
              <a:rPr lang="en-US" dirty="0" smtClean="0"/>
              <a:t>This comment is used when you wish to have a lengthier comment section that usually will include carriage returns.</a:t>
            </a:r>
          </a:p>
          <a:p>
            <a:pPr marL="228600" lvl="1" indent="-165100">
              <a:buFont typeface="Wingdings" pitchFamily="2" charset="2"/>
              <a:buChar char="§"/>
              <a:defRPr/>
            </a:pPr>
            <a:endParaRPr lang="en-US" dirty="0" smtClean="0"/>
          </a:p>
          <a:p>
            <a:pPr marL="228600" lvl="1" indent="-165100">
              <a:buFont typeface="Wingdings" pitchFamily="2" charset="2"/>
              <a:buChar char="§"/>
              <a:defRPr/>
            </a:pPr>
            <a:r>
              <a:rPr lang="en-US" b="1" dirty="0" smtClean="0"/>
              <a:t>The Documentation Comment</a:t>
            </a:r>
          </a:p>
          <a:p>
            <a:pPr marL="457200" lvl="2" indent="-165100">
              <a:buFont typeface="Arial" pitchFamily="34" charset="0"/>
              <a:buChar char="–"/>
              <a:defRPr/>
            </a:pPr>
            <a:r>
              <a:rPr lang="en-US" dirty="0" smtClean="0"/>
              <a:t>This is a special form of block comment, you use it with </a:t>
            </a:r>
            <a:r>
              <a:rPr lang="en-US" dirty="0" err="1" smtClean="0"/>
              <a:t>javadoc</a:t>
            </a:r>
            <a:r>
              <a:rPr lang="en-US" dirty="0" smtClean="0"/>
              <a:t>. Essentially, it produces HTML documents that will be part of documentation. </a:t>
            </a:r>
          </a:p>
          <a:p>
            <a:pPr>
              <a:defRPr/>
            </a:pPr>
            <a:endParaRPr lang="en-US" b="1" dirty="0" smtClean="0"/>
          </a:p>
          <a:p>
            <a:pPr>
              <a:defRPr/>
            </a:pPr>
            <a:r>
              <a:rPr lang="en-US" b="1" dirty="0" smtClean="0"/>
              <a:t>Additional Information: </a:t>
            </a:r>
            <a:r>
              <a:rPr lang="en-US" dirty="0" smtClean="0"/>
              <a:t>NA</a:t>
            </a:r>
          </a:p>
          <a:p>
            <a:pPr>
              <a:defRPr/>
            </a:pPr>
            <a:endParaRPr lang="en-US" dirty="0" smtClean="0">
              <a:latin typeface="Arial" pitchFamily="34" charset="0"/>
            </a:endParaRPr>
          </a:p>
        </p:txBody>
      </p:sp>
    </p:spTree>
    <p:extLst>
      <p:ext uri="{BB962C8B-B14F-4D97-AF65-F5344CB8AC3E}">
        <p14:creationId xmlns:p14="http://schemas.microsoft.com/office/powerpoint/2010/main" val="39457909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126979"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12698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126981" name="Rectangle 12"/>
          <p:cNvSpPr>
            <a:spLocks noGrp="1" noChangeArrowheads="1"/>
          </p:cNvSpPr>
          <p:nvPr>
            <p:ph type="sldNum" sz="quarter" idx="5"/>
          </p:nvPr>
        </p:nvSpPr>
        <p:spPr>
          <a:noFill/>
        </p:spPr>
        <p:txBody>
          <a:bodyPr/>
          <a:lstStyle/>
          <a:p>
            <a:fld id="{1B1FB09F-5E1F-4F33-884D-BADDD92E22C1}" type="slidenum">
              <a:rPr lang="en-US" smtClean="0">
                <a:latin typeface="Arial" pitchFamily="34" charset="0"/>
              </a:rPr>
              <a:pPr/>
              <a:t>60</a:t>
            </a:fld>
            <a:endParaRPr lang="en-US" smtClean="0">
              <a:latin typeface="Arial" pitchFamily="34" charset="0"/>
            </a:endParaRPr>
          </a:p>
        </p:txBody>
      </p:sp>
      <p:sp>
        <p:nvSpPr>
          <p:cNvPr id="126982" name="Rectangle 4"/>
          <p:cNvSpPr>
            <a:spLocks noGrp="1" noRot="1" noChangeAspect="1" noChangeArrowheads="1" noTextEdit="1"/>
          </p:cNvSpPr>
          <p:nvPr>
            <p:ph type="sldImg"/>
          </p:nvPr>
        </p:nvSpPr>
        <p:spPr>
          <a:ln/>
        </p:spPr>
      </p:sp>
      <p:sp>
        <p:nvSpPr>
          <p:cNvPr id="126983"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a:t>
            </a:r>
            <a:endParaRPr lang="en-IE" dirty="0" smtClean="0">
              <a:latin typeface="Arial" pitchFamily="34" charset="0"/>
            </a:endParaRPr>
          </a:p>
          <a:p>
            <a:pPr marL="342900" indent="-228600">
              <a:buFont typeface="Wingdings" pitchFamily="2" charset="2"/>
              <a:buChar char="§"/>
              <a:defRPr/>
            </a:pPr>
            <a:r>
              <a:rPr lang="en-IN" dirty="0" smtClean="0"/>
              <a:t>Ask participants for any questions or comments they may have.</a:t>
            </a:r>
          </a:p>
          <a:p>
            <a:pPr marL="342900" indent="-228600">
              <a:buFont typeface="Wingdings" pitchFamily="2" charset="2"/>
              <a:buChar char="§"/>
              <a:defRPr/>
            </a:pPr>
            <a:r>
              <a:rPr lang="en-US" dirty="0" smtClean="0"/>
              <a:t>With this, we have completed this module!</a:t>
            </a:r>
          </a:p>
          <a:p>
            <a:pPr>
              <a:defRPr/>
            </a:pPr>
            <a:endParaRPr lang="en-IE" dirty="0" smtClean="0">
              <a:latin typeface="Arial" pitchFamily="34" charset="0"/>
            </a:endParaRPr>
          </a:p>
        </p:txBody>
      </p:sp>
    </p:spTree>
    <p:extLst>
      <p:ext uri="{BB962C8B-B14F-4D97-AF65-F5344CB8AC3E}">
        <p14:creationId xmlns:p14="http://schemas.microsoft.com/office/powerpoint/2010/main" val="4175710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2707"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270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2709" name="Rectangle 12"/>
          <p:cNvSpPr>
            <a:spLocks noGrp="1" noChangeArrowheads="1"/>
          </p:cNvSpPr>
          <p:nvPr>
            <p:ph type="sldNum" sz="quarter" idx="5"/>
          </p:nvPr>
        </p:nvSpPr>
        <p:spPr>
          <a:noFill/>
        </p:spPr>
        <p:txBody>
          <a:bodyPr/>
          <a:lstStyle/>
          <a:p>
            <a:fld id="{EB127FF8-E259-48F8-9ED9-A312D8952017}" type="slidenum">
              <a:rPr lang="en-US" smtClean="0">
                <a:latin typeface="Arial" pitchFamily="34" charset="0"/>
              </a:rPr>
              <a:pPr/>
              <a:t>7</a:t>
            </a:fld>
            <a:endParaRPr lang="en-US" smtClean="0">
              <a:latin typeface="Arial" pitchFamily="34" charset="0"/>
            </a:endParaRPr>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ln w="9525"/>
        </p:spPr>
        <p:txBody>
          <a:bodyPr/>
          <a:lstStyle/>
          <a:p>
            <a:pPr marL="228600" indent="-228600" eaLnBrk="1" hangingPunct="1">
              <a:defRPr/>
            </a:pPr>
            <a:r>
              <a:rPr lang="en-US" b="1" dirty="0" smtClean="0"/>
              <a:t>Key Message(s):</a:t>
            </a:r>
            <a:endParaRPr lang="en-US" dirty="0" smtClean="0"/>
          </a:p>
          <a:p>
            <a:pPr marL="228600" lvl="1" indent="-165100">
              <a:buFont typeface="Wingdings" pitchFamily="2" charset="2"/>
              <a:buChar char="§"/>
              <a:defRPr/>
            </a:pPr>
            <a:r>
              <a:rPr lang="en-US" dirty="0" smtClean="0"/>
              <a:t>Whitespace</a:t>
            </a:r>
          </a:p>
          <a:p>
            <a:pPr marL="457200" lvl="2" indent="-165100">
              <a:buFont typeface="Arial" pitchFamily="34" charset="0"/>
              <a:buChar char="–"/>
              <a:defRPr/>
            </a:pPr>
            <a:r>
              <a:rPr lang="en-US" dirty="0" smtClean="0"/>
              <a:t>While writing code, it is a good idea to format the code so that it is neat and readable. You can make it more legible by putting spaces, tabs, and completely blank lines between certain elements of the code.</a:t>
            </a:r>
          </a:p>
          <a:p>
            <a:pPr marL="457200" lvl="2" indent="-165100">
              <a:buFont typeface="Arial" pitchFamily="34" charset="0"/>
              <a:buChar char="–"/>
              <a:defRPr/>
            </a:pPr>
            <a:r>
              <a:rPr lang="en-US" dirty="0" smtClean="0"/>
              <a:t>Although adding these extra whitespace characters to your source code increases the size of the source code file, they do not increase the size of the compiled class file. This is because the Java compiler ignores all whitespace surrounding elements of you code. So the line after the ‘Welcome to Java’ print statement was ignored by the compiler. You could go into the source file, remove that blank line, and recompile, and the size of the resulting class file would be the same as before.</a:t>
            </a:r>
          </a:p>
          <a:p>
            <a:pPr marL="457200" lvl="2" indent="-165100">
              <a:buFont typeface="Arial" pitchFamily="34" charset="0"/>
              <a:buChar char="–"/>
              <a:defRPr/>
            </a:pPr>
            <a:r>
              <a:rPr lang="en-US" dirty="0" smtClean="0"/>
              <a:t>Of course, compiler only ignores whitespaces like tabs and blank lines between elements. Spaces within the code are important so do follow proper standards for them.</a:t>
            </a:r>
          </a:p>
          <a:p>
            <a:pPr>
              <a:defRPr/>
            </a:pPr>
            <a:endParaRPr lang="en-US" dirty="0" smtClean="0">
              <a:latin typeface="Arial" pitchFamily="34" charset="0"/>
            </a:endParaRPr>
          </a:p>
          <a:p>
            <a:pPr>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256101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373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373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3733" name="Rectangle 12"/>
          <p:cNvSpPr>
            <a:spLocks noGrp="1" noChangeArrowheads="1"/>
          </p:cNvSpPr>
          <p:nvPr>
            <p:ph type="sldNum" sz="quarter" idx="5"/>
          </p:nvPr>
        </p:nvSpPr>
        <p:spPr>
          <a:noFill/>
        </p:spPr>
        <p:txBody>
          <a:bodyPr/>
          <a:lstStyle/>
          <a:p>
            <a:fld id="{D2099B26-847F-49DB-9A16-4203794645B2}" type="slidenum">
              <a:rPr lang="en-US" smtClean="0">
                <a:latin typeface="Arial" pitchFamily="34" charset="0"/>
              </a:rPr>
              <a:pPr/>
              <a:t>8</a:t>
            </a:fld>
            <a:endParaRPr lang="en-US" smtClean="0">
              <a:latin typeface="Arial" pitchFamily="34" charset="0"/>
            </a:endParaRPr>
          </a:p>
        </p:txBody>
      </p:sp>
      <p:sp>
        <p:nvSpPr>
          <p:cNvPr id="73734" name="Rectangle 4"/>
          <p:cNvSpPr>
            <a:spLocks noGrp="1" noRot="1" noChangeAspect="1" noChangeArrowheads="1" noTextEdit="1"/>
          </p:cNvSpPr>
          <p:nvPr>
            <p:ph type="sldImg"/>
          </p:nvPr>
        </p:nvSpPr>
        <p:spPr>
          <a:ln/>
        </p:spPr>
      </p:sp>
      <p:sp>
        <p:nvSpPr>
          <p:cNvPr id="73735"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379898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7475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747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74757" name="Rectangle 12"/>
          <p:cNvSpPr>
            <a:spLocks noGrp="1" noChangeArrowheads="1"/>
          </p:cNvSpPr>
          <p:nvPr>
            <p:ph type="sldNum" sz="quarter" idx="5"/>
          </p:nvPr>
        </p:nvSpPr>
        <p:spPr>
          <a:noFill/>
        </p:spPr>
        <p:txBody>
          <a:bodyPr/>
          <a:lstStyle/>
          <a:p>
            <a:fld id="{0FFBEC90-4C3C-45DF-98CA-C3CA9E1334DD}" type="slidenum">
              <a:rPr lang="en-US" smtClean="0">
                <a:latin typeface="Arial" pitchFamily="34" charset="0"/>
              </a:rPr>
              <a:pPr/>
              <a:t>9</a:t>
            </a:fld>
            <a:endParaRPr lang="en-US" smtClean="0">
              <a:latin typeface="Arial" pitchFamily="34" charset="0"/>
            </a:endParaRPr>
          </a:p>
        </p:txBody>
      </p:sp>
      <p:sp>
        <p:nvSpPr>
          <p:cNvPr id="74758" name="Rectangle 4"/>
          <p:cNvSpPr>
            <a:spLocks noGrp="1" noRot="1" noChangeAspect="1" noChangeArrowheads="1" noTextEdit="1"/>
          </p:cNvSpPr>
          <p:nvPr>
            <p:ph type="sldImg"/>
          </p:nvPr>
        </p:nvSpPr>
        <p:spPr>
          <a:ln/>
        </p:spPr>
      </p:sp>
      <p:sp>
        <p:nvSpPr>
          <p:cNvPr id="74759" name="Rectangle 5"/>
          <p:cNvSpPr>
            <a:spLocks noGrp="1" noChangeArrowheads="1"/>
          </p:cNvSpPr>
          <p:nvPr>
            <p:ph type="body" idx="1"/>
          </p:nvPr>
        </p:nvSpPr>
        <p:spPr>
          <a:ln w="9525"/>
        </p:spPr>
        <p:txBody>
          <a:bodyPr/>
          <a:lstStyle/>
          <a:p>
            <a:pPr marL="228600" indent="-228600" eaLnBrk="1" hangingPunct="1">
              <a:defRPr/>
            </a:pPr>
            <a:r>
              <a:rPr lang="en-US" b="1" dirty="0" smtClean="0"/>
              <a:t>Key Message(s):</a:t>
            </a:r>
            <a:r>
              <a:rPr lang="en-US" dirty="0" smtClean="0"/>
              <a:t> NA</a:t>
            </a:r>
          </a:p>
          <a:p>
            <a:pPr eaLnBrk="1" hangingPunct="1">
              <a:defRPr/>
            </a:pPr>
            <a:endParaRPr lang="en-US" dirty="0" smtClean="0"/>
          </a:p>
          <a:p>
            <a:pPr eaLnBrk="1" hangingPunct="1">
              <a:defRPr/>
            </a:pPr>
            <a:r>
              <a:rPr lang="en-US" b="1" dirty="0" smtClean="0"/>
              <a:t>Additional Information: </a:t>
            </a:r>
            <a:r>
              <a:rPr lang="en-US" dirty="0" smtClean="0"/>
              <a:t>NA</a:t>
            </a:r>
            <a:endParaRPr lang="en-IE" dirty="0" smtClean="0">
              <a:latin typeface="Arial" pitchFamily="34" charset="0"/>
            </a:endParaRPr>
          </a:p>
          <a:p>
            <a:pPr>
              <a:defRPr/>
            </a:pPr>
            <a:endParaRPr lang="en-US" dirty="0" smtClean="0">
              <a:latin typeface="Arial" pitchFamily="34" charset="0"/>
            </a:endParaRPr>
          </a:p>
        </p:txBody>
      </p:sp>
    </p:spTree>
    <p:extLst>
      <p:ext uri="{BB962C8B-B14F-4D97-AF65-F5344CB8AC3E}">
        <p14:creationId xmlns:p14="http://schemas.microsoft.com/office/powerpoint/2010/main" val="349372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F131402-DAAF-4673-B24E-96723B6A0B1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61ED3D0D-FBB8-44D1-8FE9-BC1AEAD45E0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F78F912-22DB-4BD7-9835-27DA4969E95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userDrawn="1"/>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7" name="Rectangle 6"/>
          <p:cNvSpPr>
            <a:spLocks noChangeArrowheads="1"/>
          </p:cNvSpPr>
          <p:nvPr userDrawn="1"/>
        </p:nvSpPr>
        <p:spPr bwMode="auto">
          <a:xfrm>
            <a:off x="419100" y="6553200"/>
            <a:ext cx="7435850" cy="228600"/>
          </a:xfrm>
          <a:prstGeom prst="rect">
            <a:avLst/>
          </a:prstGeom>
          <a:noFill/>
          <a:ln w="12700">
            <a:noFill/>
            <a:miter lim="800000"/>
            <a:headEnd/>
            <a:tailEnd/>
          </a:ln>
          <a:effectLst/>
        </p:spPr>
        <p:txBody>
          <a:bodyPr wrap="none" lIns="90488" tIns="44450" rIns="90488" bIns="44450">
            <a:spAutoFit/>
          </a:bodyPr>
          <a:lstStyle/>
          <a:p>
            <a:pPr marL="342900" indent="-342900" eaLnBrk="0" hangingPunct="0">
              <a:buClr>
                <a:schemeClr val="tx1"/>
              </a:buClr>
              <a:defRPr/>
            </a:pPr>
            <a:r>
              <a:rPr lang="en-US" sz="900" dirty="0">
                <a:latin typeface="Arial" charset="0"/>
              </a:rPr>
              <a:t>Copyright © 2011 Accenture All Rights Reserved. Accenture, its logo, and Accenture High Performance Delivered are trademarks of Accenture.</a:t>
            </a:r>
          </a:p>
        </p:txBody>
      </p:sp>
      <p:pic>
        <p:nvPicPr>
          <p:cNvPr id="8" name="Picture 6" descr="SigHPD_Sz3_2X_gray.png"/>
          <p:cNvPicPr>
            <a:picLocks noChangeAspect="1"/>
          </p:cNvPicPr>
          <p:nvPr userDrawn="1"/>
        </p:nvPicPr>
        <p:blipFill>
          <a:blip r:embed="rId3"/>
          <a:srcRect/>
          <a:stretch>
            <a:fillRect/>
          </a:stretch>
        </p:blipFill>
        <p:spPr bwMode="auto">
          <a:xfrm>
            <a:off x="533400" y="2478088"/>
            <a:ext cx="2743200" cy="1430337"/>
          </a:xfrm>
          <a:prstGeom prst="rect">
            <a:avLst/>
          </a:prstGeom>
          <a:noFill/>
          <a:ln w="9525">
            <a:noFill/>
            <a:miter lim="800000"/>
            <a:headEnd/>
            <a:tailEnd/>
          </a:ln>
        </p:spPr>
      </p:pic>
      <p:pic>
        <p:nvPicPr>
          <p:cNvPr id="9" name="Picture 7" descr="A4_Code_2 [Converted])pool blue"/>
          <p:cNvPicPr>
            <a:picLocks noChangeAspect="1" noChangeArrowheads="1"/>
          </p:cNvPicPr>
          <p:nvPr userDrawn="1"/>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a:t>/ click to add course name /</a:t>
            </a:r>
          </a:p>
        </p:txBody>
      </p:sp>
      <p:sp>
        <p:nvSpPr>
          <p:cNvPr id="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a:t>Click to add module number and name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EBAFAAFC-6B32-45D2-B165-5EE4DE6B982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23" name="Picture 2" descr="14 laptopgirlside"/>
          <p:cNvPicPr>
            <a:picLocks noChangeAspect="1" noChangeArrowheads="1"/>
          </p:cNvPicPr>
          <p:nvPr userDrawn="1"/>
        </p:nvPicPr>
        <p:blipFill>
          <a:blip r:embed="rId4"/>
          <a:srcRect l="3226"/>
          <a:stretch>
            <a:fillRect/>
          </a:stretch>
        </p:blipFill>
        <p:spPr bwMode="auto">
          <a:xfrm>
            <a:off x="0" y="0"/>
            <a:ext cx="9144000" cy="6862763"/>
          </a:xfrm>
          <a:prstGeom prst="rect">
            <a:avLst/>
          </a:prstGeom>
          <a:noFill/>
          <a:ln w="9525">
            <a:noFill/>
            <a:miter lim="800000"/>
            <a:headEnd/>
            <a:tailEnd/>
          </a:ln>
        </p:spPr>
      </p:pic>
      <p:sp>
        <p:nvSpPr>
          <p:cNvPr id="24" name="Rectangle 23"/>
          <p:cNvSpPr>
            <a:spLocks noChangeArrowheads="1"/>
          </p:cNvSpPr>
          <p:nvPr userDrawn="1"/>
        </p:nvSpPr>
        <p:spPr bwMode="auto">
          <a:xfrm>
            <a:off x="419100" y="6553200"/>
            <a:ext cx="7435850" cy="228600"/>
          </a:xfrm>
          <a:prstGeom prst="rect">
            <a:avLst/>
          </a:prstGeom>
          <a:noFill/>
          <a:ln w="12700">
            <a:noFill/>
            <a:miter lim="800000"/>
            <a:headEnd/>
            <a:tailEnd/>
          </a:ln>
          <a:effectLst/>
        </p:spPr>
        <p:txBody>
          <a:bodyPr wrap="none" lIns="90488" tIns="44450" rIns="90488" bIns="44450">
            <a:spAutoFit/>
          </a:bodyPr>
          <a:lstStyle/>
          <a:p>
            <a:pPr marL="342900" indent="-342900" eaLnBrk="0" hangingPunct="0">
              <a:buClr>
                <a:schemeClr val="tx1"/>
              </a:buClr>
              <a:defRPr/>
            </a:pPr>
            <a:r>
              <a:rPr lang="en-US" sz="900" dirty="0">
                <a:latin typeface="Arial" charset="0"/>
              </a:rPr>
              <a:t>Copyright © 2011 Accenture All Rights Reserved. Accenture, its logo, and Accenture High Performance Delivered are trademarks of Accenture.</a:t>
            </a:r>
          </a:p>
        </p:txBody>
      </p:sp>
      <p:pic>
        <p:nvPicPr>
          <p:cNvPr id="25" name="Picture 6" descr="SigHPD_Sz3_2X_gray.png"/>
          <p:cNvPicPr>
            <a:picLocks noChangeAspect="1"/>
          </p:cNvPicPr>
          <p:nvPr userDrawn="1"/>
        </p:nvPicPr>
        <p:blipFill>
          <a:blip r:embed="rId5"/>
          <a:srcRect/>
          <a:stretch>
            <a:fillRect/>
          </a:stretch>
        </p:blipFill>
        <p:spPr bwMode="auto">
          <a:xfrm>
            <a:off x="533400" y="2478088"/>
            <a:ext cx="2743200" cy="1430337"/>
          </a:xfrm>
          <a:prstGeom prst="rect">
            <a:avLst/>
          </a:prstGeom>
          <a:noFill/>
          <a:ln w="9525">
            <a:noFill/>
            <a:miter lim="800000"/>
            <a:headEnd/>
            <a:tailEnd/>
          </a:ln>
        </p:spPr>
      </p:pic>
      <p:pic>
        <p:nvPicPr>
          <p:cNvPr id="26" name="Picture 7" descr="A4_Code_2 [Converted])pool blue"/>
          <p:cNvPicPr>
            <a:picLocks noChangeAspect="1" noChangeArrowheads="1"/>
          </p:cNvPicPr>
          <p:nvPr userDrawn="1"/>
        </p:nvPicPr>
        <p:blipFill>
          <a:blip r:embed="rId6"/>
          <a:srcRect/>
          <a:stretch>
            <a:fillRect/>
          </a:stretch>
        </p:blipFill>
        <p:spPr bwMode="auto">
          <a:xfrm>
            <a:off x="0" y="3425825"/>
            <a:ext cx="9140825" cy="38100"/>
          </a:xfrm>
          <a:prstGeom prst="rect">
            <a:avLst/>
          </a:prstGeom>
          <a:noFill/>
          <a:ln w="9525">
            <a:noFill/>
            <a:miter lim="800000"/>
            <a:headEnd/>
            <a:tailEnd/>
          </a:ln>
        </p:spPr>
      </p:pic>
    </p:spTree>
    <p:extLst>
      <p:ext uri="{BB962C8B-B14F-4D97-AF65-F5344CB8AC3E}">
        <p14:creationId xmlns:p14="http://schemas.microsoft.com/office/powerpoint/2010/main" val="23695015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52E946C1-268B-4F1E-AE8B-312990C2B14E}"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01/12/2015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01/12/2015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01/12/2015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DB5FD85A-64D2-476B-917D-1975009456D0}"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01/12/2015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01/12/2015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01/12/2015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93C87E9E-7CB1-4701-8003-2960D0A9E7A2}"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01/12/2015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01/12/2015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01/12/2015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8F6600C6-9A59-4B1F-8FE6-C3DCCE926C72}"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01/12/2015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01/12/2015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01/12/2015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2ABE2C71-655B-492B-903D-B1711BAE6B34}"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01/12/2015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01/12/2015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01/12/2015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F6EDE1A2-555A-4F13-88E9-57D14B5FABEA}"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01/12/2015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01/12/2015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01/12/2015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C1887F12-78A4-4211-A6DE-1D2E65AB0CB4}"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01/12/2015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01/12/2015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3.xml"/><Relationship Id="rId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9.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A99D2B8E-A96F-44EA-8AC3-459311923F5F}"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latin typeface="Arial" charset="0"/>
              </a:rPr>
              <a:t>Copyright </a:t>
            </a:r>
            <a:r>
              <a:rPr lang="en-US" sz="900">
                <a:latin typeface="Arial" charset="0"/>
              </a:rPr>
              <a:t>© 2011 </a:t>
            </a:r>
            <a:r>
              <a:rPr lang="en-US" sz="900" dirty="0">
                <a:latin typeface="Arial" charset="0"/>
              </a:rPr>
              <a:t>Accenture All Rights Reserved. Accenture, its logo, and Accenture High Performance Delivered are trademarks of Accenture.</a:t>
            </a:r>
          </a:p>
        </p:txBody>
      </p:sp>
      <p:sp>
        <p:nvSpPr>
          <p:cNvPr id="2051"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27"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smtClean="0"/>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smtClean="0"/>
              <a:t>Click to edit Master text styles</a:t>
            </a:r>
          </a:p>
          <a:p>
            <a:pPr lvl="1"/>
            <a:r>
              <a:rPr lang="en-US" altLang="pt-BR" smtClean="0"/>
              <a:t>Second level</a:t>
            </a:r>
          </a:p>
          <a:p>
            <a:pPr lvl="2"/>
            <a:r>
              <a:rPr lang="en-US" altLang="pt-BR" smtClean="0"/>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spTree>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01/12/2015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01/12/2015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01/12/2015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01/12/2015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01/12/2015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01/12/2015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slide" Target="slide8.xml"/><Relationship Id="rId18" Type="http://schemas.openxmlformats.org/officeDocument/2006/relationships/slide" Target="slide28.xml"/><Relationship Id="rId26" Type="http://schemas.openxmlformats.org/officeDocument/2006/relationships/slide" Target="slide49.xml"/><Relationship Id="rId3" Type="http://schemas.openxmlformats.org/officeDocument/2006/relationships/slide" Target="slide45.xml"/><Relationship Id="rId21" Type="http://schemas.openxmlformats.org/officeDocument/2006/relationships/slide" Target="slide13.xml"/><Relationship Id="rId34" Type="http://schemas.openxmlformats.org/officeDocument/2006/relationships/slide" Target="slide11.xml"/><Relationship Id="rId7" Type="http://schemas.openxmlformats.org/officeDocument/2006/relationships/slide" Target="slide9.xml"/><Relationship Id="rId12" Type="http://schemas.openxmlformats.org/officeDocument/2006/relationships/slide" Target="slide22.xml"/><Relationship Id="rId17" Type="http://schemas.openxmlformats.org/officeDocument/2006/relationships/slide" Target="slide3.xml"/><Relationship Id="rId25" Type="http://schemas.openxmlformats.org/officeDocument/2006/relationships/slide" Target="slide5.xml"/><Relationship Id="rId33" Type="http://schemas.openxmlformats.org/officeDocument/2006/relationships/slide" Target="slide35.xml"/><Relationship Id="rId2" Type="http://schemas.openxmlformats.org/officeDocument/2006/relationships/notesSlide" Target="../notesSlides/notesSlide12.xml"/><Relationship Id="rId16" Type="http://schemas.openxmlformats.org/officeDocument/2006/relationships/slide" Target="slide6.xml"/><Relationship Id="rId20" Type="http://schemas.openxmlformats.org/officeDocument/2006/relationships/slide" Target="slide20.xml"/><Relationship Id="rId29"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slide" Target="slide24.xml"/><Relationship Id="rId11" Type="http://schemas.openxmlformats.org/officeDocument/2006/relationships/slide" Target="slide38.xml"/><Relationship Id="rId24" Type="http://schemas.openxmlformats.org/officeDocument/2006/relationships/slide" Target="slide27.xml"/><Relationship Id="rId32" Type="http://schemas.openxmlformats.org/officeDocument/2006/relationships/slide" Target="slide48.xml"/><Relationship Id="rId5" Type="http://schemas.openxmlformats.org/officeDocument/2006/relationships/slide" Target="slide40.xml"/><Relationship Id="rId15" Type="http://schemas.openxmlformats.org/officeDocument/2006/relationships/slide" Target="slide37.xml"/><Relationship Id="rId23" Type="http://schemas.openxmlformats.org/officeDocument/2006/relationships/slide" Target="slide53.xml"/><Relationship Id="rId28" Type="http://schemas.openxmlformats.org/officeDocument/2006/relationships/slide" Target="slide47.xml"/><Relationship Id="rId36" Type="http://schemas.openxmlformats.org/officeDocument/2006/relationships/slide" Target="slide14.xml"/><Relationship Id="rId10" Type="http://schemas.openxmlformats.org/officeDocument/2006/relationships/slide" Target="slide30.xml"/><Relationship Id="rId19" Type="http://schemas.openxmlformats.org/officeDocument/2006/relationships/slide" Target="slide34.xml"/><Relationship Id="rId31" Type="http://schemas.openxmlformats.org/officeDocument/2006/relationships/slide" Target="slide4.xml"/><Relationship Id="rId4" Type="http://schemas.openxmlformats.org/officeDocument/2006/relationships/slide" Target="slide31.xml"/><Relationship Id="rId9" Type="http://schemas.openxmlformats.org/officeDocument/2006/relationships/slide" Target="slide42.xml"/><Relationship Id="rId14" Type="http://schemas.openxmlformats.org/officeDocument/2006/relationships/slide" Target="slide55.xml"/><Relationship Id="rId22" Type="http://schemas.openxmlformats.org/officeDocument/2006/relationships/slide" Target="slide51.xml"/><Relationship Id="rId27" Type="http://schemas.openxmlformats.org/officeDocument/2006/relationships/slide" Target="slide36.xml"/><Relationship Id="rId30" Type="http://schemas.openxmlformats.org/officeDocument/2006/relationships/slide" Target="slide16.xml"/><Relationship Id="rId35" Type="http://schemas.openxmlformats.org/officeDocument/2006/relationships/slide" Target="slide1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8"/>
          <p:cNvSpPr>
            <a:spLocks noGrp="1"/>
          </p:cNvSpPr>
          <p:nvPr>
            <p:ph type="ctrTitle"/>
          </p:nvPr>
        </p:nvSpPr>
        <p:spPr>
          <a:xfrm>
            <a:off x="435220" y="4585581"/>
            <a:ext cx="4680000" cy="1329595"/>
          </a:xfrm>
          <a:noFill/>
          <a:ln w="9525">
            <a:noFill/>
            <a:miter lim="800000"/>
            <a:headEnd/>
            <a:tailEnd/>
          </a:ln>
        </p:spPr>
        <p:txBody>
          <a:bodyPr/>
          <a:lstStyle/>
          <a:p>
            <a:pPr eaLnBrk="0" hangingPunct="0">
              <a:lnSpc>
                <a:spcPct val="90000"/>
              </a:lnSpc>
            </a:pPr>
            <a:r>
              <a:rPr lang="en-US" sz="3200" dirty="0">
                <a:solidFill>
                  <a:schemeClr val="accent2"/>
                </a:solidFill>
                <a:ea typeface="+mn-ea"/>
                <a:cs typeface="+mn-cs"/>
              </a:rPr>
              <a:t>Application Delivery</a:t>
            </a:r>
            <a:br>
              <a:rPr lang="en-US" sz="3200" dirty="0">
                <a:solidFill>
                  <a:schemeClr val="accent2"/>
                </a:solidFill>
                <a:ea typeface="+mn-ea"/>
                <a:cs typeface="+mn-cs"/>
              </a:rPr>
            </a:br>
            <a:r>
              <a:rPr lang="en-US" sz="3200" dirty="0">
                <a:solidFill>
                  <a:schemeClr val="accent2"/>
                </a:solidFill>
                <a:ea typeface="+mn-ea"/>
                <a:cs typeface="+mn-cs"/>
              </a:rPr>
              <a:t>Fundamentals: Java </a:t>
            </a:r>
            <a:br>
              <a:rPr lang="en-US" sz="3200" dirty="0">
                <a:solidFill>
                  <a:schemeClr val="accent2"/>
                </a:solidFill>
                <a:ea typeface="+mn-ea"/>
                <a:cs typeface="+mn-cs"/>
              </a:rPr>
            </a:br>
            <a:endParaRPr lang="en-GB" sz="3200" dirty="0">
              <a:solidFill>
                <a:schemeClr val="accent2"/>
              </a:solidFill>
              <a:ea typeface="+mn-ea"/>
              <a:cs typeface="+mn-cs"/>
            </a:endParaRPr>
          </a:p>
        </p:txBody>
      </p:sp>
      <p:sp>
        <p:nvSpPr>
          <p:cNvPr id="4099" name="Subtitle 9"/>
          <p:cNvSpPr>
            <a:spLocks noGrp="1"/>
          </p:cNvSpPr>
          <p:nvPr>
            <p:ph type="subTitle" idx="1"/>
          </p:nvPr>
        </p:nvSpPr>
        <p:spPr>
          <a:xfrm>
            <a:off x="460372" y="5528265"/>
            <a:ext cx="4680000" cy="276999"/>
          </a:xfrm>
          <a:noFill/>
          <a:ln w="9525">
            <a:noFill/>
            <a:miter lim="800000"/>
            <a:headEnd/>
            <a:tailEnd/>
          </a:ln>
        </p:spPr>
        <p:txBody>
          <a:bodyPr/>
          <a:lstStyle/>
          <a:p>
            <a:pPr eaLnBrk="0" hangingPunct="0">
              <a:lnSpc>
                <a:spcPct val="90000"/>
              </a:lnSpc>
              <a:spcBef>
                <a:spcPct val="0"/>
              </a:spcBef>
              <a:buClr>
                <a:schemeClr val="tx1"/>
              </a:buClr>
            </a:pPr>
            <a:r>
              <a:rPr lang="en-US" sz="2000" dirty="0">
                <a:solidFill>
                  <a:srgbClr val="003300"/>
                </a:solidFill>
                <a:ea typeface="+mn-ea"/>
                <a:cs typeface="+mn-cs"/>
              </a:rPr>
              <a:t>Module 3: Language Fundamentals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395288" y="2333625"/>
            <a:ext cx="6346825" cy="1081088"/>
          </a:xfrm>
          <a:prstGeom prst="rect">
            <a:avLst/>
          </a:prstGeom>
          <a:solidFill>
            <a:srgbClr val="D6EDBD"/>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a:solidFill>
                <a:srgbClr val="000000"/>
              </a:solidFill>
            </a:endParaRPr>
          </a:p>
        </p:txBody>
      </p:sp>
      <p:sp>
        <p:nvSpPr>
          <p:cNvPr id="13315"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F8AD1CE-C2D8-44E1-B142-58770BF4B177}" type="slidenum">
              <a:rPr lang="en-US"/>
              <a:pPr algn="r" eaLnBrk="0" hangingPunct="0">
                <a:spcBef>
                  <a:spcPct val="0"/>
                </a:spcBef>
                <a:buClrTx/>
              </a:pPr>
              <a:t>10</a:t>
            </a:fld>
            <a:endParaRPr lang="en-US"/>
          </a:p>
        </p:txBody>
      </p:sp>
      <p:sp>
        <p:nvSpPr>
          <p:cNvPr id="13316" name="Rectangle 2"/>
          <p:cNvSpPr>
            <a:spLocks noGrp="1" noChangeArrowheads="1"/>
          </p:cNvSpPr>
          <p:nvPr>
            <p:ph type="title" idx="4294967295"/>
          </p:nvPr>
        </p:nvSpPr>
        <p:spPr/>
        <p:txBody>
          <a:bodyPr/>
          <a:lstStyle/>
          <a:p>
            <a:pPr eaLnBrk="1" hangingPunct="1"/>
            <a:r>
              <a:rPr lang="en-US" smtClean="0"/>
              <a:t>The ‘main( )’ Method</a:t>
            </a:r>
          </a:p>
        </p:txBody>
      </p:sp>
      <p:sp>
        <p:nvSpPr>
          <p:cNvPr id="13317" name="Rectangle 3"/>
          <p:cNvSpPr>
            <a:spLocks noGrp="1" noChangeArrowheads="1"/>
          </p:cNvSpPr>
          <p:nvPr>
            <p:ph type="body" idx="4294967295"/>
          </p:nvPr>
        </p:nvSpPr>
        <p:spPr/>
        <p:txBody>
          <a:bodyPr lIns="90488" tIns="44450" rIns="90488" bIns="44450"/>
          <a:lstStyle/>
          <a:p>
            <a:pPr eaLnBrk="1" hangingPunct="1"/>
            <a:r>
              <a:rPr lang="en-US" smtClean="0"/>
              <a:t>The ‘main’ method is where the execution of a java application begins</a:t>
            </a:r>
          </a:p>
          <a:p>
            <a:pPr eaLnBrk="1" hangingPunct="1"/>
            <a:endParaRPr lang="en-US" sz="1300" smtClean="0"/>
          </a:p>
          <a:p>
            <a:pPr eaLnBrk="1" hangingPunct="1"/>
            <a:endParaRPr lang="en-US" sz="1300" smtClean="0"/>
          </a:p>
          <a:p>
            <a:pPr lvl="1" eaLnBrk="1" hangingPunct="1">
              <a:buFontTx/>
              <a:buNone/>
            </a:pPr>
            <a:r>
              <a:rPr lang="en-US" sz="1600" b="1" smtClean="0"/>
              <a:t>Syntax: public static void main( String[] args ) {</a:t>
            </a:r>
          </a:p>
          <a:p>
            <a:pPr lvl="1" eaLnBrk="1" hangingPunct="1">
              <a:buFontTx/>
              <a:buNone/>
            </a:pPr>
            <a:r>
              <a:rPr lang="en-US" sz="1600" b="1" smtClean="0"/>
              <a:t>			//Main method implementation goes here</a:t>
            </a:r>
          </a:p>
          <a:p>
            <a:pPr lvl="1" eaLnBrk="1" hangingPunct="1">
              <a:buFontTx/>
              <a:buNone/>
            </a:pPr>
            <a:r>
              <a:rPr lang="en-US" sz="1600" b="1" smtClean="0"/>
              <a:t>		 }</a:t>
            </a:r>
          </a:p>
          <a:p>
            <a:pPr lvl="1" eaLnBrk="1" hangingPunct="1">
              <a:buFontTx/>
              <a:buNone/>
            </a:pPr>
            <a:endParaRPr lang="en-US" sz="1600" b="1" smtClean="0"/>
          </a:p>
          <a:p>
            <a:pPr lvl="1" eaLnBrk="1" hangingPunct="1">
              <a:buFontTx/>
              <a:buNone/>
            </a:pPr>
            <a:endParaRPr lang="en-US" sz="1600" b="1" smtClean="0"/>
          </a:p>
          <a:p>
            <a:pPr eaLnBrk="1" hangingPunct="1"/>
            <a:r>
              <a:rPr lang="en-US" smtClean="0"/>
              <a:t>Classes that have a main method declared inside serve as the starting point of the application </a:t>
            </a:r>
          </a:p>
          <a:p>
            <a:pPr eaLnBrk="1" hangingPunct="1">
              <a:buFontTx/>
              <a:buNone/>
            </a:pPr>
            <a:endParaRPr lang="en-US" sz="1800" b="1" smtClean="0"/>
          </a:p>
          <a:p>
            <a:pPr lvl="1" eaLnBrk="1" hangingPunct="1">
              <a:buFontTx/>
              <a:buNone/>
            </a:pPr>
            <a:endParaRPr lang="en-US" sz="1800" b="1" i="1" smtClean="0"/>
          </a:p>
          <a:p>
            <a:pPr eaLnBrk="1" hangingPunct="1">
              <a:buFontTx/>
              <a:buNone/>
            </a:pPr>
            <a:r>
              <a:rPr lang="en-US" sz="1300" i="1" smtClean="0"/>
              <a:t>	</a:t>
            </a:r>
            <a:endParaRPr lang="en-US" sz="1400" i="1" smtClean="0">
              <a:solidFill>
                <a:srgbClr val="B2B2B2"/>
              </a:solidFill>
            </a:endParaRPr>
          </a:p>
        </p:txBody>
      </p:sp>
      <p:sp>
        <p:nvSpPr>
          <p:cNvPr id="6" name="Content Placeholder 9"/>
          <p:cNvSpPr txBox="1">
            <a:spLocks/>
          </p:cNvSpPr>
          <p:nvPr/>
        </p:nvSpPr>
        <p:spPr bwMode="gray">
          <a:xfrm>
            <a:off x="896938" y="5478463"/>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MainSample.java sample code.</a:t>
            </a:r>
          </a:p>
        </p:txBody>
      </p:sp>
      <p:sp>
        <p:nvSpPr>
          <p:cNvPr id="7" name="Rounded Rectangle 6"/>
          <p:cNvSpPr/>
          <p:nvPr/>
        </p:nvSpPr>
        <p:spPr bwMode="auto">
          <a:xfrm>
            <a:off x="457200" y="547788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82A94A9-D36E-4D11-8335-5CEDED226F7C}" type="slidenum">
              <a:rPr lang="en-US"/>
              <a:pPr algn="r" eaLnBrk="0" hangingPunct="0">
                <a:spcBef>
                  <a:spcPct val="0"/>
                </a:spcBef>
                <a:buClrTx/>
              </a:pPr>
              <a:t>11</a:t>
            </a:fld>
            <a:endParaRPr lang="en-US"/>
          </a:p>
        </p:txBody>
      </p:sp>
      <p:sp>
        <p:nvSpPr>
          <p:cNvPr id="14339" name="Rectangle 2"/>
          <p:cNvSpPr>
            <a:spLocks noGrp="1" noChangeArrowheads="1"/>
          </p:cNvSpPr>
          <p:nvPr>
            <p:ph type="title" idx="4294967295"/>
          </p:nvPr>
        </p:nvSpPr>
        <p:spPr/>
        <p:txBody>
          <a:bodyPr/>
          <a:lstStyle/>
          <a:p>
            <a:pPr eaLnBrk="1" hangingPunct="1"/>
            <a:r>
              <a:rPr lang="en-US" smtClean="0"/>
              <a:t>The ‘main( )’ Method</a:t>
            </a:r>
          </a:p>
        </p:txBody>
      </p:sp>
      <p:sp>
        <p:nvSpPr>
          <p:cNvPr id="14340" name="Text Box 3"/>
          <p:cNvSpPr txBox="1">
            <a:spLocks noChangeArrowheads="1"/>
          </p:cNvSpPr>
          <p:nvPr/>
        </p:nvSpPr>
        <p:spPr bwMode="auto">
          <a:xfrm>
            <a:off x="876300" y="1231900"/>
            <a:ext cx="1765300" cy="396875"/>
          </a:xfrm>
          <a:prstGeom prst="rect">
            <a:avLst/>
          </a:prstGeom>
          <a:solidFill>
            <a:schemeClr val="bg1"/>
          </a:solidFill>
          <a:ln w="9525" algn="ctr">
            <a:noFill/>
            <a:miter lim="800000"/>
            <a:headEnd/>
            <a:tailEnd/>
          </a:ln>
        </p:spPr>
        <p:txBody>
          <a:bodyPr>
            <a:spAutoFit/>
          </a:bodyPr>
          <a:lstStyle/>
          <a:p>
            <a:pPr>
              <a:lnSpc>
                <a:spcPct val="100000"/>
              </a:lnSpc>
              <a:spcBef>
                <a:spcPct val="50000"/>
              </a:spcBef>
              <a:buClrTx/>
            </a:pPr>
            <a:endParaRPr lang="en-US" sz="2000" b="1">
              <a:latin typeface="Arial Unicode MS" pitchFamily="34" charset="-128"/>
              <a:ea typeface="Arial Unicode MS" pitchFamily="34" charset="-128"/>
              <a:cs typeface="Arial Unicode MS" pitchFamily="34" charset="-128"/>
            </a:endParaRPr>
          </a:p>
        </p:txBody>
      </p:sp>
      <p:sp>
        <p:nvSpPr>
          <p:cNvPr id="14341" name="AutoShape 4"/>
          <p:cNvSpPr>
            <a:spLocks/>
          </p:cNvSpPr>
          <p:nvPr/>
        </p:nvSpPr>
        <p:spPr bwMode="auto">
          <a:xfrm>
            <a:off x="254000" y="1498600"/>
            <a:ext cx="2819400" cy="1143000"/>
          </a:xfrm>
          <a:prstGeom prst="accentBorderCallout2">
            <a:avLst>
              <a:gd name="adj1" fmla="val 10000"/>
              <a:gd name="adj2" fmla="val 102704"/>
              <a:gd name="adj3" fmla="val 10000"/>
              <a:gd name="adj4" fmla="val 124773"/>
              <a:gd name="adj5" fmla="val 226667"/>
              <a:gd name="adj6" fmla="val 147750"/>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600"/>
          </a:p>
          <a:p>
            <a:pPr algn="l">
              <a:lnSpc>
                <a:spcPct val="100000"/>
              </a:lnSpc>
              <a:spcBef>
                <a:spcPct val="50000"/>
              </a:spcBef>
              <a:buClrTx/>
            </a:pPr>
            <a:r>
              <a:rPr lang="en-US" sz="1400"/>
              <a:t>This line begins the </a:t>
            </a:r>
            <a:r>
              <a:rPr lang="en-US" sz="1400">
                <a:latin typeface="Courier New" pitchFamily="49" charset="0"/>
              </a:rPr>
              <a:t>main() </a:t>
            </a:r>
            <a:r>
              <a:rPr lang="en-US" sz="1400"/>
              <a:t>method. This is the line at which the program will begin executing.</a:t>
            </a:r>
            <a:endParaRPr lang="en-US" sz="1400">
              <a:solidFill>
                <a:srgbClr val="009900"/>
              </a:solidFill>
            </a:endParaRPr>
          </a:p>
          <a:p>
            <a:pPr algn="l">
              <a:lnSpc>
                <a:spcPct val="100000"/>
              </a:lnSpc>
              <a:spcBef>
                <a:spcPct val="50000"/>
              </a:spcBef>
              <a:buClrTx/>
            </a:pPr>
            <a:endParaRPr lang="en-US" sz="1400"/>
          </a:p>
        </p:txBody>
      </p:sp>
      <p:sp>
        <p:nvSpPr>
          <p:cNvPr id="14342" name="Text Box 5"/>
          <p:cNvSpPr txBox="1">
            <a:spLocks noChangeArrowheads="1"/>
          </p:cNvSpPr>
          <p:nvPr/>
        </p:nvSpPr>
        <p:spPr bwMode="auto">
          <a:xfrm>
            <a:off x="520700" y="128270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latin typeface="Courier New" pitchFamily="49" charset="0"/>
                <a:ea typeface="Arial Unicode MS" pitchFamily="34" charset="-128"/>
                <a:cs typeface="Arial Unicode MS" pitchFamily="34" charset="-128"/>
              </a:rPr>
              <a:t>main()</a:t>
            </a:r>
            <a:r>
              <a:rPr lang="en-US" sz="1600" b="1">
                <a:ea typeface="Arial Unicode MS" pitchFamily="34" charset="-128"/>
                <a:cs typeface="Arial Unicode MS" pitchFamily="34" charset="-128"/>
              </a:rPr>
              <a:t> method</a:t>
            </a:r>
          </a:p>
        </p:txBody>
      </p:sp>
      <p:sp>
        <p:nvSpPr>
          <p:cNvPr id="14343" name="AutoShape 6"/>
          <p:cNvSpPr>
            <a:spLocks/>
          </p:cNvSpPr>
          <p:nvPr/>
        </p:nvSpPr>
        <p:spPr bwMode="auto">
          <a:xfrm>
            <a:off x="330200" y="4811713"/>
            <a:ext cx="2819400" cy="1414462"/>
          </a:xfrm>
          <a:prstGeom prst="accentBorderCallout2">
            <a:avLst>
              <a:gd name="adj1" fmla="val 8079"/>
              <a:gd name="adj2" fmla="val 102704"/>
              <a:gd name="adj3" fmla="val 8079"/>
              <a:gd name="adj4" fmla="val 217060"/>
              <a:gd name="adj5" fmla="val -37259"/>
              <a:gd name="adj6" fmla="val 236824"/>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600"/>
          </a:p>
          <a:p>
            <a:pPr algn="l">
              <a:lnSpc>
                <a:spcPct val="100000"/>
              </a:lnSpc>
              <a:spcBef>
                <a:spcPct val="50000"/>
              </a:spcBef>
              <a:buClrTx/>
            </a:pPr>
            <a:r>
              <a:rPr lang="en-US" sz="1400"/>
              <a:t>Declares a parameter named </a:t>
            </a:r>
            <a:r>
              <a:rPr lang="en-US" sz="1400">
                <a:latin typeface="Courier New" pitchFamily="49" charset="0"/>
              </a:rPr>
              <a:t>args</a:t>
            </a:r>
            <a:r>
              <a:rPr lang="en-US" sz="1400"/>
              <a:t>, which is an array of String. It represents command-line arguments. </a:t>
            </a:r>
          </a:p>
        </p:txBody>
      </p:sp>
      <p:sp>
        <p:nvSpPr>
          <p:cNvPr id="14344" name="Text Box 7"/>
          <p:cNvSpPr txBox="1">
            <a:spLocks noChangeArrowheads="1"/>
          </p:cNvSpPr>
          <p:nvPr/>
        </p:nvSpPr>
        <p:spPr bwMode="auto">
          <a:xfrm>
            <a:off x="558800" y="461645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latin typeface="Courier New" pitchFamily="49" charset="0"/>
                <a:ea typeface="Arial Unicode MS" pitchFamily="34" charset="-128"/>
                <a:cs typeface="Arial Unicode MS" pitchFamily="34" charset="-128"/>
              </a:rPr>
              <a:t>String args[]</a:t>
            </a:r>
          </a:p>
        </p:txBody>
      </p:sp>
      <p:sp>
        <p:nvSpPr>
          <p:cNvPr id="14345" name="Rectangle 8"/>
          <p:cNvSpPr>
            <a:spLocks noChangeArrowheads="1"/>
          </p:cNvSpPr>
          <p:nvPr/>
        </p:nvSpPr>
        <p:spPr bwMode="auto">
          <a:xfrm>
            <a:off x="3835400" y="4000500"/>
            <a:ext cx="5067300" cy="850900"/>
          </a:xfrm>
          <a:prstGeom prst="rect">
            <a:avLst/>
          </a:prstGeom>
          <a:solidFill>
            <a:srgbClr val="C0C0C0">
              <a:alpha val="30196"/>
            </a:srgbClr>
          </a:solidFill>
          <a:ln w="12700" algn="ctr">
            <a:noFill/>
            <a:miter lim="800000"/>
            <a:headEnd/>
            <a:tailEnd/>
          </a:ln>
        </p:spPr>
        <p:txBody>
          <a:bodyPr wrap="none" lIns="90488" tIns="44450" rIns="90488" bIns="44450" anchor="ctr"/>
          <a:lstStyle/>
          <a:p>
            <a:endParaRPr lang="en-PH"/>
          </a:p>
        </p:txBody>
      </p:sp>
      <p:sp>
        <p:nvSpPr>
          <p:cNvPr id="14346" name="Rectangle 9"/>
          <p:cNvSpPr>
            <a:spLocks noChangeArrowheads="1"/>
          </p:cNvSpPr>
          <p:nvPr/>
        </p:nvSpPr>
        <p:spPr bwMode="auto">
          <a:xfrm>
            <a:off x="3973513" y="1465263"/>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dirty="0">
                <a:solidFill>
                  <a:srgbClr val="339933"/>
                </a:solidFill>
                <a:latin typeface="Courier New" pitchFamily="49" charset="0"/>
              </a:rPr>
              <a:t>/*</a:t>
            </a:r>
          </a:p>
          <a:p>
            <a:pPr marL="342900" indent="-342900" algn="l"/>
            <a:r>
              <a:rPr lang="en-US" sz="1300" b="1" dirty="0">
                <a:solidFill>
                  <a:srgbClr val="339933"/>
                </a:solidFill>
                <a:latin typeface="Courier New" pitchFamily="49" charset="0"/>
              </a:rPr>
              <a:t> * Created on Jun 25, 2008</a:t>
            </a:r>
          </a:p>
          <a:p>
            <a:pPr marL="342900" indent="-342900" algn="l"/>
            <a:r>
              <a:rPr lang="en-US" sz="1300" b="1" dirty="0">
                <a:solidFill>
                  <a:srgbClr val="339933"/>
                </a:solidFill>
                <a:latin typeface="Courier New" pitchFamily="49" charset="0"/>
              </a:rPr>
              <a:t> *</a:t>
            </a:r>
          </a:p>
          <a:p>
            <a:pPr marL="342900" indent="-342900" algn="l"/>
            <a:r>
              <a:rPr lang="en-US" sz="1300" b="1" dirty="0">
                <a:solidFill>
                  <a:srgbClr val="339933"/>
                </a:solidFill>
                <a:latin typeface="Courier New" pitchFamily="49" charset="0"/>
              </a:rPr>
              <a:t> * Hello World Program</a:t>
            </a:r>
          </a:p>
          <a:p>
            <a:pPr marL="342900" indent="-342900" algn="l"/>
            <a:r>
              <a:rPr lang="en-US" sz="1300" b="1" dirty="0">
                <a:solidFill>
                  <a:srgbClr val="339933"/>
                </a:solidFill>
                <a:latin typeface="Courier New" pitchFamily="49" charset="0"/>
              </a:rPr>
              <a:t> */</a:t>
            </a:r>
          </a:p>
          <a:p>
            <a:pPr marL="342900" indent="-342900" algn="l"/>
            <a:r>
              <a:rPr lang="en-US" sz="1300" b="1" dirty="0">
                <a:solidFill>
                  <a:srgbClr val="660033"/>
                </a:solidFill>
                <a:latin typeface="Courier New" pitchFamily="49" charset="0"/>
              </a:rPr>
              <a:t>package</a:t>
            </a:r>
            <a:r>
              <a:rPr lang="en-US" sz="1300" b="1" dirty="0">
                <a:latin typeface="Courier New" pitchFamily="49" charset="0"/>
              </a:rPr>
              <a:t> sef.module3.sample;</a:t>
            </a:r>
          </a:p>
          <a:p>
            <a:pPr marL="342900" indent="-342900" algn="l"/>
            <a:endParaRPr lang="en-US" sz="1300" b="1" dirty="0">
              <a:latin typeface="Courier New" pitchFamily="49" charset="0"/>
            </a:endParaRPr>
          </a:p>
          <a:p>
            <a:pPr marL="342900" indent="-342900" algn="l"/>
            <a:endParaRPr lang="en-US" sz="1300" b="1" dirty="0">
              <a:latin typeface="Courier New" pitchFamily="49" charset="0"/>
            </a:endParaRPr>
          </a:p>
          <a:p>
            <a:pPr marL="342900" indent="-342900" algn="l"/>
            <a:r>
              <a:rPr lang="en-US" sz="1300" b="1" dirty="0">
                <a:solidFill>
                  <a:srgbClr val="0066CC"/>
                </a:solidFill>
                <a:latin typeface="Courier New" pitchFamily="49" charset="0"/>
              </a:rPr>
              <a:t>/**</a:t>
            </a:r>
          </a:p>
          <a:p>
            <a:pPr marL="342900" indent="-342900" algn="l"/>
            <a:r>
              <a:rPr lang="en-US" sz="1300" b="1" dirty="0">
                <a:solidFill>
                  <a:srgbClr val="0066CC"/>
                </a:solidFill>
                <a:latin typeface="Courier New" pitchFamily="49" charset="0"/>
              </a:rPr>
              <a:t> * @author SEF</a:t>
            </a:r>
          </a:p>
          <a:p>
            <a:pPr marL="342900" indent="-342900" algn="l"/>
            <a:r>
              <a:rPr lang="en-US" sz="1300" b="1" dirty="0">
                <a:solidFill>
                  <a:srgbClr val="0066CC"/>
                </a:solidFill>
                <a:latin typeface="Courier New" pitchFamily="49" charset="0"/>
              </a:rPr>
              <a:t> */</a:t>
            </a:r>
          </a:p>
          <a:p>
            <a:pPr marL="342900" indent="-342900" algn="l"/>
            <a:r>
              <a:rPr lang="en-US" sz="1300" b="1" dirty="0">
                <a:solidFill>
                  <a:srgbClr val="660033"/>
                </a:solidFill>
                <a:latin typeface="Courier New" pitchFamily="49" charset="0"/>
              </a:rPr>
              <a:t>public class</a:t>
            </a:r>
            <a:r>
              <a:rPr lang="en-US" sz="1300" b="1" dirty="0">
                <a:latin typeface="Courier New" pitchFamily="49" charset="0"/>
              </a:rPr>
              <a:t> </a:t>
            </a:r>
            <a:r>
              <a:rPr lang="en-US" sz="1300" b="1" dirty="0" err="1">
                <a:latin typeface="Courier New" pitchFamily="49" charset="0"/>
              </a:rPr>
              <a:t>MainSample</a:t>
            </a:r>
            <a:r>
              <a:rPr lang="en-US" sz="1300" b="1" dirty="0">
                <a:latin typeface="Courier New" pitchFamily="49" charset="0"/>
              </a:rPr>
              <a:t> {</a:t>
            </a:r>
          </a:p>
          <a:p>
            <a:pPr marL="342900" indent="-342900" algn="l"/>
            <a:endParaRPr lang="en-US" sz="1300" b="1" dirty="0">
              <a:latin typeface="Courier New" pitchFamily="49" charset="0"/>
            </a:endParaRPr>
          </a:p>
          <a:p>
            <a:pPr marL="342900" indent="-342900" algn="l"/>
            <a:r>
              <a:rPr lang="en-US" sz="1300" b="1" dirty="0">
                <a:latin typeface="Courier New" pitchFamily="49" charset="0"/>
              </a:rPr>
              <a:t>	</a:t>
            </a:r>
            <a:r>
              <a:rPr lang="en-US" sz="1300" b="1" dirty="0">
                <a:solidFill>
                  <a:srgbClr val="660033"/>
                </a:solidFill>
                <a:latin typeface="Courier New" pitchFamily="49" charset="0"/>
              </a:rPr>
              <a:t>public static void</a:t>
            </a:r>
            <a:r>
              <a:rPr lang="en-US" sz="1300" b="1" dirty="0">
                <a:latin typeface="Courier New" pitchFamily="49" charset="0"/>
              </a:rPr>
              <a:t> main(String[] </a:t>
            </a:r>
            <a:r>
              <a:rPr lang="en-US" sz="1300" b="1" dirty="0" err="1">
                <a:latin typeface="Courier New" pitchFamily="49" charset="0"/>
              </a:rPr>
              <a:t>args</a:t>
            </a:r>
            <a:r>
              <a:rPr lang="en-US" sz="1300" b="1" dirty="0">
                <a:latin typeface="Courier New" pitchFamily="49" charset="0"/>
              </a:rPr>
              <a:t>) {</a:t>
            </a:r>
          </a:p>
          <a:p>
            <a:pPr marL="342900" indent="-342900" algn="l">
              <a:lnSpc>
                <a:spcPct val="100000"/>
              </a:lnSpc>
            </a:pPr>
            <a:r>
              <a:rPr lang="en-US" sz="1300" b="1" dirty="0">
                <a:solidFill>
                  <a:srgbClr val="339933"/>
                </a:solidFill>
                <a:latin typeface="Courier New" pitchFamily="49" charset="0"/>
              </a:rPr>
              <a:t>		//Prints out 'Hello World!' 		</a:t>
            </a:r>
            <a:r>
              <a:rPr lang="en-US" sz="1300" b="1" dirty="0" err="1">
                <a:latin typeface="Courier New" pitchFamily="49" charset="0"/>
              </a:rPr>
              <a:t>System.out.println</a:t>
            </a:r>
            <a:r>
              <a:rPr lang="en-US" sz="1300" b="1" dirty="0">
                <a:latin typeface="Courier New" pitchFamily="49" charset="0"/>
              </a:rPr>
              <a:t>( </a:t>
            </a:r>
            <a:r>
              <a:rPr lang="en-US" sz="1300" b="1" dirty="0">
                <a:solidFill>
                  <a:srgbClr val="0000FF"/>
                </a:solidFill>
                <a:latin typeface="Courier New" pitchFamily="49" charset="0"/>
              </a:rPr>
              <a:t>"Hello World!"</a:t>
            </a:r>
            <a:r>
              <a:rPr lang="en-US" sz="1300" b="1" dirty="0">
                <a:latin typeface="Courier New" pitchFamily="49" charset="0"/>
              </a:rPr>
              <a:t> );</a:t>
            </a:r>
          </a:p>
          <a:p>
            <a:pPr marL="342900" indent="-342900" algn="l"/>
            <a:r>
              <a:rPr lang="en-US" sz="1300" b="1" dirty="0">
                <a:latin typeface="Courier New" pitchFamily="49" charset="0"/>
              </a:rPr>
              <a:t>	}</a:t>
            </a:r>
          </a:p>
          <a:p>
            <a:pPr marL="342900" indent="-342900" algn="l"/>
            <a:r>
              <a:rPr lang="en-US" sz="1300" b="1" dirty="0">
                <a:latin typeface="Courier New" pitchFamily="49" charset="0"/>
              </a:rPr>
              <a:t>}</a:t>
            </a:r>
          </a:p>
          <a:p>
            <a:pPr marL="342900" indent="-342900" algn="l"/>
            <a:endParaRPr lang="en-US" sz="1300" b="1" dirty="0">
              <a:latin typeface="Courier New" pitchFamily="49" charset="0"/>
            </a:endParaRPr>
          </a:p>
          <a:p>
            <a:pPr marL="342900" indent="-342900" algn="l"/>
            <a:endParaRPr lang="en-US" sz="1300" b="1" dirty="0">
              <a:latin typeface="Courier New" pitchFamily="49" charset="0"/>
            </a:endParaRPr>
          </a:p>
        </p:txBody>
      </p:sp>
      <p:sp>
        <p:nvSpPr>
          <p:cNvPr id="14347" name="AutoShape 10"/>
          <p:cNvSpPr>
            <a:spLocks/>
          </p:cNvSpPr>
          <p:nvPr/>
        </p:nvSpPr>
        <p:spPr bwMode="auto">
          <a:xfrm>
            <a:off x="4916488" y="5448300"/>
            <a:ext cx="3197225" cy="996950"/>
          </a:xfrm>
          <a:prstGeom prst="accentBorderCallout2">
            <a:avLst>
              <a:gd name="adj1" fmla="val 11463"/>
              <a:gd name="adj2" fmla="val 102384"/>
              <a:gd name="adj3" fmla="val 11463"/>
              <a:gd name="adj4" fmla="val 113009"/>
              <a:gd name="adj5" fmla="val -76435"/>
              <a:gd name="adj6" fmla="val 114301"/>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600"/>
          </a:p>
          <a:p>
            <a:pPr algn="l">
              <a:lnSpc>
                <a:spcPct val="100000"/>
              </a:lnSpc>
              <a:spcBef>
                <a:spcPct val="50000"/>
              </a:spcBef>
              <a:buClrTx/>
            </a:pPr>
            <a:r>
              <a:rPr lang="en-US" sz="1400"/>
              <a:t>Semicolon (</a:t>
            </a:r>
            <a:r>
              <a:rPr lang="en-US" sz="1400">
                <a:latin typeface="Courier New" pitchFamily="49" charset="0"/>
              </a:rPr>
              <a:t>;</a:t>
            </a:r>
            <a:r>
              <a:rPr lang="en-US" sz="1400"/>
              <a:t>) is the terminating character for any java statement.</a:t>
            </a:r>
          </a:p>
        </p:txBody>
      </p:sp>
      <p:sp>
        <p:nvSpPr>
          <p:cNvPr id="14348" name="Text Box 11"/>
          <p:cNvSpPr txBox="1">
            <a:spLocks noChangeArrowheads="1"/>
          </p:cNvSpPr>
          <p:nvPr/>
        </p:nvSpPr>
        <p:spPr bwMode="auto">
          <a:xfrm>
            <a:off x="5545138" y="5303838"/>
            <a:ext cx="23749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Terminating character</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2"/>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3B732B6-D58E-4CAB-8B38-868EE9F6D9CE}" type="slidenum">
              <a:rPr lang="en-US"/>
              <a:pPr algn="r" eaLnBrk="0" hangingPunct="0">
                <a:spcBef>
                  <a:spcPct val="0"/>
                </a:spcBef>
                <a:buClrTx/>
              </a:pPr>
              <a:t>12</a:t>
            </a:fld>
            <a:endParaRPr lang="en-US"/>
          </a:p>
        </p:txBody>
      </p:sp>
      <p:sp>
        <p:nvSpPr>
          <p:cNvPr id="924674" name="Rectangle 2">
            <a:hlinkClick r:id="rId3" action="ppaction://hlinksldjump"/>
          </p:cNvPr>
          <p:cNvSpPr>
            <a:spLocks noChangeArrowheads="1"/>
          </p:cNvSpPr>
          <p:nvPr/>
        </p:nvSpPr>
        <p:spPr bwMode="auto">
          <a:xfrm>
            <a:off x="73564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rgbClr val="000099"/>
                </a:solidFill>
                <a:latin typeface="Courier New" pitchFamily="49" charset="0"/>
                <a:ea typeface="Batang" pitchFamily="18" charset="-127"/>
              </a:rPr>
              <a:t>true</a:t>
            </a:r>
          </a:p>
        </p:txBody>
      </p:sp>
      <p:sp>
        <p:nvSpPr>
          <p:cNvPr id="924675" name="Rectangle 3">
            <a:hlinkClick r:id="rId4" action="ppaction://hlinksldjump"/>
          </p:cNvPr>
          <p:cNvSpPr>
            <a:spLocks noChangeArrowheads="1"/>
          </p:cNvSpPr>
          <p:nvPr/>
        </p:nvSpPr>
        <p:spPr bwMode="auto">
          <a:xfrm>
            <a:off x="56038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strictfp</a:t>
            </a:r>
          </a:p>
        </p:txBody>
      </p:sp>
      <p:sp>
        <p:nvSpPr>
          <p:cNvPr id="924676" name="Rectangle 4">
            <a:hlinkClick r:id="rId5" action="ppaction://hlinksldjump"/>
          </p:cNvPr>
          <p:cNvSpPr>
            <a:spLocks noChangeArrowheads="1"/>
          </p:cNvSpPr>
          <p:nvPr/>
        </p:nvSpPr>
        <p:spPr bwMode="auto">
          <a:xfrm>
            <a:off x="38512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null</a:t>
            </a:r>
          </a:p>
        </p:txBody>
      </p:sp>
      <p:sp>
        <p:nvSpPr>
          <p:cNvPr id="924677" name="Rectangle 5">
            <a:hlinkClick r:id="rId6" action="ppaction://hlinksldjump"/>
          </p:cNvPr>
          <p:cNvSpPr>
            <a:spLocks noChangeArrowheads="1"/>
          </p:cNvSpPr>
          <p:nvPr/>
        </p:nvSpPr>
        <p:spPr bwMode="auto">
          <a:xfrm>
            <a:off x="38512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implements</a:t>
            </a:r>
          </a:p>
        </p:txBody>
      </p:sp>
      <p:sp>
        <p:nvSpPr>
          <p:cNvPr id="924678" name="Rectangle 6">
            <a:hlinkClick r:id="rId7" action="ppaction://hlinksldjump"/>
          </p:cNvPr>
          <p:cNvSpPr>
            <a:spLocks noChangeArrowheads="1"/>
          </p:cNvSpPr>
          <p:nvPr/>
        </p:nvSpPr>
        <p:spPr bwMode="auto">
          <a:xfrm>
            <a:off x="20986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extends</a:t>
            </a:r>
          </a:p>
        </p:txBody>
      </p:sp>
      <p:sp>
        <p:nvSpPr>
          <p:cNvPr id="924679" name="Rectangle 7">
            <a:hlinkClick r:id="rId8" action="ppaction://hlinksldjump"/>
          </p:cNvPr>
          <p:cNvSpPr>
            <a:spLocks noChangeArrowheads="1"/>
          </p:cNvSpPr>
          <p:nvPr/>
        </p:nvSpPr>
        <p:spPr bwMode="auto">
          <a:xfrm>
            <a:off x="3460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rgbClr val="000099"/>
                </a:solidFill>
                <a:latin typeface="Courier New" pitchFamily="49" charset="0"/>
                <a:ea typeface="Batang" pitchFamily="18" charset="-127"/>
              </a:rPr>
              <a:t>char </a:t>
            </a:r>
          </a:p>
        </p:txBody>
      </p:sp>
      <p:sp>
        <p:nvSpPr>
          <p:cNvPr id="924680" name="Rectangle 8">
            <a:hlinkClick r:id="rId9" action="ppaction://hlinksldjump"/>
          </p:cNvPr>
          <p:cNvSpPr>
            <a:spLocks noChangeArrowheads="1"/>
          </p:cNvSpPr>
          <p:nvPr/>
        </p:nvSpPr>
        <p:spPr bwMode="auto">
          <a:xfrm>
            <a:off x="73564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transient</a:t>
            </a:r>
          </a:p>
        </p:txBody>
      </p:sp>
      <p:sp>
        <p:nvSpPr>
          <p:cNvPr id="924681" name="Rectangle 9">
            <a:hlinkClick r:id="rId10" action="ppaction://hlinksldjump"/>
          </p:cNvPr>
          <p:cNvSpPr>
            <a:spLocks noChangeArrowheads="1"/>
          </p:cNvSpPr>
          <p:nvPr/>
        </p:nvSpPr>
        <p:spPr bwMode="auto">
          <a:xfrm>
            <a:off x="56038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rgbClr val="000099"/>
                </a:solidFill>
                <a:latin typeface="Courier New" pitchFamily="49" charset="0"/>
                <a:ea typeface="Batang" pitchFamily="18" charset="-127"/>
              </a:rPr>
              <a:t>static</a:t>
            </a:r>
          </a:p>
        </p:txBody>
      </p:sp>
      <p:sp>
        <p:nvSpPr>
          <p:cNvPr id="924682" name="Rectangle 10">
            <a:hlinkClick r:id="rId11" action="ppaction://hlinksldjump"/>
          </p:cNvPr>
          <p:cNvSpPr>
            <a:spLocks noChangeArrowheads="1"/>
          </p:cNvSpPr>
          <p:nvPr/>
        </p:nvSpPr>
        <p:spPr bwMode="auto">
          <a:xfrm>
            <a:off x="38512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new</a:t>
            </a:r>
          </a:p>
        </p:txBody>
      </p:sp>
      <p:sp>
        <p:nvSpPr>
          <p:cNvPr id="924683" name="Rectangle 11">
            <a:hlinkClick r:id="rId12" action="ppaction://hlinksldjump"/>
          </p:cNvPr>
          <p:cNvSpPr>
            <a:spLocks noChangeArrowheads="1"/>
          </p:cNvSpPr>
          <p:nvPr/>
        </p:nvSpPr>
        <p:spPr bwMode="auto">
          <a:xfrm>
            <a:off x="38512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if</a:t>
            </a:r>
          </a:p>
        </p:txBody>
      </p:sp>
      <p:sp>
        <p:nvSpPr>
          <p:cNvPr id="924684" name="Rectangle 12"/>
          <p:cNvSpPr>
            <a:spLocks noChangeArrowheads="1"/>
          </p:cNvSpPr>
          <p:nvPr/>
        </p:nvSpPr>
        <p:spPr bwMode="auto">
          <a:xfrm>
            <a:off x="20986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else</a:t>
            </a:r>
          </a:p>
        </p:txBody>
      </p:sp>
      <p:sp>
        <p:nvSpPr>
          <p:cNvPr id="924685" name="Rectangle 13">
            <a:hlinkClick r:id="rId13" action="ppaction://hlinksldjump"/>
          </p:cNvPr>
          <p:cNvSpPr>
            <a:spLocks noChangeArrowheads="1"/>
          </p:cNvSpPr>
          <p:nvPr/>
        </p:nvSpPr>
        <p:spPr bwMode="auto">
          <a:xfrm>
            <a:off x="3460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catch</a:t>
            </a:r>
          </a:p>
        </p:txBody>
      </p:sp>
      <p:sp>
        <p:nvSpPr>
          <p:cNvPr id="924686" name="Rectangle 14">
            <a:hlinkClick r:id="rId5" action="ppaction://hlinksldjump"/>
          </p:cNvPr>
          <p:cNvSpPr>
            <a:spLocks noChangeArrowheads="1"/>
          </p:cNvSpPr>
          <p:nvPr/>
        </p:nvSpPr>
        <p:spPr bwMode="auto">
          <a:xfrm>
            <a:off x="73564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throws</a:t>
            </a:r>
          </a:p>
        </p:txBody>
      </p:sp>
      <p:sp>
        <p:nvSpPr>
          <p:cNvPr id="924687" name="Rectangle 15">
            <a:hlinkClick r:id="rId14" action="ppaction://hlinksldjump"/>
          </p:cNvPr>
          <p:cNvSpPr>
            <a:spLocks noChangeArrowheads="1"/>
          </p:cNvSpPr>
          <p:nvPr/>
        </p:nvSpPr>
        <p:spPr bwMode="auto">
          <a:xfrm>
            <a:off x="56038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short</a:t>
            </a:r>
          </a:p>
        </p:txBody>
      </p:sp>
      <p:sp>
        <p:nvSpPr>
          <p:cNvPr id="924688" name="Rectangle 16">
            <a:hlinkClick r:id="rId15" action="ppaction://hlinksldjump"/>
          </p:cNvPr>
          <p:cNvSpPr>
            <a:spLocks noChangeArrowheads="1"/>
          </p:cNvSpPr>
          <p:nvPr/>
        </p:nvSpPr>
        <p:spPr bwMode="auto">
          <a:xfrm>
            <a:off x="38512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native</a:t>
            </a:r>
          </a:p>
        </p:txBody>
      </p:sp>
      <p:sp>
        <p:nvSpPr>
          <p:cNvPr id="924689" name="Rectangle 17">
            <a:hlinkClick r:id="rId16" action="ppaction://hlinksldjump"/>
          </p:cNvPr>
          <p:cNvSpPr>
            <a:spLocks noChangeArrowheads="1"/>
          </p:cNvSpPr>
          <p:nvPr/>
        </p:nvSpPr>
        <p:spPr bwMode="auto">
          <a:xfrm>
            <a:off x="20986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double</a:t>
            </a:r>
          </a:p>
        </p:txBody>
      </p:sp>
      <p:sp>
        <p:nvSpPr>
          <p:cNvPr id="924690" name="Rectangle 18">
            <a:hlinkClick r:id="rId8" action="ppaction://hlinksldjump"/>
          </p:cNvPr>
          <p:cNvSpPr>
            <a:spLocks noChangeArrowheads="1"/>
          </p:cNvSpPr>
          <p:nvPr/>
        </p:nvSpPr>
        <p:spPr bwMode="auto">
          <a:xfrm>
            <a:off x="3460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case</a:t>
            </a:r>
          </a:p>
        </p:txBody>
      </p:sp>
      <p:sp>
        <p:nvSpPr>
          <p:cNvPr id="924691" name="Rectangle 19">
            <a:hlinkClick r:id="rId17" action="ppaction://hlinksldjump"/>
          </p:cNvPr>
          <p:cNvSpPr>
            <a:spLocks noChangeArrowheads="1"/>
          </p:cNvSpPr>
          <p:nvPr/>
        </p:nvSpPr>
        <p:spPr bwMode="auto">
          <a:xfrm>
            <a:off x="73564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throw</a:t>
            </a:r>
          </a:p>
        </p:txBody>
      </p:sp>
      <p:sp>
        <p:nvSpPr>
          <p:cNvPr id="924692" name="Rectangle 20">
            <a:hlinkClick r:id="rId18" action="ppaction://hlinksldjump"/>
          </p:cNvPr>
          <p:cNvSpPr>
            <a:spLocks noChangeArrowheads="1"/>
          </p:cNvSpPr>
          <p:nvPr/>
        </p:nvSpPr>
        <p:spPr bwMode="auto">
          <a:xfrm>
            <a:off x="56038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return</a:t>
            </a:r>
          </a:p>
        </p:txBody>
      </p:sp>
      <p:sp>
        <p:nvSpPr>
          <p:cNvPr id="924693" name="Rectangle 21">
            <a:hlinkClick r:id="rId19" action="ppaction://hlinksldjump"/>
          </p:cNvPr>
          <p:cNvSpPr>
            <a:spLocks noChangeArrowheads="1"/>
          </p:cNvSpPr>
          <p:nvPr/>
        </p:nvSpPr>
        <p:spPr bwMode="auto">
          <a:xfrm>
            <a:off x="38512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rgbClr val="000099"/>
                </a:solidFill>
                <a:latin typeface="Courier New" pitchFamily="49" charset="0"/>
                <a:ea typeface="Batang" pitchFamily="18" charset="-127"/>
              </a:rPr>
              <a:t>long</a:t>
            </a:r>
          </a:p>
        </p:txBody>
      </p:sp>
      <p:sp>
        <p:nvSpPr>
          <p:cNvPr id="924694" name="Rectangle 22">
            <a:hlinkClick r:id="rId20" action="ppaction://hlinksldjump"/>
          </p:cNvPr>
          <p:cNvSpPr>
            <a:spLocks noChangeArrowheads="1"/>
          </p:cNvSpPr>
          <p:nvPr/>
        </p:nvSpPr>
        <p:spPr bwMode="auto">
          <a:xfrm>
            <a:off x="20986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for</a:t>
            </a:r>
          </a:p>
        </p:txBody>
      </p:sp>
      <p:sp>
        <p:nvSpPr>
          <p:cNvPr id="924695" name="Rectangle 23">
            <a:hlinkClick r:id="rId21" action="ppaction://hlinksldjump"/>
          </p:cNvPr>
          <p:cNvSpPr>
            <a:spLocks noChangeArrowheads="1"/>
          </p:cNvSpPr>
          <p:nvPr/>
        </p:nvSpPr>
        <p:spPr bwMode="auto">
          <a:xfrm>
            <a:off x="20986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do </a:t>
            </a:r>
          </a:p>
        </p:txBody>
      </p:sp>
      <p:sp>
        <p:nvSpPr>
          <p:cNvPr id="924696" name="Rectangle 24">
            <a:hlinkClick r:id="rId16" action="ppaction://hlinksldjump"/>
          </p:cNvPr>
          <p:cNvSpPr>
            <a:spLocks noChangeArrowheads="1"/>
          </p:cNvSpPr>
          <p:nvPr/>
        </p:nvSpPr>
        <p:spPr bwMode="auto">
          <a:xfrm>
            <a:off x="3460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byte</a:t>
            </a:r>
          </a:p>
        </p:txBody>
      </p:sp>
      <p:sp>
        <p:nvSpPr>
          <p:cNvPr id="924697" name="Rectangle 25">
            <a:hlinkClick r:id="rId22" action="ppaction://hlinksldjump"/>
          </p:cNvPr>
          <p:cNvSpPr>
            <a:spLocks noChangeArrowheads="1"/>
          </p:cNvSpPr>
          <p:nvPr/>
        </p:nvSpPr>
        <p:spPr bwMode="auto">
          <a:xfrm>
            <a:off x="73564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while</a:t>
            </a:r>
          </a:p>
        </p:txBody>
      </p:sp>
      <p:sp>
        <p:nvSpPr>
          <p:cNvPr id="924698" name="Rectangle 26">
            <a:hlinkClick r:id="rId15" action="ppaction://hlinksldjump"/>
          </p:cNvPr>
          <p:cNvSpPr>
            <a:spLocks noChangeArrowheads="1"/>
          </p:cNvSpPr>
          <p:nvPr/>
        </p:nvSpPr>
        <p:spPr bwMode="auto">
          <a:xfrm>
            <a:off x="73564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this</a:t>
            </a:r>
          </a:p>
        </p:txBody>
      </p:sp>
      <p:sp>
        <p:nvSpPr>
          <p:cNvPr id="924699" name="Rectangle 27">
            <a:hlinkClick r:id="rId23" action="ppaction://hlinksldjump"/>
          </p:cNvPr>
          <p:cNvSpPr>
            <a:spLocks noChangeArrowheads="1"/>
          </p:cNvSpPr>
          <p:nvPr/>
        </p:nvSpPr>
        <p:spPr bwMode="auto">
          <a:xfrm>
            <a:off x="56038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public</a:t>
            </a:r>
          </a:p>
        </p:txBody>
      </p:sp>
      <p:sp>
        <p:nvSpPr>
          <p:cNvPr id="924700" name="Rectangle 28">
            <a:hlinkClick r:id="rId24" action="ppaction://hlinksldjump"/>
          </p:cNvPr>
          <p:cNvSpPr>
            <a:spLocks noChangeArrowheads="1"/>
          </p:cNvSpPr>
          <p:nvPr/>
        </p:nvSpPr>
        <p:spPr bwMode="auto">
          <a:xfrm>
            <a:off x="38512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interface</a:t>
            </a:r>
          </a:p>
        </p:txBody>
      </p:sp>
      <p:sp>
        <p:nvSpPr>
          <p:cNvPr id="924701" name="Rectangle 29">
            <a:hlinkClick r:id="rId20" action="ppaction://hlinksldjump"/>
          </p:cNvPr>
          <p:cNvSpPr>
            <a:spLocks noChangeArrowheads="1"/>
          </p:cNvSpPr>
          <p:nvPr/>
        </p:nvSpPr>
        <p:spPr bwMode="auto">
          <a:xfrm>
            <a:off x="20986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rgbClr val="000099"/>
                </a:solidFill>
                <a:latin typeface="Courier New" pitchFamily="49" charset="0"/>
                <a:ea typeface="Batang" pitchFamily="18" charset="-127"/>
              </a:rPr>
              <a:t>float</a:t>
            </a:r>
          </a:p>
        </p:txBody>
      </p:sp>
      <p:sp>
        <p:nvSpPr>
          <p:cNvPr id="924702" name="Rectangle 30">
            <a:hlinkClick r:id="rId25" action="ppaction://hlinksldjump"/>
          </p:cNvPr>
          <p:cNvSpPr>
            <a:spLocks noChangeArrowheads="1"/>
          </p:cNvSpPr>
          <p:nvPr/>
        </p:nvSpPr>
        <p:spPr bwMode="auto">
          <a:xfrm>
            <a:off x="20986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default</a:t>
            </a:r>
          </a:p>
        </p:txBody>
      </p:sp>
      <p:sp>
        <p:nvSpPr>
          <p:cNvPr id="924703" name="Rectangle 31">
            <a:hlinkClick r:id="rId25" action="ppaction://hlinksldjump"/>
          </p:cNvPr>
          <p:cNvSpPr>
            <a:spLocks noChangeArrowheads="1"/>
          </p:cNvSpPr>
          <p:nvPr/>
        </p:nvSpPr>
        <p:spPr bwMode="auto">
          <a:xfrm>
            <a:off x="3460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break</a:t>
            </a:r>
          </a:p>
        </p:txBody>
      </p:sp>
      <p:sp>
        <p:nvSpPr>
          <p:cNvPr id="924704" name="Rectangle 32">
            <a:hlinkClick r:id="rId26" action="ppaction://hlinksldjump"/>
          </p:cNvPr>
          <p:cNvSpPr>
            <a:spLocks noChangeArrowheads="1"/>
          </p:cNvSpPr>
          <p:nvPr/>
        </p:nvSpPr>
        <p:spPr bwMode="auto">
          <a:xfrm>
            <a:off x="73564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volatile</a:t>
            </a:r>
          </a:p>
        </p:txBody>
      </p:sp>
      <p:sp>
        <p:nvSpPr>
          <p:cNvPr id="924705" name="Rectangle 33">
            <a:hlinkClick r:id="rId27" action="ppaction://hlinksldjump"/>
          </p:cNvPr>
          <p:cNvSpPr>
            <a:spLocks noChangeArrowheads="1"/>
          </p:cNvSpPr>
          <p:nvPr/>
        </p:nvSpPr>
        <p:spPr bwMode="auto">
          <a:xfrm>
            <a:off x="73564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synchronized</a:t>
            </a:r>
          </a:p>
        </p:txBody>
      </p:sp>
      <p:sp>
        <p:nvSpPr>
          <p:cNvPr id="924706" name="Rectangle 34">
            <a:hlinkClick r:id="rId28" action="ppaction://hlinksldjump"/>
          </p:cNvPr>
          <p:cNvSpPr>
            <a:spLocks noChangeArrowheads="1"/>
          </p:cNvSpPr>
          <p:nvPr/>
        </p:nvSpPr>
        <p:spPr bwMode="auto">
          <a:xfrm>
            <a:off x="56038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protected</a:t>
            </a:r>
          </a:p>
        </p:txBody>
      </p:sp>
      <p:sp>
        <p:nvSpPr>
          <p:cNvPr id="924707" name="Rectangle 35">
            <a:hlinkClick r:id="rId29" action="ppaction://hlinksldjump"/>
          </p:cNvPr>
          <p:cNvSpPr>
            <a:spLocks noChangeArrowheads="1"/>
          </p:cNvSpPr>
          <p:nvPr/>
        </p:nvSpPr>
        <p:spPr bwMode="auto">
          <a:xfrm>
            <a:off x="3851275" y="32480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err="1">
                <a:solidFill>
                  <a:srgbClr val="000099"/>
                </a:solidFill>
                <a:latin typeface="Courier New" pitchFamily="49" charset="0"/>
                <a:ea typeface="Batang" pitchFamily="18" charset="-127"/>
              </a:rPr>
              <a:t>int</a:t>
            </a:r>
            <a:endParaRPr lang="en-US" sz="1400" b="1" dirty="0">
              <a:solidFill>
                <a:srgbClr val="000099"/>
              </a:solidFill>
              <a:latin typeface="Courier New" pitchFamily="49" charset="0"/>
              <a:ea typeface="Batang" pitchFamily="18" charset="-127"/>
            </a:endParaRPr>
          </a:p>
        </p:txBody>
      </p:sp>
      <p:sp>
        <p:nvSpPr>
          <p:cNvPr id="924708" name="Rectangle 36">
            <a:hlinkClick r:id="rId30" action="ppaction://hlinksldjump"/>
          </p:cNvPr>
          <p:cNvSpPr>
            <a:spLocks noChangeArrowheads="1"/>
          </p:cNvSpPr>
          <p:nvPr/>
        </p:nvSpPr>
        <p:spPr bwMode="auto">
          <a:xfrm>
            <a:off x="20986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finally</a:t>
            </a:r>
          </a:p>
        </p:txBody>
      </p:sp>
      <p:sp>
        <p:nvSpPr>
          <p:cNvPr id="924709" name="Rectangle 37">
            <a:hlinkClick r:id="rId31" action="ppaction://hlinksldjump"/>
          </p:cNvPr>
          <p:cNvSpPr>
            <a:spLocks noChangeArrowheads="1"/>
          </p:cNvSpPr>
          <p:nvPr/>
        </p:nvSpPr>
        <p:spPr bwMode="auto">
          <a:xfrm>
            <a:off x="3460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continue</a:t>
            </a:r>
          </a:p>
        </p:txBody>
      </p:sp>
      <p:sp>
        <p:nvSpPr>
          <p:cNvPr id="924710" name="Rectangle 38">
            <a:hlinkClick r:id="rId31" action="ppaction://hlinksldjump"/>
          </p:cNvPr>
          <p:cNvSpPr>
            <a:spLocks noChangeArrowheads="1"/>
          </p:cNvSpPr>
          <p:nvPr/>
        </p:nvSpPr>
        <p:spPr bwMode="auto">
          <a:xfrm>
            <a:off x="3460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boolean</a:t>
            </a:r>
          </a:p>
        </p:txBody>
      </p:sp>
      <p:sp>
        <p:nvSpPr>
          <p:cNvPr id="924711" name="Rectangle 39">
            <a:hlinkClick r:id="rId32" action="ppaction://hlinksldjump"/>
          </p:cNvPr>
          <p:cNvSpPr>
            <a:spLocks noChangeArrowheads="1"/>
          </p:cNvSpPr>
          <p:nvPr/>
        </p:nvSpPr>
        <p:spPr bwMode="auto">
          <a:xfrm>
            <a:off x="7356475" y="46736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void</a:t>
            </a:r>
          </a:p>
        </p:txBody>
      </p:sp>
      <p:sp>
        <p:nvSpPr>
          <p:cNvPr id="924712" name="Rectangle 40">
            <a:hlinkClick r:id="rId33" action="ppaction://hlinksldjump"/>
          </p:cNvPr>
          <p:cNvSpPr>
            <a:spLocks noChangeArrowheads="1"/>
          </p:cNvSpPr>
          <p:nvPr/>
        </p:nvSpPr>
        <p:spPr bwMode="auto">
          <a:xfrm>
            <a:off x="5603875" y="55657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switch</a:t>
            </a:r>
          </a:p>
        </p:txBody>
      </p:sp>
      <p:sp>
        <p:nvSpPr>
          <p:cNvPr id="924713" name="Rectangle 41">
            <a:hlinkClick r:id="rId3" action="ppaction://hlinksldjump"/>
          </p:cNvPr>
          <p:cNvSpPr>
            <a:spLocks noChangeArrowheads="1"/>
          </p:cNvSpPr>
          <p:nvPr/>
        </p:nvSpPr>
        <p:spPr bwMode="auto">
          <a:xfrm>
            <a:off x="56038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private</a:t>
            </a:r>
          </a:p>
        </p:txBody>
      </p:sp>
      <p:sp>
        <p:nvSpPr>
          <p:cNvPr id="924714" name="Rectangle 42"/>
          <p:cNvSpPr>
            <a:spLocks noChangeArrowheads="1"/>
          </p:cNvSpPr>
          <p:nvPr/>
        </p:nvSpPr>
        <p:spPr bwMode="auto">
          <a:xfrm>
            <a:off x="3851275" y="27940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instanceof</a:t>
            </a:r>
          </a:p>
        </p:txBody>
      </p:sp>
      <p:sp>
        <p:nvSpPr>
          <p:cNvPr id="924715" name="Rectangle 43">
            <a:hlinkClick r:id="rId34" action="ppaction://hlinksldjump"/>
          </p:cNvPr>
          <p:cNvSpPr>
            <a:spLocks noChangeArrowheads="1"/>
          </p:cNvSpPr>
          <p:nvPr/>
        </p:nvSpPr>
        <p:spPr bwMode="auto">
          <a:xfrm>
            <a:off x="20986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final</a:t>
            </a:r>
          </a:p>
        </p:txBody>
      </p:sp>
      <p:sp>
        <p:nvSpPr>
          <p:cNvPr id="924716" name="Rectangle 44"/>
          <p:cNvSpPr>
            <a:spLocks noChangeArrowheads="1"/>
          </p:cNvSpPr>
          <p:nvPr/>
        </p:nvSpPr>
        <p:spPr bwMode="auto">
          <a:xfrm>
            <a:off x="346075" y="18700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assert</a:t>
            </a:r>
          </a:p>
        </p:txBody>
      </p:sp>
      <p:sp>
        <p:nvSpPr>
          <p:cNvPr id="924717" name="Rectangle 45"/>
          <p:cNvSpPr>
            <a:spLocks noChangeArrowheads="1"/>
          </p:cNvSpPr>
          <p:nvPr/>
        </p:nvSpPr>
        <p:spPr bwMode="auto">
          <a:xfrm>
            <a:off x="7356475" y="4219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try</a:t>
            </a:r>
          </a:p>
        </p:txBody>
      </p:sp>
      <p:sp>
        <p:nvSpPr>
          <p:cNvPr id="924718" name="Rectangle 46">
            <a:hlinkClick r:id="rId19" action="ppaction://hlinksldjump"/>
          </p:cNvPr>
          <p:cNvSpPr>
            <a:spLocks noChangeArrowheads="1"/>
          </p:cNvSpPr>
          <p:nvPr/>
        </p:nvSpPr>
        <p:spPr bwMode="auto">
          <a:xfrm>
            <a:off x="56038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super</a:t>
            </a:r>
          </a:p>
        </p:txBody>
      </p:sp>
      <p:sp>
        <p:nvSpPr>
          <p:cNvPr id="924719" name="Rectangle 47">
            <a:hlinkClick r:id="rId9" action="ppaction://hlinksldjump"/>
          </p:cNvPr>
          <p:cNvSpPr>
            <a:spLocks noChangeArrowheads="1"/>
          </p:cNvSpPr>
          <p:nvPr/>
        </p:nvSpPr>
        <p:spPr bwMode="auto">
          <a:xfrm>
            <a:off x="56038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package</a:t>
            </a:r>
          </a:p>
        </p:txBody>
      </p:sp>
      <p:sp>
        <p:nvSpPr>
          <p:cNvPr id="924720" name="Rectangle 48">
            <a:hlinkClick r:id="rId35" action="ppaction://hlinksldjump"/>
          </p:cNvPr>
          <p:cNvSpPr>
            <a:spLocks noChangeArrowheads="1"/>
          </p:cNvSpPr>
          <p:nvPr/>
        </p:nvSpPr>
        <p:spPr bwMode="auto">
          <a:xfrm>
            <a:off x="3851275" y="23241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import</a:t>
            </a:r>
          </a:p>
        </p:txBody>
      </p:sp>
      <p:sp>
        <p:nvSpPr>
          <p:cNvPr id="924721" name="Rectangle 49">
            <a:hlinkClick r:id="rId36" action="ppaction://hlinksldjump"/>
          </p:cNvPr>
          <p:cNvSpPr>
            <a:spLocks noChangeArrowheads="1"/>
          </p:cNvSpPr>
          <p:nvPr/>
        </p:nvSpPr>
        <p:spPr bwMode="auto">
          <a:xfrm>
            <a:off x="2098675" y="3733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false</a:t>
            </a:r>
          </a:p>
        </p:txBody>
      </p:sp>
      <p:sp>
        <p:nvSpPr>
          <p:cNvPr id="924722" name="Rectangle 50">
            <a:hlinkClick r:id="rId17" action="ppaction://hlinksldjump"/>
          </p:cNvPr>
          <p:cNvSpPr>
            <a:spLocks noChangeArrowheads="1"/>
          </p:cNvSpPr>
          <p:nvPr/>
        </p:nvSpPr>
        <p:spPr bwMode="auto">
          <a:xfrm>
            <a:off x="346075" y="5127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rgbClr val="000099"/>
                </a:solidFill>
                <a:latin typeface="Courier New" pitchFamily="49" charset="0"/>
                <a:ea typeface="Batang" pitchFamily="18" charset="-127"/>
              </a:rPr>
              <a:t>class</a:t>
            </a:r>
          </a:p>
        </p:txBody>
      </p:sp>
      <p:sp>
        <p:nvSpPr>
          <p:cNvPr id="924723" name="Rectangle 51">
            <a:hlinkClick r:id="rId8" action="ppaction://hlinksldjump"/>
          </p:cNvPr>
          <p:cNvSpPr>
            <a:spLocks noChangeArrowheads="1"/>
          </p:cNvSpPr>
          <p:nvPr/>
        </p:nvSpPr>
        <p:spPr bwMode="auto">
          <a:xfrm>
            <a:off x="346075" y="14478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abstract</a:t>
            </a:r>
          </a:p>
        </p:txBody>
      </p:sp>
      <p:sp>
        <p:nvSpPr>
          <p:cNvPr id="15413" name="Rectangle 52"/>
          <p:cNvSpPr>
            <a:spLocks noGrp="1" noChangeArrowheads="1"/>
          </p:cNvSpPr>
          <p:nvPr>
            <p:ph type="title" idx="4294967295"/>
          </p:nvPr>
        </p:nvSpPr>
        <p:spPr/>
        <p:txBody>
          <a:bodyPr/>
          <a:lstStyle/>
          <a:p>
            <a:pPr eaLnBrk="1" hangingPunct="1"/>
            <a:r>
              <a:rPr lang="en-US" smtClean="0"/>
              <a:t>Java Keywords</a:t>
            </a:r>
          </a:p>
        </p:txBody>
      </p:sp>
      <p:sp>
        <p:nvSpPr>
          <p:cNvPr id="924725" name="Rectangle 53">
            <a:hlinkClick r:id="rId20" action="ppaction://hlinksldjump"/>
          </p:cNvPr>
          <p:cNvSpPr>
            <a:spLocks noChangeArrowheads="1"/>
          </p:cNvSpPr>
          <p:nvPr/>
        </p:nvSpPr>
        <p:spPr bwMode="auto">
          <a:xfrm>
            <a:off x="4584700" y="61150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goto</a:t>
            </a:r>
          </a:p>
        </p:txBody>
      </p:sp>
      <p:sp>
        <p:nvSpPr>
          <p:cNvPr id="924726" name="Rectangle 54">
            <a:hlinkClick r:id="rId31" action="ppaction://hlinksldjump"/>
          </p:cNvPr>
          <p:cNvSpPr>
            <a:spLocks noChangeArrowheads="1"/>
          </p:cNvSpPr>
          <p:nvPr/>
        </p:nvSpPr>
        <p:spPr bwMode="auto">
          <a:xfrm>
            <a:off x="2832100" y="61150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a:solidFill>
                  <a:srgbClr val="000099"/>
                </a:solidFill>
                <a:latin typeface="Courier New" pitchFamily="49" charset="0"/>
                <a:ea typeface="Batang" pitchFamily="18" charset="-127"/>
              </a:rPr>
              <a:t>const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4674"/>
                                        </p:tgtEl>
                                        <p:attrNameLst>
                                          <p:attrName>style.visibility</p:attrName>
                                        </p:attrNameLst>
                                      </p:cBhvr>
                                      <p:to>
                                        <p:strVal val="visible"/>
                                      </p:to>
                                    </p:set>
                                    <p:animEffect transition="in" filter="dissolve">
                                      <p:cBhvr>
                                        <p:cTn id="7" dur="500"/>
                                        <p:tgtEl>
                                          <p:spTgt spid="92467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4675"/>
                                        </p:tgtEl>
                                        <p:attrNameLst>
                                          <p:attrName>style.visibility</p:attrName>
                                        </p:attrNameLst>
                                      </p:cBhvr>
                                      <p:to>
                                        <p:strVal val="visible"/>
                                      </p:to>
                                    </p:set>
                                    <p:animEffect transition="in" filter="dissolve">
                                      <p:cBhvr>
                                        <p:cTn id="11" dur="500"/>
                                        <p:tgtEl>
                                          <p:spTgt spid="92467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24676"/>
                                        </p:tgtEl>
                                        <p:attrNameLst>
                                          <p:attrName>style.visibility</p:attrName>
                                        </p:attrNameLst>
                                      </p:cBhvr>
                                      <p:to>
                                        <p:strVal val="visible"/>
                                      </p:to>
                                    </p:set>
                                    <p:animEffect transition="in" filter="dissolve">
                                      <p:cBhvr>
                                        <p:cTn id="15" dur="500"/>
                                        <p:tgtEl>
                                          <p:spTgt spid="92467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24677"/>
                                        </p:tgtEl>
                                        <p:attrNameLst>
                                          <p:attrName>style.visibility</p:attrName>
                                        </p:attrNameLst>
                                      </p:cBhvr>
                                      <p:to>
                                        <p:strVal val="visible"/>
                                      </p:to>
                                    </p:set>
                                    <p:animEffect transition="in" filter="dissolve">
                                      <p:cBhvr>
                                        <p:cTn id="19" dur="500"/>
                                        <p:tgtEl>
                                          <p:spTgt spid="924677"/>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24678"/>
                                        </p:tgtEl>
                                        <p:attrNameLst>
                                          <p:attrName>style.visibility</p:attrName>
                                        </p:attrNameLst>
                                      </p:cBhvr>
                                      <p:to>
                                        <p:strVal val="visible"/>
                                      </p:to>
                                    </p:set>
                                    <p:animEffect transition="in" filter="dissolve">
                                      <p:cBhvr>
                                        <p:cTn id="23" dur="500"/>
                                        <p:tgtEl>
                                          <p:spTgt spid="92467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924679"/>
                                        </p:tgtEl>
                                        <p:attrNameLst>
                                          <p:attrName>style.visibility</p:attrName>
                                        </p:attrNameLst>
                                      </p:cBhvr>
                                      <p:to>
                                        <p:strVal val="visible"/>
                                      </p:to>
                                    </p:set>
                                    <p:animEffect transition="in" filter="dissolve">
                                      <p:cBhvr>
                                        <p:cTn id="27" dur="500"/>
                                        <p:tgtEl>
                                          <p:spTgt spid="92467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924680"/>
                                        </p:tgtEl>
                                        <p:attrNameLst>
                                          <p:attrName>style.visibility</p:attrName>
                                        </p:attrNameLst>
                                      </p:cBhvr>
                                      <p:to>
                                        <p:strVal val="visible"/>
                                      </p:to>
                                    </p:set>
                                    <p:animEffect transition="in" filter="dissolve">
                                      <p:cBhvr>
                                        <p:cTn id="31" dur="500"/>
                                        <p:tgtEl>
                                          <p:spTgt spid="924680"/>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924681"/>
                                        </p:tgtEl>
                                        <p:attrNameLst>
                                          <p:attrName>style.visibility</p:attrName>
                                        </p:attrNameLst>
                                      </p:cBhvr>
                                      <p:to>
                                        <p:strVal val="visible"/>
                                      </p:to>
                                    </p:set>
                                    <p:animEffect transition="in" filter="dissolve">
                                      <p:cBhvr>
                                        <p:cTn id="35" dur="500"/>
                                        <p:tgtEl>
                                          <p:spTgt spid="924681"/>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924682"/>
                                        </p:tgtEl>
                                        <p:attrNameLst>
                                          <p:attrName>style.visibility</p:attrName>
                                        </p:attrNameLst>
                                      </p:cBhvr>
                                      <p:to>
                                        <p:strVal val="visible"/>
                                      </p:to>
                                    </p:set>
                                    <p:animEffect transition="in" filter="dissolve">
                                      <p:cBhvr>
                                        <p:cTn id="39" dur="500"/>
                                        <p:tgtEl>
                                          <p:spTgt spid="924682"/>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924683"/>
                                        </p:tgtEl>
                                        <p:attrNameLst>
                                          <p:attrName>style.visibility</p:attrName>
                                        </p:attrNameLst>
                                      </p:cBhvr>
                                      <p:to>
                                        <p:strVal val="visible"/>
                                      </p:to>
                                    </p:set>
                                    <p:animEffect transition="in" filter="dissolve">
                                      <p:cBhvr>
                                        <p:cTn id="43" dur="500"/>
                                        <p:tgtEl>
                                          <p:spTgt spid="924683"/>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924684"/>
                                        </p:tgtEl>
                                        <p:attrNameLst>
                                          <p:attrName>style.visibility</p:attrName>
                                        </p:attrNameLst>
                                      </p:cBhvr>
                                      <p:to>
                                        <p:strVal val="visible"/>
                                      </p:to>
                                    </p:set>
                                    <p:animEffect transition="in" filter="dissolve">
                                      <p:cBhvr>
                                        <p:cTn id="47" dur="500"/>
                                        <p:tgtEl>
                                          <p:spTgt spid="924684"/>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924685"/>
                                        </p:tgtEl>
                                        <p:attrNameLst>
                                          <p:attrName>style.visibility</p:attrName>
                                        </p:attrNameLst>
                                      </p:cBhvr>
                                      <p:to>
                                        <p:strVal val="visible"/>
                                      </p:to>
                                    </p:set>
                                    <p:animEffect transition="in" filter="dissolve">
                                      <p:cBhvr>
                                        <p:cTn id="51" dur="500"/>
                                        <p:tgtEl>
                                          <p:spTgt spid="924685"/>
                                        </p:tgtEl>
                                      </p:cBhvr>
                                    </p:animEffect>
                                  </p:childTnLst>
                                </p:cTn>
                              </p:par>
                            </p:childTnLst>
                          </p:cTn>
                        </p:par>
                        <p:par>
                          <p:cTn id="52" fill="hold">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924686"/>
                                        </p:tgtEl>
                                        <p:attrNameLst>
                                          <p:attrName>style.visibility</p:attrName>
                                        </p:attrNameLst>
                                      </p:cBhvr>
                                      <p:to>
                                        <p:strVal val="visible"/>
                                      </p:to>
                                    </p:set>
                                    <p:animEffect transition="in" filter="dissolve">
                                      <p:cBhvr>
                                        <p:cTn id="55" dur="500"/>
                                        <p:tgtEl>
                                          <p:spTgt spid="924686"/>
                                        </p:tgtEl>
                                      </p:cBhvr>
                                    </p:animEffect>
                                  </p:childTnLst>
                                </p:cTn>
                              </p:par>
                            </p:childTnLst>
                          </p:cTn>
                        </p:par>
                        <p:par>
                          <p:cTn id="56" fill="hold">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924687"/>
                                        </p:tgtEl>
                                        <p:attrNameLst>
                                          <p:attrName>style.visibility</p:attrName>
                                        </p:attrNameLst>
                                      </p:cBhvr>
                                      <p:to>
                                        <p:strVal val="visible"/>
                                      </p:to>
                                    </p:set>
                                    <p:animEffect transition="in" filter="dissolve">
                                      <p:cBhvr>
                                        <p:cTn id="59" dur="500"/>
                                        <p:tgtEl>
                                          <p:spTgt spid="924687"/>
                                        </p:tgtEl>
                                      </p:cBhvr>
                                    </p:animEffect>
                                  </p:childTnLst>
                                </p:cTn>
                              </p:par>
                            </p:childTnLst>
                          </p:cTn>
                        </p:par>
                        <p:par>
                          <p:cTn id="60" fill="hold">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924688"/>
                                        </p:tgtEl>
                                        <p:attrNameLst>
                                          <p:attrName>style.visibility</p:attrName>
                                        </p:attrNameLst>
                                      </p:cBhvr>
                                      <p:to>
                                        <p:strVal val="visible"/>
                                      </p:to>
                                    </p:set>
                                    <p:animEffect transition="in" filter="dissolve">
                                      <p:cBhvr>
                                        <p:cTn id="63" dur="500"/>
                                        <p:tgtEl>
                                          <p:spTgt spid="924688"/>
                                        </p:tgtEl>
                                      </p:cBhvr>
                                    </p:animEffect>
                                  </p:childTnLst>
                                </p:cTn>
                              </p:par>
                            </p:childTnLst>
                          </p:cTn>
                        </p:par>
                        <p:par>
                          <p:cTn id="64" fill="hold">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924689"/>
                                        </p:tgtEl>
                                        <p:attrNameLst>
                                          <p:attrName>style.visibility</p:attrName>
                                        </p:attrNameLst>
                                      </p:cBhvr>
                                      <p:to>
                                        <p:strVal val="visible"/>
                                      </p:to>
                                    </p:set>
                                    <p:animEffect transition="in" filter="dissolve">
                                      <p:cBhvr>
                                        <p:cTn id="67" dur="500"/>
                                        <p:tgtEl>
                                          <p:spTgt spid="924689"/>
                                        </p:tgtEl>
                                      </p:cBhvr>
                                    </p:animEffect>
                                  </p:childTnLst>
                                </p:cTn>
                              </p:par>
                            </p:childTnLst>
                          </p:cTn>
                        </p:par>
                        <p:par>
                          <p:cTn id="68" fill="hold">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924690"/>
                                        </p:tgtEl>
                                        <p:attrNameLst>
                                          <p:attrName>style.visibility</p:attrName>
                                        </p:attrNameLst>
                                      </p:cBhvr>
                                      <p:to>
                                        <p:strVal val="visible"/>
                                      </p:to>
                                    </p:set>
                                    <p:animEffect transition="in" filter="dissolve">
                                      <p:cBhvr>
                                        <p:cTn id="71" dur="500"/>
                                        <p:tgtEl>
                                          <p:spTgt spid="924690"/>
                                        </p:tgtEl>
                                      </p:cBhvr>
                                    </p:animEffect>
                                  </p:childTnLst>
                                </p:cTn>
                              </p:par>
                            </p:childTnLst>
                          </p:cTn>
                        </p:par>
                        <p:par>
                          <p:cTn id="72" fill="hold">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924691"/>
                                        </p:tgtEl>
                                        <p:attrNameLst>
                                          <p:attrName>style.visibility</p:attrName>
                                        </p:attrNameLst>
                                      </p:cBhvr>
                                      <p:to>
                                        <p:strVal val="visible"/>
                                      </p:to>
                                    </p:set>
                                    <p:animEffect transition="in" filter="dissolve">
                                      <p:cBhvr>
                                        <p:cTn id="75" dur="500"/>
                                        <p:tgtEl>
                                          <p:spTgt spid="924691"/>
                                        </p:tgtEl>
                                      </p:cBhvr>
                                    </p:animEffect>
                                  </p:childTnLst>
                                </p:cTn>
                              </p:par>
                            </p:childTnLst>
                          </p:cTn>
                        </p:par>
                        <p:par>
                          <p:cTn id="76" fill="hold">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924692"/>
                                        </p:tgtEl>
                                        <p:attrNameLst>
                                          <p:attrName>style.visibility</p:attrName>
                                        </p:attrNameLst>
                                      </p:cBhvr>
                                      <p:to>
                                        <p:strVal val="visible"/>
                                      </p:to>
                                    </p:set>
                                    <p:animEffect transition="in" filter="dissolve">
                                      <p:cBhvr>
                                        <p:cTn id="79" dur="500"/>
                                        <p:tgtEl>
                                          <p:spTgt spid="924692"/>
                                        </p:tgtEl>
                                      </p:cBhvr>
                                    </p:animEffect>
                                  </p:childTnLst>
                                </p:cTn>
                              </p:par>
                            </p:childTnLst>
                          </p:cTn>
                        </p:par>
                        <p:par>
                          <p:cTn id="80" fill="hold">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924693"/>
                                        </p:tgtEl>
                                        <p:attrNameLst>
                                          <p:attrName>style.visibility</p:attrName>
                                        </p:attrNameLst>
                                      </p:cBhvr>
                                      <p:to>
                                        <p:strVal val="visible"/>
                                      </p:to>
                                    </p:set>
                                    <p:animEffect transition="in" filter="dissolve">
                                      <p:cBhvr>
                                        <p:cTn id="83" dur="500"/>
                                        <p:tgtEl>
                                          <p:spTgt spid="924693"/>
                                        </p:tgtEl>
                                      </p:cBhvr>
                                    </p:animEffect>
                                  </p:childTnLst>
                                </p:cTn>
                              </p:par>
                            </p:childTnLst>
                          </p:cTn>
                        </p:par>
                        <p:par>
                          <p:cTn id="84" fill="hold">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924694"/>
                                        </p:tgtEl>
                                        <p:attrNameLst>
                                          <p:attrName>style.visibility</p:attrName>
                                        </p:attrNameLst>
                                      </p:cBhvr>
                                      <p:to>
                                        <p:strVal val="visible"/>
                                      </p:to>
                                    </p:set>
                                    <p:animEffect transition="in" filter="dissolve">
                                      <p:cBhvr>
                                        <p:cTn id="87" dur="500"/>
                                        <p:tgtEl>
                                          <p:spTgt spid="924694"/>
                                        </p:tgtEl>
                                      </p:cBhvr>
                                    </p:animEffect>
                                  </p:childTnLst>
                                </p:cTn>
                              </p:par>
                            </p:childTnLst>
                          </p:cTn>
                        </p:par>
                        <p:par>
                          <p:cTn id="88" fill="hold">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924695"/>
                                        </p:tgtEl>
                                        <p:attrNameLst>
                                          <p:attrName>style.visibility</p:attrName>
                                        </p:attrNameLst>
                                      </p:cBhvr>
                                      <p:to>
                                        <p:strVal val="visible"/>
                                      </p:to>
                                    </p:set>
                                    <p:animEffect transition="in" filter="dissolve">
                                      <p:cBhvr>
                                        <p:cTn id="91" dur="500"/>
                                        <p:tgtEl>
                                          <p:spTgt spid="924695"/>
                                        </p:tgtEl>
                                      </p:cBhvr>
                                    </p:animEffect>
                                  </p:childTnLst>
                                </p:cTn>
                              </p:par>
                            </p:childTnLst>
                          </p:cTn>
                        </p:par>
                        <p:par>
                          <p:cTn id="92" fill="hold">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924696"/>
                                        </p:tgtEl>
                                        <p:attrNameLst>
                                          <p:attrName>style.visibility</p:attrName>
                                        </p:attrNameLst>
                                      </p:cBhvr>
                                      <p:to>
                                        <p:strVal val="visible"/>
                                      </p:to>
                                    </p:set>
                                    <p:animEffect transition="in" filter="dissolve">
                                      <p:cBhvr>
                                        <p:cTn id="95" dur="500"/>
                                        <p:tgtEl>
                                          <p:spTgt spid="924696"/>
                                        </p:tgtEl>
                                      </p:cBhvr>
                                    </p:animEffect>
                                  </p:childTnLst>
                                </p:cTn>
                              </p:par>
                            </p:childTnLst>
                          </p:cTn>
                        </p:par>
                        <p:par>
                          <p:cTn id="96" fill="hold">
                            <p:stCondLst>
                              <p:cond delay="11500"/>
                            </p:stCondLst>
                            <p:childTnLst>
                              <p:par>
                                <p:cTn id="97" presetID="9" presetClass="entr" presetSubtype="0" fill="hold" grpId="0" nodeType="afterEffect">
                                  <p:stCondLst>
                                    <p:cond delay="0"/>
                                  </p:stCondLst>
                                  <p:childTnLst>
                                    <p:set>
                                      <p:cBhvr>
                                        <p:cTn id="98" dur="1" fill="hold">
                                          <p:stCondLst>
                                            <p:cond delay="0"/>
                                          </p:stCondLst>
                                        </p:cTn>
                                        <p:tgtEl>
                                          <p:spTgt spid="924697"/>
                                        </p:tgtEl>
                                        <p:attrNameLst>
                                          <p:attrName>style.visibility</p:attrName>
                                        </p:attrNameLst>
                                      </p:cBhvr>
                                      <p:to>
                                        <p:strVal val="visible"/>
                                      </p:to>
                                    </p:set>
                                    <p:animEffect transition="in" filter="dissolve">
                                      <p:cBhvr>
                                        <p:cTn id="99" dur="500"/>
                                        <p:tgtEl>
                                          <p:spTgt spid="924697"/>
                                        </p:tgtEl>
                                      </p:cBhvr>
                                    </p:animEffect>
                                  </p:childTnLst>
                                </p:cTn>
                              </p:par>
                            </p:childTnLst>
                          </p:cTn>
                        </p:par>
                        <p:par>
                          <p:cTn id="100" fill="hold">
                            <p:stCondLst>
                              <p:cond delay="12000"/>
                            </p:stCondLst>
                            <p:childTnLst>
                              <p:par>
                                <p:cTn id="101" presetID="9" presetClass="entr" presetSubtype="0" fill="hold" grpId="0" nodeType="afterEffect">
                                  <p:stCondLst>
                                    <p:cond delay="0"/>
                                  </p:stCondLst>
                                  <p:childTnLst>
                                    <p:set>
                                      <p:cBhvr>
                                        <p:cTn id="102" dur="1" fill="hold">
                                          <p:stCondLst>
                                            <p:cond delay="0"/>
                                          </p:stCondLst>
                                        </p:cTn>
                                        <p:tgtEl>
                                          <p:spTgt spid="924698"/>
                                        </p:tgtEl>
                                        <p:attrNameLst>
                                          <p:attrName>style.visibility</p:attrName>
                                        </p:attrNameLst>
                                      </p:cBhvr>
                                      <p:to>
                                        <p:strVal val="visible"/>
                                      </p:to>
                                    </p:set>
                                    <p:animEffect transition="in" filter="dissolve">
                                      <p:cBhvr>
                                        <p:cTn id="103" dur="500"/>
                                        <p:tgtEl>
                                          <p:spTgt spid="924698"/>
                                        </p:tgtEl>
                                      </p:cBhvr>
                                    </p:animEffect>
                                  </p:childTnLst>
                                </p:cTn>
                              </p:par>
                            </p:childTnLst>
                          </p:cTn>
                        </p:par>
                        <p:par>
                          <p:cTn id="104" fill="hold">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924699"/>
                                        </p:tgtEl>
                                        <p:attrNameLst>
                                          <p:attrName>style.visibility</p:attrName>
                                        </p:attrNameLst>
                                      </p:cBhvr>
                                      <p:to>
                                        <p:strVal val="visible"/>
                                      </p:to>
                                    </p:set>
                                    <p:animEffect transition="in" filter="dissolve">
                                      <p:cBhvr>
                                        <p:cTn id="107" dur="500"/>
                                        <p:tgtEl>
                                          <p:spTgt spid="924699"/>
                                        </p:tgtEl>
                                      </p:cBhvr>
                                    </p:animEffect>
                                  </p:childTnLst>
                                </p:cTn>
                              </p:par>
                            </p:childTnLst>
                          </p:cTn>
                        </p:par>
                        <p:par>
                          <p:cTn id="108" fill="hold">
                            <p:stCondLst>
                              <p:cond delay="13000"/>
                            </p:stCondLst>
                            <p:childTnLst>
                              <p:par>
                                <p:cTn id="109" presetID="9" presetClass="entr" presetSubtype="0" fill="hold" grpId="0" nodeType="afterEffect">
                                  <p:stCondLst>
                                    <p:cond delay="0"/>
                                  </p:stCondLst>
                                  <p:childTnLst>
                                    <p:set>
                                      <p:cBhvr>
                                        <p:cTn id="110" dur="1" fill="hold">
                                          <p:stCondLst>
                                            <p:cond delay="0"/>
                                          </p:stCondLst>
                                        </p:cTn>
                                        <p:tgtEl>
                                          <p:spTgt spid="924700"/>
                                        </p:tgtEl>
                                        <p:attrNameLst>
                                          <p:attrName>style.visibility</p:attrName>
                                        </p:attrNameLst>
                                      </p:cBhvr>
                                      <p:to>
                                        <p:strVal val="visible"/>
                                      </p:to>
                                    </p:set>
                                    <p:animEffect transition="in" filter="dissolve">
                                      <p:cBhvr>
                                        <p:cTn id="111" dur="500"/>
                                        <p:tgtEl>
                                          <p:spTgt spid="924700"/>
                                        </p:tgtEl>
                                      </p:cBhvr>
                                    </p:animEffect>
                                  </p:childTnLst>
                                </p:cTn>
                              </p:par>
                            </p:childTnLst>
                          </p:cTn>
                        </p:par>
                        <p:par>
                          <p:cTn id="112" fill="hold">
                            <p:stCondLst>
                              <p:cond delay="13500"/>
                            </p:stCondLst>
                            <p:childTnLst>
                              <p:par>
                                <p:cTn id="113" presetID="9" presetClass="entr" presetSubtype="0" fill="hold" grpId="0" nodeType="afterEffect">
                                  <p:stCondLst>
                                    <p:cond delay="0"/>
                                  </p:stCondLst>
                                  <p:childTnLst>
                                    <p:set>
                                      <p:cBhvr>
                                        <p:cTn id="114" dur="1" fill="hold">
                                          <p:stCondLst>
                                            <p:cond delay="0"/>
                                          </p:stCondLst>
                                        </p:cTn>
                                        <p:tgtEl>
                                          <p:spTgt spid="924701"/>
                                        </p:tgtEl>
                                        <p:attrNameLst>
                                          <p:attrName>style.visibility</p:attrName>
                                        </p:attrNameLst>
                                      </p:cBhvr>
                                      <p:to>
                                        <p:strVal val="visible"/>
                                      </p:to>
                                    </p:set>
                                    <p:animEffect transition="in" filter="dissolve">
                                      <p:cBhvr>
                                        <p:cTn id="115" dur="500"/>
                                        <p:tgtEl>
                                          <p:spTgt spid="924701"/>
                                        </p:tgtEl>
                                      </p:cBhvr>
                                    </p:animEffect>
                                  </p:childTnLst>
                                </p:cTn>
                              </p:par>
                            </p:childTnLst>
                          </p:cTn>
                        </p:par>
                        <p:par>
                          <p:cTn id="116" fill="hold">
                            <p:stCondLst>
                              <p:cond delay="14000"/>
                            </p:stCondLst>
                            <p:childTnLst>
                              <p:par>
                                <p:cTn id="117" presetID="9" presetClass="entr" presetSubtype="0" fill="hold" grpId="0" nodeType="afterEffect">
                                  <p:stCondLst>
                                    <p:cond delay="0"/>
                                  </p:stCondLst>
                                  <p:childTnLst>
                                    <p:set>
                                      <p:cBhvr>
                                        <p:cTn id="118" dur="1" fill="hold">
                                          <p:stCondLst>
                                            <p:cond delay="0"/>
                                          </p:stCondLst>
                                        </p:cTn>
                                        <p:tgtEl>
                                          <p:spTgt spid="924702"/>
                                        </p:tgtEl>
                                        <p:attrNameLst>
                                          <p:attrName>style.visibility</p:attrName>
                                        </p:attrNameLst>
                                      </p:cBhvr>
                                      <p:to>
                                        <p:strVal val="visible"/>
                                      </p:to>
                                    </p:set>
                                    <p:animEffect transition="in" filter="dissolve">
                                      <p:cBhvr>
                                        <p:cTn id="119" dur="500"/>
                                        <p:tgtEl>
                                          <p:spTgt spid="924702"/>
                                        </p:tgtEl>
                                      </p:cBhvr>
                                    </p:animEffect>
                                  </p:childTnLst>
                                </p:cTn>
                              </p:par>
                            </p:childTnLst>
                          </p:cTn>
                        </p:par>
                        <p:par>
                          <p:cTn id="120" fill="hold">
                            <p:stCondLst>
                              <p:cond delay="14500"/>
                            </p:stCondLst>
                            <p:childTnLst>
                              <p:par>
                                <p:cTn id="121" presetID="9" presetClass="entr" presetSubtype="0" fill="hold" grpId="0" nodeType="afterEffect">
                                  <p:stCondLst>
                                    <p:cond delay="0"/>
                                  </p:stCondLst>
                                  <p:childTnLst>
                                    <p:set>
                                      <p:cBhvr>
                                        <p:cTn id="122" dur="1" fill="hold">
                                          <p:stCondLst>
                                            <p:cond delay="0"/>
                                          </p:stCondLst>
                                        </p:cTn>
                                        <p:tgtEl>
                                          <p:spTgt spid="924703"/>
                                        </p:tgtEl>
                                        <p:attrNameLst>
                                          <p:attrName>style.visibility</p:attrName>
                                        </p:attrNameLst>
                                      </p:cBhvr>
                                      <p:to>
                                        <p:strVal val="visible"/>
                                      </p:to>
                                    </p:set>
                                    <p:animEffect transition="in" filter="dissolve">
                                      <p:cBhvr>
                                        <p:cTn id="123" dur="500"/>
                                        <p:tgtEl>
                                          <p:spTgt spid="924703"/>
                                        </p:tgtEl>
                                      </p:cBhvr>
                                    </p:animEffect>
                                  </p:childTnLst>
                                </p:cTn>
                              </p:par>
                            </p:childTnLst>
                          </p:cTn>
                        </p:par>
                        <p:par>
                          <p:cTn id="124" fill="hold">
                            <p:stCondLst>
                              <p:cond delay="15000"/>
                            </p:stCondLst>
                            <p:childTnLst>
                              <p:par>
                                <p:cTn id="125" presetID="9" presetClass="entr" presetSubtype="0" fill="hold" grpId="0" nodeType="afterEffect">
                                  <p:stCondLst>
                                    <p:cond delay="0"/>
                                  </p:stCondLst>
                                  <p:childTnLst>
                                    <p:set>
                                      <p:cBhvr>
                                        <p:cTn id="126" dur="1" fill="hold">
                                          <p:stCondLst>
                                            <p:cond delay="0"/>
                                          </p:stCondLst>
                                        </p:cTn>
                                        <p:tgtEl>
                                          <p:spTgt spid="924704"/>
                                        </p:tgtEl>
                                        <p:attrNameLst>
                                          <p:attrName>style.visibility</p:attrName>
                                        </p:attrNameLst>
                                      </p:cBhvr>
                                      <p:to>
                                        <p:strVal val="visible"/>
                                      </p:to>
                                    </p:set>
                                    <p:animEffect transition="in" filter="dissolve">
                                      <p:cBhvr>
                                        <p:cTn id="127" dur="500"/>
                                        <p:tgtEl>
                                          <p:spTgt spid="924704"/>
                                        </p:tgtEl>
                                      </p:cBhvr>
                                    </p:animEffect>
                                  </p:childTnLst>
                                </p:cTn>
                              </p:par>
                            </p:childTnLst>
                          </p:cTn>
                        </p:par>
                        <p:par>
                          <p:cTn id="128" fill="hold">
                            <p:stCondLst>
                              <p:cond delay="15500"/>
                            </p:stCondLst>
                            <p:childTnLst>
                              <p:par>
                                <p:cTn id="129" presetID="9" presetClass="entr" presetSubtype="0" fill="hold" grpId="0" nodeType="afterEffect">
                                  <p:stCondLst>
                                    <p:cond delay="0"/>
                                  </p:stCondLst>
                                  <p:childTnLst>
                                    <p:set>
                                      <p:cBhvr>
                                        <p:cTn id="130" dur="1" fill="hold">
                                          <p:stCondLst>
                                            <p:cond delay="0"/>
                                          </p:stCondLst>
                                        </p:cTn>
                                        <p:tgtEl>
                                          <p:spTgt spid="924705"/>
                                        </p:tgtEl>
                                        <p:attrNameLst>
                                          <p:attrName>style.visibility</p:attrName>
                                        </p:attrNameLst>
                                      </p:cBhvr>
                                      <p:to>
                                        <p:strVal val="visible"/>
                                      </p:to>
                                    </p:set>
                                    <p:animEffect transition="in" filter="dissolve">
                                      <p:cBhvr>
                                        <p:cTn id="131" dur="500"/>
                                        <p:tgtEl>
                                          <p:spTgt spid="924705"/>
                                        </p:tgtEl>
                                      </p:cBhvr>
                                    </p:animEffect>
                                  </p:childTnLst>
                                </p:cTn>
                              </p:par>
                            </p:childTnLst>
                          </p:cTn>
                        </p:par>
                        <p:par>
                          <p:cTn id="132" fill="hold">
                            <p:stCondLst>
                              <p:cond delay="16000"/>
                            </p:stCondLst>
                            <p:childTnLst>
                              <p:par>
                                <p:cTn id="133" presetID="9" presetClass="entr" presetSubtype="0" fill="hold" grpId="0" nodeType="afterEffect">
                                  <p:stCondLst>
                                    <p:cond delay="0"/>
                                  </p:stCondLst>
                                  <p:childTnLst>
                                    <p:set>
                                      <p:cBhvr>
                                        <p:cTn id="134" dur="1" fill="hold">
                                          <p:stCondLst>
                                            <p:cond delay="0"/>
                                          </p:stCondLst>
                                        </p:cTn>
                                        <p:tgtEl>
                                          <p:spTgt spid="924706"/>
                                        </p:tgtEl>
                                        <p:attrNameLst>
                                          <p:attrName>style.visibility</p:attrName>
                                        </p:attrNameLst>
                                      </p:cBhvr>
                                      <p:to>
                                        <p:strVal val="visible"/>
                                      </p:to>
                                    </p:set>
                                    <p:animEffect transition="in" filter="dissolve">
                                      <p:cBhvr>
                                        <p:cTn id="135" dur="500"/>
                                        <p:tgtEl>
                                          <p:spTgt spid="924706"/>
                                        </p:tgtEl>
                                      </p:cBhvr>
                                    </p:animEffect>
                                  </p:childTnLst>
                                </p:cTn>
                              </p:par>
                            </p:childTnLst>
                          </p:cTn>
                        </p:par>
                        <p:par>
                          <p:cTn id="136" fill="hold">
                            <p:stCondLst>
                              <p:cond delay="16500"/>
                            </p:stCondLst>
                            <p:childTnLst>
                              <p:par>
                                <p:cTn id="137" presetID="9" presetClass="entr" presetSubtype="0" fill="hold" grpId="0" nodeType="afterEffect">
                                  <p:stCondLst>
                                    <p:cond delay="0"/>
                                  </p:stCondLst>
                                  <p:childTnLst>
                                    <p:set>
                                      <p:cBhvr>
                                        <p:cTn id="138" dur="1" fill="hold">
                                          <p:stCondLst>
                                            <p:cond delay="0"/>
                                          </p:stCondLst>
                                        </p:cTn>
                                        <p:tgtEl>
                                          <p:spTgt spid="924707"/>
                                        </p:tgtEl>
                                        <p:attrNameLst>
                                          <p:attrName>style.visibility</p:attrName>
                                        </p:attrNameLst>
                                      </p:cBhvr>
                                      <p:to>
                                        <p:strVal val="visible"/>
                                      </p:to>
                                    </p:set>
                                    <p:animEffect transition="in" filter="dissolve">
                                      <p:cBhvr>
                                        <p:cTn id="139" dur="500"/>
                                        <p:tgtEl>
                                          <p:spTgt spid="924707"/>
                                        </p:tgtEl>
                                      </p:cBhvr>
                                    </p:animEffect>
                                  </p:childTnLst>
                                </p:cTn>
                              </p:par>
                            </p:childTnLst>
                          </p:cTn>
                        </p:par>
                        <p:par>
                          <p:cTn id="140" fill="hold">
                            <p:stCondLst>
                              <p:cond delay="17000"/>
                            </p:stCondLst>
                            <p:childTnLst>
                              <p:par>
                                <p:cTn id="141" presetID="9" presetClass="entr" presetSubtype="0" fill="hold" grpId="0" nodeType="afterEffect">
                                  <p:stCondLst>
                                    <p:cond delay="0"/>
                                  </p:stCondLst>
                                  <p:childTnLst>
                                    <p:set>
                                      <p:cBhvr>
                                        <p:cTn id="142" dur="1" fill="hold">
                                          <p:stCondLst>
                                            <p:cond delay="0"/>
                                          </p:stCondLst>
                                        </p:cTn>
                                        <p:tgtEl>
                                          <p:spTgt spid="924708"/>
                                        </p:tgtEl>
                                        <p:attrNameLst>
                                          <p:attrName>style.visibility</p:attrName>
                                        </p:attrNameLst>
                                      </p:cBhvr>
                                      <p:to>
                                        <p:strVal val="visible"/>
                                      </p:to>
                                    </p:set>
                                    <p:animEffect transition="in" filter="dissolve">
                                      <p:cBhvr>
                                        <p:cTn id="143" dur="500"/>
                                        <p:tgtEl>
                                          <p:spTgt spid="924708"/>
                                        </p:tgtEl>
                                      </p:cBhvr>
                                    </p:animEffect>
                                  </p:childTnLst>
                                </p:cTn>
                              </p:par>
                            </p:childTnLst>
                          </p:cTn>
                        </p:par>
                        <p:par>
                          <p:cTn id="144" fill="hold">
                            <p:stCondLst>
                              <p:cond delay="17500"/>
                            </p:stCondLst>
                            <p:childTnLst>
                              <p:par>
                                <p:cTn id="145" presetID="9" presetClass="entr" presetSubtype="0" fill="hold" grpId="0" nodeType="afterEffect">
                                  <p:stCondLst>
                                    <p:cond delay="0"/>
                                  </p:stCondLst>
                                  <p:childTnLst>
                                    <p:set>
                                      <p:cBhvr>
                                        <p:cTn id="146" dur="1" fill="hold">
                                          <p:stCondLst>
                                            <p:cond delay="0"/>
                                          </p:stCondLst>
                                        </p:cTn>
                                        <p:tgtEl>
                                          <p:spTgt spid="924709"/>
                                        </p:tgtEl>
                                        <p:attrNameLst>
                                          <p:attrName>style.visibility</p:attrName>
                                        </p:attrNameLst>
                                      </p:cBhvr>
                                      <p:to>
                                        <p:strVal val="visible"/>
                                      </p:to>
                                    </p:set>
                                    <p:animEffect transition="in" filter="dissolve">
                                      <p:cBhvr>
                                        <p:cTn id="147" dur="500"/>
                                        <p:tgtEl>
                                          <p:spTgt spid="924709"/>
                                        </p:tgtEl>
                                      </p:cBhvr>
                                    </p:animEffect>
                                  </p:childTnLst>
                                </p:cTn>
                              </p:par>
                            </p:childTnLst>
                          </p:cTn>
                        </p:par>
                        <p:par>
                          <p:cTn id="148" fill="hold">
                            <p:stCondLst>
                              <p:cond delay="18000"/>
                            </p:stCondLst>
                            <p:childTnLst>
                              <p:par>
                                <p:cTn id="149" presetID="9" presetClass="entr" presetSubtype="0" fill="hold" grpId="0" nodeType="afterEffect">
                                  <p:stCondLst>
                                    <p:cond delay="0"/>
                                  </p:stCondLst>
                                  <p:childTnLst>
                                    <p:set>
                                      <p:cBhvr>
                                        <p:cTn id="150" dur="1" fill="hold">
                                          <p:stCondLst>
                                            <p:cond delay="0"/>
                                          </p:stCondLst>
                                        </p:cTn>
                                        <p:tgtEl>
                                          <p:spTgt spid="924710"/>
                                        </p:tgtEl>
                                        <p:attrNameLst>
                                          <p:attrName>style.visibility</p:attrName>
                                        </p:attrNameLst>
                                      </p:cBhvr>
                                      <p:to>
                                        <p:strVal val="visible"/>
                                      </p:to>
                                    </p:set>
                                    <p:animEffect transition="in" filter="dissolve">
                                      <p:cBhvr>
                                        <p:cTn id="151" dur="500"/>
                                        <p:tgtEl>
                                          <p:spTgt spid="924710"/>
                                        </p:tgtEl>
                                      </p:cBhvr>
                                    </p:animEffect>
                                  </p:childTnLst>
                                </p:cTn>
                              </p:par>
                            </p:childTnLst>
                          </p:cTn>
                        </p:par>
                        <p:par>
                          <p:cTn id="152" fill="hold">
                            <p:stCondLst>
                              <p:cond delay="18500"/>
                            </p:stCondLst>
                            <p:childTnLst>
                              <p:par>
                                <p:cTn id="153" presetID="9" presetClass="entr" presetSubtype="0" fill="hold" grpId="0" nodeType="afterEffect">
                                  <p:stCondLst>
                                    <p:cond delay="0"/>
                                  </p:stCondLst>
                                  <p:childTnLst>
                                    <p:set>
                                      <p:cBhvr>
                                        <p:cTn id="154" dur="1" fill="hold">
                                          <p:stCondLst>
                                            <p:cond delay="0"/>
                                          </p:stCondLst>
                                        </p:cTn>
                                        <p:tgtEl>
                                          <p:spTgt spid="924711"/>
                                        </p:tgtEl>
                                        <p:attrNameLst>
                                          <p:attrName>style.visibility</p:attrName>
                                        </p:attrNameLst>
                                      </p:cBhvr>
                                      <p:to>
                                        <p:strVal val="visible"/>
                                      </p:to>
                                    </p:set>
                                    <p:animEffect transition="in" filter="dissolve">
                                      <p:cBhvr>
                                        <p:cTn id="155" dur="500"/>
                                        <p:tgtEl>
                                          <p:spTgt spid="924711"/>
                                        </p:tgtEl>
                                      </p:cBhvr>
                                    </p:animEffect>
                                  </p:childTnLst>
                                </p:cTn>
                              </p:par>
                            </p:childTnLst>
                          </p:cTn>
                        </p:par>
                        <p:par>
                          <p:cTn id="156" fill="hold">
                            <p:stCondLst>
                              <p:cond delay="19000"/>
                            </p:stCondLst>
                            <p:childTnLst>
                              <p:par>
                                <p:cTn id="157" presetID="9" presetClass="entr" presetSubtype="0" fill="hold" grpId="0" nodeType="afterEffect">
                                  <p:stCondLst>
                                    <p:cond delay="0"/>
                                  </p:stCondLst>
                                  <p:childTnLst>
                                    <p:set>
                                      <p:cBhvr>
                                        <p:cTn id="158" dur="1" fill="hold">
                                          <p:stCondLst>
                                            <p:cond delay="0"/>
                                          </p:stCondLst>
                                        </p:cTn>
                                        <p:tgtEl>
                                          <p:spTgt spid="924712"/>
                                        </p:tgtEl>
                                        <p:attrNameLst>
                                          <p:attrName>style.visibility</p:attrName>
                                        </p:attrNameLst>
                                      </p:cBhvr>
                                      <p:to>
                                        <p:strVal val="visible"/>
                                      </p:to>
                                    </p:set>
                                    <p:animEffect transition="in" filter="dissolve">
                                      <p:cBhvr>
                                        <p:cTn id="159" dur="500"/>
                                        <p:tgtEl>
                                          <p:spTgt spid="924712"/>
                                        </p:tgtEl>
                                      </p:cBhvr>
                                    </p:animEffect>
                                  </p:childTnLst>
                                </p:cTn>
                              </p:par>
                            </p:childTnLst>
                          </p:cTn>
                        </p:par>
                        <p:par>
                          <p:cTn id="160" fill="hold">
                            <p:stCondLst>
                              <p:cond delay="19500"/>
                            </p:stCondLst>
                            <p:childTnLst>
                              <p:par>
                                <p:cTn id="161" presetID="9" presetClass="entr" presetSubtype="0" fill="hold" grpId="0" nodeType="afterEffect">
                                  <p:stCondLst>
                                    <p:cond delay="0"/>
                                  </p:stCondLst>
                                  <p:childTnLst>
                                    <p:set>
                                      <p:cBhvr>
                                        <p:cTn id="162" dur="1" fill="hold">
                                          <p:stCondLst>
                                            <p:cond delay="0"/>
                                          </p:stCondLst>
                                        </p:cTn>
                                        <p:tgtEl>
                                          <p:spTgt spid="924713"/>
                                        </p:tgtEl>
                                        <p:attrNameLst>
                                          <p:attrName>style.visibility</p:attrName>
                                        </p:attrNameLst>
                                      </p:cBhvr>
                                      <p:to>
                                        <p:strVal val="visible"/>
                                      </p:to>
                                    </p:set>
                                    <p:animEffect transition="in" filter="dissolve">
                                      <p:cBhvr>
                                        <p:cTn id="163" dur="500"/>
                                        <p:tgtEl>
                                          <p:spTgt spid="924713"/>
                                        </p:tgtEl>
                                      </p:cBhvr>
                                    </p:animEffect>
                                  </p:childTnLst>
                                </p:cTn>
                              </p:par>
                            </p:childTnLst>
                          </p:cTn>
                        </p:par>
                        <p:par>
                          <p:cTn id="164" fill="hold">
                            <p:stCondLst>
                              <p:cond delay="20000"/>
                            </p:stCondLst>
                            <p:childTnLst>
                              <p:par>
                                <p:cTn id="165" presetID="9" presetClass="entr" presetSubtype="0" fill="hold" grpId="0" nodeType="afterEffect">
                                  <p:stCondLst>
                                    <p:cond delay="0"/>
                                  </p:stCondLst>
                                  <p:childTnLst>
                                    <p:set>
                                      <p:cBhvr>
                                        <p:cTn id="166" dur="1" fill="hold">
                                          <p:stCondLst>
                                            <p:cond delay="0"/>
                                          </p:stCondLst>
                                        </p:cTn>
                                        <p:tgtEl>
                                          <p:spTgt spid="924714"/>
                                        </p:tgtEl>
                                        <p:attrNameLst>
                                          <p:attrName>style.visibility</p:attrName>
                                        </p:attrNameLst>
                                      </p:cBhvr>
                                      <p:to>
                                        <p:strVal val="visible"/>
                                      </p:to>
                                    </p:set>
                                    <p:animEffect transition="in" filter="dissolve">
                                      <p:cBhvr>
                                        <p:cTn id="167" dur="500"/>
                                        <p:tgtEl>
                                          <p:spTgt spid="924714"/>
                                        </p:tgtEl>
                                      </p:cBhvr>
                                    </p:animEffect>
                                  </p:childTnLst>
                                </p:cTn>
                              </p:par>
                            </p:childTnLst>
                          </p:cTn>
                        </p:par>
                        <p:par>
                          <p:cTn id="168" fill="hold">
                            <p:stCondLst>
                              <p:cond delay="20500"/>
                            </p:stCondLst>
                            <p:childTnLst>
                              <p:par>
                                <p:cTn id="169" presetID="9" presetClass="entr" presetSubtype="0" fill="hold" grpId="0" nodeType="afterEffect">
                                  <p:stCondLst>
                                    <p:cond delay="0"/>
                                  </p:stCondLst>
                                  <p:childTnLst>
                                    <p:set>
                                      <p:cBhvr>
                                        <p:cTn id="170" dur="1" fill="hold">
                                          <p:stCondLst>
                                            <p:cond delay="0"/>
                                          </p:stCondLst>
                                        </p:cTn>
                                        <p:tgtEl>
                                          <p:spTgt spid="924715"/>
                                        </p:tgtEl>
                                        <p:attrNameLst>
                                          <p:attrName>style.visibility</p:attrName>
                                        </p:attrNameLst>
                                      </p:cBhvr>
                                      <p:to>
                                        <p:strVal val="visible"/>
                                      </p:to>
                                    </p:set>
                                    <p:animEffect transition="in" filter="dissolve">
                                      <p:cBhvr>
                                        <p:cTn id="171" dur="500"/>
                                        <p:tgtEl>
                                          <p:spTgt spid="924715"/>
                                        </p:tgtEl>
                                      </p:cBhvr>
                                    </p:animEffect>
                                  </p:childTnLst>
                                </p:cTn>
                              </p:par>
                            </p:childTnLst>
                          </p:cTn>
                        </p:par>
                        <p:par>
                          <p:cTn id="172" fill="hold">
                            <p:stCondLst>
                              <p:cond delay="21000"/>
                            </p:stCondLst>
                            <p:childTnLst>
                              <p:par>
                                <p:cTn id="173" presetID="9" presetClass="entr" presetSubtype="0" fill="hold" grpId="0" nodeType="afterEffect">
                                  <p:stCondLst>
                                    <p:cond delay="0"/>
                                  </p:stCondLst>
                                  <p:childTnLst>
                                    <p:set>
                                      <p:cBhvr>
                                        <p:cTn id="174" dur="1" fill="hold">
                                          <p:stCondLst>
                                            <p:cond delay="0"/>
                                          </p:stCondLst>
                                        </p:cTn>
                                        <p:tgtEl>
                                          <p:spTgt spid="924716"/>
                                        </p:tgtEl>
                                        <p:attrNameLst>
                                          <p:attrName>style.visibility</p:attrName>
                                        </p:attrNameLst>
                                      </p:cBhvr>
                                      <p:to>
                                        <p:strVal val="visible"/>
                                      </p:to>
                                    </p:set>
                                    <p:animEffect transition="in" filter="dissolve">
                                      <p:cBhvr>
                                        <p:cTn id="175" dur="500"/>
                                        <p:tgtEl>
                                          <p:spTgt spid="924716"/>
                                        </p:tgtEl>
                                      </p:cBhvr>
                                    </p:animEffect>
                                  </p:childTnLst>
                                </p:cTn>
                              </p:par>
                            </p:childTnLst>
                          </p:cTn>
                        </p:par>
                        <p:par>
                          <p:cTn id="176" fill="hold">
                            <p:stCondLst>
                              <p:cond delay="21500"/>
                            </p:stCondLst>
                            <p:childTnLst>
                              <p:par>
                                <p:cTn id="177" presetID="9" presetClass="entr" presetSubtype="0" fill="hold" grpId="0" nodeType="afterEffect">
                                  <p:stCondLst>
                                    <p:cond delay="0"/>
                                  </p:stCondLst>
                                  <p:childTnLst>
                                    <p:set>
                                      <p:cBhvr>
                                        <p:cTn id="178" dur="1" fill="hold">
                                          <p:stCondLst>
                                            <p:cond delay="0"/>
                                          </p:stCondLst>
                                        </p:cTn>
                                        <p:tgtEl>
                                          <p:spTgt spid="924717"/>
                                        </p:tgtEl>
                                        <p:attrNameLst>
                                          <p:attrName>style.visibility</p:attrName>
                                        </p:attrNameLst>
                                      </p:cBhvr>
                                      <p:to>
                                        <p:strVal val="visible"/>
                                      </p:to>
                                    </p:set>
                                    <p:animEffect transition="in" filter="dissolve">
                                      <p:cBhvr>
                                        <p:cTn id="179" dur="500"/>
                                        <p:tgtEl>
                                          <p:spTgt spid="924717"/>
                                        </p:tgtEl>
                                      </p:cBhvr>
                                    </p:animEffect>
                                  </p:childTnLst>
                                </p:cTn>
                              </p:par>
                            </p:childTnLst>
                          </p:cTn>
                        </p:par>
                        <p:par>
                          <p:cTn id="180" fill="hold">
                            <p:stCondLst>
                              <p:cond delay="22000"/>
                            </p:stCondLst>
                            <p:childTnLst>
                              <p:par>
                                <p:cTn id="181" presetID="9" presetClass="entr" presetSubtype="0" fill="hold" grpId="0" nodeType="afterEffect">
                                  <p:stCondLst>
                                    <p:cond delay="0"/>
                                  </p:stCondLst>
                                  <p:childTnLst>
                                    <p:set>
                                      <p:cBhvr>
                                        <p:cTn id="182" dur="1" fill="hold">
                                          <p:stCondLst>
                                            <p:cond delay="0"/>
                                          </p:stCondLst>
                                        </p:cTn>
                                        <p:tgtEl>
                                          <p:spTgt spid="924718"/>
                                        </p:tgtEl>
                                        <p:attrNameLst>
                                          <p:attrName>style.visibility</p:attrName>
                                        </p:attrNameLst>
                                      </p:cBhvr>
                                      <p:to>
                                        <p:strVal val="visible"/>
                                      </p:to>
                                    </p:set>
                                    <p:animEffect transition="in" filter="dissolve">
                                      <p:cBhvr>
                                        <p:cTn id="183" dur="500"/>
                                        <p:tgtEl>
                                          <p:spTgt spid="924718"/>
                                        </p:tgtEl>
                                      </p:cBhvr>
                                    </p:animEffect>
                                  </p:childTnLst>
                                </p:cTn>
                              </p:par>
                            </p:childTnLst>
                          </p:cTn>
                        </p:par>
                        <p:par>
                          <p:cTn id="184" fill="hold">
                            <p:stCondLst>
                              <p:cond delay="22500"/>
                            </p:stCondLst>
                            <p:childTnLst>
                              <p:par>
                                <p:cTn id="185" presetID="9" presetClass="entr" presetSubtype="0" fill="hold" grpId="0" nodeType="afterEffect">
                                  <p:stCondLst>
                                    <p:cond delay="0"/>
                                  </p:stCondLst>
                                  <p:childTnLst>
                                    <p:set>
                                      <p:cBhvr>
                                        <p:cTn id="186" dur="1" fill="hold">
                                          <p:stCondLst>
                                            <p:cond delay="0"/>
                                          </p:stCondLst>
                                        </p:cTn>
                                        <p:tgtEl>
                                          <p:spTgt spid="924719"/>
                                        </p:tgtEl>
                                        <p:attrNameLst>
                                          <p:attrName>style.visibility</p:attrName>
                                        </p:attrNameLst>
                                      </p:cBhvr>
                                      <p:to>
                                        <p:strVal val="visible"/>
                                      </p:to>
                                    </p:set>
                                    <p:animEffect transition="in" filter="dissolve">
                                      <p:cBhvr>
                                        <p:cTn id="187" dur="500"/>
                                        <p:tgtEl>
                                          <p:spTgt spid="924719"/>
                                        </p:tgtEl>
                                      </p:cBhvr>
                                    </p:animEffect>
                                  </p:childTnLst>
                                </p:cTn>
                              </p:par>
                            </p:childTnLst>
                          </p:cTn>
                        </p:par>
                        <p:par>
                          <p:cTn id="188" fill="hold">
                            <p:stCondLst>
                              <p:cond delay="23000"/>
                            </p:stCondLst>
                            <p:childTnLst>
                              <p:par>
                                <p:cTn id="189" presetID="9" presetClass="entr" presetSubtype="0" fill="hold" grpId="0" nodeType="afterEffect">
                                  <p:stCondLst>
                                    <p:cond delay="0"/>
                                  </p:stCondLst>
                                  <p:childTnLst>
                                    <p:set>
                                      <p:cBhvr>
                                        <p:cTn id="190" dur="1" fill="hold">
                                          <p:stCondLst>
                                            <p:cond delay="0"/>
                                          </p:stCondLst>
                                        </p:cTn>
                                        <p:tgtEl>
                                          <p:spTgt spid="924720"/>
                                        </p:tgtEl>
                                        <p:attrNameLst>
                                          <p:attrName>style.visibility</p:attrName>
                                        </p:attrNameLst>
                                      </p:cBhvr>
                                      <p:to>
                                        <p:strVal val="visible"/>
                                      </p:to>
                                    </p:set>
                                    <p:animEffect transition="in" filter="dissolve">
                                      <p:cBhvr>
                                        <p:cTn id="191" dur="500"/>
                                        <p:tgtEl>
                                          <p:spTgt spid="924720"/>
                                        </p:tgtEl>
                                      </p:cBhvr>
                                    </p:animEffect>
                                  </p:childTnLst>
                                </p:cTn>
                              </p:par>
                            </p:childTnLst>
                          </p:cTn>
                        </p:par>
                        <p:par>
                          <p:cTn id="192" fill="hold">
                            <p:stCondLst>
                              <p:cond delay="23500"/>
                            </p:stCondLst>
                            <p:childTnLst>
                              <p:par>
                                <p:cTn id="193" presetID="9" presetClass="entr" presetSubtype="0" fill="hold" grpId="0" nodeType="afterEffect">
                                  <p:stCondLst>
                                    <p:cond delay="0"/>
                                  </p:stCondLst>
                                  <p:childTnLst>
                                    <p:set>
                                      <p:cBhvr>
                                        <p:cTn id="194" dur="1" fill="hold">
                                          <p:stCondLst>
                                            <p:cond delay="0"/>
                                          </p:stCondLst>
                                        </p:cTn>
                                        <p:tgtEl>
                                          <p:spTgt spid="924721"/>
                                        </p:tgtEl>
                                        <p:attrNameLst>
                                          <p:attrName>style.visibility</p:attrName>
                                        </p:attrNameLst>
                                      </p:cBhvr>
                                      <p:to>
                                        <p:strVal val="visible"/>
                                      </p:to>
                                    </p:set>
                                    <p:animEffect transition="in" filter="dissolve">
                                      <p:cBhvr>
                                        <p:cTn id="195" dur="500"/>
                                        <p:tgtEl>
                                          <p:spTgt spid="924721"/>
                                        </p:tgtEl>
                                      </p:cBhvr>
                                    </p:animEffect>
                                  </p:childTnLst>
                                </p:cTn>
                              </p:par>
                            </p:childTnLst>
                          </p:cTn>
                        </p:par>
                        <p:par>
                          <p:cTn id="196" fill="hold">
                            <p:stCondLst>
                              <p:cond delay="24000"/>
                            </p:stCondLst>
                            <p:childTnLst>
                              <p:par>
                                <p:cTn id="197" presetID="9" presetClass="entr" presetSubtype="0" fill="hold" grpId="0" nodeType="afterEffect">
                                  <p:stCondLst>
                                    <p:cond delay="0"/>
                                  </p:stCondLst>
                                  <p:childTnLst>
                                    <p:set>
                                      <p:cBhvr>
                                        <p:cTn id="198" dur="1" fill="hold">
                                          <p:stCondLst>
                                            <p:cond delay="0"/>
                                          </p:stCondLst>
                                        </p:cTn>
                                        <p:tgtEl>
                                          <p:spTgt spid="924722"/>
                                        </p:tgtEl>
                                        <p:attrNameLst>
                                          <p:attrName>style.visibility</p:attrName>
                                        </p:attrNameLst>
                                      </p:cBhvr>
                                      <p:to>
                                        <p:strVal val="visible"/>
                                      </p:to>
                                    </p:set>
                                    <p:animEffect transition="in" filter="dissolve">
                                      <p:cBhvr>
                                        <p:cTn id="199" dur="500"/>
                                        <p:tgtEl>
                                          <p:spTgt spid="924722"/>
                                        </p:tgtEl>
                                      </p:cBhvr>
                                    </p:animEffect>
                                  </p:childTnLst>
                                </p:cTn>
                              </p:par>
                            </p:childTnLst>
                          </p:cTn>
                        </p:par>
                        <p:par>
                          <p:cTn id="200" fill="hold">
                            <p:stCondLst>
                              <p:cond delay="24500"/>
                            </p:stCondLst>
                            <p:childTnLst>
                              <p:par>
                                <p:cTn id="201" presetID="9" presetClass="entr" presetSubtype="0" fill="hold" grpId="0" nodeType="afterEffect">
                                  <p:stCondLst>
                                    <p:cond delay="0"/>
                                  </p:stCondLst>
                                  <p:childTnLst>
                                    <p:set>
                                      <p:cBhvr>
                                        <p:cTn id="202" dur="1" fill="hold">
                                          <p:stCondLst>
                                            <p:cond delay="0"/>
                                          </p:stCondLst>
                                        </p:cTn>
                                        <p:tgtEl>
                                          <p:spTgt spid="924723"/>
                                        </p:tgtEl>
                                        <p:attrNameLst>
                                          <p:attrName>style.visibility</p:attrName>
                                        </p:attrNameLst>
                                      </p:cBhvr>
                                      <p:to>
                                        <p:strVal val="visible"/>
                                      </p:to>
                                    </p:set>
                                    <p:animEffect transition="in" filter="dissolve">
                                      <p:cBhvr>
                                        <p:cTn id="203" dur="500"/>
                                        <p:tgtEl>
                                          <p:spTgt spid="924723"/>
                                        </p:tgtEl>
                                      </p:cBhvr>
                                    </p:animEffect>
                                  </p:childTnLst>
                                </p:cTn>
                              </p:par>
                            </p:childTnLst>
                          </p:cTn>
                        </p:par>
                        <p:par>
                          <p:cTn id="204" fill="hold">
                            <p:stCondLst>
                              <p:cond delay="25000"/>
                            </p:stCondLst>
                            <p:childTnLst>
                              <p:par>
                                <p:cTn id="205" presetID="9" presetClass="entr" presetSubtype="0" fill="hold" grpId="0" nodeType="afterEffect">
                                  <p:stCondLst>
                                    <p:cond delay="0"/>
                                  </p:stCondLst>
                                  <p:childTnLst>
                                    <p:set>
                                      <p:cBhvr>
                                        <p:cTn id="206" dur="1" fill="hold">
                                          <p:stCondLst>
                                            <p:cond delay="0"/>
                                          </p:stCondLst>
                                        </p:cTn>
                                        <p:tgtEl>
                                          <p:spTgt spid="924725"/>
                                        </p:tgtEl>
                                        <p:attrNameLst>
                                          <p:attrName>style.visibility</p:attrName>
                                        </p:attrNameLst>
                                      </p:cBhvr>
                                      <p:to>
                                        <p:strVal val="visible"/>
                                      </p:to>
                                    </p:set>
                                    <p:animEffect transition="in" filter="dissolve">
                                      <p:cBhvr>
                                        <p:cTn id="207" dur="500"/>
                                        <p:tgtEl>
                                          <p:spTgt spid="924725"/>
                                        </p:tgtEl>
                                      </p:cBhvr>
                                    </p:animEffect>
                                  </p:childTnLst>
                                </p:cTn>
                              </p:par>
                            </p:childTnLst>
                          </p:cTn>
                        </p:par>
                        <p:par>
                          <p:cTn id="208" fill="hold">
                            <p:stCondLst>
                              <p:cond delay="25500"/>
                            </p:stCondLst>
                            <p:childTnLst>
                              <p:par>
                                <p:cTn id="209" presetID="9" presetClass="entr" presetSubtype="0" fill="hold" grpId="0" nodeType="afterEffect">
                                  <p:stCondLst>
                                    <p:cond delay="0"/>
                                  </p:stCondLst>
                                  <p:childTnLst>
                                    <p:set>
                                      <p:cBhvr>
                                        <p:cTn id="210" dur="1" fill="hold">
                                          <p:stCondLst>
                                            <p:cond delay="0"/>
                                          </p:stCondLst>
                                        </p:cTn>
                                        <p:tgtEl>
                                          <p:spTgt spid="924726"/>
                                        </p:tgtEl>
                                        <p:attrNameLst>
                                          <p:attrName>style.visibility</p:attrName>
                                        </p:attrNameLst>
                                      </p:cBhvr>
                                      <p:to>
                                        <p:strVal val="visible"/>
                                      </p:to>
                                    </p:set>
                                    <p:animEffect transition="in" filter="dissolve">
                                      <p:cBhvr>
                                        <p:cTn id="211" dur="500"/>
                                        <p:tgtEl>
                                          <p:spTgt spid="924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4" grpId="0" animBg="1"/>
      <p:bldP spid="924675" grpId="0" animBg="1"/>
      <p:bldP spid="924676" grpId="0" animBg="1"/>
      <p:bldP spid="924677" grpId="0" animBg="1"/>
      <p:bldP spid="924678" grpId="0" animBg="1"/>
      <p:bldP spid="924679" grpId="0" animBg="1"/>
      <p:bldP spid="924680" grpId="0" animBg="1"/>
      <p:bldP spid="924681" grpId="0" animBg="1"/>
      <p:bldP spid="924682" grpId="0" animBg="1"/>
      <p:bldP spid="924683" grpId="0" animBg="1"/>
      <p:bldP spid="924684" grpId="0" animBg="1"/>
      <p:bldP spid="924685" grpId="0" animBg="1"/>
      <p:bldP spid="924686" grpId="0" animBg="1"/>
      <p:bldP spid="924687" grpId="0" animBg="1"/>
      <p:bldP spid="924688" grpId="0" animBg="1"/>
      <p:bldP spid="924689" grpId="0" animBg="1"/>
      <p:bldP spid="924690" grpId="0" animBg="1"/>
      <p:bldP spid="924691" grpId="0" animBg="1"/>
      <p:bldP spid="924692" grpId="0" animBg="1"/>
      <p:bldP spid="924693" grpId="0" animBg="1"/>
      <p:bldP spid="924694" grpId="0" animBg="1"/>
      <p:bldP spid="924695" grpId="0" animBg="1"/>
      <p:bldP spid="924696" grpId="0" animBg="1"/>
      <p:bldP spid="924697" grpId="0" animBg="1"/>
      <p:bldP spid="924698" grpId="0" animBg="1"/>
      <p:bldP spid="924699" grpId="0" animBg="1"/>
      <p:bldP spid="924700" grpId="0" animBg="1"/>
      <p:bldP spid="924701" grpId="0" animBg="1"/>
      <p:bldP spid="924702" grpId="0" animBg="1"/>
      <p:bldP spid="924703" grpId="0" animBg="1"/>
      <p:bldP spid="924704" grpId="0" animBg="1"/>
      <p:bldP spid="924705" grpId="0" animBg="1"/>
      <p:bldP spid="924706" grpId="0" animBg="1"/>
      <p:bldP spid="924707" grpId="0" animBg="1"/>
      <p:bldP spid="924708" grpId="0" animBg="1"/>
      <p:bldP spid="924709" grpId="0" animBg="1"/>
      <p:bldP spid="924710" grpId="0" animBg="1"/>
      <p:bldP spid="924711" grpId="0" animBg="1"/>
      <p:bldP spid="924712" grpId="0" animBg="1"/>
      <p:bldP spid="924713" grpId="0" animBg="1"/>
      <p:bldP spid="924714" grpId="0" animBg="1"/>
      <p:bldP spid="924715" grpId="0" animBg="1"/>
      <p:bldP spid="924716" grpId="0" animBg="1"/>
      <p:bldP spid="924717" grpId="0" animBg="1"/>
      <p:bldP spid="924718" grpId="0" animBg="1"/>
      <p:bldP spid="924719" grpId="0" animBg="1"/>
      <p:bldP spid="924720" grpId="0" animBg="1"/>
      <p:bldP spid="924721" grpId="0" animBg="1"/>
      <p:bldP spid="924722" grpId="0" animBg="1"/>
      <p:bldP spid="924723" grpId="0" animBg="1"/>
      <p:bldP spid="924725" grpId="0" animBg="1"/>
      <p:bldP spid="9247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F192897-1406-4359-95D0-4E662032CD06}" type="slidenum">
              <a:rPr lang="en-US"/>
              <a:pPr algn="r" eaLnBrk="0" hangingPunct="0">
                <a:spcBef>
                  <a:spcPct val="0"/>
                </a:spcBef>
                <a:buClrTx/>
              </a:pPr>
              <a:t>13</a:t>
            </a:fld>
            <a:endParaRPr lang="en-US"/>
          </a:p>
        </p:txBody>
      </p:sp>
      <p:sp>
        <p:nvSpPr>
          <p:cNvPr id="16387" name="Rectangle 2"/>
          <p:cNvSpPr>
            <a:spLocks noGrp="1" noChangeArrowheads="1"/>
          </p:cNvSpPr>
          <p:nvPr>
            <p:ph type="title" idx="4294967295"/>
          </p:nvPr>
        </p:nvSpPr>
        <p:spPr/>
        <p:txBody>
          <a:bodyPr/>
          <a:lstStyle/>
          <a:p>
            <a:pPr eaLnBrk="1" hangingPunct="1"/>
            <a:r>
              <a:rPr lang="en-US" smtClean="0"/>
              <a:t>Data Types</a:t>
            </a:r>
          </a:p>
        </p:txBody>
      </p:sp>
      <p:sp>
        <p:nvSpPr>
          <p:cNvPr id="16388" name="Rectangle 3"/>
          <p:cNvSpPr>
            <a:spLocks noGrp="1" noChangeArrowheads="1"/>
          </p:cNvSpPr>
          <p:nvPr>
            <p:ph type="body" idx="4294967295"/>
          </p:nvPr>
        </p:nvSpPr>
        <p:spPr/>
        <p:txBody>
          <a:bodyPr lIns="90488" tIns="44450" rIns="90488" bIns="44450"/>
          <a:lstStyle/>
          <a:p>
            <a:pPr eaLnBrk="1" hangingPunct="1"/>
            <a:r>
              <a:rPr lang="en-US" smtClean="0"/>
              <a:t>A data type determines the values that a variable can contain, and the operations that can be performed on it. </a:t>
            </a:r>
          </a:p>
          <a:p>
            <a:pPr eaLnBrk="1" hangingPunct="1">
              <a:buFontTx/>
              <a:buNone/>
            </a:pPr>
            <a:endParaRPr lang="en-US" sz="3500" smtClean="0"/>
          </a:p>
        </p:txBody>
      </p:sp>
      <p:graphicFrame>
        <p:nvGraphicFramePr>
          <p:cNvPr id="5" name="Diagram 4"/>
          <p:cNvGraphicFramePr/>
          <p:nvPr/>
        </p:nvGraphicFramePr>
        <p:xfrm>
          <a:off x="457200" y="2143116"/>
          <a:ext cx="811532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036DE90-E920-4E9E-86BB-6E3277538E33}" type="slidenum">
              <a:rPr lang="en-US"/>
              <a:pPr algn="r" eaLnBrk="0" hangingPunct="0">
                <a:spcBef>
                  <a:spcPct val="0"/>
                </a:spcBef>
                <a:buClrTx/>
              </a:pPr>
              <a:t>14</a:t>
            </a:fld>
            <a:endParaRPr lang="en-US"/>
          </a:p>
        </p:txBody>
      </p:sp>
      <p:sp>
        <p:nvSpPr>
          <p:cNvPr id="17411" name="Rectangle 2"/>
          <p:cNvSpPr>
            <a:spLocks noGrp="1" noChangeArrowheads="1"/>
          </p:cNvSpPr>
          <p:nvPr>
            <p:ph type="title" idx="4294967295"/>
          </p:nvPr>
        </p:nvSpPr>
        <p:spPr/>
        <p:txBody>
          <a:bodyPr/>
          <a:lstStyle/>
          <a:p>
            <a:pPr eaLnBrk="1" hangingPunct="1"/>
            <a:r>
              <a:rPr lang="en-US" smtClean="0"/>
              <a:t>Data Types</a:t>
            </a:r>
          </a:p>
        </p:txBody>
      </p:sp>
      <p:grpSp>
        <p:nvGrpSpPr>
          <p:cNvPr id="4" name="Group 18"/>
          <p:cNvGrpSpPr>
            <a:grpSpLocks/>
          </p:cNvGrpSpPr>
          <p:nvPr/>
        </p:nvGrpSpPr>
        <p:grpSpPr bwMode="auto">
          <a:xfrm>
            <a:off x="4643438" y="4429125"/>
            <a:ext cx="4159250" cy="1239838"/>
            <a:chOff x="2055802" y="4260849"/>
            <a:chExt cx="4159272" cy="1239853"/>
          </a:xfrm>
          <a:solidFill>
            <a:srgbClr val="CAE8AA"/>
          </a:solidFill>
        </p:grpSpPr>
        <p:sp>
          <p:nvSpPr>
            <p:cNvPr id="2" name="Rectangle 5"/>
            <p:cNvSpPr>
              <a:spLocks noChangeArrowheads="1"/>
            </p:cNvSpPr>
            <p:nvPr/>
          </p:nvSpPr>
          <p:spPr bwMode="auto">
            <a:xfrm>
              <a:off x="2055802" y="4570416"/>
              <a:ext cx="1016005" cy="638183"/>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a:solidFill>
                    <a:schemeClr val="tx1"/>
                  </a:solidFill>
                </a:rPr>
                <a:t>today</a:t>
              </a:r>
            </a:p>
          </p:txBody>
        </p:sp>
        <p:sp>
          <p:nvSpPr>
            <p:cNvPr id="3" name="Rectangle 6"/>
            <p:cNvSpPr>
              <a:spLocks noChangeArrowheads="1"/>
            </p:cNvSpPr>
            <p:nvPr/>
          </p:nvSpPr>
          <p:spPr bwMode="auto">
            <a:xfrm>
              <a:off x="3887787" y="4260849"/>
              <a:ext cx="2327287" cy="1239853"/>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a:solidFill>
                    <a:schemeClr val="tx1"/>
                  </a:solidFill>
                </a:rPr>
                <a:t>Day = </a:t>
              </a:r>
              <a:r>
                <a:rPr lang="en-US" sz="2100" b="1" dirty="0" smtClean="0">
                  <a:solidFill>
                    <a:schemeClr val="tx1"/>
                  </a:solidFill>
                </a:rPr>
                <a:t>30</a:t>
              </a:r>
              <a:endParaRPr lang="en-US" sz="2100" b="1" dirty="0">
                <a:solidFill>
                  <a:schemeClr val="tx1"/>
                </a:solidFill>
              </a:endParaRPr>
            </a:p>
            <a:p>
              <a:pPr marL="342900" indent="-342900">
                <a:defRPr/>
              </a:pPr>
              <a:r>
                <a:rPr lang="en-US" sz="2100" b="1" dirty="0">
                  <a:solidFill>
                    <a:schemeClr val="tx1"/>
                  </a:solidFill>
                </a:rPr>
                <a:t>Month = </a:t>
              </a:r>
              <a:r>
                <a:rPr lang="en-US" sz="2100" b="1" dirty="0" smtClean="0">
                  <a:solidFill>
                    <a:schemeClr val="tx1"/>
                  </a:solidFill>
                </a:rPr>
                <a:t>Nov</a:t>
              </a:r>
              <a:endParaRPr lang="en-US" sz="2100" b="1" dirty="0">
                <a:solidFill>
                  <a:schemeClr val="tx1"/>
                </a:solidFill>
              </a:endParaRPr>
            </a:p>
            <a:p>
              <a:pPr marL="342900" indent="-342900">
                <a:defRPr/>
              </a:pPr>
              <a:r>
                <a:rPr lang="en-US" sz="2100" b="1" dirty="0">
                  <a:solidFill>
                    <a:schemeClr val="tx1"/>
                  </a:solidFill>
                </a:rPr>
                <a:t>Year = </a:t>
              </a:r>
              <a:r>
                <a:rPr lang="en-US" sz="2100" b="1" dirty="0" smtClean="0">
                  <a:solidFill>
                    <a:schemeClr val="tx1"/>
                  </a:solidFill>
                </a:rPr>
                <a:t>2015</a:t>
              </a:r>
              <a:endParaRPr lang="en-US" sz="2100" b="1" dirty="0">
                <a:solidFill>
                  <a:schemeClr val="tx1"/>
                </a:solidFill>
              </a:endParaRPr>
            </a:p>
          </p:txBody>
        </p:sp>
        <p:sp>
          <p:nvSpPr>
            <p:cNvPr id="17435" name="Line 7"/>
            <p:cNvSpPr>
              <a:spLocks noChangeShapeType="1"/>
            </p:cNvSpPr>
            <p:nvPr/>
          </p:nvSpPr>
          <p:spPr bwMode="auto">
            <a:xfrm flipH="1">
              <a:off x="3113102" y="4876800"/>
              <a:ext cx="744518" cy="0"/>
            </a:xfrm>
            <a:prstGeom prst="line">
              <a:avLst/>
            </a:prstGeom>
            <a:grpFill/>
            <a:ln w="12700">
              <a:solidFill>
                <a:schemeClr val="tx1"/>
              </a:solidFill>
              <a:prstDash val="dash"/>
              <a:round/>
              <a:headEnd type="triangle" w="med" len="med"/>
              <a:tailEnd/>
            </a:ln>
          </p:spPr>
          <p:txBody>
            <a:bodyPr wrap="none" lIns="90488" tIns="44450" rIns="90488" bIns="44450" anchor="ctr"/>
            <a:lstStyle/>
            <a:p>
              <a:pPr>
                <a:defRPr/>
              </a:pPr>
              <a:endParaRPr lang="en-US"/>
            </a:p>
          </p:txBody>
        </p:sp>
      </p:grpSp>
      <p:grpSp>
        <p:nvGrpSpPr>
          <p:cNvPr id="17413" name="Group 12"/>
          <p:cNvGrpSpPr>
            <a:grpSpLocks/>
          </p:cNvGrpSpPr>
          <p:nvPr/>
        </p:nvGrpSpPr>
        <p:grpSpPr bwMode="auto">
          <a:xfrm>
            <a:off x="180975" y="2428875"/>
            <a:ext cx="4248150" cy="1828800"/>
            <a:chOff x="2867053" y="2599035"/>
            <a:chExt cx="3409894" cy="1659929"/>
          </a:xfrm>
        </p:grpSpPr>
        <p:sp>
          <p:nvSpPr>
            <p:cNvPr id="9" name="Rounded Rectangle 8"/>
            <p:cNvSpPr/>
            <p:nvPr/>
          </p:nvSpPr>
          <p:spPr>
            <a:xfrm>
              <a:off x="2867053" y="2599035"/>
              <a:ext cx="3221305" cy="1481256"/>
            </a:xfrm>
            <a:prstGeom prst="roundRect">
              <a:avLst>
                <a:gd name="adj" fmla="val 10000"/>
              </a:avLst>
            </a:pr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7427" name="Group 9"/>
            <p:cNvGrpSpPr>
              <a:grpSpLocks/>
            </p:cNvGrpSpPr>
            <p:nvPr/>
          </p:nvGrpSpPr>
          <p:grpSpPr bwMode="auto">
            <a:xfrm>
              <a:off x="3055077" y="2777657"/>
              <a:ext cx="3221870" cy="1481307"/>
              <a:chOff x="291331" y="2582616"/>
              <a:chExt cx="3221870" cy="1481307"/>
            </a:xfrm>
          </p:grpSpPr>
          <p:sp>
            <p:nvSpPr>
              <p:cNvPr id="11" name="Rounded Rectangle 10"/>
              <p:cNvSpPr/>
              <p:nvPr/>
            </p:nvSpPr>
            <p:spPr>
              <a:xfrm>
                <a:off x="291896" y="2582667"/>
                <a:ext cx="3221305" cy="1481256"/>
              </a:xfrm>
              <a:prstGeom prst="roundRect">
                <a:avLst>
                  <a:gd name="adj" fmla="val 10000"/>
                </a:avLst>
              </a:prstGeom>
              <a:ln>
                <a:solidFill>
                  <a:schemeClr val="accent6">
                    <a:lumMod val="60000"/>
                    <a:lumOff val="4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5"/>
              <p:cNvSpPr/>
              <p:nvPr/>
            </p:nvSpPr>
            <p:spPr>
              <a:xfrm>
                <a:off x="335221" y="2625894"/>
                <a:ext cx="3134656" cy="13948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dirty="0"/>
                  <a:t>A primitive data type assigned a value:</a:t>
                </a:r>
              </a:p>
              <a:p>
                <a:pPr algn="l" defTabSz="933450">
                  <a:lnSpc>
                    <a:spcPct val="90000"/>
                  </a:lnSpc>
                  <a:spcBef>
                    <a:spcPct val="0"/>
                  </a:spcBef>
                  <a:spcAft>
                    <a:spcPct val="35000"/>
                  </a:spcAft>
                  <a:defRPr/>
                </a:pPr>
                <a:r>
                  <a:rPr lang="en-US" sz="2100" b="1" dirty="0"/>
                  <a:t>	</a:t>
                </a:r>
                <a:r>
                  <a:rPr lang="en-US" sz="2100" b="1" dirty="0" err="1"/>
                  <a:t>int</a:t>
                </a:r>
                <a:r>
                  <a:rPr lang="en-US" sz="2100" b="1" dirty="0"/>
                  <a:t> x = 42;</a:t>
                </a:r>
              </a:p>
            </p:txBody>
          </p:sp>
        </p:grpSp>
      </p:grpSp>
      <p:grpSp>
        <p:nvGrpSpPr>
          <p:cNvPr id="17414" name="Group 17"/>
          <p:cNvGrpSpPr>
            <a:grpSpLocks/>
          </p:cNvGrpSpPr>
          <p:nvPr/>
        </p:nvGrpSpPr>
        <p:grpSpPr bwMode="auto">
          <a:xfrm>
            <a:off x="4759325" y="2500313"/>
            <a:ext cx="4027488" cy="1828800"/>
            <a:chOff x="6407492" y="4570413"/>
            <a:chExt cx="3232211" cy="1659929"/>
          </a:xfrm>
        </p:grpSpPr>
        <p:sp>
          <p:nvSpPr>
            <p:cNvPr id="14" name="Rounded Rectangle 13"/>
            <p:cNvSpPr/>
            <p:nvPr/>
          </p:nvSpPr>
          <p:spPr>
            <a:xfrm>
              <a:off x="6407492" y="4570413"/>
              <a:ext cx="3043655" cy="1481256"/>
            </a:xfrm>
            <a:prstGeom prst="roundRect">
              <a:avLst>
                <a:gd name="adj" fmla="val 10000"/>
              </a:avLst>
            </a:prstGeom>
            <a:solidFill>
              <a:srgbClr val="D6EDB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7423" name="Group 14"/>
            <p:cNvGrpSpPr>
              <a:grpSpLocks/>
            </p:cNvGrpSpPr>
            <p:nvPr/>
          </p:nvGrpSpPr>
          <p:grpSpPr bwMode="auto">
            <a:xfrm>
              <a:off x="6595515" y="4749036"/>
              <a:ext cx="3044188" cy="1481306"/>
              <a:chOff x="4857448" y="2558118"/>
              <a:chExt cx="3044188" cy="1481306"/>
            </a:xfrm>
          </p:grpSpPr>
          <p:sp>
            <p:nvSpPr>
              <p:cNvPr id="16" name="Rounded Rectangle 15"/>
              <p:cNvSpPr/>
              <p:nvPr/>
            </p:nvSpPr>
            <p:spPr>
              <a:xfrm>
                <a:off x="4857981" y="2558168"/>
                <a:ext cx="3043655" cy="1481256"/>
              </a:xfrm>
              <a:prstGeom prst="roundRect">
                <a:avLst>
                  <a:gd name="adj" fmla="val 10000"/>
                </a:avLst>
              </a:prstGeom>
              <a:ln>
                <a:solidFill>
                  <a:srgbClr val="92D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ounded Rectangle 5"/>
              <p:cNvSpPr/>
              <p:nvPr/>
            </p:nvSpPr>
            <p:spPr>
              <a:xfrm>
                <a:off x="4901298" y="2601395"/>
                <a:ext cx="2957021" cy="13948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dirty="0"/>
                  <a:t>A reference data type assigned a value:</a:t>
                </a:r>
              </a:p>
              <a:p>
                <a:pPr algn="l" defTabSz="933450">
                  <a:lnSpc>
                    <a:spcPct val="90000"/>
                  </a:lnSpc>
                  <a:spcBef>
                    <a:spcPct val="0"/>
                  </a:spcBef>
                  <a:spcAft>
                    <a:spcPct val="35000"/>
                  </a:spcAft>
                  <a:defRPr/>
                </a:pPr>
                <a:r>
                  <a:rPr lang="en-US" sz="2100" b="1" dirty="0"/>
                  <a:t>Date today = new Date();</a:t>
                </a:r>
              </a:p>
            </p:txBody>
          </p:sp>
        </p:grpSp>
      </p:grpSp>
      <p:grpSp>
        <p:nvGrpSpPr>
          <p:cNvPr id="10" name="Group 19"/>
          <p:cNvGrpSpPr>
            <a:grpSpLocks/>
          </p:cNvGrpSpPr>
          <p:nvPr/>
        </p:nvGrpSpPr>
        <p:grpSpPr bwMode="auto">
          <a:xfrm>
            <a:off x="857250" y="4733925"/>
            <a:ext cx="2846388" cy="644525"/>
            <a:chOff x="2055802" y="4570413"/>
            <a:chExt cx="2846970" cy="644537"/>
          </a:xfrm>
          <a:solidFill>
            <a:schemeClr val="accent2">
              <a:lumMod val="40000"/>
              <a:lumOff val="60000"/>
            </a:schemeClr>
          </a:solidFill>
        </p:grpSpPr>
        <p:sp>
          <p:nvSpPr>
            <p:cNvPr id="21" name="Rectangle 5"/>
            <p:cNvSpPr>
              <a:spLocks noChangeArrowheads="1"/>
            </p:cNvSpPr>
            <p:nvPr/>
          </p:nvSpPr>
          <p:spPr bwMode="auto">
            <a:xfrm>
              <a:off x="2055802" y="4570413"/>
              <a:ext cx="1016208" cy="638187"/>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a:solidFill>
                    <a:schemeClr val="tx1"/>
                  </a:solidFill>
                </a:rPr>
                <a:t>x</a:t>
              </a:r>
            </a:p>
          </p:txBody>
        </p:sp>
        <p:sp>
          <p:nvSpPr>
            <p:cNvPr id="22" name="Rectangle 6"/>
            <p:cNvSpPr>
              <a:spLocks noChangeArrowheads="1"/>
            </p:cNvSpPr>
            <p:nvPr/>
          </p:nvSpPr>
          <p:spPr bwMode="auto">
            <a:xfrm>
              <a:off x="3888152" y="4575176"/>
              <a:ext cx="1014620" cy="639774"/>
            </a:xfrm>
            <a:prstGeom prst="rect">
              <a:avLst/>
            </a:prstGeom>
            <a:grp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a:solidFill>
                    <a:schemeClr val="tx1"/>
                  </a:solidFill>
                </a:rPr>
                <a:t>42</a:t>
              </a:r>
            </a:p>
          </p:txBody>
        </p:sp>
        <p:sp>
          <p:nvSpPr>
            <p:cNvPr id="17424" name="Line 7"/>
            <p:cNvSpPr>
              <a:spLocks noChangeShapeType="1"/>
            </p:cNvSpPr>
            <p:nvPr/>
          </p:nvSpPr>
          <p:spPr bwMode="auto">
            <a:xfrm flipH="1">
              <a:off x="3113102" y="4876800"/>
              <a:ext cx="744518" cy="0"/>
            </a:xfrm>
            <a:prstGeom prst="line">
              <a:avLst/>
            </a:prstGeom>
            <a:grpFill/>
            <a:ln w="12700">
              <a:solidFill>
                <a:schemeClr val="tx1"/>
              </a:solidFill>
              <a:prstDash val="dash"/>
              <a:round/>
              <a:headEnd type="triangle" w="med" len="med"/>
              <a:tailEnd/>
            </a:ln>
          </p:spPr>
          <p:txBody>
            <a:bodyPr wrap="none" lIns="90488" tIns="44450" rIns="90488" bIns="44450" anchor="ctr"/>
            <a:lstStyle/>
            <a:p>
              <a:pPr>
                <a:defRPr/>
              </a:pPr>
              <a:endParaRPr lang="en-US"/>
            </a:p>
          </p:txBody>
        </p:sp>
      </p:grpSp>
      <p:sp>
        <p:nvSpPr>
          <p:cNvPr id="25" name="Straight Connector 3"/>
          <p:cNvSpPr/>
          <p:nvPr/>
        </p:nvSpPr>
        <p:spPr>
          <a:xfrm>
            <a:off x="4721225" y="1979613"/>
            <a:ext cx="2089150" cy="492125"/>
          </a:xfrm>
          <a:custGeom>
            <a:avLst/>
            <a:gdLst/>
            <a:ahLst/>
            <a:cxnLst/>
            <a:rect l="0" t="0" r="0" b="0"/>
            <a:pathLst>
              <a:path>
                <a:moveTo>
                  <a:pt x="0" y="0"/>
                </a:moveTo>
                <a:lnTo>
                  <a:pt x="0" y="335387"/>
                </a:lnTo>
                <a:lnTo>
                  <a:pt x="2089617" y="335387"/>
                </a:lnTo>
                <a:lnTo>
                  <a:pt x="2089617" y="4921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Straight Connector 4"/>
          <p:cNvSpPr/>
          <p:nvPr/>
        </p:nvSpPr>
        <p:spPr>
          <a:xfrm>
            <a:off x="2333625" y="1979613"/>
            <a:ext cx="2387600" cy="492125"/>
          </a:xfrm>
          <a:custGeom>
            <a:avLst/>
            <a:gdLst/>
            <a:ahLst/>
            <a:cxnLst/>
            <a:rect l="0" t="0" r="0" b="0"/>
            <a:pathLst>
              <a:path>
                <a:moveTo>
                  <a:pt x="2388589" y="0"/>
                </a:moveTo>
                <a:lnTo>
                  <a:pt x="2388589" y="335387"/>
                </a:lnTo>
                <a:lnTo>
                  <a:pt x="0" y="335387"/>
                </a:lnTo>
                <a:lnTo>
                  <a:pt x="0" y="4921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Rounded Rectangle 26"/>
          <p:cNvSpPr/>
          <p:nvPr/>
        </p:nvSpPr>
        <p:spPr>
          <a:xfrm>
            <a:off x="3451225" y="1357313"/>
            <a:ext cx="2541588" cy="6223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419" name="Group 27"/>
          <p:cNvGrpSpPr>
            <a:grpSpLocks/>
          </p:cNvGrpSpPr>
          <p:nvPr/>
        </p:nvGrpSpPr>
        <p:grpSpPr bwMode="auto">
          <a:xfrm>
            <a:off x="3638550" y="1536700"/>
            <a:ext cx="2541588" cy="620713"/>
            <a:chOff x="3017779" y="178698"/>
            <a:chExt cx="2541821" cy="621662"/>
          </a:xfrm>
        </p:grpSpPr>
        <p:sp>
          <p:nvSpPr>
            <p:cNvPr id="29" name="Rounded Rectangle 28"/>
            <p:cNvSpPr/>
            <p:nvPr/>
          </p:nvSpPr>
          <p:spPr>
            <a:xfrm>
              <a:off x="3017779" y="178698"/>
              <a:ext cx="2541821" cy="621662"/>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7"/>
            <p:cNvSpPr/>
            <p:nvPr/>
          </p:nvSpPr>
          <p:spPr>
            <a:xfrm>
              <a:off x="3035244" y="196188"/>
              <a:ext cx="2506892" cy="5866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76200" tIns="76200" rIns="76200" bIns="76200" spcCol="1270" anchor="ctr"/>
            <a:lstStyle/>
            <a:p>
              <a:pPr defTabSz="889000">
                <a:lnSpc>
                  <a:spcPct val="90000"/>
                </a:lnSpc>
                <a:spcBef>
                  <a:spcPct val="0"/>
                </a:spcBef>
                <a:spcAft>
                  <a:spcPct val="35000"/>
                </a:spcAft>
                <a:defRPr/>
              </a:pPr>
              <a:r>
                <a:rPr lang="en-GB" sz="2000" b="1" dirty="0"/>
                <a:t>Data</a:t>
              </a:r>
              <a:r>
                <a:rPr lang="en-GB" sz="2000" dirty="0"/>
                <a:t> </a:t>
              </a:r>
              <a:r>
                <a:rPr lang="en-GB" sz="2000" b="1" dirty="0"/>
                <a:t>Types</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BCB47C0-BFCD-44CE-ABAF-790A427892DB}" type="slidenum">
              <a:rPr lang="en-US"/>
              <a:pPr algn="r" eaLnBrk="0" hangingPunct="0">
                <a:spcBef>
                  <a:spcPct val="0"/>
                </a:spcBef>
                <a:buClrTx/>
              </a:pPr>
              <a:t>15</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Primitive Data Types</a:t>
            </a:r>
          </a:p>
        </p:txBody>
      </p:sp>
      <p:graphicFrame>
        <p:nvGraphicFramePr>
          <p:cNvPr id="927747" name="Group 3"/>
          <p:cNvGraphicFramePr>
            <a:graphicFrameLocks noGrp="1"/>
          </p:cNvGraphicFramePr>
          <p:nvPr>
            <p:ph sz="half" idx="4294967295"/>
          </p:nvPr>
        </p:nvGraphicFramePr>
        <p:xfrm>
          <a:off x="293688" y="1446213"/>
          <a:ext cx="8312150" cy="4203704"/>
        </p:xfrm>
        <a:graphic>
          <a:graphicData uri="http://schemas.openxmlformats.org/drawingml/2006/table">
            <a:tbl>
              <a:tblPr/>
              <a:tblGrid>
                <a:gridCol w="1390650"/>
                <a:gridCol w="582612"/>
                <a:gridCol w="3094038"/>
                <a:gridCol w="3244850"/>
              </a:tblGrid>
              <a:tr h="417513">
                <a:tc>
                  <a:txBody>
                    <a:bodyPr/>
                    <a:lstStyle/>
                    <a:p>
                      <a:pPr marL="274638" marR="0" lvl="0" indent="-274638"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Type</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Bits</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Lowest Value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Highest Value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641350">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boolean</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(n/a)</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false</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true</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char</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16</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'\u0000' [0]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a:t>
                      </a:r>
                      <a:r>
                        <a:rPr kumimoji="0" lang="en-US" sz="1600" b="0" i="0" u="none" strike="noStrike" cap="none" normalizeH="0" baseline="0" dirty="0" err="1" smtClean="0">
                          <a:ln>
                            <a:noFill/>
                          </a:ln>
                          <a:solidFill>
                            <a:srgbClr val="000000"/>
                          </a:solidFill>
                          <a:effectLst/>
                          <a:latin typeface="Arial" charset="0"/>
                          <a:ea typeface="Times New Roman" pitchFamily="18" charset="0"/>
                          <a:cs typeface="Arial" charset="0"/>
                        </a:rPr>
                        <a:t>uffff</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 [2</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rPr>
                        <a:t>16</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byte</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8</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-128 [-2</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rPr>
                        <a:t>7</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+127 [2</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rPr>
                        <a:t>7</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short</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16</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-32,768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15</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+32,767 [2</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rPr>
                        <a:t>15</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int</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32</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-2,147,483,648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31</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+2,147,483,647 [2</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rPr>
                        <a:t>31</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long</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64</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-9,223,372,036,854,775,808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63</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+9,223,372,036,854,775,807 [2</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rPr>
                        <a:t>63</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float</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±1.40129846432481707e-45</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±3.40282346638528860e+38 </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double</a:t>
                      </a:r>
                      <a:endPar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64</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±4.94065645841246544e-324</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±1.79769313486231570e+308 </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90488" marR="90488"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927747"/>
                                        </p:tgtEl>
                                        <p:attrNameLst>
                                          <p:attrName>style.visibility</p:attrName>
                                        </p:attrNameLst>
                                      </p:cBhvr>
                                      <p:to>
                                        <p:strVal val="visible"/>
                                      </p:to>
                                    </p:set>
                                    <p:animEffect transition="in" filter="strips(downRight)">
                                      <p:cBhvr>
                                        <p:cTn id="7" dur="500"/>
                                        <p:tgtEl>
                                          <p:spTgt spid="92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093608B-9A13-4A94-BC50-A9641B790C4E}" type="slidenum">
              <a:rPr lang="en-US"/>
              <a:pPr algn="r" eaLnBrk="0" hangingPunct="0">
                <a:spcBef>
                  <a:spcPct val="0"/>
                </a:spcBef>
                <a:buClrTx/>
              </a:pPr>
              <a:t>16</a:t>
            </a:fld>
            <a:endParaRPr lang="en-US"/>
          </a:p>
        </p:txBody>
      </p:sp>
      <p:sp>
        <p:nvSpPr>
          <p:cNvPr id="19459" name="Rectangle 2"/>
          <p:cNvSpPr>
            <a:spLocks noGrp="1" noChangeArrowheads="1"/>
          </p:cNvSpPr>
          <p:nvPr>
            <p:ph type="title" idx="4294967295"/>
          </p:nvPr>
        </p:nvSpPr>
        <p:spPr/>
        <p:txBody>
          <a:bodyPr/>
          <a:lstStyle/>
          <a:p>
            <a:pPr eaLnBrk="1" hangingPunct="1"/>
            <a:r>
              <a:rPr lang="en-US" smtClean="0"/>
              <a:t>Variables</a:t>
            </a:r>
          </a:p>
        </p:txBody>
      </p:sp>
      <p:sp>
        <p:nvSpPr>
          <p:cNvPr id="19460" name="Rectangle 3"/>
          <p:cNvSpPr>
            <a:spLocks noGrp="1" noChangeArrowheads="1"/>
          </p:cNvSpPr>
          <p:nvPr>
            <p:ph type="body" idx="4294967295"/>
          </p:nvPr>
        </p:nvSpPr>
        <p:spPr/>
        <p:txBody>
          <a:bodyPr lIns="90488" tIns="44450" rIns="90488" bIns="44450"/>
          <a:lstStyle/>
          <a:p>
            <a:pPr eaLnBrk="1" hangingPunct="1"/>
            <a:r>
              <a:rPr lang="en-GB" smtClean="0"/>
              <a:t>A named storage location used to represent data that can be changed while the program is running</a:t>
            </a:r>
          </a:p>
          <a:p>
            <a:pPr eaLnBrk="1" hangingPunct="1"/>
            <a:r>
              <a:rPr lang="en-US" smtClean="0"/>
              <a:t>Declaration specifies a variable's properties, like its data type and </a:t>
            </a:r>
            <a:r>
              <a:rPr lang="en-US" smtClean="0">
                <a:solidFill>
                  <a:schemeClr val="tx1"/>
                </a:solidFill>
              </a:rPr>
              <a:t>the name with which it would be identified</a:t>
            </a:r>
          </a:p>
          <a:p>
            <a:pPr eaLnBrk="1" hangingPunct="1"/>
            <a:r>
              <a:rPr lang="en-US" smtClean="0"/>
              <a:t>Basic variable declaration in Java:</a:t>
            </a:r>
          </a:p>
          <a:p>
            <a:pPr eaLnBrk="1" hangingPunct="1">
              <a:buFontTx/>
              <a:buNone/>
            </a:pPr>
            <a:r>
              <a:rPr lang="en-US" sz="3100" i="1" smtClean="0"/>
              <a:t>	</a:t>
            </a:r>
            <a:endParaRPr lang="en-US" sz="1300" i="1" smtClean="0"/>
          </a:p>
          <a:p>
            <a:pPr eaLnBrk="1" hangingPunct="1">
              <a:buFontTx/>
              <a:buNone/>
            </a:pPr>
            <a:r>
              <a:rPr lang="en-US" sz="1900" i="1" smtClean="0">
                <a:solidFill>
                  <a:srgbClr val="B2B2B2"/>
                </a:solidFill>
              </a:rPr>
              <a:t>	</a:t>
            </a:r>
            <a:endParaRPr lang="en-US" sz="1300" i="1" smtClean="0"/>
          </a:p>
        </p:txBody>
      </p:sp>
      <p:sp>
        <p:nvSpPr>
          <p:cNvPr id="18437" name="Rectangle 5"/>
          <p:cNvSpPr>
            <a:spLocks noChangeArrowheads="1"/>
          </p:cNvSpPr>
          <p:nvPr/>
        </p:nvSpPr>
        <p:spPr bwMode="auto">
          <a:xfrm>
            <a:off x="1187450" y="3740150"/>
            <a:ext cx="5619750" cy="1849438"/>
          </a:xfrm>
          <a:prstGeom prst="rect">
            <a:avLst/>
          </a:prstGeom>
          <a:solidFill>
            <a:srgbClr val="D6EDBD"/>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a:solidFill>
                  <a:srgbClr val="000000"/>
                </a:solidFill>
              </a:rPr>
              <a:t>Syntax: 	 	&lt;data type&gt; &lt;identifier_name&gt;;</a:t>
            </a:r>
          </a:p>
          <a:p>
            <a:pPr marL="342900" indent="-342900" algn="l">
              <a:defRPr/>
            </a:pPr>
            <a:endParaRPr lang="en-US" sz="1600" b="1">
              <a:solidFill>
                <a:srgbClr val="000000"/>
              </a:solidFill>
            </a:endParaRPr>
          </a:p>
          <a:p>
            <a:pPr marL="342900" indent="-342900" algn="l">
              <a:defRPr/>
            </a:pPr>
            <a:r>
              <a:rPr lang="en-US" sz="1600" b="1">
                <a:solidFill>
                  <a:srgbClr val="000000"/>
                </a:solidFill>
              </a:rPr>
              <a:t>Examples:	int myInteger;</a:t>
            </a:r>
          </a:p>
          <a:p>
            <a:pPr marL="342900" indent="-342900" algn="l">
              <a:defRPr/>
            </a:pPr>
            <a:r>
              <a:rPr lang="en-US" sz="1600" b="1">
                <a:solidFill>
                  <a:srgbClr val="000000"/>
                </a:solidFill>
              </a:rPr>
              <a:t>			String myFirstName;</a:t>
            </a:r>
          </a:p>
          <a:p>
            <a:pPr marL="342900" indent="-342900" algn="l">
              <a:defRPr/>
            </a:pPr>
            <a:r>
              <a:rPr lang="en-US" sz="1600" b="1">
                <a:solidFill>
                  <a:srgbClr val="000000"/>
                </a:solidFill>
              </a:rPr>
              <a:t>			Date theDateToday;</a:t>
            </a:r>
          </a:p>
          <a:p>
            <a:pPr marL="342900" indent="-342900" algn="l">
              <a:defRPr/>
            </a:pPr>
            <a:endParaRPr lang="en-US" sz="1600" b="1"/>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C755A2B-B58A-4F9D-8644-73676EF6AAA4}" type="slidenum">
              <a:rPr lang="en-US"/>
              <a:pPr algn="r" eaLnBrk="0" hangingPunct="0">
                <a:spcBef>
                  <a:spcPct val="0"/>
                </a:spcBef>
                <a:buClrTx/>
              </a:pPr>
              <a:t>17</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Variables: Initialization</a:t>
            </a:r>
          </a:p>
        </p:txBody>
      </p:sp>
      <p:grpSp>
        <p:nvGrpSpPr>
          <p:cNvPr id="20484" name="Group 8"/>
          <p:cNvGrpSpPr>
            <a:grpSpLocks/>
          </p:cNvGrpSpPr>
          <p:nvPr/>
        </p:nvGrpSpPr>
        <p:grpSpPr bwMode="auto">
          <a:xfrm>
            <a:off x="461963" y="1714500"/>
            <a:ext cx="6815137" cy="1428750"/>
            <a:chOff x="500034" y="2000240"/>
            <a:chExt cx="6815166" cy="1428761"/>
          </a:xfrm>
        </p:grpSpPr>
        <p:sp>
          <p:nvSpPr>
            <p:cNvPr id="19461" name="Rectangle 5"/>
            <p:cNvSpPr>
              <a:spLocks noChangeArrowheads="1"/>
            </p:cNvSpPr>
            <p:nvPr/>
          </p:nvSpPr>
          <p:spPr bwMode="auto">
            <a:xfrm>
              <a:off x="500034" y="2516182"/>
              <a:ext cx="6815166" cy="912819"/>
            </a:xfrm>
            <a:prstGeom prst="rect">
              <a:avLst/>
            </a:prstGeom>
            <a:solidFill>
              <a:schemeClr val="accent2">
                <a:lumMod val="20000"/>
                <a:lumOff val="8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2100" b="1" dirty="0">
                <a:solidFill>
                  <a:srgbClr val="000000"/>
                </a:solidFill>
              </a:endParaRPr>
            </a:p>
            <a:p>
              <a:pPr marL="342900" indent="-342900" algn="l">
                <a:defRPr/>
              </a:pPr>
              <a:r>
                <a:rPr lang="en-US" sz="2100" b="1" dirty="0">
                  <a:solidFill>
                    <a:srgbClr val="000000"/>
                  </a:solidFill>
                </a:rPr>
                <a:t>Syntax: 	 &lt;</a:t>
              </a:r>
              <a:r>
                <a:rPr lang="en-US" sz="2100" b="1" dirty="0" err="1">
                  <a:solidFill>
                    <a:srgbClr val="000000"/>
                  </a:solidFill>
                </a:rPr>
                <a:t>identifier_name</a:t>
              </a:r>
              <a:r>
                <a:rPr lang="en-US" sz="2100" b="1" dirty="0">
                  <a:solidFill>
                    <a:srgbClr val="000000"/>
                  </a:solidFill>
                </a:rPr>
                <a:t>&gt; = &lt;</a:t>
              </a:r>
              <a:r>
                <a:rPr lang="en-US" sz="2100" b="1" dirty="0" err="1">
                  <a:solidFill>
                    <a:srgbClr val="000000"/>
                  </a:solidFill>
                </a:rPr>
                <a:t>initial_value</a:t>
              </a:r>
              <a:r>
                <a:rPr lang="en-US" sz="2100" b="1" dirty="0">
                  <a:solidFill>
                    <a:srgbClr val="000000"/>
                  </a:solidFill>
                </a:rPr>
                <a:t>&gt;;</a:t>
              </a:r>
            </a:p>
            <a:p>
              <a:pPr marL="342900" indent="-342900" algn="l">
                <a:defRPr/>
              </a:pPr>
              <a:r>
                <a:rPr lang="en-US" sz="2100" b="1" dirty="0">
                  <a:solidFill>
                    <a:srgbClr val="000000"/>
                  </a:solidFill>
                </a:rPr>
                <a:t>Example:          </a:t>
              </a:r>
              <a:r>
                <a:rPr lang="en-US" sz="2100" b="1" dirty="0" err="1">
                  <a:solidFill>
                    <a:srgbClr val="000000"/>
                  </a:solidFill>
                </a:rPr>
                <a:t>myInteger</a:t>
              </a:r>
              <a:r>
                <a:rPr lang="en-US" sz="2100" b="1" dirty="0">
                  <a:solidFill>
                    <a:srgbClr val="000000"/>
                  </a:solidFill>
                </a:rPr>
                <a:t> = 0;</a:t>
              </a:r>
            </a:p>
            <a:p>
              <a:pPr marL="342900" indent="-342900" algn="l">
                <a:defRPr/>
              </a:pPr>
              <a:endParaRPr lang="en-US" sz="2100" b="1" dirty="0">
                <a:solidFill>
                  <a:srgbClr val="000000"/>
                </a:solidFill>
              </a:endParaRPr>
            </a:p>
          </p:txBody>
        </p:sp>
        <p:sp>
          <p:nvSpPr>
            <p:cNvPr id="7" name="Rectangle 6"/>
            <p:cNvSpPr/>
            <p:nvPr/>
          </p:nvSpPr>
          <p:spPr>
            <a:xfrm>
              <a:off x="500034" y="2000240"/>
              <a:ext cx="5967437" cy="457204"/>
            </a:xfrm>
            <a:prstGeom prst="rect">
              <a:avLst/>
            </a:prstGeom>
            <a:solidFill>
              <a:schemeClr val="bg1"/>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2100" b="1" dirty="0">
                  <a:solidFill>
                    <a:srgbClr val="000000"/>
                  </a:solidFill>
                </a:rPr>
                <a:t>Initializing variables with primitive data type</a:t>
              </a:r>
              <a:endParaRPr lang="en-GB" sz="2100" b="1" dirty="0">
                <a:solidFill>
                  <a:srgbClr val="000000"/>
                </a:solidFill>
              </a:endParaRPr>
            </a:p>
          </p:txBody>
        </p:sp>
      </p:grpSp>
      <p:grpSp>
        <p:nvGrpSpPr>
          <p:cNvPr id="3" name="Group 9"/>
          <p:cNvGrpSpPr>
            <a:grpSpLocks/>
          </p:cNvGrpSpPr>
          <p:nvPr/>
        </p:nvGrpSpPr>
        <p:grpSpPr bwMode="auto">
          <a:xfrm>
            <a:off x="461963" y="3786188"/>
            <a:ext cx="7539037" cy="1662112"/>
            <a:chOff x="2705100" y="3895379"/>
            <a:chExt cx="5905500" cy="1662466"/>
          </a:xfrm>
        </p:grpSpPr>
        <p:sp>
          <p:nvSpPr>
            <p:cNvPr id="19462" name="Rectangle 6"/>
            <p:cNvSpPr>
              <a:spLocks noChangeArrowheads="1"/>
            </p:cNvSpPr>
            <p:nvPr/>
          </p:nvSpPr>
          <p:spPr bwMode="auto">
            <a:xfrm>
              <a:off x="2705100" y="4428893"/>
              <a:ext cx="5905500" cy="1128952"/>
            </a:xfrm>
            <a:prstGeom prst="rect">
              <a:avLst/>
            </a:prstGeom>
            <a:solidFill>
              <a:srgbClr val="D6EDBD"/>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2100" b="1" dirty="0">
                <a:solidFill>
                  <a:srgbClr val="000000"/>
                </a:solidFill>
              </a:endParaRPr>
            </a:p>
            <a:p>
              <a:pPr marL="342900" indent="-342900" algn="l">
                <a:defRPr/>
              </a:pPr>
              <a:endParaRPr lang="en-US" sz="2100" b="1" dirty="0">
                <a:solidFill>
                  <a:srgbClr val="000000"/>
                </a:solidFill>
              </a:endParaRPr>
            </a:p>
            <a:p>
              <a:pPr marL="342900" indent="-342900" algn="l">
                <a:defRPr/>
              </a:pPr>
              <a:r>
                <a:rPr lang="en-US" sz="2100" b="1" dirty="0">
                  <a:solidFill>
                    <a:srgbClr val="000000"/>
                  </a:solidFill>
                </a:rPr>
                <a:t>Syntax: 	&lt;</a:t>
              </a:r>
              <a:r>
                <a:rPr lang="en-US" sz="2100" b="1" dirty="0" err="1">
                  <a:solidFill>
                    <a:srgbClr val="000000"/>
                  </a:solidFill>
                </a:rPr>
                <a:t>identifier_name</a:t>
              </a:r>
              <a:r>
                <a:rPr lang="en-US" sz="2100" b="1" dirty="0">
                  <a:solidFill>
                    <a:srgbClr val="000000"/>
                  </a:solidFill>
                </a:rPr>
                <a:t>&gt; = &lt;</a:t>
              </a:r>
              <a:r>
                <a:rPr lang="en-US" sz="2100" b="1" dirty="0" err="1">
                  <a:solidFill>
                    <a:srgbClr val="000000"/>
                  </a:solidFill>
                </a:rPr>
                <a:t>initial_value</a:t>
              </a:r>
              <a:r>
                <a:rPr lang="en-US" sz="2100" b="1" dirty="0">
                  <a:solidFill>
                    <a:srgbClr val="000000"/>
                  </a:solidFill>
                </a:rPr>
                <a:t>&gt;;</a:t>
              </a:r>
            </a:p>
            <a:p>
              <a:pPr marL="342900" indent="-342900" algn="l">
                <a:defRPr/>
              </a:pPr>
              <a:r>
                <a:rPr lang="en-US" sz="2100" b="1" dirty="0">
                  <a:solidFill>
                    <a:srgbClr val="000000"/>
                  </a:solidFill>
                </a:rPr>
                <a:t>Examples:	</a:t>
              </a:r>
              <a:r>
                <a:rPr lang="en-US" sz="2100" b="1" dirty="0" err="1">
                  <a:solidFill>
                    <a:srgbClr val="000000"/>
                  </a:solidFill>
                </a:rPr>
                <a:t>myFirstName</a:t>
              </a:r>
              <a:r>
                <a:rPr lang="en-US" sz="2100" b="1" dirty="0">
                  <a:solidFill>
                    <a:srgbClr val="000000"/>
                  </a:solidFill>
                </a:rPr>
                <a:t> = “Jason”;</a:t>
              </a:r>
            </a:p>
            <a:p>
              <a:pPr marL="342900" indent="-342900" algn="l">
                <a:defRPr/>
              </a:pPr>
              <a:r>
                <a:rPr lang="en-US" sz="2100" b="1" dirty="0">
                  <a:solidFill>
                    <a:srgbClr val="000000"/>
                  </a:solidFill>
                </a:rPr>
                <a:t>			</a:t>
              </a:r>
              <a:r>
                <a:rPr lang="en-US" sz="2100" b="1" dirty="0" err="1">
                  <a:solidFill>
                    <a:srgbClr val="000000"/>
                  </a:solidFill>
                </a:rPr>
                <a:t>theDateToday</a:t>
              </a:r>
              <a:r>
                <a:rPr lang="en-US" sz="2100" b="1" dirty="0">
                  <a:solidFill>
                    <a:srgbClr val="000000"/>
                  </a:solidFill>
                </a:rPr>
                <a:t> = new Date( );</a:t>
              </a:r>
            </a:p>
            <a:p>
              <a:pPr marL="342900" indent="-342900" algn="l">
                <a:defRPr/>
              </a:pPr>
              <a:endParaRPr lang="en-US" sz="2100" b="1" dirty="0">
                <a:solidFill>
                  <a:srgbClr val="000000"/>
                </a:solidFill>
              </a:endParaRPr>
            </a:p>
            <a:p>
              <a:pPr marL="342900" indent="-342900" algn="l">
                <a:defRPr/>
              </a:pPr>
              <a:endParaRPr lang="en-US" sz="2100" b="1" dirty="0">
                <a:solidFill>
                  <a:srgbClr val="000000"/>
                </a:solidFill>
              </a:endParaRPr>
            </a:p>
          </p:txBody>
        </p:sp>
        <p:sp>
          <p:nvSpPr>
            <p:cNvPr id="8" name="Rectangle 7"/>
            <p:cNvSpPr/>
            <p:nvPr/>
          </p:nvSpPr>
          <p:spPr>
            <a:xfrm>
              <a:off x="2705100" y="3895379"/>
              <a:ext cx="5486432" cy="457297"/>
            </a:xfrm>
            <a:prstGeom prst="rect">
              <a:avLst/>
            </a:prstGeom>
            <a:solidFill>
              <a:schemeClr val="bg1"/>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marL="342900" indent="-342900" algn="l">
                <a:defRPr/>
              </a:pPr>
              <a:r>
                <a:rPr lang="en-US" sz="2100" b="1" dirty="0">
                  <a:solidFill>
                    <a:srgbClr val="000000"/>
                  </a:solidFill>
                </a:rPr>
                <a:t>Initializing variables with reference data type</a:t>
              </a:r>
              <a:endParaRPr lang="en-GB" sz="2100" b="1" dirty="0">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B6F936E-EE78-498C-8DE9-86F7AB0EEA80}" type="slidenum">
              <a:rPr lang="en-US"/>
              <a:pPr algn="r" eaLnBrk="0" hangingPunct="0">
                <a:spcBef>
                  <a:spcPct val="0"/>
                </a:spcBef>
                <a:buClrTx/>
              </a:pPr>
              <a:t>18</a:t>
            </a:fld>
            <a:endParaRPr lang="en-US"/>
          </a:p>
        </p:txBody>
      </p:sp>
      <p:sp>
        <p:nvSpPr>
          <p:cNvPr id="21507" name="Rectangle 2"/>
          <p:cNvSpPr>
            <a:spLocks noGrp="1" noChangeArrowheads="1"/>
          </p:cNvSpPr>
          <p:nvPr>
            <p:ph type="title" idx="4294967295"/>
          </p:nvPr>
        </p:nvSpPr>
        <p:spPr/>
        <p:txBody>
          <a:bodyPr/>
          <a:lstStyle/>
          <a:p>
            <a:pPr eaLnBrk="1" hangingPunct="1"/>
            <a:r>
              <a:rPr lang="en-US" smtClean="0"/>
              <a:t>Variable Assignment</a:t>
            </a:r>
          </a:p>
        </p:txBody>
      </p:sp>
      <p:sp>
        <p:nvSpPr>
          <p:cNvPr id="21508" name="Rectangle 3"/>
          <p:cNvSpPr>
            <a:spLocks noGrp="1" noChangeArrowheads="1"/>
          </p:cNvSpPr>
          <p:nvPr>
            <p:ph type="body" idx="4294967295"/>
          </p:nvPr>
        </p:nvSpPr>
        <p:spPr/>
        <p:txBody>
          <a:bodyPr lIns="90488" tIns="44450" rIns="90488" bIns="44450"/>
          <a:lstStyle/>
          <a:p>
            <a:pPr eaLnBrk="1" hangingPunct="1"/>
            <a:r>
              <a:rPr lang="en-US" dirty="0" smtClean="0"/>
              <a:t>Variables are assigned a value using the assignment operator equal ( = )	</a:t>
            </a:r>
          </a:p>
          <a:p>
            <a:pPr eaLnBrk="1" hangingPunct="1">
              <a:buFontTx/>
              <a:buNone/>
            </a:pPr>
            <a:endParaRPr lang="en-US" dirty="0" smtClean="0"/>
          </a:p>
          <a:p>
            <a:pPr eaLnBrk="1" hangingPunct="1">
              <a:buFontTx/>
              <a:buNone/>
            </a:pPr>
            <a:endParaRPr lang="en-US" sz="1300" i="1" dirty="0" smtClean="0"/>
          </a:p>
          <a:p>
            <a:pPr eaLnBrk="1" hangingPunct="1">
              <a:buFontTx/>
              <a:buNone/>
            </a:pPr>
            <a:endParaRPr lang="en-US" sz="1300" i="1" dirty="0" smtClean="0"/>
          </a:p>
          <a:p>
            <a:pPr eaLnBrk="1" hangingPunct="1">
              <a:buFontTx/>
              <a:buNone/>
            </a:pPr>
            <a:endParaRPr lang="en-US" sz="1300" i="1" dirty="0" smtClean="0"/>
          </a:p>
          <a:p>
            <a:pPr eaLnBrk="1" hangingPunct="1">
              <a:buFontTx/>
              <a:buNone/>
            </a:pPr>
            <a:endParaRPr lang="en-US" sz="1300" i="1" dirty="0" smtClean="0"/>
          </a:p>
          <a:p>
            <a:pPr eaLnBrk="1" hangingPunct="1">
              <a:buFontTx/>
              <a:buNone/>
            </a:pPr>
            <a:endParaRPr lang="en-US" sz="1300" i="1" dirty="0" smtClean="0"/>
          </a:p>
          <a:p>
            <a:pPr eaLnBrk="1" hangingPunct="1"/>
            <a:r>
              <a:rPr lang="en-US" dirty="0" smtClean="0"/>
              <a:t>The data type of the value being assigned must be compatible with the data type of the variable receiving the value </a:t>
            </a:r>
          </a:p>
          <a:p>
            <a:pPr eaLnBrk="1" hangingPunct="1">
              <a:buFontTx/>
              <a:buNone/>
            </a:pPr>
            <a:endParaRPr lang="en-US" sz="1300" i="1" dirty="0" smtClean="0"/>
          </a:p>
          <a:p>
            <a:pPr eaLnBrk="1" hangingPunct="1">
              <a:buFontTx/>
              <a:buNone/>
            </a:pPr>
            <a:endParaRPr lang="en-US" sz="1300" dirty="0" smtClean="0"/>
          </a:p>
          <a:p>
            <a:pPr eaLnBrk="1" hangingPunct="1">
              <a:buFontTx/>
              <a:buNone/>
            </a:pPr>
            <a:endParaRPr lang="en-US" sz="1300" dirty="0" smtClean="0"/>
          </a:p>
          <a:p>
            <a:pPr eaLnBrk="1" hangingPunct="1">
              <a:buFontTx/>
              <a:buNone/>
            </a:pPr>
            <a:endParaRPr lang="en-US" sz="1300" dirty="0" smtClean="0"/>
          </a:p>
          <a:p>
            <a:pPr eaLnBrk="1" hangingPunct="1">
              <a:buFontTx/>
              <a:buNone/>
            </a:pPr>
            <a:endParaRPr lang="en-US" dirty="0" smtClean="0"/>
          </a:p>
          <a:p>
            <a:pPr eaLnBrk="1" hangingPunct="1"/>
            <a:endParaRPr lang="en-US" dirty="0" smtClean="0"/>
          </a:p>
        </p:txBody>
      </p:sp>
      <p:sp>
        <p:nvSpPr>
          <p:cNvPr id="20485" name="Rectangle 5"/>
          <p:cNvSpPr>
            <a:spLocks noChangeArrowheads="1"/>
          </p:cNvSpPr>
          <p:nvPr/>
        </p:nvSpPr>
        <p:spPr bwMode="auto">
          <a:xfrm>
            <a:off x="827088" y="2155825"/>
            <a:ext cx="5905500" cy="1128713"/>
          </a:xfrm>
          <a:prstGeom prst="rect">
            <a:avLst/>
          </a:prstGeom>
          <a:solidFill>
            <a:schemeClr val="accent5">
              <a:lumMod val="40000"/>
              <a:lumOff val="6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Syntax:	 	&lt;</a:t>
            </a:r>
            <a:r>
              <a:rPr lang="en-US" sz="1600" b="1" dirty="0" err="1">
                <a:solidFill>
                  <a:srgbClr val="000000"/>
                </a:solidFill>
              </a:rPr>
              <a:t>variable_name</a:t>
            </a:r>
            <a:r>
              <a:rPr lang="en-US" sz="1600" b="1" dirty="0">
                <a:solidFill>
                  <a:srgbClr val="000000"/>
                </a:solidFill>
              </a:rPr>
              <a:t>&gt; = &lt;</a:t>
            </a:r>
            <a:r>
              <a:rPr lang="en-US" sz="1600" b="1" dirty="0" err="1">
                <a:solidFill>
                  <a:srgbClr val="000000"/>
                </a:solidFill>
              </a:rPr>
              <a:t>the_value</a:t>
            </a:r>
            <a:r>
              <a:rPr lang="en-US" sz="1600" b="1" dirty="0">
                <a:solidFill>
                  <a:srgbClr val="000000"/>
                </a:solidFill>
              </a:rPr>
              <a:t>&gt;;</a:t>
            </a:r>
          </a:p>
          <a:p>
            <a:pPr marL="342900" indent="-342900" algn="l">
              <a:defRPr/>
            </a:pPr>
            <a:r>
              <a:rPr lang="en-US" sz="1600" b="1" dirty="0">
                <a:solidFill>
                  <a:srgbClr val="000000"/>
                </a:solidFill>
              </a:rPr>
              <a:t>Example: 	</a:t>
            </a:r>
            <a:r>
              <a:rPr lang="en-US" sz="1600" b="1" dirty="0" err="1">
                <a:solidFill>
                  <a:srgbClr val="000000"/>
                </a:solidFill>
              </a:rPr>
              <a:t>myInteger</a:t>
            </a:r>
            <a:r>
              <a:rPr lang="en-US" sz="1600" b="1" dirty="0">
                <a:solidFill>
                  <a:srgbClr val="000000"/>
                </a:solidFill>
              </a:rPr>
              <a:t> = 0;</a:t>
            </a: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C5CBDE1-47F3-42AA-B51D-1F4E5104D890}" type="slidenum">
              <a:rPr lang="en-US"/>
              <a:pPr algn="r" eaLnBrk="0" hangingPunct="0">
                <a:spcBef>
                  <a:spcPct val="0"/>
                </a:spcBef>
                <a:buClrTx/>
              </a:pPr>
              <a:t>19</a:t>
            </a:fld>
            <a:endParaRPr lang="en-US"/>
          </a:p>
        </p:txBody>
      </p:sp>
      <p:sp>
        <p:nvSpPr>
          <p:cNvPr id="22531" name="Rectangle 2"/>
          <p:cNvSpPr>
            <a:spLocks noGrp="1" noChangeArrowheads="1"/>
          </p:cNvSpPr>
          <p:nvPr>
            <p:ph type="title" idx="4294967295"/>
          </p:nvPr>
        </p:nvSpPr>
        <p:spPr/>
        <p:txBody>
          <a:bodyPr/>
          <a:lstStyle/>
          <a:p>
            <a:pPr eaLnBrk="1" hangingPunct="1"/>
            <a:r>
              <a:rPr lang="en-US" smtClean="0"/>
              <a:t>Activity 1</a:t>
            </a:r>
          </a:p>
        </p:txBody>
      </p:sp>
      <p:sp>
        <p:nvSpPr>
          <p:cNvPr id="22532"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dirty="0" smtClean="0"/>
              <a:t>Open the file ‘VariableAssignmentActivity.java’ </a:t>
            </a:r>
            <a:r>
              <a:rPr lang="en-US" sz="2000" dirty="0" smtClean="0">
                <a:solidFill>
                  <a:schemeClr val="tx1"/>
                </a:solidFill>
              </a:rPr>
              <a:t>in the </a:t>
            </a:r>
            <a:r>
              <a:rPr lang="en-US" sz="2000" dirty="0" smtClean="0"/>
              <a:t>package sef.module3.activity</a:t>
            </a:r>
          </a:p>
          <a:p>
            <a:pPr eaLnBrk="1" hangingPunct="1">
              <a:lnSpc>
                <a:spcPct val="150000"/>
              </a:lnSpc>
            </a:pPr>
            <a:r>
              <a:rPr lang="en-US" sz="2000" dirty="0" smtClean="0"/>
              <a:t>Perform the following:</a:t>
            </a:r>
          </a:p>
          <a:p>
            <a:pPr lvl="1">
              <a:lnSpc>
                <a:spcPct val="150000"/>
              </a:lnSpc>
            </a:pPr>
            <a:r>
              <a:rPr lang="en-US" sz="1800" dirty="0" smtClean="0"/>
              <a:t>Declare a variable of type </a:t>
            </a:r>
            <a:r>
              <a:rPr lang="en-US" sz="1800" dirty="0" err="1" smtClean="0"/>
              <a:t>int</a:t>
            </a:r>
            <a:r>
              <a:rPr lang="en-US" sz="1800" dirty="0" smtClean="0"/>
              <a:t> and assign it default value</a:t>
            </a:r>
          </a:p>
          <a:p>
            <a:pPr lvl="1">
              <a:lnSpc>
                <a:spcPct val="150000"/>
              </a:lnSpc>
            </a:pPr>
            <a:r>
              <a:rPr lang="en-US" sz="1800" dirty="0" smtClean="0"/>
              <a:t>Update the value </a:t>
            </a:r>
          </a:p>
          <a:p>
            <a:pPr lvl="1">
              <a:lnSpc>
                <a:spcPct val="150000"/>
              </a:lnSpc>
            </a:pPr>
            <a:r>
              <a:rPr lang="en-US" sz="1800" dirty="0" smtClean="0"/>
              <a:t>Print the updated value to the console</a:t>
            </a:r>
          </a:p>
          <a:p>
            <a:pPr lvl="1">
              <a:lnSpc>
                <a:spcPct val="150000"/>
              </a:lnSpc>
            </a:pPr>
            <a:r>
              <a:rPr lang="pt-BR" sz="1800" dirty="0" smtClean="0"/>
              <a:t>Print with JOptionPane</a:t>
            </a:r>
            <a:endParaRPr lang="en-US" sz="1800" dirty="0" smtClean="0"/>
          </a:p>
        </p:txBody>
      </p:sp>
      <p:pic>
        <p:nvPicPr>
          <p:cNvPr id="22533"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50D076D-A1BB-4A10-AB00-E65AB1CC956B}" type="slidenum">
              <a:rPr lang="en-US"/>
              <a:pPr algn="r" eaLnBrk="0" hangingPunct="0">
                <a:spcBef>
                  <a:spcPct val="0"/>
                </a:spcBef>
                <a:buClrTx/>
              </a:pPr>
              <a:t>2</a:t>
            </a:fld>
            <a:endParaRPr lang="en-US"/>
          </a:p>
        </p:txBody>
      </p:sp>
      <p:sp>
        <p:nvSpPr>
          <p:cNvPr id="5123" name="Rectangle 2"/>
          <p:cNvSpPr>
            <a:spLocks noGrp="1" noChangeArrowheads="1"/>
          </p:cNvSpPr>
          <p:nvPr>
            <p:ph type="title" idx="4294967295"/>
          </p:nvPr>
        </p:nvSpPr>
        <p:spPr/>
        <p:txBody>
          <a:bodyPr/>
          <a:lstStyle/>
          <a:p>
            <a:pPr eaLnBrk="1" hangingPunct="1"/>
            <a:r>
              <a:rPr lang="en-US" smtClean="0"/>
              <a:t>Module Objectives </a:t>
            </a:r>
          </a:p>
        </p:txBody>
      </p:sp>
      <p:sp>
        <p:nvSpPr>
          <p:cNvPr id="5124" name="Rectangle 3"/>
          <p:cNvSpPr>
            <a:spLocks noGrp="1" noChangeArrowheads="1"/>
          </p:cNvSpPr>
          <p:nvPr>
            <p:ph type="body" idx="4294967295"/>
          </p:nvPr>
        </p:nvSpPr>
        <p:spPr>
          <a:xfrm>
            <a:off x="152400" y="1219200"/>
            <a:ext cx="6629400" cy="5334000"/>
          </a:xfrm>
        </p:spPr>
        <p:txBody>
          <a:bodyPr lIns="90488" tIns="44450" rIns="90488" bIns="44450"/>
          <a:lstStyle/>
          <a:p>
            <a:pPr eaLnBrk="1" hangingPunct="1"/>
            <a:r>
              <a:rPr lang="pt-BR" dirty="0"/>
              <a:t>No final deste módulo, os participantes serão capazes </a:t>
            </a:r>
            <a:r>
              <a:rPr lang="pt-BR" dirty="0" smtClean="0"/>
              <a:t>de</a:t>
            </a:r>
            <a:r>
              <a:rPr lang="en-US" dirty="0" smtClean="0"/>
              <a:t>:</a:t>
            </a:r>
          </a:p>
          <a:p>
            <a:pPr lvl="1" eaLnBrk="1" hangingPunct="1"/>
            <a:r>
              <a:rPr lang="en-US" dirty="0" err="1" smtClean="0"/>
              <a:t>Identificar</a:t>
            </a:r>
            <a:r>
              <a:rPr lang="en-US" dirty="0" smtClean="0"/>
              <a:t> e </a:t>
            </a:r>
            <a:r>
              <a:rPr lang="en-US" dirty="0" err="1" smtClean="0"/>
              <a:t>criar</a:t>
            </a:r>
            <a:r>
              <a:rPr lang="en-US" dirty="0" smtClean="0"/>
              <a:t> </a:t>
            </a:r>
            <a:r>
              <a:rPr lang="en-US" dirty="0" err="1" smtClean="0"/>
              <a:t>corretamente</a:t>
            </a:r>
            <a:r>
              <a:rPr lang="en-US" dirty="0" smtClean="0"/>
              <a:t> </a:t>
            </a:r>
            <a:r>
              <a:rPr lang="en-US" dirty="0" err="1" smtClean="0"/>
              <a:t>estruturas</a:t>
            </a:r>
            <a:r>
              <a:rPr lang="en-US" dirty="0" smtClean="0"/>
              <a:t> de </a:t>
            </a:r>
            <a:r>
              <a:rPr lang="en-US" dirty="0" err="1" smtClean="0"/>
              <a:t>código</a:t>
            </a:r>
            <a:r>
              <a:rPr lang="en-US" dirty="0" smtClean="0"/>
              <a:t> </a:t>
            </a:r>
            <a:r>
              <a:rPr lang="en-US" dirty="0" err="1" smtClean="0"/>
              <a:t>fonte</a:t>
            </a:r>
            <a:r>
              <a:rPr lang="en-US" dirty="0" smtClean="0"/>
              <a:t>.</a:t>
            </a:r>
          </a:p>
          <a:p>
            <a:pPr lvl="1" eaLnBrk="1" hangingPunct="1"/>
            <a:r>
              <a:rPr lang="en-US" dirty="0" smtClean="0"/>
              <a:t>Articular a </a:t>
            </a:r>
            <a:r>
              <a:rPr lang="en-US" dirty="0" err="1" smtClean="0"/>
              <a:t>importancia</a:t>
            </a:r>
            <a:r>
              <a:rPr lang="en-US" dirty="0" smtClean="0"/>
              <a:t> do </a:t>
            </a:r>
            <a:r>
              <a:rPr lang="en-US" dirty="0" err="1" smtClean="0"/>
              <a:t>método</a:t>
            </a:r>
            <a:r>
              <a:rPr lang="en-US" dirty="0" smtClean="0"/>
              <a:t> “main”</a:t>
            </a:r>
          </a:p>
          <a:p>
            <a:pPr lvl="1" eaLnBrk="1" hangingPunct="1"/>
            <a:r>
              <a:rPr lang="pt-BR" dirty="0"/>
              <a:t>Identificar e criar declarações e expressões </a:t>
            </a:r>
            <a:r>
              <a:rPr lang="pt-BR" dirty="0" smtClean="0"/>
              <a:t>próprias</a:t>
            </a:r>
          </a:p>
          <a:p>
            <a:pPr lvl="1" eaLnBrk="1" hangingPunct="1"/>
            <a:r>
              <a:rPr lang="pt-BR" dirty="0"/>
              <a:t>Descrever o conceito de </a:t>
            </a:r>
            <a:r>
              <a:rPr lang="pt-BR" dirty="0" smtClean="0"/>
              <a:t>variáveis</a:t>
            </a:r>
            <a:endParaRPr lang="en-US" dirty="0" smtClean="0"/>
          </a:p>
          <a:p>
            <a:pPr lvl="1" eaLnBrk="1" hangingPunct="1"/>
            <a:r>
              <a:rPr lang="pt-BR" dirty="0"/>
              <a:t>Identificar as regras para o escopo de </a:t>
            </a:r>
            <a:r>
              <a:rPr lang="pt-BR" dirty="0" smtClean="0"/>
              <a:t>variáveis</a:t>
            </a:r>
          </a:p>
          <a:p>
            <a:pPr lvl="1" eaLnBrk="1" hangingPunct="1"/>
            <a:r>
              <a:rPr lang="pt-BR" dirty="0" smtClean="0"/>
              <a:t>Descrever os tipos primitivos e suas escalas.</a:t>
            </a:r>
            <a:endParaRPr lang="en-US" dirty="0" smtClean="0">
              <a:solidFill>
                <a:schemeClr val="tx1"/>
              </a:solidFill>
            </a:endParaRPr>
          </a:p>
          <a:p>
            <a:pPr lvl="1" eaLnBrk="1" hangingPunct="1"/>
            <a:r>
              <a:rPr lang="en-US" dirty="0" err="1" smtClean="0"/>
              <a:t>Identificar</a:t>
            </a:r>
            <a:r>
              <a:rPr lang="en-US" dirty="0" smtClean="0"/>
              <a:t> as </a:t>
            </a:r>
            <a:r>
              <a:rPr lang="en-US" dirty="0" err="1" smtClean="0"/>
              <a:t>regras</a:t>
            </a:r>
            <a:r>
              <a:rPr lang="en-US" dirty="0" smtClean="0"/>
              <a:t> de </a:t>
            </a:r>
            <a:r>
              <a:rPr lang="en-US" dirty="0" err="1" smtClean="0"/>
              <a:t>atribuição</a:t>
            </a:r>
            <a:r>
              <a:rPr lang="en-US" dirty="0" smtClean="0"/>
              <a:t> de </a:t>
            </a:r>
            <a:r>
              <a:rPr lang="en-US" dirty="0" err="1" smtClean="0"/>
              <a:t>valores</a:t>
            </a:r>
            <a:r>
              <a:rPr lang="en-US" dirty="0" smtClean="0"/>
              <a:t> a </a:t>
            </a:r>
            <a:r>
              <a:rPr lang="en-US" dirty="0" err="1" smtClean="0"/>
              <a:t>variável</a:t>
            </a:r>
            <a:r>
              <a:rPr lang="en-US" dirty="0" smtClean="0"/>
              <a:t>.</a:t>
            </a:r>
          </a:p>
          <a:p>
            <a:pPr lvl="1" eaLnBrk="1" hangingPunct="1"/>
            <a:r>
              <a:rPr lang="en-US" dirty="0" err="1" smtClean="0"/>
              <a:t>Descrever</a:t>
            </a:r>
            <a:r>
              <a:rPr lang="en-US" dirty="0" smtClean="0"/>
              <a:t> o </a:t>
            </a:r>
            <a:r>
              <a:rPr lang="en-US" dirty="0" err="1" smtClean="0"/>
              <a:t>conceito</a:t>
            </a:r>
            <a:r>
              <a:rPr lang="en-US" dirty="0" smtClean="0"/>
              <a:t> de arrays.</a:t>
            </a:r>
          </a:p>
          <a:p>
            <a:pPr lvl="1" eaLnBrk="1" hangingPunct="1"/>
            <a:r>
              <a:rPr lang="en-US" dirty="0" err="1" smtClean="0"/>
              <a:t>Identificar</a:t>
            </a:r>
            <a:r>
              <a:rPr lang="en-US" dirty="0" smtClean="0"/>
              <a:t> </a:t>
            </a:r>
            <a:r>
              <a:rPr lang="en-US" dirty="0" err="1" smtClean="0"/>
              <a:t>os</a:t>
            </a:r>
            <a:r>
              <a:rPr lang="en-US" dirty="0" smtClean="0"/>
              <a:t> </a:t>
            </a:r>
            <a:r>
              <a:rPr lang="en-US" dirty="0" err="1" smtClean="0"/>
              <a:t>operadores</a:t>
            </a:r>
            <a:r>
              <a:rPr lang="en-US" dirty="0" smtClean="0"/>
              <a:t> Java e </a:t>
            </a:r>
            <a:r>
              <a:rPr lang="en-US" dirty="0" err="1" smtClean="0"/>
              <a:t>explicar</a:t>
            </a:r>
            <a:r>
              <a:rPr lang="en-US" dirty="0" smtClean="0"/>
              <a:t> </a:t>
            </a:r>
            <a:r>
              <a:rPr lang="en-US" dirty="0" err="1" smtClean="0"/>
              <a:t>seus</a:t>
            </a:r>
            <a:r>
              <a:rPr lang="en-US" dirty="0" smtClean="0"/>
              <a:t> </a:t>
            </a:r>
            <a:r>
              <a:rPr lang="en-US" dirty="0" err="1" smtClean="0"/>
              <a:t>diferentes</a:t>
            </a:r>
            <a:r>
              <a:rPr lang="en-US" dirty="0" smtClean="0"/>
              <a:t> </a:t>
            </a:r>
            <a:r>
              <a:rPr lang="en-US" dirty="0" err="1" smtClean="0"/>
              <a:t>usos</a:t>
            </a:r>
            <a:r>
              <a:rPr lang="en-US" dirty="0" smtClean="0"/>
              <a:t>.</a:t>
            </a:r>
          </a:p>
        </p:txBody>
      </p:sp>
      <p:pic>
        <p:nvPicPr>
          <p:cNvPr id="5125" name="Picture 5" descr="objectives"/>
          <p:cNvPicPr>
            <a:picLocks noChangeAspect="1" noChangeArrowheads="1"/>
          </p:cNvPicPr>
          <p:nvPr/>
        </p:nvPicPr>
        <p:blipFill>
          <a:blip r:embed="rId3"/>
          <a:srcRect/>
          <a:stretch>
            <a:fillRect/>
          </a:stretch>
        </p:blipFill>
        <p:spPr bwMode="auto">
          <a:xfrm>
            <a:off x="6781800" y="13589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5727398-399E-4B1E-B9ED-6D2818756199}" type="slidenum">
              <a:rPr lang="en-US"/>
              <a:pPr algn="r" eaLnBrk="0" hangingPunct="0">
                <a:spcBef>
                  <a:spcPct val="0"/>
                </a:spcBef>
                <a:buClrTx/>
              </a:pPr>
              <a:t>20</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Variables: Scope</a:t>
            </a:r>
          </a:p>
        </p:txBody>
      </p:sp>
      <p:sp>
        <p:nvSpPr>
          <p:cNvPr id="23556" name="Rectangle 3"/>
          <p:cNvSpPr>
            <a:spLocks noGrp="1" noChangeArrowheads="1"/>
          </p:cNvSpPr>
          <p:nvPr>
            <p:ph type="body" idx="4294967295"/>
          </p:nvPr>
        </p:nvSpPr>
        <p:spPr/>
        <p:txBody>
          <a:bodyPr lIns="90488" tIns="44450" rIns="90488" bIns="44450"/>
          <a:lstStyle/>
          <a:p>
            <a:pPr eaLnBrk="1" hangingPunct="1"/>
            <a:r>
              <a:rPr lang="en-US" smtClean="0"/>
              <a:t>Refers to portions or sections of a program where the variable has value and is said to be ‘visible’</a:t>
            </a:r>
          </a:p>
          <a:p>
            <a:pPr eaLnBrk="1" hangingPunct="1"/>
            <a:endParaRPr lang="en-US" smtClean="0"/>
          </a:p>
        </p:txBody>
      </p:sp>
      <p:graphicFrame>
        <p:nvGraphicFramePr>
          <p:cNvPr id="5" name="Diagram 4"/>
          <p:cNvGraphicFramePr/>
          <p:nvPr/>
        </p:nvGraphicFramePr>
        <p:xfrm>
          <a:off x="457200" y="215108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a:spLocks noChangeArrowheads="1"/>
          </p:cNvSpPr>
          <p:nvPr/>
        </p:nvSpPr>
        <p:spPr bwMode="auto">
          <a:xfrm>
            <a:off x="2911475" y="3321050"/>
            <a:ext cx="5691188" cy="708025"/>
          </a:xfrm>
          <a:prstGeom prst="rect">
            <a:avLst/>
          </a:prstGeom>
          <a:noFill/>
          <a:ln w="9525">
            <a:noFill/>
            <a:miter lim="800000"/>
            <a:headEnd/>
            <a:tailEnd/>
          </a:ln>
        </p:spPr>
        <p:txBody>
          <a:bodyPr anchor="ctr">
            <a:spAutoFit/>
          </a:bodyPr>
          <a:lstStyle/>
          <a:p>
            <a:pPr algn="l">
              <a:lnSpc>
                <a:spcPct val="100000"/>
              </a:lnSpc>
            </a:pPr>
            <a:r>
              <a:rPr lang="en-US" sz="2000" dirty="0">
                <a:solidFill>
                  <a:srgbClr val="008000"/>
                </a:solidFill>
              </a:rPr>
              <a:t>Shared by all instances of a class. Identified by the keyword </a:t>
            </a:r>
            <a:r>
              <a:rPr lang="en-US" sz="2000" b="1" u="sng" dirty="0">
                <a:solidFill>
                  <a:srgbClr val="008000"/>
                </a:solidFill>
              </a:rPr>
              <a:t>static</a:t>
            </a:r>
            <a:r>
              <a:rPr lang="en-US" sz="2000" dirty="0">
                <a:solidFill>
                  <a:srgbClr val="008000"/>
                </a:solidFill>
              </a:rPr>
              <a:t>.</a:t>
            </a:r>
            <a:endParaRPr lang="en-GB" sz="2000" dirty="0">
              <a:solidFill>
                <a:srgbClr val="008000"/>
              </a:solidFill>
            </a:endParaRPr>
          </a:p>
        </p:txBody>
      </p:sp>
      <p:sp>
        <p:nvSpPr>
          <p:cNvPr id="7" name="Rectangle 6"/>
          <p:cNvSpPr>
            <a:spLocks noChangeArrowheads="1"/>
          </p:cNvSpPr>
          <p:nvPr/>
        </p:nvSpPr>
        <p:spPr bwMode="auto">
          <a:xfrm>
            <a:off x="2911475" y="4364038"/>
            <a:ext cx="5691188" cy="708025"/>
          </a:xfrm>
          <a:prstGeom prst="rect">
            <a:avLst/>
          </a:prstGeom>
          <a:noFill/>
          <a:ln w="9525">
            <a:noFill/>
            <a:miter lim="800000"/>
            <a:headEnd/>
            <a:tailEnd/>
          </a:ln>
        </p:spPr>
        <p:txBody>
          <a:bodyPr anchor="ctr">
            <a:spAutoFit/>
          </a:bodyPr>
          <a:lstStyle/>
          <a:p>
            <a:pPr algn="l">
              <a:lnSpc>
                <a:spcPct val="100000"/>
              </a:lnSpc>
            </a:pPr>
            <a:r>
              <a:rPr lang="en-US" sz="2000" dirty="0">
                <a:solidFill>
                  <a:srgbClr val="008000"/>
                </a:solidFill>
              </a:rPr>
              <a:t>Belong to an instance of a class. Are unique for each instance.</a:t>
            </a:r>
            <a:endParaRPr lang="en-GB" sz="2000" dirty="0">
              <a:solidFill>
                <a:srgbClr val="008000"/>
              </a:solidFill>
            </a:endParaRPr>
          </a:p>
        </p:txBody>
      </p:sp>
      <p:sp>
        <p:nvSpPr>
          <p:cNvPr id="8" name="Rectangle 7"/>
          <p:cNvSpPr>
            <a:spLocks noChangeArrowheads="1"/>
          </p:cNvSpPr>
          <p:nvPr/>
        </p:nvSpPr>
        <p:spPr bwMode="auto">
          <a:xfrm>
            <a:off x="2911475" y="5418138"/>
            <a:ext cx="5691188" cy="708025"/>
          </a:xfrm>
          <a:prstGeom prst="rect">
            <a:avLst/>
          </a:prstGeom>
          <a:noFill/>
          <a:ln w="9525">
            <a:noFill/>
            <a:miter lim="800000"/>
            <a:headEnd/>
            <a:tailEnd/>
          </a:ln>
        </p:spPr>
        <p:txBody>
          <a:bodyPr anchor="ctr">
            <a:spAutoFit/>
          </a:bodyPr>
          <a:lstStyle/>
          <a:p>
            <a:pPr algn="l">
              <a:lnSpc>
                <a:spcPct val="100000"/>
              </a:lnSpc>
            </a:pPr>
            <a:r>
              <a:rPr lang="en-US" sz="2000">
                <a:solidFill>
                  <a:srgbClr val="008000"/>
                </a:solidFill>
              </a:rPr>
              <a:t>Are accessible only within their locality and usually declared within a method.</a:t>
            </a:r>
            <a:endParaRPr lang="en-GB" sz="2000">
              <a:solidFill>
                <a:srgbClr val="008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BAFC9BB-EEF8-4E2A-A6C0-185F17B95474}" type="slidenum">
              <a:rPr lang="en-US"/>
              <a:pPr algn="r" eaLnBrk="0" hangingPunct="0">
                <a:spcBef>
                  <a:spcPct val="0"/>
                </a:spcBef>
                <a:buClrTx/>
              </a:pPr>
              <a:t>21</a:t>
            </a:fld>
            <a:endParaRPr lang="en-US"/>
          </a:p>
        </p:txBody>
      </p:sp>
      <p:sp>
        <p:nvSpPr>
          <p:cNvPr id="23555" name="Rectangle 2"/>
          <p:cNvSpPr>
            <a:spLocks noChangeArrowheads="1"/>
          </p:cNvSpPr>
          <p:nvPr/>
        </p:nvSpPr>
        <p:spPr bwMode="auto">
          <a:xfrm>
            <a:off x="3779838" y="2928938"/>
            <a:ext cx="5118100" cy="350837"/>
          </a:xfrm>
          <a:prstGeom prst="rect">
            <a:avLst/>
          </a:prstGeom>
          <a:solidFill>
            <a:schemeClr val="accent6">
              <a:lumMod val="20000"/>
              <a:lumOff val="80000"/>
              <a:alpha val="50195"/>
            </a:schemeClr>
          </a:solidFill>
          <a:ln w="12700" algn="ctr">
            <a:noFill/>
            <a:miter lim="800000"/>
            <a:headEnd/>
            <a:tailEnd/>
          </a:ln>
        </p:spPr>
        <p:txBody>
          <a:bodyPr wrap="none" lIns="90488" tIns="44450" rIns="90488" bIns="44450" anchor="ctr"/>
          <a:lstStyle/>
          <a:p>
            <a:pPr>
              <a:defRPr/>
            </a:pPr>
            <a:endParaRPr lang="en-PH"/>
          </a:p>
        </p:txBody>
      </p:sp>
      <p:sp>
        <p:nvSpPr>
          <p:cNvPr id="24580" name="Rectangle 3"/>
          <p:cNvSpPr>
            <a:spLocks noChangeArrowheads="1"/>
          </p:cNvSpPr>
          <p:nvPr/>
        </p:nvSpPr>
        <p:spPr bwMode="auto">
          <a:xfrm>
            <a:off x="3779838" y="3286125"/>
            <a:ext cx="5118100" cy="636588"/>
          </a:xfrm>
          <a:prstGeom prst="rect">
            <a:avLst/>
          </a:prstGeom>
          <a:solidFill>
            <a:srgbClr val="CAE8AA">
              <a:alpha val="50195"/>
            </a:srgbClr>
          </a:solidFill>
          <a:ln w="12700" algn="ctr">
            <a:noFill/>
            <a:miter lim="800000"/>
            <a:headEnd/>
            <a:tailEnd/>
          </a:ln>
        </p:spPr>
        <p:txBody>
          <a:bodyPr wrap="none" lIns="90488" tIns="44450" rIns="90488" bIns="44450" anchor="ctr"/>
          <a:lstStyle/>
          <a:p>
            <a:endParaRPr lang="en-PH"/>
          </a:p>
        </p:txBody>
      </p:sp>
      <p:sp>
        <p:nvSpPr>
          <p:cNvPr id="23557" name="Rectangle 4"/>
          <p:cNvSpPr>
            <a:spLocks noChangeArrowheads="1"/>
          </p:cNvSpPr>
          <p:nvPr/>
        </p:nvSpPr>
        <p:spPr bwMode="auto">
          <a:xfrm>
            <a:off x="3779838" y="5267325"/>
            <a:ext cx="5118100" cy="914400"/>
          </a:xfrm>
          <a:prstGeom prst="rect">
            <a:avLst/>
          </a:prstGeom>
          <a:solidFill>
            <a:schemeClr val="accent1">
              <a:lumMod val="20000"/>
              <a:lumOff val="80000"/>
              <a:alpha val="50195"/>
            </a:schemeClr>
          </a:solidFill>
          <a:ln w="12700" algn="ctr">
            <a:noFill/>
            <a:miter lim="800000"/>
            <a:headEnd/>
            <a:tailEnd/>
          </a:ln>
        </p:spPr>
        <p:txBody>
          <a:bodyPr wrap="none" lIns="90488" tIns="44450" rIns="90488" bIns="44450" anchor="ctr"/>
          <a:lstStyle/>
          <a:p>
            <a:pPr>
              <a:defRPr/>
            </a:pPr>
            <a:endParaRPr lang="en-PH"/>
          </a:p>
        </p:txBody>
      </p:sp>
      <p:sp>
        <p:nvSpPr>
          <p:cNvPr id="24582" name="Rectangle 5"/>
          <p:cNvSpPr>
            <a:spLocks noGrp="1" noChangeArrowheads="1"/>
          </p:cNvSpPr>
          <p:nvPr>
            <p:ph type="title" idx="4294967295"/>
          </p:nvPr>
        </p:nvSpPr>
        <p:spPr/>
        <p:txBody>
          <a:bodyPr/>
          <a:lstStyle/>
          <a:p>
            <a:pPr eaLnBrk="1" hangingPunct="1"/>
            <a:r>
              <a:rPr lang="en-US" smtClean="0"/>
              <a:t>Variables: Scope</a:t>
            </a:r>
          </a:p>
        </p:txBody>
      </p:sp>
      <p:sp>
        <p:nvSpPr>
          <p:cNvPr id="24583" name="Rectangle 6"/>
          <p:cNvSpPr>
            <a:spLocks noChangeArrowheads="1"/>
          </p:cNvSpPr>
          <p:nvPr/>
        </p:nvSpPr>
        <p:spPr bwMode="auto">
          <a:xfrm>
            <a:off x="3454400" y="1214438"/>
            <a:ext cx="5497513" cy="4873625"/>
          </a:xfrm>
          <a:prstGeom prst="rect">
            <a:avLst/>
          </a:prstGeom>
          <a:noFill/>
          <a:ln w="12700">
            <a:noFill/>
            <a:miter lim="800000"/>
            <a:headEnd/>
            <a:tailEnd/>
          </a:ln>
        </p:spPr>
        <p:txBody>
          <a:bodyPr lIns="90488" tIns="44450" rIns="90488" bIns="44450"/>
          <a:lstStyle/>
          <a:p>
            <a:pPr marL="342900" indent="-342900" algn="l">
              <a:lnSpc>
                <a:spcPct val="100000"/>
              </a:lnSpc>
            </a:pPr>
            <a:r>
              <a:rPr lang="en-US" sz="1600" b="1" dirty="0">
                <a:solidFill>
                  <a:srgbClr val="660033"/>
                </a:solidFill>
                <a:latin typeface="Courier New" pitchFamily="49" charset="0"/>
              </a:rPr>
              <a:t>package</a:t>
            </a:r>
            <a:r>
              <a:rPr lang="en-US" sz="1600" b="1" dirty="0">
                <a:latin typeface="Courier New" pitchFamily="49" charset="0"/>
              </a:rPr>
              <a:t> sef.module3.sample;</a:t>
            </a:r>
          </a:p>
          <a:p>
            <a:pPr marL="342900" indent="-342900" algn="l">
              <a:lnSpc>
                <a:spcPct val="100000"/>
              </a:lnSpc>
            </a:pPr>
            <a:endParaRPr lang="en-US" sz="1600" b="1" dirty="0">
              <a:latin typeface="Courier New" pitchFamily="49" charset="0"/>
            </a:endParaRPr>
          </a:p>
          <a:p>
            <a:pPr marL="342900" indent="-342900" algn="l">
              <a:lnSpc>
                <a:spcPct val="100000"/>
              </a:lnSpc>
            </a:pPr>
            <a:r>
              <a:rPr lang="en-US" sz="1600" b="1" dirty="0">
                <a:solidFill>
                  <a:srgbClr val="660033"/>
                </a:solidFill>
                <a:latin typeface="Courier New" pitchFamily="49" charset="0"/>
              </a:rPr>
              <a:t>public class</a:t>
            </a:r>
            <a:r>
              <a:rPr lang="en-US" sz="1600" b="1" dirty="0">
                <a:latin typeface="Courier New" pitchFamily="49" charset="0"/>
              </a:rPr>
              <a:t> </a:t>
            </a:r>
            <a:r>
              <a:rPr lang="en-US" sz="1600" b="1" dirty="0" err="1">
                <a:latin typeface="Courier New" pitchFamily="49" charset="0"/>
              </a:rPr>
              <a:t>VariableScope</a:t>
            </a:r>
            <a:r>
              <a:rPr lang="en-US" sz="1600" b="1" dirty="0">
                <a:latin typeface="Courier New" pitchFamily="49" charset="0"/>
              </a:rPr>
              <a:t> {</a:t>
            </a:r>
          </a:p>
          <a:p>
            <a:pPr marL="342900" indent="-342900" algn="l">
              <a:lnSpc>
                <a:spcPct val="100000"/>
              </a:lnSpc>
            </a:pPr>
            <a:r>
              <a:rPr lang="en-US" sz="1600" b="1" dirty="0">
                <a:latin typeface="Courier New" pitchFamily="49" charset="0"/>
              </a:rPr>
              <a:t>	</a:t>
            </a:r>
            <a:r>
              <a:rPr lang="en-US" sz="1600" b="1" dirty="0">
                <a:solidFill>
                  <a:schemeClr val="folHlink"/>
                </a:solidFill>
                <a:latin typeface="Courier New" pitchFamily="49" charset="0"/>
              </a:rPr>
              <a:t>/**</a:t>
            </a:r>
          </a:p>
          <a:p>
            <a:pPr marL="342900" indent="-342900" algn="l">
              <a:lnSpc>
                <a:spcPct val="100000"/>
              </a:lnSpc>
            </a:pPr>
            <a:r>
              <a:rPr lang="en-US" sz="1600" b="1" dirty="0">
                <a:solidFill>
                  <a:schemeClr val="folHlink"/>
                </a:solidFill>
                <a:latin typeface="Courier New" pitchFamily="49" charset="0"/>
              </a:rPr>
              <a:t>	 * @</a:t>
            </a:r>
            <a:r>
              <a:rPr lang="en-US" sz="1600" b="1" dirty="0" err="1">
                <a:solidFill>
                  <a:schemeClr val="folHlink"/>
                </a:solidFill>
                <a:latin typeface="Courier New" pitchFamily="49" charset="0"/>
              </a:rPr>
              <a:t>param</a:t>
            </a:r>
            <a:r>
              <a:rPr lang="en-US" sz="1600" b="1" dirty="0">
                <a:solidFill>
                  <a:schemeClr val="folHlink"/>
                </a:solidFill>
                <a:latin typeface="Courier New" pitchFamily="49" charset="0"/>
              </a:rPr>
              <a:t> </a:t>
            </a:r>
            <a:r>
              <a:rPr lang="en-US" sz="1600" b="1" dirty="0" err="1">
                <a:solidFill>
                  <a:schemeClr val="folHlink"/>
                </a:solidFill>
                <a:latin typeface="Courier New" pitchFamily="49" charset="0"/>
              </a:rPr>
              <a:t>args</a:t>
            </a:r>
            <a:endParaRPr lang="en-US" sz="1600" b="1" dirty="0">
              <a:solidFill>
                <a:schemeClr val="folHlink"/>
              </a:solidFill>
              <a:latin typeface="Courier New" pitchFamily="49" charset="0"/>
            </a:endParaRPr>
          </a:p>
          <a:p>
            <a:pPr marL="342900" indent="-342900" algn="l">
              <a:lnSpc>
                <a:spcPct val="100000"/>
              </a:lnSpc>
            </a:pPr>
            <a:r>
              <a:rPr lang="en-US" sz="1600" b="1" dirty="0">
                <a:solidFill>
                  <a:schemeClr val="folHlink"/>
                </a:solidFill>
                <a:latin typeface="Courier New" pitchFamily="49" charset="0"/>
              </a:rPr>
              <a:t>	 */</a:t>
            </a:r>
          </a:p>
          <a:p>
            <a:pPr marL="342900" indent="-342900" algn="l">
              <a:lnSpc>
                <a:spcPct val="100000"/>
              </a:lnSpc>
            </a:pPr>
            <a:r>
              <a:rPr lang="en-US" sz="1600" b="1" dirty="0">
                <a:latin typeface="Courier New" pitchFamily="49" charset="0"/>
              </a:rPr>
              <a:t>	</a:t>
            </a:r>
            <a:r>
              <a:rPr lang="en-US" sz="1600" b="1" dirty="0">
                <a:solidFill>
                  <a:srgbClr val="660033"/>
                </a:solidFill>
                <a:latin typeface="Courier New" pitchFamily="49" charset="0"/>
              </a:rPr>
              <a:t>public static</a:t>
            </a:r>
            <a:r>
              <a:rPr lang="en-US" sz="1600" b="1" dirty="0">
                <a:latin typeface="Courier New" pitchFamily="49" charset="0"/>
              </a:rPr>
              <a:t> void main(String[] </a:t>
            </a:r>
            <a:r>
              <a:rPr lang="en-US" sz="1600" b="1" dirty="0" err="1">
                <a:latin typeface="Courier New" pitchFamily="49" charset="0"/>
              </a:rPr>
              <a:t>args</a:t>
            </a:r>
            <a:r>
              <a:rPr lang="en-US" sz="1600" b="1" dirty="0">
                <a:latin typeface="Courier New" pitchFamily="49" charset="0"/>
              </a:rPr>
              <a:t>) {</a:t>
            </a:r>
          </a:p>
          <a:p>
            <a:pPr marL="342900" indent="-342900" algn="l">
              <a:lnSpc>
                <a:spcPct val="100000"/>
              </a:lnSpc>
            </a:pPr>
            <a:r>
              <a:rPr lang="en-US" sz="1600" b="1" dirty="0">
                <a:latin typeface="Courier New" pitchFamily="49" charset="0"/>
              </a:rPr>
              <a:t>	</a:t>
            </a:r>
            <a:r>
              <a:rPr lang="en-US" sz="1600" b="1" dirty="0">
                <a:solidFill>
                  <a:srgbClr val="660033"/>
                </a:solidFill>
                <a:latin typeface="Courier New" pitchFamily="49" charset="0"/>
              </a:rPr>
              <a:t>String</a:t>
            </a:r>
            <a:r>
              <a:rPr lang="en-US" sz="1600" b="1" dirty="0">
                <a:latin typeface="Courier New" pitchFamily="49" charset="0"/>
              </a:rPr>
              <a:t> </a:t>
            </a:r>
            <a:r>
              <a:rPr lang="en-US" sz="1600" b="1" dirty="0" err="1">
                <a:latin typeface="Courier New" pitchFamily="49" charset="0"/>
              </a:rPr>
              <a:t>aString</a:t>
            </a:r>
            <a:r>
              <a:rPr lang="en-US" sz="1600" b="1" dirty="0">
                <a:latin typeface="Courier New" pitchFamily="49" charset="0"/>
              </a:rPr>
              <a:t> = “This is a local variable”;</a:t>
            </a:r>
          </a:p>
          <a:p>
            <a:pPr marL="342900" indent="-342900" algn="l">
              <a:lnSpc>
                <a:spcPct val="100000"/>
              </a:lnSpc>
            </a:pPr>
            <a:r>
              <a:rPr lang="en-US" sz="1600" b="1" dirty="0">
                <a:latin typeface="Courier New" pitchFamily="49" charset="0"/>
              </a:rPr>
              <a:t>	}</a:t>
            </a:r>
          </a:p>
          <a:p>
            <a:pPr marL="342900" indent="-342900" algn="l">
              <a:lnSpc>
                <a:spcPct val="100000"/>
              </a:lnSpc>
            </a:pPr>
            <a:r>
              <a:rPr lang="en-US" sz="1600" b="1" dirty="0">
                <a:latin typeface="Courier New" pitchFamily="49" charset="0"/>
              </a:rPr>
              <a:t>}</a:t>
            </a:r>
          </a:p>
          <a:p>
            <a:pPr marL="342900" indent="-342900" algn="l">
              <a:lnSpc>
                <a:spcPct val="100000"/>
              </a:lnSpc>
            </a:pPr>
            <a:endParaRPr lang="en-US" sz="1600" b="1" dirty="0">
              <a:latin typeface="Courier New" pitchFamily="49" charset="0"/>
            </a:endParaRPr>
          </a:p>
          <a:p>
            <a:pPr marL="342900" indent="-342900" algn="l">
              <a:lnSpc>
                <a:spcPct val="100000"/>
              </a:lnSpc>
            </a:pPr>
            <a:r>
              <a:rPr lang="en-US" sz="1600" b="1" dirty="0">
                <a:solidFill>
                  <a:srgbClr val="660033"/>
                </a:solidFill>
                <a:latin typeface="Courier New" pitchFamily="49" charset="0"/>
              </a:rPr>
              <a:t>class</a:t>
            </a:r>
            <a:r>
              <a:rPr lang="en-US" sz="1600" b="1" dirty="0">
                <a:latin typeface="Courier New" pitchFamily="49" charset="0"/>
              </a:rPr>
              <a:t> Employee {</a:t>
            </a:r>
          </a:p>
          <a:p>
            <a:pPr marL="342900" indent="-342900" algn="l">
              <a:lnSpc>
                <a:spcPct val="100000"/>
              </a:lnSpc>
            </a:pPr>
            <a:r>
              <a:rPr lang="en-US" sz="1600" b="1" dirty="0">
                <a:latin typeface="Courier New" pitchFamily="49" charset="0"/>
              </a:rPr>
              <a:t>	</a:t>
            </a:r>
            <a:r>
              <a:rPr lang="en-US" sz="1600" b="1" dirty="0">
                <a:solidFill>
                  <a:srgbClr val="660033"/>
                </a:solidFill>
                <a:latin typeface="Courier New" pitchFamily="49" charset="0"/>
              </a:rPr>
              <a:t>public static </a:t>
            </a:r>
            <a:r>
              <a:rPr lang="en-US" sz="1600" b="1" dirty="0" err="1">
                <a:solidFill>
                  <a:srgbClr val="660033"/>
                </a:solidFill>
                <a:latin typeface="Courier New" pitchFamily="49" charset="0"/>
              </a:rPr>
              <a:t>int</a:t>
            </a:r>
            <a:r>
              <a:rPr lang="en-US" sz="1600" b="1" dirty="0">
                <a:latin typeface="Courier New" pitchFamily="49" charset="0"/>
              </a:rPr>
              <a:t> </a:t>
            </a:r>
            <a:r>
              <a:rPr lang="en-US" sz="1600" b="1" dirty="0" err="1">
                <a:latin typeface="Courier New" pitchFamily="49" charset="0"/>
              </a:rPr>
              <a:t>totalCount</a:t>
            </a:r>
            <a:r>
              <a:rPr lang="en-US" sz="1600" b="1" dirty="0">
                <a:latin typeface="Courier New" pitchFamily="49" charset="0"/>
              </a:rPr>
              <a:t> = 0;</a:t>
            </a:r>
          </a:p>
          <a:p>
            <a:pPr marL="342900" indent="-342900" algn="l">
              <a:lnSpc>
                <a:spcPct val="100000"/>
              </a:lnSpc>
            </a:pPr>
            <a:r>
              <a:rPr lang="en-US" sz="1600" b="1" dirty="0">
                <a:latin typeface="Courier New" pitchFamily="49" charset="0"/>
              </a:rPr>
              <a:t>	</a:t>
            </a:r>
            <a:r>
              <a:rPr lang="en-US" sz="1600" b="1" dirty="0">
                <a:solidFill>
                  <a:srgbClr val="660033"/>
                </a:solidFill>
                <a:latin typeface="Courier New" pitchFamily="49" charset="0"/>
              </a:rPr>
              <a:t>private String</a:t>
            </a:r>
            <a:r>
              <a:rPr lang="en-US" sz="1600" b="1" dirty="0">
                <a:latin typeface="Courier New" pitchFamily="49" charset="0"/>
              </a:rPr>
              <a:t> </a:t>
            </a:r>
            <a:r>
              <a:rPr lang="en-US" sz="1600" b="1" dirty="0" err="1">
                <a:latin typeface="Courier New" pitchFamily="49" charset="0"/>
              </a:rPr>
              <a:t>myFirstName</a:t>
            </a:r>
            <a:r>
              <a:rPr lang="en-US" sz="1600" b="1" dirty="0">
                <a:latin typeface="Courier New" pitchFamily="49" charset="0"/>
              </a:rPr>
              <a:t>;</a:t>
            </a:r>
          </a:p>
          <a:p>
            <a:pPr marL="342900" indent="-342900" algn="l">
              <a:lnSpc>
                <a:spcPct val="100000"/>
              </a:lnSpc>
            </a:pPr>
            <a:r>
              <a:rPr lang="en-US" sz="1600" b="1" dirty="0">
                <a:latin typeface="Courier New" pitchFamily="49" charset="0"/>
              </a:rPr>
              <a:t>	</a:t>
            </a:r>
            <a:r>
              <a:rPr lang="en-US" sz="1600" b="1" dirty="0">
                <a:solidFill>
                  <a:srgbClr val="660033"/>
                </a:solidFill>
                <a:latin typeface="Courier New" pitchFamily="49" charset="0"/>
              </a:rPr>
              <a:t>private String</a:t>
            </a:r>
            <a:r>
              <a:rPr lang="en-US" sz="1600" b="1" dirty="0">
                <a:latin typeface="Courier New" pitchFamily="49" charset="0"/>
              </a:rPr>
              <a:t> </a:t>
            </a:r>
            <a:r>
              <a:rPr lang="en-US" sz="1600" b="1" dirty="0" err="1">
                <a:latin typeface="Courier New" pitchFamily="49" charset="0"/>
              </a:rPr>
              <a:t>myLastName</a:t>
            </a:r>
            <a:r>
              <a:rPr lang="en-US" sz="1600" b="1" dirty="0">
                <a:latin typeface="Courier New" pitchFamily="49" charset="0"/>
              </a:rPr>
              <a:t>;</a:t>
            </a:r>
          </a:p>
          <a:p>
            <a:pPr marL="342900" indent="-342900" algn="l">
              <a:lnSpc>
                <a:spcPct val="100000"/>
              </a:lnSpc>
            </a:pPr>
            <a:r>
              <a:rPr lang="en-US" sz="1600" b="1" dirty="0">
                <a:latin typeface="Courier New" pitchFamily="49" charset="0"/>
              </a:rPr>
              <a:t>	</a:t>
            </a:r>
            <a:r>
              <a:rPr lang="en-US" sz="1600" b="1" dirty="0">
                <a:solidFill>
                  <a:srgbClr val="660033"/>
                </a:solidFill>
                <a:latin typeface="Courier New" pitchFamily="49" charset="0"/>
              </a:rPr>
              <a:t>private </a:t>
            </a:r>
            <a:r>
              <a:rPr lang="en-US" sz="1600" b="1" dirty="0" err="1">
                <a:solidFill>
                  <a:srgbClr val="660033"/>
                </a:solidFill>
                <a:latin typeface="Courier New" pitchFamily="49" charset="0"/>
              </a:rPr>
              <a:t>int</a:t>
            </a:r>
            <a:r>
              <a:rPr lang="en-US" sz="1600" b="1" dirty="0">
                <a:latin typeface="Courier New" pitchFamily="49" charset="0"/>
              </a:rPr>
              <a:t> </a:t>
            </a:r>
            <a:r>
              <a:rPr lang="en-US" sz="1600" b="1" dirty="0" err="1">
                <a:latin typeface="Courier New" pitchFamily="49" charset="0"/>
              </a:rPr>
              <a:t>myAge</a:t>
            </a:r>
            <a:r>
              <a:rPr lang="en-US" sz="1600" b="1" dirty="0">
                <a:latin typeface="Courier New" pitchFamily="49" charset="0"/>
              </a:rPr>
              <a:t>;</a:t>
            </a:r>
          </a:p>
          <a:p>
            <a:pPr marL="342900" indent="-342900" algn="l">
              <a:lnSpc>
                <a:spcPct val="100000"/>
              </a:lnSpc>
            </a:pPr>
            <a:r>
              <a:rPr lang="en-US" sz="1600" b="1" dirty="0">
                <a:latin typeface="Courier New" pitchFamily="49" charset="0"/>
              </a:rPr>
              <a:t>}</a:t>
            </a:r>
          </a:p>
        </p:txBody>
      </p:sp>
      <p:grpSp>
        <p:nvGrpSpPr>
          <p:cNvPr id="24584" name="Group 13"/>
          <p:cNvGrpSpPr>
            <a:grpSpLocks/>
          </p:cNvGrpSpPr>
          <p:nvPr/>
        </p:nvGrpSpPr>
        <p:grpSpPr bwMode="auto">
          <a:xfrm>
            <a:off x="357188" y="1262063"/>
            <a:ext cx="2516187" cy="1666875"/>
            <a:chOff x="341300" y="3098800"/>
            <a:chExt cx="2516188" cy="1666874"/>
          </a:xfrm>
        </p:grpSpPr>
        <p:sp>
          <p:nvSpPr>
            <p:cNvPr id="23561" name="AutoShape 8"/>
            <p:cNvSpPr>
              <a:spLocks/>
            </p:cNvSpPr>
            <p:nvPr/>
          </p:nvSpPr>
          <p:spPr bwMode="auto">
            <a:xfrm>
              <a:off x="341300" y="3302000"/>
              <a:ext cx="2516188" cy="1463674"/>
            </a:xfrm>
            <a:prstGeom prst="accentBorderCallout2">
              <a:avLst>
                <a:gd name="adj1" fmla="val 10977"/>
                <a:gd name="adj2" fmla="val 103028"/>
                <a:gd name="adj3" fmla="val 10977"/>
                <a:gd name="adj4" fmla="val 111167"/>
                <a:gd name="adj5" fmla="val 115245"/>
                <a:gd name="adj6" fmla="val 137032"/>
              </a:avLst>
            </a:prstGeom>
            <a:solidFill>
              <a:schemeClr val="bg2">
                <a:lumMod val="20000"/>
                <a:lumOff val="80000"/>
              </a:schemeClr>
            </a:solidFill>
            <a:ln w="9525" algn="ctr">
              <a:solidFill>
                <a:srgbClr val="A6ADC4"/>
              </a:solidFill>
              <a:miter lim="800000"/>
              <a:headEnd/>
              <a:tailEnd/>
            </a:ln>
          </p:spPr>
          <p:txBody>
            <a:bodyPr/>
            <a:lstStyle/>
            <a:p>
              <a:pPr algn="l">
                <a:lnSpc>
                  <a:spcPct val="100000"/>
                </a:lnSpc>
                <a:spcBef>
                  <a:spcPct val="50000"/>
                </a:spcBef>
                <a:buClrTx/>
                <a:defRPr/>
              </a:pPr>
              <a:endParaRPr lang="en-US" sz="800" dirty="0"/>
            </a:p>
            <a:p>
              <a:pPr algn="l">
                <a:lnSpc>
                  <a:spcPct val="100000"/>
                </a:lnSpc>
                <a:spcBef>
                  <a:spcPct val="50000"/>
                </a:spcBef>
                <a:buClrTx/>
                <a:defRPr/>
              </a:pPr>
              <a:r>
                <a:rPr lang="en-US" sz="1800" dirty="0"/>
                <a:t>Declared outside methods but inside a class. Denoted by </a:t>
              </a:r>
              <a:r>
                <a:rPr lang="en-US" sz="1800" b="1" dirty="0">
                  <a:solidFill>
                    <a:srgbClr val="660033"/>
                  </a:solidFill>
                  <a:latin typeface="Courier New" pitchFamily="49" charset="0"/>
                </a:rPr>
                <a:t>static</a:t>
              </a:r>
              <a:r>
                <a:rPr lang="en-US" sz="1800" dirty="0"/>
                <a:t> keyword.</a:t>
              </a:r>
            </a:p>
          </p:txBody>
        </p:sp>
        <p:sp>
          <p:nvSpPr>
            <p:cNvPr id="23562" name="Text Box 9"/>
            <p:cNvSpPr txBox="1">
              <a:spLocks noChangeArrowheads="1"/>
            </p:cNvSpPr>
            <p:nvPr/>
          </p:nvSpPr>
          <p:spPr bwMode="auto">
            <a:xfrm>
              <a:off x="627050" y="3098800"/>
              <a:ext cx="1828801" cy="346075"/>
            </a:xfrm>
            <a:prstGeom prst="rect">
              <a:avLst/>
            </a:prstGeom>
            <a:solidFill>
              <a:schemeClr val="accent6">
                <a:lumMod val="20000"/>
                <a:lumOff val="80000"/>
              </a:schemeClr>
            </a:solidFill>
            <a:ln w="9525" algn="ctr">
              <a:solidFill>
                <a:srgbClr val="777777"/>
              </a:solidFill>
              <a:miter lim="800000"/>
              <a:headEnd/>
              <a:tailEnd/>
            </a:ln>
          </p:spPr>
          <p:txBody>
            <a:bodyPr>
              <a:spAutoFit/>
            </a:bodyPr>
            <a:lstStyle/>
            <a:p>
              <a:pPr>
                <a:lnSpc>
                  <a:spcPct val="100000"/>
                </a:lnSpc>
                <a:spcBef>
                  <a:spcPct val="50000"/>
                </a:spcBef>
                <a:buClrTx/>
                <a:defRPr/>
              </a:pPr>
              <a:r>
                <a:rPr lang="en-US" sz="1600" b="1">
                  <a:ea typeface="Arial Unicode MS" pitchFamily="34" charset="-128"/>
                  <a:cs typeface="Arial Unicode MS" pitchFamily="34" charset="-128"/>
                </a:rPr>
                <a:t>Class Variable</a:t>
              </a:r>
            </a:p>
          </p:txBody>
        </p:sp>
      </p:grpSp>
      <p:grpSp>
        <p:nvGrpSpPr>
          <p:cNvPr id="24585" name="Group 15"/>
          <p:cNvGrpSpPr>
            <a:grpSpLocks/>
          </p:cNvGrpSpPr>
          <p:nvPr/>
        </p:nvGrpSpPr>
        <p:grpSpPr bwMode="auto">
          <a:xfrm>
            <a:off x="288925" y="5040313"/>
            <a:ext cx="2516188" cy="1352550"/>
            <a:chOff x="288925" y="5124450"/>
            <a:chExt cx="2516188" cy="1352550"/>
          </a:xfrm>
        </p:grpSpPr>
        <p:sp>
          <p:nvSpPr>
            <p:cNvPr id="23560" name="AutoShape 7"/>
            <p:cNvSpPr>
              <a:spLocks/>
            </p:cNvSpPr>
            <p:nvPr/>
          </p:nvSpPr>
          <p:spPr bwMode="auto">
            <a:xfrm>
              <a:off x="288925" y="5297487"/>
              <a:ext cx="2516188" cy="1179513"/>
            </a:xfrm>
            <a:prstGeom prst="accentBorderCallout2">
              <a:avLst>
                <a:gd name="adj1" fmla="val 10977"/>
                <a:gd name="adj2" fmla="val 103028"/>
                <a:gd name="adj3" fmla="val 10977"/>
                <a:gd name="adj4" fmla="val 112745"/>
                <a:gd name="adj5" fmla="val 27993"/>
                <a:gd name="adj6" fmla="val 139539"/>
              </a:avLst>
            </a:prstGeom>
            <a:solidFill>
              <a:schemeClr val="bg2">
                <a:lumMod val="20000"/>
                <a:lumOff val="80000"/>
              </a:schemeClr>
            </a:solidFill>
            <a:ln w="9525" algn="ctr">
              <a:solidFill>
                <a:srgbClr val="A6ADC4"/>
              </a:solidFill>
              <a:miter lim="800000"/>
              <a:headEnd/>
              <a:tailEnd/>
            </a:ln>
          </p:spPr>
          <p:txBody>
            <a:bodyPr/>
            <a:lstStyle/>
            <a:p>
              <a:pPr algn="l">
                <a:lnSpc>
                  <a:spcPct val="100000"/>
                </a:lnSpc>
                <a:spcBef>
                  <a:spcPct val="50000"/>
                </a:spcBef>
                <a:buClrTx/>
                <a:defRPr/>
              </a:pPr>
              <a:endParaRPr lang="en-US" sz="800" dirty="0"/>
            </a:p>
            <a:p>
              <a:pPr algn="l">
                <a:lnSpc>
                  <a:spcPct val="100000"/>
                </a:lnSpc>
                <a:spcBef>
                  <a:spcPct val="50000"/>
                </a:spcBef>
                <a:buClrTx/>
                <a:defRPr/>
              </a:pPr>
              <a:r>
                <a:rPr lang="en-US" sz="1800" dirty="0"/>
                <a:t>Declared outside methods but inside a class.</a:t>
              </a:r>
            </a:p>
          </p:txBody>
        </p:sp>
        <p:sp>
          <p:nvSpPr>
            <p:cNvPr id="24590" name="Text Box 10"/>
            <p:cNvSpPr txBox="1">
              <a:spLocks noChangeArrowheads="1"/>
            </p:cNvSpPr>
            <p:nvPr/>
          </p:nvSpPr>
          <p:spPr bwMode="auto">
            <a:xfrm>
              <a:off x="541338" y="5124450"/>
              <a:ext cx="2032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Instance Variables</a:t>
              </a:r>
            </a:p>
          </p:txBody>
        </p:sp>
      </p:grpSp>
      <p:grpSp>
        <p:nvGrpSpPr>
          <p:cNvPr id="24586" name="Group 14"/>
          <p:cNvGrpSpPr>
            <a:grpSpLocks/>
          </p:cNvGrpSpPr>
          <p:nvPr/>
        </p:nvGrpSpPr>
        <p:grpSpPr bwMode="auto">
          <a:xfrm>
            <a:off x="288925" y="3071813"/>
            <a:ext cx="2516188" cy="1857375"/>
            <a:chOff x="288925" y="1292225"/>
            <a:chExt cx="2516188" cy="1806575"/>
          </a:xfrm>
        </p:grpSpPr>
        <p:sp>
          <p:nvSpPr>
            <p:cNvPr id="23564" name="AutoShape 11"/>
            <p:cNvSpPr>
              <a:spLocks/>
            </p:cNvSpPr>
            <p:nvPr/>
          </p:nvSpPr>
          <p:spPr bwMode="auto">
            <a:xfrm>
              <a:off x="288925" y="1465162"/>
              <a:ext cx="2516188" cy="1633638"/>
            </a:xfrm>
            <a:prstGeom prst="accentBorderCallout2">
              <a:avLst>
                <a:gd name="adj1" fmla="val 10977"/>
                <a:gd name="adj2" fmla="val 103028"/>
                <a:gd name="adj3" fmla="val 10977"/>
                <a:gd name="adj4" fmla="val 114509"/>
                <a:gd name="adj5" fmla="val 13051"/>
                <a:gd name="adj6" fmla="val 138486"/>
              </a:avLst>
            </a:prstGeom>
            <a:solidFill>
              <a:schemeClr val="bg2">
                <a:lumMod val="20000"/>
                <a:lumOff val="80000"/>
              </a:schemeClr>
            </a:solidFill>
            <a:ln w="9525" algn="ctr">
              <a:solidFill>
                <a:srgbClr val="A6ADC4"/>
              </a:solidFill>
              <a:miter lim="800000"/>
              <a:headEnd/>
              <a:tailEnd/>
            </a:ln>
          </p:spPr>
          <p:txBody>
            <a:bodyPr/>
            <a:lstStyle/>
            <a:p>
              <a:pPr algn="l">
                <a:lnSpc>
                  <a:spcPct val="100000"/>
                </a:lnSpc>
                <a:spcBef>
                  <a:spcPct val="50000"/>
                </a:spcBef>
                <a:buClrTx/>
                <a:defRPr/>
              </a:pPr>
              <a:endParaRPr lang="en-US" sz="800" dirty="0"/>
            </a:p>
            <a:p>
              <a:pPr algn="l">
                <a:lnSpc>
                  <a:spcPct val="100000"/>
                </a:lnSpc>
                <a:spcBef>
                  <a:spcPct val="50000"/>
                </a:spcBef>
                <a:buClrTx/>
                <a:defRPr/>
              </a:pPr>
              <a:r>
                <a:rPr lang="en-US" sz="1800" dirty="0"/>
                <a:t>Declared inside methods and/or subroutines. </a:t>
              </a:r>
              <a:r>
                <a:rPr lang="en-US" sz="1800" i="1" dirty="0" err="1"/>
                <a:t>aString</a:t>
              </a:r>
              <a:r>
                <a:rPr lang="en-US" sz="1800" i="1" dirty="0"/>
                <a:t> </a:t>
              </a:r>
              <a:r>
                <a:rPr lang="en-US" sz="1800" dirty="0"/>
                <a:t>is local to the method </a:t>
              </a:r>
              <a:r>
                <a:rPr lang="en-US" sz="1800" i="1" dirty="0"/>
                <a:t>main</a:t>
              </a:r>
            </a:p>
          </p:txBody>
        </p:sp>
        <p:sp>
          <p:nvSpPr>
            <p:cNvPr id="24588" name="Text Box 12"/>
            <p:cNvSpPr txBox="1">
              <a:spLocks noChangeArrowheads="1"/>
            </p:cNvSpPr>
            <p:nvPr/>
          </p:nvSpPr>
          <p:spPr bwMode="auto">
            <a:xfrm>
              <a:off x="620713" y="1292225"/>
              <a:ext cx="1828800" cy="346075"/>
            </a:xfrm>
            <a:prstGeom prst="rect">
              <a:avLst/>
            </a:prstGeom>
            <a:solidFill>
              <a:srgbClr val="CAE8AA"/>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Local Variable</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A1DF4E9-7DE6-434E-8CC9-7EDF17B5CE1D}" type="slidenum">
              <a:rPr lang="en-US"/>
              <a:pPr algn="r" eaLnBrk="0" hangingPunct="0">
                <a:spcBef>
                  <a:spcPct val="0"/>
                </a:spcBef>
                <a:buClrTx/>
              </a:pPr>
              <a:t>22</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Expressions and Statements</a:t>
            </a:r>
          </a:p>
        </p:txBody>
      </p:sp>
      <p:sp>
        <p:nvSpPr>
          <p:cNvPr id="25604" name="Rectangle 3"/>
          <p:cNvSpPr>
            <a:spLocks noGrp="1" noChangeArrowheads="1"/>
          </p:cNvSpPr>
          <p:nvPr>
            <p:ph type="body" idx="4294967295"/>
          </p:nvPr>
        </p:nvSpPr>
        <p:spPr/>
        <p:txBody>
          <a:bodyPr lIns="90488" tIns="44450" rIns="90488" bIns="44450"/>
          <a:lstStyle/>
          <a:p>
            <a:pPr eaLnBrk="1" hangingPunct="1"/>
            <a:r>
              <a:rPr lang="en-US" dirty="0" smtClean="0"/>
              <a:t>An expression is a ‘value’ whereas a statement is an ‘action’</a:t>
            </a:r>
          </a:p>
          <a:p>
            <a:pPr eaLnBrk="1" hangingPunct="1"/>
            <a:r>
              <a:rPr lang="en-US" dirty="0" smtClean="0"/>
              <a:t>A Statement is a complete unit of instruction, usually ended by a semicolon ( ; )</a:t>
            </a:r>
          </a:p>
          <a:p>
            <a:pPr eaLnBrk="1" hangingPunct="1"/>
            <a:r>
              <a:rPr lang="en-US" dirty="0" smtClean="0"/>
              <a:t>The example below is a statement assigning the value of the expression to the variable</a:t>
            </a:r>
          </a:p>
          <a:p>
            <a:pPr lvl="1" eaLnBrk="1" hangingPunct="1"/>
            <a:r>
              <a:rPr lang="en-US" sz="1800" i="1" dirty="0" smtClean="0"/>
              <a:t>String greeting = “hello”;</a:t>
            </a:r>
          </a:p>
          <a:p>
            <a:pPr lvl="1" eaLnBrk="1" hangingPunct="1"/>
            <a:r>
              <a:rPr lang="en-US" sz="1800" i="1" dirty="0" smtClean="0"/>
              <a:t>final static double PIE = 3.14</a:t>
            </a:r>
          </a:p>
          <a:p>
            <a:pPr lvl="1" eaLnBrk="1" hangingPunct="1"/>
            <a:r>
              <a:rPr lang="en-US" sz="1800" i="1" dirty="0" smtClean="0"/>
              <a:t>z = x + y;</a:t>
            </a:r>
          </a:p>
          <a:p>
            <a:pPr lvl="1" eaLnBrk="1" hangingPunct="1"/>
            <a:r>
              <a:rPr lang="en-US" sz="1800" i="1" dirty="0" smtClean="0"/>
              <a:t>result = </a:t>
            </a:r>
            <a:r>
              <a:rPr lang="en-US" sz="1800" i="1" dirty="0" err="1" smtClean="0"/>
              <a:t>getFactorial</a:t>
            </a:r>
            <a:r>
              <a:rPr lang="en-US" sz="1800" i="1" dirty="0" smtClean="0"/>
              <a:t>(z);</a:t>
            </a:r>
          </a:p>
          <a:p>
            <a:pPr lvl="1" eaLnBrk="1" hangingPunct="1"/>
            <a:r>
              <a:rPr lang="en-US" sz="1800" i="1" dirty="0" smtClean="0"/>
              <a:t>Date today = new Date();</a:t>
            </a:r>
          </a:p>
          <a:p>
            <a:pPr eaLnBrk="1" hangingPunct="1"/>
            <a:r>
              <a:rPr lang="en-US" dirty="0" smtClean="0"/>
              <a:t>Method calls are also statements </a:t>
            </a:r>
          </a:p>
          <a:p>
            <a:pPr lvl="1" eaLnBrk="1" hangingPunct="1"/>
            <a:r>
              <a:rPr lang="en-US" sz="1800" i="1" dirty="0" err="1" smtClean="0"/>
              <a:t>System.out.println</a:t>
            </a:r>
            <a:r>
              <a:rPr lang="en-US" sz="1800" i="1" dirty="0" smtClean="0"/>
              <a:t>(“Hello”);</a:t>
            </a:r>
          </a:p>
          <a:p>
            <a:pPr eaLnBrk="1" hangingPunct="1">
              <a:buFontTx/>
              <a:buNone/>
            </a:pPr>
            <a:endParaRPr lang="en-US" dirty="0" smtClean="0"/>
          </a:p>
          <a:p>
            <a:pPr lvl="1" eaLnBrk="1" hangingPunct="1">
              <a:buFontTx/>
              <a:buNone/>
            </a:pPr>
            <a:endParaRPr lang="en-US" sz="1300" i="1"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04CF9CE-BBB6-40BD-AE97-46294345BCC2}" type="slidenum">
              <a:rPr lang="en-US"/>
              <a:pPr algn="r" eaLnBrk="0" hangingPunct="0">
                <a:spcBef>
                  <a:spcPct val="0"/>
                </a:spcBef>
                <a:buClrTx/>
              </a:pPr>
              <a:t>23</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Type Casting</a:t>
            </a:r>
          </a:p>
        </p:txBody>
      </p:sp>
      <p:sp>
        <p:nvSpPr>
          <p:cNvPr id="26628" name="Rectangle 3"/>
          <p:cNvSpPr>
            <a:spLocks noGrp="1" noChangeArrowheads="1"/>
          </p:cNvSpPr>
          <p:nvPr>
            <p:ph type="body" idx="4294967295"/>
          </p:nvPr>
        </p:nvSpPr>
        <p:spPr/>
        <p:txBody>
          <a:bodyPr lIns="90488" tIns="44450" rIns="90488" bIns="44450"/>
          <a:lstStyle/>
          <a:p>
            <a:pPr eaLnBrk="1" hangingPunct="1"/>
            <a:r>
              <a:rPr lang="en-US" dirty="0" smtClean="0"/>
              <a:t>Se </a:t>
            </a:r>
            <a:r>
              <a:rPr lang="en-US" dirty="0" err="1" smtClean="0"/>
              <a:t>refere</a:t>
            </a:r>
            <a:r>
              <a:rPr lang="en-US" dirty="0" smtClean="0"/>
              <a:t> a </a:t>
            </a:r>
            <a:r>
              <a:rPr lang="en-US" dirty="0" err="1" smtClean="0"/>
              <a:t>conversão</a:t>
            </a:r>
            <a:r>
              <a:rPr lang="en-US" dirty="0" smtClean="0"/>
              <a:t> de um </a:t>
            </a:r>
            <a:r>
              <a:rPr lang="en-US" dirty="0" err="1" smtClean="0"/>
              <a:t>tipo</a:t>
            </a:r>
            <a:r>
              <a:rPr lang="en-US" dirty="0" smtClean="0"/>
              <a:t> de dados de um valor de </a:t>
            </a:r>
            <a:r>
              <a:rPr lang="en-US" dirty="0" err="1" smtClean="0"/>
              <a:t>uma</a:t>
            </a:r>
            <a:r>
              <a:rPr lang="en-US" dirty="0" smtClean="0"/>
              <a:t> </a:t>
            </a:r>
            <a:r>
              <a:rPr lang="en-US" dirty="0" err="1" smtClean="0"/>
              <a:t>variável</a:t>
            </a:r>
            <a:r>
              <a:rPr lang="en-US" dirty="0" smtClean="0"/>
              <a:t> para outro </a:t>
            </a:r>
            <a:r>
              <a:rPr lang="en-US" dirty="0" err="1" smtClean="0"/>
              <a:t>tipo</a:t>
            </a:r>
            <a:r>
              <a:rPr lang="en-US" dirty="0" smtClean="0"/>
              <a:t> de dado.</a:t>
            </a:r>
          </a:p>
          <a:p>
            <a:pPr eaLnBrk="1" hangingPunct="1"/>
            <a:r>
              <a:rPr lang="en-US" dirty="0" smtClean="0"/>
              <a:t>Java é </a:t>
            </a:r>
            <a:r>
              <a:rPr lang="en-US" dirty="0" err="1" smtClean="0"/>
              <a:t>fortemente</a:t>
            </a:r>
            <a:r>
              <a:rPr lang="en-US" dirty="0" smtClean="0"/>
              <a:t> </a:t>
            </a:r>
            <a:r>
              <a:rPr lang="en-US" dirty="0" err="1" smtClean="0"/>
              <a:t>tipada</a:t>
            </a:r>
            <a:r>
              <a:rPr lang="en-US" dirty="0" smtClean="0"/>
              <a:t>, </a:t>
            </a:r>
            <a:r>
              <a:rPr lang="en-US" dirty="0" err="1" smtClean="0"/>
              <a:t>ou</a:t>
            </a:r>
            <a:r>
              <a:rPr lang="en-US" dirty="0" smtClean="0"/>
              <a:t> </a:t>
            </a:r>
            <a:r>
              <a:rPr lang="en-US" dirty="0" err="1" smtClean="0"/>
              <a:t>seja</a:t>
            </a:r>
            <a:r>
              <a:rPr lang="en-US" dirty="0" smtClean="0"/>
              <a:t>, </a:t>
            </a:r>
            <a:r>
              <a:rPr lang="en-US" dirty="0" err="1" smtClean="0"/>
              <a:t>espera</a:t>
            </a:r>
            <a:r>
              <a:rPr lang="en-US" dirty="0" smtClean="0"/>
              <a:t> </a:t>
            </a:r>
            <a:r>
              <a:rPr lang="en-US" dirty="0" err="1" smtClean="0"/>
              <a:t>que</a:t>
            </a:r>
            <a:r>
              <a:rPr lang="en-US" dirty="0" smtClean="0"/>
              <a:t> </a:t>
            </a:r>
            <a:r>
              <a:rPr lang="en-US" dirty="0" err="1" smtClean="0"/>
              <a:t>os</a:t>
            </a:r>
            <a:r>
              <a:rPr lang="en-US" dirty="0" smtClean="0"/>
              <a:t> </a:t>
            </a:r>
            <a:r>
              <a:rPr lang="en-US" dirty="0" err="1" smtClean="0"/>
              <a:t>valores</a:t>
            </a:r>
            <a:r>
              <a:rPr lang="en-US" dirty="0" smtClean="0"/>
              <a:t> </a:t>
            </a:r>
            <a:r>
              <a:rPr lang="en-US" dirty="0" err="1" smtClean="0"/>
              <a:t>atribuídos</a:t>
            </a:r>
            <a:r>
              <a:rPr lang="en-US" dirty="0" smtClean="0"/>
              <a:t> de </a:t>
            </a:r>
            <a:r>
              <a:rPr lang="en-US" dirty="0" err="1" smtClean="0"/>
              <a:t>uma</a:t>
            </a:r>
            <a:r>
              <a:rPr lang="en-US" dirty="0" smtClean="0"/>
              <a:t> </a:t>
            </a:r>
            <a:r>
              <a:rPr lang="en-US" dirty="0" err="1" smtClean="0"/>
              <a:t>variável</a:t>
            </a:r>
            <a:r>
              <a:rPr lang="en-US" dirty="0" smtClean="0"/>
              <a:t> para </a:t>
            </a:r>
            <a:r>
              <a:rPr lang="en-US" dirty="0" err="1" smtClean="0"/>
              <a:t>outra</a:t>
            </a:r>
            <a:r>
              <a:rPr lang="en-US" dirty="0" smtClean="0"/>
              <a:t> </a:t>
            </a:r>
            <a:r>
              <a:rPr lang="en-US" dirty="0" err="1" smtClean="0"/>
              <a:t>sejam</a:t>
            </a:r>
            <a:r>
              <a:rPr lang="en-US" dirty="0" smtClean="0"/>
              <a:t> </a:t>
            </a:r>
            <a:r>
              <a:rPr lang="en-US" dirty="0" err="1" smtClean="0"/>
              <a:t>compatíveis</a:t>
            </a:r>
            <a:r>
              <a:rPr lang="en-US" dirty="0" smtClean="0"/>
              <a:t>. Casting é </a:t>
            </a:r>
            <a:r>
              <a:rPr lang="en-US" dirty="0" err="1" smtClean="0"/>
              <a:t>uma</a:t>
            </a:r>
            <a:r>
              <a:rPr lang="en-US" dirty="0" smtClean="0"/>
              <a:t> </a:t>
            </a:r>
            <a:r>
              <a:rPr lang="en-US" dirty="0" err="1" smtClean="0"/>
              <a:t>maneira</a:t>
            </a:r>
            <a:r>
              <a:rPr lang="en-US" dirty="0" smtClean="0"/>
              <a:t> de </a:t>
            </a:r>
            <a:r>
              <a:rPr lang="en-US" dirty="0" err="1" smtClean="0"/>
              <a:t>expressar</a:t>
            </a:r>
            <a:r>
              <a:rPr lang="en-US" dirty="0" smtClean="0"/>
              <a:t> </a:t>
            </a:r>
            <a:r>
              <a:rPr lang="en-US" dirty="0" err="1" smtClean="0"/>
              <a:t>essa</a:t>
            </a:r>
            <a:r>
              <a:rPr lang="en-US" dirty="0" smtClean="0"/>
              <a:t> </a:t>
            </a:r>
            <a:r>
              <a:rPr lang="en-US" dirty="0" err="1" smtClean="0"/>
              <a:t>compatibilidade</a:t>
            </a:r>
            <a:r>
              <a:rPr lang="en-US" dirty="0" smtClean="0"/>
              <a:t>.</a:t>
            </a:r>
          </a:p>
          <a:p>
            <a:pPr eaLnBrk="1" hangingPunct="1">
              <a:buFontTx/>
              <a:buNone/>
            </a:pPr>
            <a:endParaRPr lang="en-US" dirty="0" smtClean="0"/>
          </a:p>
          <a:p>
            <a:pPr eaLnBrk="1" hangingPunct="1"/>
            <a:endParaRPr lang="en-US" i="1" dirty="0" smtClean="0"/>
          </a:p>
          <a:p>
            <a:pPr lvl="1" eaLnBrk="1" hangingPunct="1">
              <a:buFontTx/>
              <a:buNone/>
            </a:pPr>
            <a:endParaRPr lang="en-US" i="1" dirty="0" smtClean="0"/>
          </a:p>
          <a:p>
            <a:pPr eaLnBrk="1" hangingPunct="1"/>
            <a:endParaRPr lang="en-US" dirty="0" smtClean="0"/>
          </a:p>
        </p:txBody>
      </p:sp>
      <p:graphicFrame>
        <p:nvGraphicFramePr>
          <p:cNvPr id="7" name="Diagram 6"/>
          <p:cNvGraphicFramePr/>
          <p:nvPr>
            <p:extLst>
              <p:ext uri="{D42A27DB-BD31-4B8C-83A1-F6EECF244321}">
                <p14:modId xmlns:p14="http://schemas.microsoft.com/office/powerpoint/2010/main" val="1413729845"/>
              </p:ext>
            </p:extLst>
          </p:nvPr>
        </p:nvGraphicFramePr>
        <p:xfrm>
          <a:off x="1524000" y="243683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35012E1-6D06-4D1D-8739-7233219FEF8B}" type="slidenum">
              <a:rPr lang="en-US"/>
              <a:pPr algn="r" eaLnBrk="0" hangingPunct="0">
                <a:spcBef>
                  <a:spcPct val="0"/>
                </a:spcBef>
                <a:buClrTx/>
              </a:pPr>
              <a:t>24</a:t>
            </a:fld>
            <a:endParaRPr lang="en-US"/>
          </a:p>
        </p:txBody>
      </p:sp>
      <p:sp>
        <p:nvSpPr>
          <p:cNvPr id="27651" name="Rectangle 2"/>
          <p:cNvSpPr>
            <a:spLocks noGrp="1" noChangeArrowheads="1"/>
          </p:cNvSpPr>
          <p:nvPr>
            <p:ph type="title" idx="4294967295"/>
          </p:nvPr>
        </p:nvSpPr>
        <p:spPr>
          <a:xfrm>
            <a:off x="622300" y="38100"/>
            <a:ext cx="8143875" cy="1095375"/>
          </a:xfrm>
        </p:spPr>
        <p:txBody>
          <a:bodyPr/>
          <a:lstStyle/>
          <a:p>
            <a:pPr eaLnBrk="1" hangingPunct="1"/>
            <a:r>
              <a:rPr lang="en-US" smtClean="0"/>
              <a:t>Primitive Data Type Casting Flow</a:t>
            </a:r>
          </a:p>
        </p:txBody>
      </p:sp>
      <p:grpSp>
        <p:nvGrpSpPr>
          <p:cNvPr id="2" name="Group 3"/>
          <p:cNvGrpSpPr>
            <a:grpSpLocks/>
          </p:cNvGrpSpPr>
          <p:nvPr/>
        </p:nvGrpSpPr>
        <p:grpSpPr bwMode="auto">
          <a:xfrm>
            <a:off x="214313" y="2860675"/>
            <a:ext cx="8651875" cy="1425575"/>
            <a:chOff x="1440" y="10205"/>
            <a:chExt cx="8519" cy="905"/>
          </a:xfrm>
        </p:grpSpPr>
        <p:sp>
          <p:nvSpPr>
            <p:cNvPr id="26633" name="Oval 4"/>
            <p:cNvSpPr>
              <a:spLocks noChangeArrowheads="1"/>
            </p:cNvSpPr>
            <p:nvPr/>
          </p:nvSpPr>
          <p:spPr bwMode="auto">
            <a:xfrm>
              <a:off x="144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byte</a:t>
              </a:r>
            </a:p>
          </p:txBody>
        </p:sp>
        <p:sp>
          <p:nvSpPr>
            <p:cNvPr id="26634" name="Line 5"/>
            <p:cNvSpPr>
              <a:spLocks noChangeShapeType="1"/>
            </p:cNvSpPr>
            <p:nvPr/>
          </p:nvSpPr>
          <p:spPr bwMode="auto">
            <a:xfrm>
              <a:off x="2520" y="10930"/>
              <a:ext cx="360"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35" name="Oval 6"/>
            <p:cNvSpPr>
              <a:spLocks noChangeArrowheads="1"/>
            </p:cNvSpPr>
            <p:nvPr/>
          </p:nvSpPr>
          <p:spPr bwMode="auto">
            <a:xfrm>
              <a:off x="288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short</a:t>
              </a:r>
            </a:p>
          </p:txBody>
        </p:sp>
        <p:sp>
          <p:nvSpPr>
            <p:cNvPr id="26636" name="Line 7"/>
            <p:cNvSpPr>
              <a:spLocks noChangeShapeType="1"/>
            </p:cNvSpPr>
            <p:nvPr/>
          </p:nvSpPr>
          <p:spPr bwMode="auto">
            <a:xfrm>
              <a:off x="3960" y="10930"/>
              <a:ext cx="360"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37" name="Oval 8"/>
            <p:cNvSpPr>
              <a:spLocks noChangeArrowheads="1"/>
            </p:cNvSpPr>
            <p:nvPr/>
          </p:nvSpPr>
          <p:spPr bwMode="auto">
            <a:xfrm>
              <a:off x="4319"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int</a:t>
              </a:r>
            </a:p>
          </p:txBody>
        </p:sp>
        <p:sp>
          <p:nvSpPr>
            <p:cNvPr id="26638" name="Line 9"/>
            <p:cNvSpPr>
              <a:spLocks noChangeShapeType="1"/>
            </p:cNvSpPr>
            <p:nvPr/>
          </p:nvSpPr>
          <p:spPr bwMode="auto">
            <a:xfrm>
              <a:off x="5399" y="10930"/>
              <a:ext cx="361"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39" name="Oval 10"/>
            <p:cNvSpPr>
              <a:spLocks noChangeArrowheads="1"/>
            </p:cNvSpPr>
            <p:nvPr/>
          </p:nvSpPr>
          <p:spPr bwMode="auto">
            <a:xfrm>
              <a:off x="576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long</a:t>
              </a:r>
            </a:p>
          </p:txBody>
        </p:sp>
        <p:sp>
          <p:nvSpPr>
            <p:cNvPr id="26640" name="Line 11"/>
            <p:cNvSpPr>
              <a:spLocks noChangeShapeType="1"/>
            </p:cNvSpPr>
            <p:nvPr/>
          </p:nvSpPr>
          <p:spPr bwMode="auto">
            <a:xfrm>
              <a:off x="6841" y="10930"/>
              <a:ext cx="361"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41" name="Oval 12"/>
            <p:cNvSpPr>
              <a:spLocks noChangeArrowheads="1"/>
            </p:cNvSpPr>
            <p:nvPr/>
          </p:nvSpPr>
          <p:spPr bwMode="auto">
            <a:xfrm>
              <a:off x="7200" y="10750"/>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float</a:t>
              </a:r>
            </a:p>
          </p:txBody>
        </p:sp>
        <p:sp>
          <p:nvSpPr>
            <p:cNvPr id="26642" name="Line 13"/>
            <p:cNvSpPr>
              <a:spLocks noChangeShapeType="1"/>
            </p:cNvSpPr>
            <p:nvPr/>
          </p:nvSpPr>
          <p:spPr bwMode="auto">
            <a:xfrm>
              <a:off x="8280" y="10930"/>
              <a:ext cx="360" cy="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sp>
          <p:nvSpPr>
            <p:cNvPr id="26643" name="Oval 14"/>
            <p:cNvSpPr>
              <a:spLocks noChangeArrowheads="1"/>
            </p:cNvSpPr>
            <p:nvPr/>
          </p:nvSpPr>
          <p:spPr bwMode="auto">
            <a:xfrm>
              <a:off x="8640" y="10750"/>
              <a:ext cx="1319"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dirty="0"/>
                <a:t>double</a:t>
              </a:r>
            </a:p>
          </p:txBody>
        </p:sp>
        <p:sp>
          <p:nvSpPr>
            <p:cNvPr id="26644" name="Oval 15"/>
            <p:cNvSpPr>
              <a:spLocks noChangeArrowheads="1"/>
            </p:cNvSpPr>
            <p:nvPr/>
          </p:nvSpPr>
          <p:spPr bwMode="auto">
            <a:xfrm>
              <a:off x="3330" y="10205"/>
              <a:ext cx="1080" cy="360"/>
            </a:xfrm>
            <a:prstGeom prst="ellipse">
              <a:avLst/>
            </a:prstGeom>
            <a:gradFill>
              <a:gsLst>
                <a:gs pos="0">
                  <a:schemeClr val="accent1"/>
                </a:gs>
                <a:gs pos="80000">
                  <a:schemeClr val="accent1">
                    <a:lumMod val="75000"/>
                  </a:schemeClr>
                </a:gs>
                <a:gs pos="100000">
                  <a:schemeClr val="accent1">
                    <a:lumMod val="50000"/>
                  </a:schemeClr>
                </a:gs>
              </a:gsLst>
            </a:gradFill>
            <a:ln>
              <a:headEnd/>
              <a:tailEnd/>
            </a:ln>
          </p:spPr>
          <p:style>
            <a:lnRef idx="1">
              <a:schemeClr val="accent5"/>
            </a:lnRef>
            <a:fillRef idx="3">
              <a:schemeClr val="accent5"/>
            </a:fillRef>
            <a:effectRef idx="2">
              <a:schemeClr val="accent5"/>
            </a:effectRef>
            <a:fontRef idx="minor">
              <a:schemeClr val="lt1"/>
            </a:fontRef>
          </p:style>
          <p:txBody>
            <a:bodyPr/>
            <a:lstStyle/>
            <a:p>
              <a:pPr eaLnBrk="0" hangingPunct="0">
                <a:lnSpc>
                  <a:spcPct val="100000"/>
                </a:lnSpc>
                <a:spcBef>
                  <a:spcPct val="0"/>
                </a:spcBef>
                <a:buClrTx/>
                <a:defRPr/>
              </a:pPr>
              <a:r>
                <a:rPr lang="en-US" sz="2000"/>
                <a:t>char</a:t>
              </a:r>
            </a:p>
          </p:txBody>
        </p:sp>
        <p:sp>
          <p:nvSpPr>
            <p:cNvPr id="26645" name="Line 16"/>
            <p:cNvSpPr>
              <a:spLocks noChangeShapeType="1"/>
            </p:cNvSpPr>
            <p:nvPr/>
          </p:nvSpPr>
          <p:spPr bwMode="auto">
            <a:xfrm>
              <a:off x="4140" y="10560"/>
              <a:ext cx="361" cy="230"/>
            </a:xfrm>
            <a:prstGeom prst="line">
              <a:avLst/>
            </a:prstGeom>
            <a:ln>
              <a:solidFill>
                <a:schemeClr val="accent1">
                  <a:lumMod val="75000"/>
                </a:schemeClr>
              </a:solidFill>
              <a:headEnd/>
              <a:tailEnd type="triangle" w="med" len="med"/>
            </a:ln>
          </p:spPr>
          <p:style>
            <a:lnRef idx="1">
              <a:schemeClr val="accent5"/>
            </a:lnRef>
            <a:fillRef idx="3">
              <a:schemeClr val="accent5"/>
            </a:fillRef>
            <a:effectRef idx="2">
              <a:schemeClr val="accent5"/>
            </a:effectRef>
            <a:fontRef idx="minor">
              <a:schemeClr val="lt1"/>
            </a:fontRef>
          </p:style>
          <p:txBody>
            <a:bodyPr/>
            <a:lstStyle/>
            <a:p>
              <a:pPr>
                <a:defRPr/>
              </a:pPr>
              <a:endParaRPr lang="en-GB" sz="2000"/>
            </a:p>
          </p:txBody>
        </p:sp>
      </p:grpSp>
      <p:sp>
        <p:nvSpPr>
          <p:cNvPr id="26629" name="Rectangle 17"/>
          <p:cNvSpPr>
            <a:spLocks noGrp="1" noChangeArrowheads="1"/>
          </p:cNvSpPr>
          <p:nvPr>
            <p:ph type="body" idx="4294967295"/>
          </p:nvPr>
        </p:nvSpPr>
        <p:spPr>
          <a:xfrm>
            <a:off x="2424113" y="2000250"/>
            <a:ext cx="3719512" cy="347663"/>
          </a:xfrm>
        </p:spPr>
        <p:txBody>
          <a:bodyPr lIns="90488" tIns="44450" rIns="90488" bIns="44450"/>
          <a:lstStyle/>
          <a:p>
            <a:pPr eaLnBrk="1" hangingPunct="1">
              <a:buFontTx/>
              <a:buNone/>
              <a:defRPr/>
            </a:pPr>
            <a:r>
              <a:rPr lang="en-US" sz="1600" i="1" dirty="0" smtClean="0">
                <a:solidFill>
                  <a:schemeClr val="accent6">
                    <a:lumMod val="75000"/>
                  </a:schemeClr>
                </a:solidFill>
              </a:rPr>
              <a:t>widening conversion(</a:t>
            </a:r>
            <a:r>
              <a:rPr lang="en-US" sz="1600" i="1" dirty="0" err="1" smtClean="0">
                <a:solidFill>
                  <a:schemeClr val="accent6">
                    <a:lumMod val="75000"/>
                  </a:schemeClr>
                </a:solidFill>
              </a:rPr>
              <a:t>expansão</a:t>
            </a:r>
            <a:r>
              <a:rPr lang="en-US" sz="1600" i="1" dirty="0" smtClean="0">
                <a:solidFill>
                  <a:schemeClr val="accent6">
                    <a:lumMod val="75000"/>
                  </a:schemeClr>
                </a:solidFill>
              </a:rPr>
              <a:t>)</a:t>
            </a:r>
            <a:endParaRPr lang="en-US" sz="1600" dirty="0" smtClean="0">
              <a:solidFill>
                <a:schemeClr val="accent6">
                  <a:lumMod val="75000"/>
                </a:schemeClr>
              </a:solidFill>
            </a:endParaRPr>
          </a:p>
        </p:txBody>
      </p:sp>
      <p:sp>
        <p:nvSpPr>
          <p:cNvPr id="951314" name="Line 18"/>
          <p:cNvSpPr>
            <a:spLocks noChangeShapeType="1"/>
          </p:cNvSpPr>
          <p:nvPr/>
        </p:nvSpPr>
        <p:spPr bwMode="auto">
          <a:xfrm>
            <a:off x="2498725" y="2387600"/>
            <a:ext cx="3792538" cy="0"/>
          </a:xfrm>
          <a:prstGeom prst="line">
            <a:avLst/>
          </a:prstGeom>
          <a:ln>
            <a:headEnd/>
            <a:tailEnd type="stealth" w="lg"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en-GB"/>
          </a:p>
        </p:txBody>
      </p:sp>
      <p:grpSp>
        <p:nvGrpSpPr>
          <p:cNvPr id="3" name="Group 21"/>
          <p:cNvGrpSpPr>
            <a:grpSpLocks/>
          </p:cNvGrpSpPr>
          <p:nvPr/>
        </p:nvGrpSpPr>
        <p:grpSpPr bwMode="auto">
          <a:xfrm>
            <a:off x="2565400" y="4945063"/>
            <a:ext cx="5476875" cy="363537"/>
            <a:chOff x="2565400" y="4945063"/>
            <a:chExt cx="5476873" cy="363537"/>
          </a:xfrm>
        </p:grpSpPr>
        <p:sp>
          <p:nvSpPr>
            <p:cNvPr id="951315" name="Line 19"/>
            <p:cNvSpPr>
              <a:spLocks noChangeShapeType="1"/>
            </p:cNvSpPr>
            <p:nvPr/>
          </p:nvSpPr>
          <p:spPr bwMode="auto">
            <a:xfrm flipH="1">
              <a:off x="2565400" y="4945063"/>
              <a:ext cx="3809999" cy="0"/>
            </a:xfrm>
            <a:prstGeom prst="line">
              <a:avLst/>
            </a:prstGeom>
            <a:ln>
              <a:headEnd/>
              <a:tailEnd type="stealth" w="lg" len="lg"/>
            </a:ln>
          </p:spPr>
          <p:style>
            <a:lnRef idx="2">
              <a:schemeClr val="accent2"/>
            </a:lnRef>
            <a:fillRef idx="0">
              <a:schemeClr val="accent2"/>
            </a:fillRef>
            <a:effectRef idx="1">
              <a:schemeClr val="accent2"/>
            </a:effectRef>
            <a:fontRef idx="minor">
              <a:schemeClr val="tx1"/>
            </a:fontRef>
          </p:style>
          <p:txBody>
            <a:bodyPr wrap="none" anchor="ctr"/>
            <a:lstStyle/>
            <a:p>
              <a:pPr>
                <a:defRPr/>
              </a:pPr>
              <a:endParaRPr lang="en-GB"/>
            </a:p>
          </p:txBody>
        </p:sp>
        <p:sp>
          <p:nvSpPr>
            <p:cNvPr id="951316" name="Rectangle 20"/>
            <p:cNvSpPr>
              <a:spLocks noChangeArrowheads="1"/>
            </p:cNvSpPr>
            <p:nvPr/>
          </p:nvSpPr>
          <p:spPr bwMode="auto">
            <a:xfrm>
              <a:off x="4357687" y="4995863"/>
              <a:ext cx="3684586" cy="312737"/>
            </a:xfrm>
            <a:prstGeom prst="rect">
              <a:avLst/>
            </a:prstGeom>
            <a:noFill/>
            <a:ln w="9525">
              <a:noFill/>
              <a:miter lim="800000"/>
              <a:headEnd/>
              <a:tailEnd/>
            </a:ln>
          </p:spPr>
          <p:txBody>
            <a:bodyPr lIns="90488" tIns="44450" rIns="90488" bIns="44450"/>
            <a:lstStyle/>
            <a:p>
              <a:pPr marL="274638" indent="-274638" algn="l">
                <a:lnSpc>
                  <a:spcPct val="100000"/>
                </a:lnSpc>
                <a:buClr>
                  <a:schemeClr val="tx1"/>
                </a:buClr>
                <a:defRPr/>
              </a:pPr>
              <a:r>
                <a:rPr lang="en-US" sz="1600" i="1" dirty="0">
                  <a:solidFill>
                    <a:schemeClr val="accent6">
                      <a:lumMod val="75000"/>
                    </a:schemeClr>
                  </a:solidFill>
                  <a:latin typeface="+mn-lt"/>
                </a:rPr>
                <a:t>narrowing </a:t>
              </a:r>
              <a:r>
                <a:rPr lang="en-US" sz="1600" i="1" dirty="0" smtClean="0">
                  <a:solidFill>
                    <a:schemeClr val="accent6">
                      <a:lumMod val="75000"/>
                    </a:schemeClr>
                  </a:solidFill>
                  <a:latin typeface="+mn-lt"/>
                </a:rPr>
                <a:t>conversion(</a:t>
              </a:r>
              <a:r>
                <a:rPr lang="en-US" sz="1600" i="1" dirty="0" err="1" smtClean="0">
                  <a:solidFill>
                    <a:schemeClr val="accent6">
                      <a:lumMod val="75000"/>
                    </a:schemeClr>
                  </a:solidFill>
                  <a:latin typeface="+mn-lt"/>
                </a:rPr>
                <a:t>restrição</a:t>
              </a:r>
              <a:r>
                <a:rPr lang="en-US" sz="1600" i="1" dirty="0" smtClean="0">
                  <a:solidFill>
                    <a:schemeClr val="accent6">
                      <a:lumMod val="75000"/>
                    </a:schemeClr>
                  </a:solidFill>
                  <a:latin typeface="+mn-lt"/>
                </a:rPr>
                <a:t>)</a:t>
              </a:r>
              <a:endParaRPr lang="en-US" sz="1600" i="1" dirty="0">
                <a:solidFill>
                  <a:schemeClr val="accent6">
                    <a:lumMod val="75000"/>
                  </a:schemeClr>
                </a:solidFill>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51314"/>
                                        </p:tgtEl>
                                        <p:attrNameLst>
                                          <p:attrName>style.visibility</p:attrName>
                                        </p:attrNameLst>
                                      </p:cBhvr>
                                      <p:to>
                                        <p:strVal val="visible"/>
                                      </p:to>
                                    </p:set>
                                    <p:animEffect transition="in" filter="wipe(left)">
                                      <p:cBhvr>
                                        <p:cTn id="11" dur="500"/>
                                        <p:tgtEl>
                                          <p:spTgt spid="95131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A19F039-73FD-4F0A-AA53-94CB3D76C59D}" type="slidenum">
              <a:rPr lang="en-US"/>
              <a:pPr algn="r" eaLnBrk="0" hangingPunct="0">
                <a:spcBef>
                  <a:spcPct val="0"/>
                </a:spcBef>
                <a:buClrTx/>
              </a:pPr>
              <a:t>25</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Implicit Casting</a:t>
            </a:r>
          </a:p>
        </p:txBody>
      </p:sp>
      <p:sp>
        <p:nvSpPr>
          <p:cNvPr id="28676" name="Rectangle 3"/>
          <p:cNvSpPr>
            <a:spLocks noGrp="1" noChangeArrowheads="1"/>
          </p:cNvSpPr>
          <p:nvPr>
            <p:ph type="body" idx="4294967295"/>
          </p:nvPr>
        </p:nvSpPr>
        <p:spPr/>
        <p:txBody>
          <a:bodyPr lIns="90488" tIns="44450" rIns="90488" bIns="44450"/>
          <a:lstStyle/>
          <a:p>
            <a:pPr eaLnBrk="1" hangingPunct="1"/>
            <a:r>
              <a:rPr lang="en-US" dirty="0" smtClean="0"/>
              <a:t>Casting </a:t>
            </a:r>
            <a:r>
              <a:rPr lang="en-US" dirty="0" err="1" smtClean="0"/>
              <a:t>implicito</a:t>
            </a:r>
            <a:r>
              <a:rPr lang="en-US" dirty="0" smtClean="0"/>
              <a:t> é </a:t>
            </a:r>
            <a:r>
              <a:rPr lang="en-US" dirty="0" err="1" smtClean="0"/>
              <a:t>uma</a:t>
            </a:r>
            <a:r>
              <a:rPr lang="en-US" dirty="0" smtClean="0"/>
              <a:t> </a:t>
            </a:r>
            <a:r>
              <a:rPr lang="en-US" dirty="0" err="1" smtClean="0"/>
              <a:t>operação</a:t>
            </a:r>
            <a:r>
              <a:rPr lang="en-US" dirty="0" smtClean="0"/>
              <a:t> de </a:t>
            </a:r>
            <a:r>
              <a:rPr lang="en-US" dirty="0" err="1" smtClean="0"/>
              <a:t>conversão</a:t>
            </a:r>
            <a:r>
              <a:rPr lang="en-US" dirty="0" smtClean="0"/>
              <a:t> </a:t>
            </a:r>
            <a:r>
              <a:rPr lang="en-US" dirty="0" err="1" smtClean="0"/>
              <a:t>implícita</a:t>
            </a:r>
            <a:r>
              <a:rPr lang="en-US" dirty="0" smtClean="0"/>
              <a:t>..</a:t>
            </a:r>
          </a:p>
          <a:p>
            <a:pPr eaLnBrk="1" hangingPunct="1"/>
            <a:r>
              <a:rPr lang="pt-BR" dirty="0"/>
              <a:t>Um cast implicito geralmente ocorre a partir de um tipo de dado </a:t>
            </a:r>
            <a:r>
              <a:rPr lang="pt-BR" dirty="0" smtClean="0"/>
              <a:t>menor </a:t>
            </a:r>
            <a:r>
              <a:rPr lang="pt-BR" dirty="0"/>
              <a:t>para um tipo de dado mais amplo</a:t>
            </a:r>
            <a:r>
              <a:rPr lang="pt-BR" dirty="0" smtClean="0"/>
              <a:t>.</a:t>
            </a:r>
            <a:endParaRPr lang="en-US" dirty="0" smtClean="0"/>
          </a:p>
          <a:p>
            <a:pPr eaLnBrk="1" hangingPunct="1"/>
            <a:endParaRPr lang="en-US" dirty="0" smtClean="0"/>
          </a:p>
          <a:p>
            <a:pPr eaLnBrk="1" hangingPunct="1">
              <a:buFontTx/>
              <a:buNone/>
            </a:pPr>
            <a:endParaRPr lang="en-US" dirty="0" smtClean="0"/>
          </a:p>
          <a:p>
            <a:pPr eaLnBrk="1" hangingPunct="1">
              <a:buFontTx/>
              <a:buNone/>
            </a:pPr>
            <a:r>
              <a:rPr lang="en-US" sz="1300" i="1" dirty="0" smtClean="0"/>
              <a:t>	</a:t>
            </a:r>
          </a:p>
          <a:p>
            <a:pPr eaLnBrk="1" hangingPunct="1">
              <a:buFontTx/>
              <a:buNone/>
            </a:pPr>
            <a:endParaRPr lang="en-US" sz="1300" i="1" dirty="0" smtClean="0"/>
          </a:p>
          <a:p>
            <a:pPr eaLnBrk="1" hangingPunct="1">
              <a:buFontTx/>
              <a:buNone/>
            </a:pPr>
            <a:endParaRPr lang="en-US" sz="1300" i="1" dirty="0" smtClean="0"/>
          </a:p>
          <a:p>
            <a:pPr eaLnBrk="1" hangingPunct="1">
              <a:buFontTx/>
              <a:buNone/>
            </a:pPr>
            <a:endParaRPr lang="en-US" sz="1300" i="1" dirty="0" smtClean="0"/>
          </a:p>
          <a:p>
            <a:pPr eaLnBrk="1" hangingPunct="1">
              <a:buFontTx/>
              <a:buNone/>
            </a:pPr>
            <a:endParaRPr lang="en-US" sz="1300" i="1" dirty="0" smtClean="0"/>
          </a:p>
          <a:p>
            <a:pPr eaLnBrk="1" hangingPunct="1">
              <a:buFontTx/>
              <a:buNone/>
            </a:pPr>
            <a:endParaRPr lang="en-US" sz="2000" i="1" dirty="0" smtClean="0"/>
          </a:p>
          <a:p>
            <a:pPr eaLnBrk="1" hangingPunct="1"/>
            <a:r>
              <a:rPr lang="pt-BR" dirty="0"/>
              <a:t>Uma vez que um double é mais extenso que um inteiro(integer) ou um ponto flutuante, é possível realizar o "cast" dos seus valores </a:t>
            </a:r>
            <a:r>
              <a:rPr lang="pt-BR" dirty="0" smtClean="0"/>
              <a:t>implicitamente</a:t>
            </a:r>
            <a:r>
              <a:rPr lang="en-US" dirty="0" smtClean="0"/>
              <a:t>.</a:t>
            </a:r>
          </a:p>
          <a:p>
            <a:pPr eaLnBrk="1" hangingPunct="1"/>
            <a:endParaRPr lang="en-US" dirty="0" smtClean="0"/>
          </a:p>
          <a:p>
            <a:pPr eaLnBrk="1" hangingPunct="1"/>
            <a:endParaRPr lang="en-US" dirty="0" smtClean="0"/>
          </a:p>
        </p:txBody>
      </p:sp>
      <p:sp>
        <p:nvSpPr>
          <p:cNvPr id="27653" name="Rectangle 5"/>
          <p:cNvSpPr>
            <a:spLocks noChangeArrowheads="1"/>
          </p:cNvSpPr>
          <p:nvPr/>
        </p:nvSpPr>
        <p:spPr bwMode="auto">
          <a:xfrm>
            <a:off x="928688" y="3071813"/>
            <a:ext cx="4076700" cy="15843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A: 	</a:t>
            </a:r>
            <a:r>
              <a:rPr lang="en-US" sz="1600" b="1" dirty="0" err="1">
                <a:solidFill>
                  <a:srgbClr val="000000"/>
                </a:solidFill>
              </a:rPr>
              <a:t>int</a:t>
            </a:r>
            <a:r>
              <a:rPr lang="en-US" sz="1600" b="1" dirty="0">
                <a:solidFill>
                  <a:srgbClr val="000000"/>
                </a:solidFill>
              </a:rPr>
              <a:t> a = 1;</a:t>
            </a:r>
          </a:p>
          <a:p>
            <a:pPr marL="342900" lvl="4" indent="-342900" algn="l">
              <a:defRPr/>
            </a:pPr>
            <a:r>
              <a:rPr lang="en-US" sz="1600" b="1" dirty="0">
                <a:solidFill>
                  <a:srgbClr val="000000"/>
                </a:solidFill>
              </a:rPr>
              <a:t>			double b = a;</a:t>
            </a:r>
          </a:p>
          <a:p>
            <a:pPr marL="342900" lvl="4" indent="-342900" algn="l">
              <a:defRPr/>
            </a:pPr>
            <a:endParaRPr lang="en-US" sz="1600" b="1" dirty="0">
              <a:solidFill>
                <a:srgbClr val="000000"/>
              </a:solidFill>
            </a:endParaRPr>
          </a:p>
          <a:p>
            <a:pPr marL="342900" indent="-342900" algn="l">
              <a:defRPr/>
            </a:pPr>
            <a:r>
              <a:rPr lang="en-US" sz="1600" b="1" dirty="0">
                <a:solidFill>
                  <a:srgbClr val="000000"/>
                </a:solidFill>
              </a:rPr>
              <a:t>Example B: 	float x </a:t>
            </a:r>
            <a:r>
              <a:rPr lang="en-US" sz="1600" b="1">
                <a:solidFill>
                  <a:srgbClr val="000000"/>
                </a:solidFill>
              </a:rPr>
              <a:t>= </a:t>
            </a:r>
            <a:r>
              <a:rPr lang="en-US" sz="1600" b="1" smtClean="0">
                <a:solidFill>
                  <a:srgbClr val="000000"/>
                </a:solidFill>
              </a:rPr>
              <a:t>1.0f;</a:t>
            </a:r>
            <a:endParaRPr lang="en-US" sz="1600" b="1" dirty="0">
              <a:solidFill>
                <a:srgbClr val="000000"/>
              </a:solidFill>
            </a:endParaRPr>
          </a:p>
          <a:p>
            <a:pPr marL="342900" lvl="4" indent="-342900" algn="l">
              <a:defRPr/>
            </a:pPr>
            <a:r>
              <a:rPr lang="en-US" sz="1600" b="1" dirty="0">
                <a:solidFill>
                  <a:srgbClr val="000000"/>
                </a:solidFill>
              </a:rPr>
              <a:t>			double y = x;</a:t>
            </a: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5DB2968-4736-4DB0-861C-73DDD6B3F21A}" type="slidenum">
              <a:rPr lang="en-US"/>
              <a:pPr algn="r" eaLnBrk="0" hangingPunct="0">
                <a:spcBef>
                  <a:spcPct val="0"/>
                </a:spcBef>
                <a:buClrTx/>
              </a:pPr>
              <a:t>26</a:t>
            </a:fld>
            <a:endParaRPr lang="en-US"/>
          </a:p>
        </p:txBody>
      </p:sp>
      <p:sp>
        <p:nvSpPr>
          <p:cNvPr id="29699" name="Rectangle 2"/>
          <p:cNvSpPr>
            <a:spLocks noGrp="1" noChangeArrowheads="1"/>
          </p:cNvSpPr>
          <p:nvPr>
            <p:ph type="title" idx="4294967295"/>
          </p:nvPr>
        </p:nvSpPr>
        <p:spPr/>
        <p:txBody>
          <a:bodyPr/>
          <a:lstStyle/>
          <a:p>
            <a:pPr eaLnBrk="1" hangingPunct="1"/>
            <a:r>
              <a:rPr lang="en-US" smtClean="0"/>
              <a:t>Explicit Casting</a:t>
            </a:r>
          </a:p>
        </p:txBody>
      </p:sp>
      <p:sp>
        <p:nvSpPr>
          <p:cNvPr id="29700" name="Rectangle 3"/>
          <p:cNvSpPr>
            <a:spLocks noGrp="1" noChangeArrowheads="1"/>
          </p:cNvSpPr>
          <p:nvPr>
            <p:ph type="body" idx="4294967295"/>
          </p:nvPr>
        </p:nvSpPr>
        <p:spPr/>
        <p:txBody>
          <a:bodyPr lIns="90488" tIns="44450" rIns="90488" bIns="44450"/>
          <a:lstStyle/>
          <a:p>
            <a:pPr eaLnBrk="1" hangingPunct="1">
              <a:lnSpc>
                <a:spcPct val="80000"/>
              </a:lnSpc>
            </a:pPr>
            <a:r>
              <a:rPr lang="en-US" dirty="0" smtClean="0"/>
              <a:t>Explicit casting </a:t>
            </a:r>
            <a:r>
              <a:rPr lang="en-US" dirty="0" err="1" smtClean="0"/>
              <a:t>requer</a:t>
            </a:r>
            <a:r>
              <a:rPr lang="en-US" dirty="0" smtClean="0"/>
              <a:t> </a:t>
            </a:r>
            <a:r>
              <a:rPr lang="en-US" dirty="0" err="1" smtClean="0"/>
              <a:t>uma</a:t>
            </a:r>
            <a:r>
              <a:rPr lang="en-US" dirty="0" smtClean="0"/>
              <a:t> </a:t>
            </a:r>
            <a:r>
              <a:rPr lang="en-US" dirty="0" err="1" smtClean="0"/>
              <a:t>operação</a:t>
            </a:r>
            <a:r>
              <a:rPr lang="en-US" dirty="0" smtClean="0"/>
              <a:t> de casting.</a:t>
            </a:r>
          </a:p>
          <a:p>
            <a:pPr eaLnBrk="1" hangingPunct="1">
              <a:lnSpc>
                <a:spcPct val="80000"/>
              </a:lnSpc>
            </a:pPr>
            <a:r>
              <a:rPr lang="pt-BR" dirty="0">
                <a:solidFill>
                  <a:schemeClr val="tx1"/>
                </a:solidFill>
              </a:rPr>
              <a:t>Ele geralmente ocorre quando a uma conversão de um tipo de dado mais amplo para um tipo de dado mais </a:t>
            </a:r>
            <a:r>
              <a:rPr lang="pt-BR" dirty="0" smtClean="0">
                <a:solidFill>
                  <a:schemeClr val="tx1"/>
                </a:solidFill>
              </a:rPr>
              <a:t>estreito</a:t>
            </a:r>
            <a:r>
              <a:rPr lang="en-US" dirty="0" smtClean="0">
                <a:solidFill>
                  <a:schemeClr val="tx1"/>
                </a:solidFill>
              </a:rPr>
              <a:t>. </a:t>
            </a:r>
            <a:r>
              <a:rPr lang="en-US" dirty="0" err="1" smtClean="0">
                <a:solidFill>
                  <a:schemeClr val="tx1"/>
                </a:solidFill>
              </a:rPr>
              <a:t>Pode</a:t>
            </a:r>
            <a:r>
              <a:rPr lang="en-US" dirty="0" smtClean="0">
                <a:solidFill>
                  <a:schemeClr val="tx1"/>
                </a:solidFill>
              </a:rPr>
              <a:t> </a:t>
            </a:r>
            <a:r>
              <a:rPr lang="en-US" dirty="0" err="1" smtClean="0">
                <a:solidFill>
                  <a:schemeClr val="tx1"/>
                </a:solidFill>
              </a:rPr>
              <a:t>ser</a:t>
            </a:r>
            <a:r>
              <a:rPr lang="en-US" dirty="0" smtClean="0">
                <a:solidFill>
                  <a:schemeClr val="tx1"/>
                </a:solidFill>
              </a:rPr>
              <a:t> </a:t>
            </a:r>
            <a:r>
              <a:rPr lang="en-US" dirty="0" err="1" smtClean="0">
                <a:solidFill>
                  <a:schemeClr val="tx1"/>
                </a:solidFill>
              </a:rPr>
              <a:t>chamado</a:t>
            </a:r>
            <a:r>
              <a:rPr lang="en-US" dirty="0" smtClean="0">
                <a:solidFill>
                  <a:schemeClr val="tx1"/>
                </a:solidFill>
              </a:rPr>
              <a:t> </a:t>
            </a:r>
            <a:r>
              <a:rPr lang="en-US" dirty="0" err="1" smtClean="0">
                <a:solidFill>
                  <a:schemeClr val="tx1"/>
                </a:solidFill>
              </a:rPr>
              <a:t>também</a:t>
            </a:r>
            <a:r>
              <a:rPr lang="en-US" dirty="0" smtClean="0">
                <a:solidFill>
                  <a:schemeClr val="tx1"/>
                </a:solidFill>
              </a:rPr>
              <a:t> de </a:t>
            </a:r>
            <a:r>
              <a:rPr lang="en-US" dirty="0" err="1" smtClean="0">
                <a:solidFill>
                  <a:schemeClr val="tx1"/>
                </a:solidFill>
              </a:rPr>
              <a:t>conversão</a:t>
            </a:r>
            <a:r>
              <a:rPr lang="en-US" dirty="0" smtClean="0">
                <a:solidFill>
                  <a:schemeClr val="tx1"/>
                </a:solidFill>
              </a:rPr>
              <a:t> de </a:t>
            </a:r>
            <a:r>
              <a:rPr lang="en-US" dirty="0" err="1" smtClean="0">
                <a:solidFill>
                  <a:schemeClr val="tx1"/>
                </a:solidFill>
              </a:rPr>
              <a:t>restrição</a:t>
            </a:r>
            <a:r>
              <a:rPr lang="en-US" dirty="0" smtClean="0">
                <a:solidFill>
                  <a:schemeClr val="tx1"/>
                </a:solidFill>
              </a:rPr>
              <a:t>.</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r>
              <a:rPr lang="pt-BR" dirty="0"/>
              <a:t>Note que um inteiro é mais restrito que o tipo double, porém a conversão terá que ser </a:t>
            </a:r>
            <a:r>
              <a:rPr lang="pt-BR" dirty="0" smtClean="0"/>
              <a:t>explícita</a:t>
            </a:r>
            <a:r>
              <a:rPr lang="en-US" dirty="0" smtClean="0"/>
              <a:t>. </a:t>
            </a:r>
          </a:p>
          <a:p>
            <a:pPr eaLnBrk="1" hangingPunct="1">
              <a:lnSpc>
                <a:spcPct val="80000"/>
              </a:lnSpc>
            </a:pPr>
            <a:r>
              <a:rPr lang="pt-BR" dirty="0"/>
              <a:t>A conversão de restrição às vezes perde uma parte do valor origital durante a conversão. Por exemplo, no Exemplo A, a variavel b será atribuída com o valor 1, perdendo assim o valor decimal.</a:t>
            </a:r>
            <a:endParaRPr lang="en-US" dirty="0" smtClean="0"/>
          </a:p>
        </p:txBody>
      </p:sp>
      <p:sp>
        <p:nvSpPr>
          <p:cNvPr id="28677" name="Rectangle 5"/>
          <p:cNvSpPr>
            <a:spLocks noChangeArrowheads="1"/>
          </p:cNvSpPr>
          <p:nvPr/>
        </p:nvSpPr>
        <p:spPr bwMode="auto">
          <a:xfrm>
            <a:off x="358775" y="2420888"/>
            <a:ext cx="8251825" cy="1643063"/>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fr-FR" sz="1600" b="1" dirty="0">
              <a:solidFill>
                <a:srgbClr val="000000"/>
              </a:solidFill>
            </a:endParaRPr>
          </a:p>
          <a:p>
            <a:pPr marL="342900" indent="-342900" algn="l">
              <a:defRPr/>
            </a:pPr>
            <a:r>
              <a:rPr lang="fr-FR" sz="1600" b="1" dirty="0">
                <a:solidFill>
                  <a:srgbClr val="000000"/>
                </a:solidFill>
              </a:rPr>
              <a:t>Syntax:	 &lt;destination variable&gt; = (&lt;destination data type&gt;) &lt;source variable&gt;</a:t>
            </a:r>
          </a:p>
          <a:p>
            <a:pPr marL="342900" indent="-342900" algn="l">
              <a:defRPr/>
            </a:pPr>
            <a:endParaRPr lang="fr-FR" sz="1600" b="1" dirty="0">
              <a:solidFill>
                <a:srgbClr val="000000"/>
              </a:solidFill>
            </a:endParaRPr>
          </a:p>
          <a:p>
            <a:pPr marL="342900" indent="-342900" algn="l">
              <a:defRPr/>
            </a:pPr>
            <a:r>
              <a:rPr lang="fr-FR" sz="1600" b="1" dirty="0">
                <a:solidFill>
                  <a:srgbClr val="000000"/>
                </a:solidFill>
              </a:rPr>
              <a:t>Example A: 	double a = 1.5; </a:t>
            </a:r>
          </a:p>
          <a:p>
            <a:pPr marL="342900" indent="-342900" algn="l">
              <a:defRPr/>
            </a:pPr>
            <a:r>
              <a:rPr lang="fr-FR" sz="1600" b="1" dirty="0">
                <a:solidFill>
                  <a:srgbClr val="000000"/>
                </a:solidFill>
              </a:rPr>
              <a:t>			</a:t>
            </a:r>
            <a:r>
              <a:rPr lang="fr-FR" sz="1600" b="1" dirty="0" err="1">
                <a:solidFill>
                  <a:srgbClr val="000000"/>
                </a:solidFill>
              </a:rPr>
              <a:t>int</a:t>
            </a:r>
            <a:r>
              <a:rPr lang="fr-FR" sz="1600" b="1" dirty="0">
                <a:solidFill>
                  <a:srgbClr val="000000"/>
                </a:solidFill>
              </a:rPr>
              <a:t> b;</a:t>
            </a:r>
          </a:p>
          <a:p>
            <a:pPr marL="342900" indent="-342900" algn="l">
              <a:defRPr/>
            </a:pPr>
            <a:r>
              <a:rPr lang="fr-FR" sz="1600" b="1" dirty="0">
                <a:solidFill>
                  <a:srgbClr val="000000"/>
                </a:solidFill>
              </a:rPr>
              <a:t>			 b = ( int ) a</a:t>
            </a: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A44D6A1-BD6B-4EB7-AE5D-8D6F82DE9B99}" type="slidenum">
              <a:rPr lang="en-US"/>
              <a:pPr algn="r" eaLnBrk="0" hangingPunct="0">
                <a:spcBef>
                  <a:spcPct val="0"/>
                </a:spcBef>
                <a:buClrTx/>
              </a:pPr>
              <a:t>27</a:t>
            </a:fld>
            <a:endParaRPr lang="en-US"/>
          </a:p>
        </p:txBody>
      </p:sp>
      <p:sp>
        <p:nvSpPr>
          <p:cNvPr id="30723" name="Rectangle 2"/>
          <p:cNvSpPr>
            <a:spLocks noGrp="1" noChangeArrowheads="1"/>
          </p:cNvSpPr>
          <p:nvPr>
            <p:ph type="title" idx="4294967295"/>
          </p:nvPr>
        </p:nvSpPr>
        <p:spPr/>
        <p:txBody>
          <a:bodyPr/>
          <a:lstStyle/>
          <a:p>
            <a:pPr eaLnBrk="1" hangingPunct="1"/>
            <a:r>
              <a:rPr lang="en-US" dirty="0" smtClean="0"/>
              <a:t>Reference Casting</a:t>
            </a:r>
          </a:p>
        </p:txBody>
      </p:sp>
      <p:sp>
        <p:nvSpPr>
          <p:cNvPr id="30724" name="Rectangle 3"/>
          <p:cNvSpPr>
            <a:spLocks noGrp="1" noChangeArrowheads="1"/>
          </p:cNvSpPr>
          <p:nvPr>
            <p:ph type="body" idx="4294967295"/>
          </p:nvPr>
        </p:nvSpPr>
        <p:spPr>
          <a:xfrm>
            <a:off x="152400" y="1263650"/>
            <a:ext cx="8458200" cy="5334000"/>
          </a:xfrm>
        </p:spPr>
        <p:txBody>
          <a:bodyPr lIns="90488" tIns="44450" rIns="90488" bIns="44450"/>
          <a:lstStyle/>
          <a:p>
            <a:pPr eaLnBrk="1" hangingPunct="1"/>
            <a:r>
              <a:rPr lang="en-US" dirty="0" smtClean="0"/>
              <a:t>Refers to the conversion of a reference data type (an object) to another reference data type</a:t>
            </a:r>
          </a:p>
        </p:txBody>
      </p:sp>
      <p:graphicFrame>
        <p:nvGraphicFramePr>
          <p:cNvPr id="5" name="Diagram 4"/>
          <p:cNvGraphicFramePr/>
          <p:nvPr/>
        </p:nvGraphicFramePr>
        <p:xfrm>
          <a:off x="1809752" y="2000240"/>
          <a:ext cx="5548330"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Up Arrow 5"/>
          <p:cNvSpPr/>
          <p:nvPr/>
        </p:nvSpPr>
        <p:spPr bwMode="auto">
          <a:xfrm>
            <a:off x="3229340" y="1928802"/>
            <a:ext cx="1600024" cy="4389120"/>
          </a:xfrm>
          <a:prstGeom prst="upArrow">
            <a:avLst/>
          </a:prstGeom>
          <a:solidFill>
            <a:srgbClr val="F7FBFF"/>
          </a:solidFill>
          <a:ln w="9525" algn="ctr">
            <a:solidFill>
              <a:srgbClr val="A6ADC4"/>
            </a:solidFill>
            <a:miter lim="800000"/>
            <a:headEnd/>
            <a:tailEnd/>
          </a:ln>
        </p:spPr>
        <p:txBody>
          <a:bodyPr vert="wordArtVert" anchor="ctr"/>
          <a:lstStyle/>
          <a:p>
            <a:pPr marL="174625" indent="-174625" algn="l">
              <a:lnSpc>
                <a:spcPct val="100000"/>
              </a:lnSpc>
              <a:spcBef>
                <a:spcPct val="50000"/>
              </a:spcBef>
              <a:buClrTx/>
              <a:defRPr/>
            </a:pPr>
            <a:r>
              <a:rPr lang="en-GB" sz="2100" b="1" dirty="0"/>
              <a:t>UPCASTING</a:t>
            </a:r>
          </a:p>
        </p:txBody>
      </p:sp>
      <p:sp>
        <p:nvSpPr>
          <p:cNvPr id="7" name="Down Arrow 6"/>
          <p:cNvSpPr/>
          <p:nvPr/>
        </p:nvSpPr>
        <p:spPr bwMode="auto">
          <a:xfrm>
            <a:off x="4329298" y="1928802"/>
            <a:ext cx="1600024" cy="4389120"/>
          </a:xfrm>
          <a:prstGeom prst="downArrow">
            <a:avLst/>
          </a:prstGeom>
          <a:solidFill>
            <a:srgbClr val="F7FBFF"/>
          </a:solidFill>
          <a:ln w="9525" algn="ctr">
            <a:solidFill>
              <a:srgbClr val="A6ADC4"/>
            </a:solidFill>
            <a:miter lim="800000"/>
            <a:headEnd/>
            <a:tailEnd/>
          </a:ln>
        </p:spPr>
        <p:txBody>
          <a:bodyPr vert="wordArtVert" anchor="ctr"/>
          <a:lstStyle/>
          <a:p>
            <a:pPr marL="174625" indent="-174625" algn="l">
              <a:lnSpc>
                <a:spcPct val="100000"/>
              </a:lnSpc>
              <a:spcBef>
                <a:spcPct val="50000"/>
              </a:spcBef>
              <a:buClrTx/>
              <a:defRPr/>
            </a:pPr>
            <a:r>
              <a:rPr lang="en-GB" sz="2100" b="1" dirty="0"/>
              <a:t>DOWNCASTING</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416ED75-0116-4692-8932-1A6C02A20232}" type="slidenum">
              <a:rPr lang="en-US"/>
              <a:pPr algn="r" eaLnBrk="0" hangingPunct="0">
                <a:spcBef>
                  <a:spcPct val="0"/>
                </a:spcBef>
                <a:buClrTx/>
              </a:pPr>
              <a:t>28</a:t>
            </a:fld>
            <a:endParaRPr lang="en-US"/>
          </a:p>
        </p:txBody>
      </p:sp>
      <p:sp>
        <p:nvSpPr>
          <p:cNvPr id="31747" name="Rectangle 2"/>
          <p:cNvSpPr>
            <a:spLocks noGrp="1" noChangeArrowheads="1"/>
          </p:cNvSpPr>
          <p:nvPr>
            <p:ph type="title" idx="4294967295"/>
          </p:nvPr>
        </p:nvSpPr>
        <p:spPr/>
        <p:txBody>
          <a:bodyPr/>
          <a:lstStyle/>
          <a:p>
            <a:pPr eaLnBrk="1" hangingPunct="1"/>
            <a:r>
              <a:rPr lang="en-US" smtClean="0"/>
              <a:t>Java Operators</a:t>
            </a:r>
          </a:p>
        </p:txBody>
      </p:sp>
      <p:sp>
        <p:nvSpPr>
          <p:cNvPr id="31748" name="Rectangle 3"/>
          <p:cNvSpPr>
            <a:spLocks noGrp="1" noChangeArrowheads="1"/>
          </p:cNvSpPr>
          <p:nvPr>
            <p:ph type="body" idx="4294967295"/>
          </p:nvPr>
        </p:nvSpPr>
        <p:spPr/>
        <p:txBody>
          <a:bodyPr lIns="90488" tIns="44450" rIns="90488" bIns="44450"/>
          <a:lstStyle/>
          <a:p>
            <a:pPr eaLnBrk="1" hangingPunct="1"/>
            <a:r>
              <a:rPr lang="en-US" i="1" smtClean="0"/>
              <a:t>Arithmetic operators </a:t>
            </a:r>
            <a:r>
              <a:rPr lang="en-US" smtClean="0"/>
              <a:t>are used to perform mathematical operations on numeric values</a:t>
            </a:r>
          </a:p>
          <a:p>
            <a:pPr lvl="1" eaLnBrk="1" hangingPunct="1">
              <a:buFontTx/>
              <a:buNone/>
            </a:pPr>
            <a:endParaRPr lang="en-US" sz="2200" i="1"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30725" name="Rectangle 5"/>
          <p:cNvSpPr>
            <a:spLocks noChangeArrowheads="1"/>
          </p:cNvSpPr>
          <p:nvPr/>
        </p:nvSpPr>
        <p:spPr bwMode="auto">
          <a:xfrm>
            <a:off x="1331913" y="2276475"/>
            <a:ext cx="5688012" cy="2493963"/>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fr-FR" sz="1600" b="1" dirty="0">
              <a:solidFill>
                <a:srgbClr val="000000"/>
              </a:solidFill>
            </a:endParaRP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&lt;operand 1&gt; + &lt;operand 2&gt;		Addition</a:t>
            </a:r>
          </a:p>
          <a:p>
            <a:pPr marL="342900" indent="-342900" algn="l">
              <a:defRPr/>
            </a:pPr>
            <a:r>
              <a:rPr lang="en-US" sz="1600" b="1" dirty="0">
                <a:solidFill>
                  <a:srgbClr val="000000"/>
                </a:solidFill>
              </a:rPr>
              <a:t>&lt;operand 1&gt; - &lt;operand 2&gt;		Subtraction</a:t>
            </a:r>
          </a:p>
          <a:p>
            <a:pPr marL="342900" indent="-342900" algn="l">
              <a:defRPr/>
            </a:pPr>
            <a:r>
              <a:rPr lang="en-US" sz="1600" b="1" dirty="0">
                <a:solidFill>
                  <a:srgbClr val="000000"/>
                </a:solidFill>
              </a:rPr>
              <a:t>&lt;operand 1&gt; / &lt;operand 2&gt;		Division</a:t>
            </a:r>
          </a:p>
          <a:p>
            <a:pPr marL="342900" indent="-342900" algn="l">
              <a:defRPr/>
            </a:pPr>
            <a:r>
              <a:rPr lang="en-US" sz="1600" b="1" dirty="0">
                <a:solidFill>
                  <a:srgbClr val="000000"/>
                </a:solidFill>
              </a:rPr>
              <a:t>&lt;operand 1&gt; * &lt;operand 2&gt; 	 	Multiplication</a:t>
            </a:r>
          </a:p>
          <a:p>
            <a:pPr marL="342900" indent="-342900" algn="l">
              <a:defRPr/>
            </a:pPr>
            <a:r>
              <a:rPr lang="en-US" sz="1600" b="1" dirty="0">
                <a:solidFill>
                  <a:srgbClr val="000000"/>
                </a:solidFill>
              </a:rPr>
              <a:t>&lt;operand 1&gt; % &lt;operand 2&gt;		Modulo</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Examples:</a:t>
            </a:r>
          </a:p>
          <a:p>
            <a:pPr marL="342900" indent="-342900" algn="l">
              <a:defRPr/>
            </a:pPr>
            <a:r>
              <a:rPr lang="en-US" sz="1600" b="1" dirty="0">
                <a:solidFill>
                  <a:srgbClr val="000000"/>
                </a:solidFill>
              </a:rPr>
              <a:t>1 + 1</a:t>
            </a:r>
          </a:p>
          <a:p>
            <a:pPr marL="342900" indent="-342900" algn="l">
              <a:defRPr/>
            </a:pPr>
            <a:r>
              <a:rPr lang="en-US" sz="1600" b="1" dirty="0">
                <a:solidFill>
                  <a:srgbClr val="000000"/>
                </a:solidFill>
              </a:rPr>
              <a:t>A * (Z + 1)</a:t>
            </a: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3920387-1965-404E-9978-9836E4705BEA}" type="slidenum">
              <a:rPr lang="en-US"/>
              <a:pPr algn="r" eaLnBrk="0" hangingPunct="0">
                <a:spcBef>
                  <a:spcPct val="0"/>
                </a:spcBef>
                <a:buClrTx/>
              </a:pPr>
              <a:t>29</a:t>
            </a:fld>
            <a:endParaRPr lang="en-US"/>
          </a:p>
        </p:txBody>
      </p:sp>
      <p:sp>
        <p:nvSpPr>
          <p:cNvPr id="32771" name="Rectangle 2"/>
          <p:cNvSpPr>
            <a:spLocks noGrp="1" noChangeArrowheads="1"/>
          </p:cNvSpPr>
          <p:nvPr>
            <p:ph type="title" idx="4294967295"/>
          </p:nvPr>
        </p:nvSpPr>
        <p:spPr/>
        <p:txBody>
          <a:bodyPr/>
          <a:lstStyle/>
          <a:p>
            <a:pPr eaLnBrk="1" hangingPunct="1"/>
            <a:r>
              <a:rPr lang="en-US" smtClean="0"/>
              <a:t>Java Operators</a:t>
            </a:r>
          </a:p>
        </p:txBody>
      </p:sp>
      <p:sp>
        <p:nvSpPr>
          <p:cNvPr id="32772" name="Rectangle 3"/>
          <p:cNvSpPr>
            <a:spLocks noGrp="1" noChangeArrowheads="1"/>
          </p:cNvSpPr>
          <p:nvPr>
            <p:ph type="body" idx="4294967295"/>
          </p:nvPr>
        </p:nvSpPr>
        <p:spPr/>
        <p:txBody>
          <a:bodyPr lIns="90488" tIns="44450" rIns="90488" bIns="44450"/>
          <a:lstStyle/>
          <a:p>
            <a:pPr eaLnBrk="1" hangingPunct="1">
              <a:lnSpc>
                <a:spcPct val="80000"/>
              </a:lnSpc>
            </a:pPr>
            <a:r>
              <a:rPr lang="en-US" i="1" dirty="0" smtClean="0"/>
              <a:t>Assignment operators </a:t>
            </a:r>
            <a:r>
              <a:rPr lang="en-US" dirty="0" smtClean="0"/>
              <a:t>are used to assign values to variables</a:t>
            </a:r>
          </a:p>
          <a:p>
            <a:pPr eaLnBrk="1" hangingPunct="1">
              <a:lnSpc>
                <a:spcPct val="80000"/>
              </a:lnSpc>
              <a:buFontTx/>
              <a:buNone/>
            </a:pPr>
            <a:r>
              <a:rPr lang="en-US" sz="1600" dirty="0" smtClean="0"/>
              <a:t>	</a:t>
            </a:r>
          </a:p>
          <a:p>
            <a:pPr eaLnBrk="1" hangingPunct="1">
              <a:lnSpc>
                <a:spcPct val="80000"/>
              </a:lnSpc>
              <a:buFontTx/>
              <a:buNone/>
            </a:pPr>
            <a:r>
              <a:rPr lang="en-US" sz="1600" dirty="0" smtClean="0"/>
              <a:t>	</a:t>
            </a:r>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1500" i="1" dirty="0" smtClean="0"/>
          </a:p>
          <a:p>
            <a:pPr eaLnBrk="1" hangingPunct="1">
              <a:lnSpc>
                <a:spcPct val="80000"/>
              </a:lnSpc>
            </a:pPr>
            <a:r>
              <a:rPr lang="en-US" dirty="0" smtClean="0"/>
              <a:t>The following are unary operators</a:t>
            </a:r>
          </a:p>
          <a:p>
            <a:pPr lvl="1" eaLnBrk="1" hangingPunct="1">
              <a:lnSpc>
                <a:spcPct val="80000"/>
              </a:lnSpc>
            </a:pPr>
            <a:r>
              <a:rPr lang="en-US" sz="2200" dirty="0" smtClean="0"/>
              <a:t>prefix</a:t>
            </a:r>
          </a:p>
          <a:p>
            <a:pPr lvl="2" eaLnBrk="1" hangingPunct="1">
              <a:lnSpc>
                <a:spcPct val="80000"/>
              </a:lnSpc>
            </a:pPr>
            <a:r>
              <a:rPr lang="en-US" i="1" dirty="0" smtClean="0"/>
              <a:t>Y = ++x; Add 1 to x before being assigned to y</a:t>
            </a:r>
          </a:p>
          <a:p>
            <a:pPr lvl="2" eaLnBrk="1" hangingPunct="1">
              <a:lnSpc>
                <a:spcPct val="80000"/>
              </a:lnSpc>
            </a:pPr>
            <a:r>
              <a:rPr lang="en-US" i="1" dirty="0" smtClean="0"/>
              <a:t>Y = --x; Subtract 1 from x before being assigned to y</a:t>
            </a:r>
            <a:endParaRPr lang="en-US" dirty="0" smtClean="0"/>
          </a:p>
          <a:p>
            <a:pPr lvl="1" eaLnBrk="1" hangingPunct="1">
              <a:lnSpc>
                <a:spcPct val="80000"/>
              </a:lnSpc>
            </a:pPr>
            <a:r>
              <a:rPr lang="en-US" sz="2200" dirty="0" smtClean="0"/>
              <a:t>postfix:</a:t>
            </a:r>
            <a:r>
              <a:rPr lang="en-US" sz="2900" i="1" dirty="0" smtClean="0"/>
              <a:t>	</a:t>
            </a:r>
          </a:p>
          <a:p>
            <a:pPr lvl="2" eaLnBrk="1" hangingPunct="1">
              <a:lnSpc>
                <a:spcPct val="80000"/>
              </a:lnSpc>
            </a:pPr>
            <a:r>
              <a:rPr lang="en-US" i="1" dirty="0" smtClean="0"/>
              <a:t>Y = x++; Assign x to y before adding 1</a:t>
            </a:r>
          </a:p>
          <a:p>
            <a:pPr lvl="2" eaLnBrk="1" hangingPunct="1">
              <a:lnSpc>
                <a:spcPct val="80000"/>
              </a:lnSpc>
            </a:pPr>
            <a:r>
              <a:rPr lang="en-US" i="1" dirty="0" smtClean="0"/>
              <a:t>Y = x--; Assign x to y before subtracting 1</a:t>
            </a:r>
          </a:p>
        </p:txBody>
      </p:sp>
      <p:sp>
        <p:nvSpPr>
          <p:cNvPr id="31749" name="Rectangle 5"/>
          <p:cNvSpPr>
            <a:spLocks noChangeArrowheads="1"/>
          </p:cNvSpPr>
          <p:nvPr/>
        </p:nvSpPr>
        <p:spPr bwMode="auto">
          <a:xfrm>
            <a:off x="1763713" y="1773238"/>
            <a:ext cx="3673475" cy="1846262"/>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	&lt;variable&gt; = &lt;expression&gt;;</a:t>
            </a:r>
          </a:p>
          <a:p>
            <a:pPr marL="342900" indent="-342900" algn="l">
              <a:defRPr/>
            </a:pPr>
            <a:r>
              <a:rPr lang="en-US" sz="1600" b="1" dirty="0">
                <a:solidFill>
                  <a:srgbClr val="000000"/>
                </a:solidFill>
              </a:rPr>
              <a:t>	Examples: </a:t>
            </a:r>
          </a:p>
          <a:p>
            <a:pPr marL="342900" indent="-342900" algn="l">
              <a:defRPr/>
            </a:pPr>
            <a:r>
              <a:rPr lang="en-US" sz="1600" b="1" dirty="0">
                <a:solidFill>
                  <a:srgbClr val="000000"/>
                </a:solidFill>
              </a:rPr>
              <a:t>	name = “John Doe”; </a:t>
            </a:r>
          </a:p>
          <a:p>
            <a:pPr marL="342900" indent="-342900" algn="l">
              <a:defRPr/>
            </a:pPr>
            <a:r>
              <a:rPr lang="en-US" sz="1600" b="1" dirty="0">
                <a:solidFill>
                  <a:srgbClr val="000000"/>
                </a:solidFill>
              </a:rPr>
              <a:t>	age = 23;</a:t>
            </a:r>
          </a:p>
          <a:p>
            <a:pPr marL="342900" indent="-342900" algn="l">
              <a:defRPr/>
            </a:pPr>
            <a:r>
              <a:rPr lang="en-US" sz="1600" b="1" dirty="0">
                <a:solidFill>
                  <a:srgbClr val="000000"/>
                </a:solidFill>
              </a:rPr>
              <a:t>	Date today = new Date();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74C2DEE-5F1A-4372-B3EF-D498CFEBB4C4}" type="slidenum">
              <a:rPr lang="en-US"/>
              <a:pPr algn="r" eaLnBrk="0" hangingPunct="0">
                <a:spcBef>
                  <a:spcPct val="0"/>
                </a:spcBef>
                <a:buClrTx/>
              </a:pPr>
              <a:t>3</a:t>
            </a:fld>
            <a:endParaRPr lang="en-US"/>
          </a:p>
        </p:txBody>
      </p:sp>
      <p:sp>
        <p:nvSpPr>
          <p:cNvPr id="6147" name="Rectangle 2"/>
          <p:cNvSpPr>
            <a:spLocks noGrp="1" noChangeArrowheads="1"/>
          </p:cNvSpPr>
          <p:nvPr>
            <p:ph type="title" idx="4294967295"/>
          </p:nvPr>
        </p:nvSpPr>
        <p:spPr/>
        <p:txBody>
          <a:bodyPr/>
          <a:lstStyle/>
          <a:p>
            <a:pPr eaLnBrk="1" hangingPunct="1"/>
            <a:r>
              <a:rPr lang="en-US" smtClean="0"/>
              <a:t>Module Objectives (cont.)</a:t>
            </a:r>
          </a:p>
        </p:txBody>
      </p:sp>
      <p:sp>
        <p:nvSpPr>
          <p:cNvPr id="6148" name="Rectangle 3"/>
          <p:cNvSpPr>
            <a:spLocks noGrp="1" noChangeArrowheads="1"/>
          </p:cNvSpPr>
          <p:nvPr>
            <p:ph type="body" idx="4294967295"/>
          </p:nvPr>
        </p:nvSpPr>
        <p:spPr>
          <a:xfrm>
            <a:off x="152400" y="1219200"/>
            <a:ext cx="6629400" cy="5334000"/>
          </a:xfrm>
        </p:spPr>
        <p:txBody>
          <a:bodyPr lIns="90488" tIns="44450" rIns="90488" bIns="44450"/>
          <a:lstStyle/>
          <a:p>
            <a:pPr eaLnBrk="1" hangingPunct="1"/>
            <a:r>
              <a:rPr lang="en-US" dirty="0" smtClean="0"/>
              <a:t>At the end of this module, participants will be able to:</a:t>
            </a:r>
          </a:p>
          <a:p>
            <a:pPr lvl="1" eaLnBrk="1" hangingPunct="1"/>
            <a:r>
              <a:rPr lang="en-US" dirty="0" smtClean="0"/>
              <a:t>Explain the concept of controlling ‘program flow’</a:t>
            </a:r>
          </a:p>
          <a:p>
            <a:pPr lvl="1" eaLnBrk="1" hangingPunct="1"/>
            <a:r>
              <a:rPr lang="en-US" dirty="0" smtClean="0"/>
              <a:t>Control ‘program flow’ by using the different control flow statements</a:t>
            </a:r>
          </a:p>
          <a:p>
            <a:pPr lvl="1" eaLnBrk="1" hangingPunct="1"/>
            <a:r>
              <a:rPr lang="en-US" dirty="0" smtClean="0"/>
              <a:t>Describe the concept of methods</a:t>
            </a:r>
          </a:p>
          <a:p>
            <a:pPr lvl="1" eaLnBrk="1" hangingPunct="1"/>
            <a:r>
              <a:rPr lang="en-US" dirty="0" smtClean="0"/>
              <a:t>Identify and create correctly structured methods</a:t>
            </a:r>
          </a:p>
          <a:p>
            <a:pPr lvl="1" eaLnBrk="1" hangingPunct="1"/>
            <a:r>
              <a:rPr lang="en-US" dirty="0" smtClean="0"/>
              <a:t>Describe the concept of ‘method calling’</a:t>
            </a:r>
          </a:p>
          <a:p>
            <a:pPr eaLnBrk="1" hangingPunct="1"/>
            <a:endParaRPr lang="en-US" dirty="0" smtClean="0"/>
          </a:p>
          <a:p>
            <a:pPr lvl="1" eaLnBrk="1" hangingPunct="1"/>
            <a:endParaRPr lang="en-US" dirty="0" smtClean="0"/>
          </a:p>
          <a:p>
            <a:pPr lvl="1" eaLnBrk="1" hangingPunct="1"/>
            <a:endParaRPr lang="en-US" dirty="0" smtClean="0"/>
          </a:p>
          <a:p>
            <a:pPr eaLnBrk="1" hangingPunct="1"/>
            <a:endParaRPr lang="en-US" dirty="0" smtClean="0"/>
          </a:p>
        </p:txBody>
      </p:sp>
      <p:pic>
        <p:nvPicPr>
          <p:cNvPr id="6149" name="Picture 5" descr="objectives"/>
          <p:cNvPicPr>
            <a:picLocks noChangeAspect="1" noChangeArrowheads="1"/>
          </p:cNvPicPr>
          <p:nvPr/>
        </p:nvPicPr>
        <p:blipFill>
          <a:blip r:embed="rId3"/>
          <a:srcRect/>
          <a:stretch>
            <a:fillRect/>
          </a:stretch>
        </p:blipFill>
        <p:spPr bwMode="auto">
          <a:xfrm>
            <a:off x="6781800" y="13589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0A014C7-452F-4D14-AB03-563EDED90C8A}" type="slidenum">
              <a:rPr lang="en-US"/>
              <a:pPr algn="r" eaLnBrk="0" hangingPunct="0">
                <a:spcBef>
                  <a:spcPct val="0"/>
                </a:spcBef>
                <a:buClrTx/>
              </a:pPr>
              <a:t>30</a:t>
            </a:fld>
            <a:endParaRPr lang="en-US"/>
          </a:p>
        </p:txBody>
      </p:sp>
      <p:sp>
        <p:nvSpPr>
          <p:cNvPr id="33795" name="Rectangle 2"/>
          <p:cNvSpPr>
            <a:spLocks noGrp="1" noChangeArrowheads="1"/>
          </p:cNvSpPr>
          <p:nvPr>
            <p:ph type="title" idx="4294967295"/>
          </p:nvPr>
        </p:nvSpPr>
        <p:spPr/>
        <p:txBody>
          <a:bodyPr/>
          <a:lstStyle/>
          <a:p>
            <a:pPr eaLnBrk="1" hangingPunct="1"/>
            <a:r>
              <a:rPr lang="en-US" smtClean="0"/>
              <a:t>Java Operators</a:t>
            </a:r>
          </a:p>
        </p:txBody>
      </p:sp>
      <p:sp>
        <p:nvSpPr>
          <p:cNvPr id="33796" name="Rectangle 3"/>
          <p:cNvSpPr>
            <a:spLocks noGrp="1" noChangeArrowheads="1"/>
          </p:cNvSpPr>
          <p:nvPr>
            <p:ph type="body" idx="4294967295"/>
          </p:nvPr>
        </p:nvSpPr>
        <p:spPr>
          <a:xfrm>
            <a:off x="161925" y="1295400"/>
            <a:ext cx="8847138" cy="5334000"/>
          </a:xfrm>
        </p:spPr>
        <p:txBody>
          <a:bodyPr lIns="90488" tIns="44450" rIns="90488" bIns="44450"/>
          <a:lstStyle/>
          <a:p>
            <a:pPr eaLnBrk="1" hangingPunct="1">
              <a:lnSpc>
                <a:spcPct val="90000"/>
              </a:lnSpc>
            </a:pPr>
            <a:r>
              <a:rPr lang="pt-BR" sz="2400" i="1" dirty="0"/>
              <a:t>Os operadores relacionais são utilizados para realizar </a:t>
            </a:r>
            <a:r>
              <a:rPr lang="pt-BR" sz="2400" i="1" dirty="0" smtClean="0"/>
              <a:t>comparações.</a:t>
            </a:r>
          </a:p>
          <a:p>
            <a:pPr eaLnBrk="1" hangingPunct="1">
              <a:lnSpc>
                <a:spcPct val="90000"/>
              </a:lnSpc>
            </a:pPr>
            <a:r>
              <a:rPr lang="en-US" sz="2400" dirty="0" err="1" smtClean="0"/>
              <a:t>Ele</a:t>
            </a:r>
            <a:r>
              <a:rPr lang="en-US" sz="2400" dirty="0" smtClean="0"/>
              <a:t> é </a:t>
            </a:r>
            <a:r>
              <a:rPr lang="en-US" sz="2400" dirty="0" err="1" smtClean="0"/>
              <a:t>sempre</a:t>
            </a:r>
            <a:r>
              <a:rPr lang="en-US" sz="2400" dirty="0" smtClean="0"/>
              <a:t> </a:t>
            </a:r>
            <a:r>
              <a:rPr lang="en-US" sz="2400" dirty="0" err="1" smtClean="0"/>
              <a:t>avaliada</a:t>
            </a:r>
            <a:r>
              <a:rPr lang="en-US" sz="2400" dirty="0" smtClean="0"/>
              <a:t> </a:t>
            </a:r>
            <a:r>
              <a:rPr lang="en-US" sz="2400" dirty="0" err="1" smtClean="0"/>
              <a:t>como</a:t>
            </a:r>
            <a:r>
              <a:rPr lang="en-US" sz="2400" dirty="0" smtClean="0"/>
              <a:t> </a:t>
            </a:r>
            <a:r>
              <a:rPr lang="en-US" sz="2400" i="1" dirty="0" smtClean="0"/>
              <a:t>true </a:t>
            </a:r>
            <a:r>
              <a:rPr lang="en-US" sz="2400" dirty="0" smtClean="0"/>
              <a:t>or </a:t>
            </a:r>
            <a:r>
              <a:rPr lang="en-US" sz="2400" i="1" dirty="0" smtClean="0"/>
              <a:t>false (</a:t>
            </a:r>
            <a:r>
              <a:rPr lang="en-US" sz="2400" i="1" dirty="0" err="1" smtClean="0"/>
              <a:t>boolean</a:t>
            </a:r>
            <a:r>
              <a:rPr lang="en-US" sz="2400" i="1" dirty="0" smtClean="0"/>
              <a:t> expression)</a:t>
            </a:r>
          </a:p>
          <a:p>
            <a:pPr eaLnBrk="1" hangingPunct="1">
              <a:lnSpc>
                <a:spcPct val="90000"/>
              </a:lnSpc>
            </a:pPr>
            <a:endParaRPr lang="en-US" sz="1800" b="1" i="1" dirty="0" smtClean="0"/>
          </a:p>
          <a:p>
            <a:pPr eaLnBrk="1" hangingPunct="1">
              <a:lnSpc>
                <a:spcPct val="90000"/>
              </a:lnSpc>
              <a:buFontTx/>
              <a:buNone/>
            </a:pPr>
            <a:r>
              <a:rPr lang="en-US" sz="1600" dirty="0" smtClean="0"/>
              <a:t>&lt;Expression 1&gt; </a:t>
            </a:r>
            <a:r>
              <a:rPr lang="en-US" sz="1600" b="1" dirty="0" smtClean="0"/>
              <a:t>&lt;</a:t>
            </a:r>
            <a:r>
              <a:rPr lang="en-US" sz="1600" dirty="0" smtClean="0"/>
              <a:t> &lt;Expression 2&gt; Expression 1 is less than Expression 2	</a:t>
            </a:r>
          </a:p>
          <a:p>
            <a:pPr eaLnBrk="1" hangingPunct="1">
              <a:lnSpc>
                <a:spcPct val="90000"/>
              </a:lnSpc>
              <a:buFontTx/>
              <a:buNone/>
            </a:pPr>
            <a:r>
              <a:rPr lang="en-US" sz="1600" dirty="0" smtClean="0"/>
              <a:t>&lt;Expression 1 &gt; </a:t>
            </a:r>
            <a:r>
              <a:rPr lang="en-US" sz="1600" b="1" dirty="0" smtClean="0"/>
              <a:t>&gt;</a:t>
            </a:r>
            <a:r>
              <a:rPr lang="en-US" sz="1600" dirty="0" smtClean="0"/>
              <a:t> &lt;Expression 2&gt; Expression 1 is greater than Expression 2</a:t>
            </a:r>
          </a:p>
          <a:p>
            <a:pPr eaLnBrk="1" hangingPunct="1">
              <a:lnSpc>
                <a:spcPct val="90000"/>
              </a:lnSpc>
              <a:buFontTx/>
              <a:buNone/>
            </a:pPr>
            <a:r>
              <a:rPr lang="en-US" sz="1600" dirty="0" smtClean="0"/>
              <a:t>&lt;Expression 1 &gt; </a:t>
            </a:r>
            <a:r>
              <a:rPr lang="en-US" sz="1600" b="1" dirty="0" smtClean="0"/>
              <a:t>&lt;=</a:t>
            </a:r>
            <a:r>
              <a:rPr lang="en-US" sz="1600" dirty="0" smtClean="0"/>
              <a:t> &lt;Expression 2&gt; Expression 1 is less than or equal to Expression 2</a:t>
            </a:r>
          </a:p>
          <a:p>
            <a:pPr eaLnBrk="1" hangingPunct="1">
              <a:lnSpc>
                <a:spcPct val="90000"/>
              </a:lnSpc>
              <a:buFontTx/>
              <a:buNone/>
            </a:pPr>
            <a:r>
              <a:rPr lang="en-US" sz="1600" dirty="0" smtClean="0"/>
              <a:t>&lt;Expression 1 &gt; </a:t>
            </a:r>
            <a:r>
              <a:rPr lang="en-US" sz="1600" b="1" dirty="0" smtClean="0"/>
              <a:t>&gt;=</a:t>
            </a:r>
            <a:r>
              <a:rPr lang="en-US" sz="1600" dirty="0" smtClean="0"/>
              <a:t> &lt;Expression 2&gt; Expression 1 is greater than or equal to Expression 2</a:t>
            </a:r>
          </a:p>
          <a:p>
            <a:pPr eaLnBrk="1" hangingPunct="1">
              <a:lnSpc>
                <a:spcPct val="90000"/>
              </a:lnSpc>
              <a:buFontTx/>
              <a:buNone/>
            </a:pPr>
            <a:r>
              <a:rPr lang="en-US" sz="1600" dirty="0" smtClean="0"/>
              <a:t>&lt;Expression 1&gt; </a:t>
            </a:r>
            <a:r>
              <a:rPr lang="en-US" sz="1600" b="1" dirty="0" smtClean="0"/>
              <a:t>!=</a:t>
            </a:r>
            <a:r>
              <a:rPr lang="en-US" sz="1600" dirty="0" smtClean="0"/>
              <a:t> &lt;Expression 2&gt; Expression 1 is not equal to Expression 2</a:t>
            </a:r>
          </a:p>
          <a:p>
            <a:pPr eaLnBrk="1" hangingPunct="1">
              <a:lnSpc>
                <a:spcPct val="90000"/>
              </a:lnSpc>
            </a:pPr>
            <a:endParaRPr lang="en-US" sz="1600" dirty="0" smtClean="0"/>
          </a:p>
          <a:p>
            <a:pPr eaLnBrk="1" hangingPunct="1">
              <a:lnSpc>
                <a:spcPct val="90000"/>
              </a:lnSpc>
              <a:buFontTx/>
              <a:buNone/>
            </a:pPr>
            <a:r>
              <a:rPr lang="en-US" sz="1600" dirty="0" smtClean="0"/>
              <a:t>Example:</a:t>
            </a:r>
          </a:p>
          <a:p>
            <a:pPr eaLnBrk="1" hangingPunct="1">
              <a:lnSpc>
                <a:spcPct val="90000"/>
              </a:lnSpc>
              <a:buFontTx/>
              <a:buNone/>
            </a:pPr>
            <a:r>
              <a:rPr lang="en-US" sz="1600" dirty="0" err="1" smtClean="0"/>
              <a:t>boolean</a:t>
            </a:r>
            <a:r>
              <a:rPr lang="en-US" sz="1600" dirty="0" smtClean="0"/>
              <a:t> test = x &lt; y;</a:t>
            </a:r>
          </a:p>
          <a:p>
            <a:pPr eaLnBrk="1" hangingPunct="1">
              <a:lnSpc>
                <a:spcPct val="90000"/>
              </a:lnSpc>
            </a:pPr>
            <a:endParaRPr lang="en-US" sz="1600" dirty="0" smtClean="0"/>
          </a:p>
          <a:p>
            <a:pPr eaLnBrk="1" hangingPunct="1">
              <a:lnSpc>
                <a:spcPct val="90000"/>
              </a:lnSpc>
              <a:buFontTx/>
              <a:buNone/>
            </a:pPr>
            <a:endParaRPr lang="en-US" sz="2400" i="1" dirty="0" smtClean="0"/>
          </a:p>
          <a:p>
            <a:pPr eaLnBrk="1" hangingPunct="1">
              <a:lnSpc>
                <a:spcPct val="90000"/>
              </a:lnSpc>
              <a:buFontTx/>
              <a:buNone/>
            </a:pPr>
            <a:r>
              <a:rPr lang="en-US" sz="1400" i="1" dirty="0" smtClean="0"/>
              <a:t>	</a:t>
            </a:r>
            <a:r>
              <a:rPr lang="en-US" sz="1400" dirty="0" smtClean="0"/>
              <a:t>	</a:t>
            </a:r>
          </a:p>
          <a:p>
            <a:pPr lvl="1" eaLnBrk="1" hangingPunct="1">
              <a:lnSpc>
                <a:spcPct val="90000"/>
              </a:lnSpc>
              <a:buFontTx/>
              <a:buNone/>
            </a:pPr>
            <a:endParaRPr lang="en-US" sz="1300" dirty="0" smtClean="0"/>
          </a:p>
          <a:p>
            <a:pPr eaLnBrk="1" hangingPunct="1">
              <a:lnSpc>
                <a:spcPct val="90000"/>
              </a:lnSpc>
            </a:pPr>
            <a:endParaRPr lang="en-US" sz="14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F76029F-6379-4DEE-BA26-A9E83595ADD6}" type="slidenum">
              <a:rPr lang="en-US"/>
              <a:pPr algn="r" eaLnBrk="0" hangingPunct="0">
                <a:spcBef>
                  <a:spcPct val="0"/>
                </a:spcBef>
                <a:buClrTx/>
              </a:pPr>
              <a:t>31</a:t>
            </a:fld>
            <a:endParaRPr lang="en-US"/>
          </a:p>
        </p:txBody>
      </p:sp>
      <p:sp>
        <p:nvSpPr>
          <p:cNvPr id="34819" name="Rectangle 2"/>
          <p:cNvSpPr>
            <a:spLocks noGrp="1" noChangeArrowheads="1"/>
          </p:cNvSpPr>
          <p:nvPr>
            <p:ph type="title" idx="4294967295"/>
          </p:nvPr>
        </p:nvSpPr>
        <p:spPr/>
        <p:txBody>
          <a:bodyPr/>
          <a:lstStyle/>
          <a:p>
            <a:pPr eaLnBrk="1" hangingPunct="1"/>
            <a:r>
              <a:rPr lang="en-US" smtClean="0"/>
              <a:t>Java Operators</a:t>
            </a:r>
          </a:p>
        </p:txBody>
      </p:sp>
      <p:sp>
        <p:nvSpPr>
          <p:cNvPr id="34820" name="Rectangle 3"/>
          <p:cNvSpPr>
            <a:spLocks noGrp="1" noChangeArrowheads="1"/>
          </p:cNvSpPr>
          <p:nvPr>
            <p:ph type="body" idx="4294967295"/>
          </p:nvPr>
        </p:nvSpPr>
        <p:spPr/>
        <p:txBody>
          <a:bodyPr lIns="90488" tIns="44450" rIns="90488" bIns="44450"/>
          <a:lstStyle/>
          <a:p>
            <a:pPr eaLnBrk="1" hangingPunct="1">
              <a:lnSpc>
                <a:spcPct val="80000"/>
              </a:lnSpc>
            </a:pPr>
            <a:r>
              <a:rPr lang="en-US" i="1" dirty="0" smtClean="0"/>
              <a:t>Logical operators </a:t>
            </a:r>
            <a:r>
              <a:rPr lang="en-US" dirty="0" smtClean="0"/>
              <a:t>are used to evaluate </a:t>
            </a:r>
            <a:r>
              <a:rPr lang="en-US" i="1" dirty="0" err="1" smtClean="0"/>
              <a:t>boolean</a:t>
            </a:r>
            <a:r>
              <a:rPr lang="en-US" i="1" dirty="0" smtClean="0"/>
              <a:t> </a:t>
            </a:r>
            <a:r>
              <a:rPr lang="en-US" dirty="0" smtClean="0"/>
              <a:t>expressions</a:t>
            </a:r>
          </a:p>
          <a:p>
            <a:pPr eaLnBrk="1" hangingPunct="1">
              <a:lnSpc>
                <a:spcPct val="80000"/>
              </a:lnSpc>
            </a:pPr>
            <a:endParaRPr lang="en-US" i="1" dirty="0" smtClean="0"/>
          </a:p>
          <a:p>
            <a:pPr eaLnBrk="1" hangingPunct="1">
              <a:buFontTx/>
              <a:buNone/>
            </a:pPr>
            <a:r>
              <a:rPr lang="en-US" sz="1300" i="1" dirty="0" smtClean="0"/>
              <a:t>	</a:t>
            </a:r>
            <a:r>
              <a:rPr lang="en-US" sz="1600" i="1" dirty="0" smtClean="0"/>
              <a:t>&lt;Expression 1&gt; </a:t>
            </a:r>
            <a:r>
              <a:rPr lang="en-US" sz="1600" b="1" i="1" dirty="0" smtClean="0"/>
              <a:t>&amp;&amp; </a:t>
            </a:r>
            <a:r>
              <a:rPr lang="en-US" sz="1600" i="1" dirty="0" smtClean="0"/>
              <a:t>&lt;Expression 2&gt;	Short-circuited AND</a:t>
            </a:r>
          </a:p>
          <a:p>
            <a:pPr eaLnBrk="1" hangingPunct="1">
              <a:buFontTx/>
              <a:buNone/>
            </a:pPr>
            <a:r>
              <a:rPr lang="en-US" sz="1600" i="1" dirty="0" smtClean="0"/>
              <a:t>	 &lt;Expression 1&gt; </a:t>
            </a:r>
            <a:r>
              <a:rPr lang="en-US" sz="1600" b="1" i="1" dirty="0" smtClean="0"/>
              <a:t>|| </a:t>
            </a:r>
            <a:r>
              <a:rPr lang="en-US" sz="1600" i="1" dirty="0" smtClean="0"/>
              <a:t>&lt;Expression 2&gt;	Short-circuited OR</a:t>
            </a:r>
          </a:p>
          <a:p>
            <a:pPr eaLnBrk="1" hangingPunct="1">
              <a:buFontTx/>
              <a:buNone/>
            </a:pPr>
            <a:r>
              <a:rPr lang="en-US" sz="1600" i="1" dirty="0" smtClean="0"/>
              <a:t>	&lt;Expression 1&gt; </a:t>
            </a:r>
            <a:r>
              <a:rPr lang="en-US" sz="1600" b="1" i="1" dirty="0" smtClean="0"/>
              <a:t>&amp; </a:t>
            </a:r>
            <a:r>
              <a:rPr lang="en-US" sz="1600" i="1" dirty="0" smtClean="0"/>
              <a:t>&lt;Expression 2&gt;	bitwise AND	(Non Short Circuited AND)</a:t>
            </a:r>
          </a:p>
          <a:p>
            <a:pPr eaLnBrk="1" hangingPunct="1">
              <a:buFontTx/>
              <a:buNone/>
            </a:pPr>
            <a:r>
              <a:rPr lang="en-US" sz="1600" i="1" dirty="0" smtClean="0"/>
              <a:t>	&lt;Expression 1</a:t>
            </a:r>
            <a:r>
              <a:rPr lang="en-US" sz="1600" b="1" i="1" dirty="0" smtClean="0"/>
              <a:t> </a:t>
            </a:r>
            <a:r>
              <a:rPr lang="en-US" sz="1600" i="1" dirty="0" smtClean="0"/>
              <a:t>&gt;</a:t>
            </a:r>
            <a:r>
              <a:rPr lang="en-US" sz="1600" b="1" i="1" dirty="0" smtClean="0"/>
              <a:t> | </a:t>
            </a:r>
            <a:r>
              <a:rPr lang="en-US" sz="1600" i="1" dirty="0" smtClean="0"/>
              <a:t>&lt;Expression 2&gt; 	bitwise OR	(Non Short Circuited OR)</a:t>
            </a:r>
          </a:p>
          <a:p>
            <a:pPr eaLnBrk="1" hangingPunct="1">
              <a:buFontTx/>
              <a:buNone/>
            </a:pPr>
            <a:r>
              <a:rPr lang="en-US" sz="1600" i="1" dirty="0" smtClean="0"/>
              <a:t>	&lt;Expression 1 &gt; </a:t>
            </a:r>
            <a:r>
              <a:rPr lang="en-US" sz="1600" b="1" i="1" dirty="0" smtClean="0"/>
              <a:t>^ </a:t>
            </a:r>
            <a:r>
              <a:rPr lang="en-US" sz="1600" i="1" dirty="0" smtClean="0"/>
              <a:t>&lt;Expression 2&gt;	XOR</a:t>
            </a:r>
          </a:p>
          <a:p>
            <a:pPr eaLnBrk="1" hangingPunct="1">
              <a:buFontTx/>
              <a:buNone/>
            </a:pPr>
            <a:r>
              <a:rPr lang="en-US" sz="1600" i="1" dirty="0" smtClean="0"/>
              <a:t>	</a:t>
            </a:r>
            <a:r>
              <a:rPr lang="en-US" sz="1600" dirty="0" smtClean="0"/>
              <a:t> !(</a:t>
            </a:r>
            <a:r>
              <a:rPr lang="en-US" sz="1600" i="1" dirty="0" smtClean="0"/>
              <a:t>&lt;Expression 2&gt;)		NOT</a:t>
            </a:r>
          </a:p>
          <a:p>
            <a:pPr eaLnBrk="1" hangingPunct="1">
              <a:buFontTx/>
              <a:buNone/>
            </a:pPr>
            <a:endParaRPr lang="en-US" sz="1600" i="1" dirty="0" smtClean="0"/>
          </a:p>
          <a:p>
            <a:pPr eaLnBrk="1" hangingPunct="1">
              <a:buFontTx/>
              <a:buNone/>
            </a:pPr>
            <a:r>
              <a:rPr lang="en-US" sz="1600" i="1" dirty="0" smtClean="0"/>
              <a:t>	Example:</a:t>
            </a:r>
          </a:p>
          <a:p>
            <a:pPr eaLnBrk="1" hangingPunct="1">
              <a:buFontTx/>
              <a:buNone/>
            </a:pPr>
            <a:r>
              <a:rPr lang="en-US" sz="1600" i="1" dirty="0" smtClean="0"/>
              <a:t>	</a:t>
            </a:r>
            <a:r>
              <a:rPr lang="en-US" sz="1600" i="1" dirty="0" err="1" smtClean="0"/>
              <a:t>boolean</a:t>
            </a:r>
            <a:r>
              <a:rPr lang="en-US" sz="1600" i="1" dirty="0" smtClean="0"/>
              <a:t> test = x &gt;= 1 &amp;&amp; x &lt;= 10</a:t>
            </a:r>
          </a:p>
          <a:p>
            <a:pPr eaLnBrk="1" hangingPunct="1">
              <a:buFontTx/>
              <a:buNone/>
            </a:pPr>
            <a:r>
              <a:rPr lang="en-US" sz="1300" i="1" dirty="0" smtClean="0"/>
              <a:t>	</a:t>
            </a:r>
            <a:r>
              <a:rPr lang="en-US" sz="1300" dirty="0" smtClean="0"/>
              <a:t>	</a:t>
            </a:r>
          </a:p>
          <a:p>
            <a:pPr lvl="1" eaLnBrk="1" hangingPunct="1">
              <a:buFontTx/>
              <a:buNone/>
            </a:pPr>
            <a:endParaRPr lang="en-US" sz="1300" dirty="0" smtClean="0"/>
          </a:p>
          <a:p>
            <a:pPr eaLnBrk="1" hangingPunct="1"/>
            <a:endParaRPr lang="en-US" sz="13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31A7456-373F-47C5-93D3-CB7ED9E5700F}" type="slidenum">
              <a:rPr lang="en-US"/>
              <a:pPr algn="r" eaLnBrk="0" hangingPunct="0">
                <a:spcBef>
                  <a:spcPct val="0"/>
                </a:spcBef>
                <a:buClrTx/>
              </a:pPr>
              <a:t>32</a:t>
            </a:fld>
            <a:endParaRPr lang="en-US"/>
          </a:p>
        </p:txBody>
      </p:sp>
      <p:sp>
        <p:nvSpPr>
          <p:cNvPr id="35843" name="Rectangle 2"/>
          <p:cNvSpPr>
            <a:spLocks noGrp="1" noChangeArrowheads="1"/>
          </p:cNvSpPr>
          <p:nvPr>
            <p:ph type="title" idx="4294967295"/>
          </p:nvPr>
        </p:nvSpPr>
        <p:spPr/>
        <p:txBody>
          <a:bodyPr/>
          <a:lstStyle/>
          <a:p>
            <a:pPr eaLnBrk="1" hangingPunct="1"/>
            <a:r>
              <a:rPr lang="en-US" smtClean="0"/>
              <a:t>Java Operators</a:t>
            </a:r>
          </a:p>
        </p:txBody>
      </p:sp>
      <p:sp>
        <p:nvSpPr>
          <p:cNvPr id="35844" name="Rectangle 3"/>
          <p:cNvSpPr>
            <a:spLocks noGrp="1" noChangeArrowheads="1"/>
          </p:cNvSpPr>
          <p:nvPr>
            <p:ph type="body" idx="4294967295"/>
          </p:nvPr>
        </p:nvSpPr>
        <p:spPr/>
        <p:txBody>
          <a:bodyPr lIns="90488" tIns="44450" rIns="90488" bIns="44450"/>
          <a:lstStyle/>
          <a:p>
            <a:pPr eaLnBrk="1" hangingPunct="1"/>
            <a:r>
              <a:rPr lang="en-US" dirty="0" smtClean="0"/>
              <a:t>This is a hidden slide.</a:t>
            </a:r>
          </a:p>
          <a:p>
            <a:pPr lvl="1" eaLnBrk="1" hangingPunct="1">
              <a:buFontTx/>
              <a:buNone/>
            </a:pPr>
            <a:endParaRPr lang="en-US" sz="1300" dirty="0" smtClean="0"/>
          </a:p>
          <a:p>
            <a:pPr eaLnBrk="1" hangingPunct="1"/>
            <a:endParaRPr lang="en-US" sz="1300" dirty="0" smtClean="0"/>
          </a:p>
        </p:txBody>
      </p:sp>
      <p:sp>
        <p:nvSpPr>
          <p:cNvPr id="35845" name="Rectangle 17"/>
          <p:cNvSpPr>
            <a:spLocks noChangeArrowheads="1"/>
          </p:cNvSpPr>
          <p:nvPr/>
        </p:nvSpPr>
        <p:spPr bwMode="auto">
          <a:xfrm>
            <a:off x="5676900" y="228600"/>
            <a:ext cx="3276600" cy="990600"/>
          </a:xfrm>
          <a:prstGeom prst="rect">
            <a:avLst/>
          </a:prstGeom>
          <a:solidFill>
            <a:srgbClr val="AADDEE"/>
          </a:solidFill>
          <a:ln w="12700" algn="ctr">
            <a:solidFill>
              <a:srgbClr val="6688BB"/>
            </a:solidFill>
            <a:round/>
            <a:headEnd/>
            <a:tailEnd/>
          </a:ln>
        </p:spPr>
        <p:txBody>
          <a:bodyPr lIns="90488" tIns="44450" rIns="90488" bIns="44450"/>
          <a:lstStyle/>
          <a:p>
            <a:r>
              <a:rPr lang="en-US" sz="1800" b="1"/>
              <a:t>NOTE:</a:t>
            </a:r>
            <a:r>
              <a:rPr lang="en-US" sz="1800"/>
              <a:t> This is a hidden slide. Please refer to the additional content in the notes section.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F9D1B25-F3D0-456C-82C6-4E0ABEF362B4}" type="slidenum">
              <a:rPr lang="en-US"/>
              <a:pPr algn="r" eaLnBrk="0" hangingPunct="0">
                <a:spcBef>
                  <a:spcPct val="0"/>
                </a:spcBef>
                <a:buClrTx/>
              </a:pPr>
              <a:t>33</a:t>
            </a:fld>
            <a:endParaRPr lang="en-US"/>
          </a:p>
        </p:txBody>
      </p:sp>
      <p:sp>
        <p:nvSpPr>
          <p:cNvPr id="36867" name="Rectangle 2"/>
          <p:cNvSpPr>
            <a:spLocks noGrp="1" noChangeArrowheads="1"/>
          </p:cNvSpPr>
          <p:nvPr>
            <p:ph type="title" idx="4294967295"/>
          </p:nvPr>
        </p:nvSpPr>
        <p:spPr/>
        <p:txBody>
          <a:bodyPr/>
          <a:lstStyle/>
          <a:p>
            <a:pPr eaLnBrk="1" hangingPunct="1"/>
            <a:r>
              <a:rPr lang="en-US" smtClean="0"/>
              <a:t>Activity 2</a:t>
            </a:r>
          </a:p>
        </p:txBody>
      </p:sp>
      <p:sp>
        <p:nvSpPr>
          <p:cNvPr id="36868"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dirty="0" smtClean="0"/>
              <a:t>Open the file ‘OperatorActivity.java’ in the package sef.module3.activity</a:t>
            </a:r>
          </a:p>
          <a:p>
            <a:pPr eaLnBrk="1" hangingPunct="1">
              <a:lnSpc>
                <a:spcPct val="150000"/>
              </a:lnSpc>
            </a:pPr>
            <a:r>
              <a:rPr lang="en-US" sz="2000" dirty="0" smtClean="0"/>
              <a:t>Perform the following:</a:t>
            </a:r>
          </a:p>
          <a:p>
            <a:pPr lvl="1">
              <a:lnSpc>
                <a:spcPct val="150000"/>
              </a:lnSpc>
            </a:pPr>
            <a:r>
              <a:rPr lang="en-US" sz="1800" dirty="0" smtClean="0"/>
              <a:t>Find the difference of the given integers</a:t>
            </a:r>
          </a:p>
          <a:p>
            <a:pPr lvl="1">
              <a:lnSpc>
                <a:spcPct val="150000"/>
              </a:lnSpc>
            </a:pPr>
            <a:r>
              <a:rPr lang="en-US" sz="1800" dirty="0" smtClean="0"/>
              <a:t>Print the result</a:t>
            </a:r>
          </a:p>
        </p:txBody>
      </p:sp>
      <p:pic>
        <p:nvPicPr>
          <p:cNvPr id="36869"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42764CA-E10A-4B4D-B910-358CFA16C126}" type="slidenum">
              <a:rPr lang="en-US"/>
              <a:pPr algn="r" eaLnBrk="0" hangingPunct="0">
                <a:spcBef>
                  <a:spcPct val="0"/>
                </a:spcBef>
                <a:buClrTx/>
              </a:pPr>
              <a:t>34</a:t>
            </a:fld>
            <a:endParaRPr lang="en-US"/>
          </a:p>
        </p:txBody>
      </p:sp>
      <p:sp>
        <p:nvSpPr>
          <p:cNvPr id="37891" name="Rectangle 2"/>
          <p:cNvSpPr>
            <a:spLocks noGrp="1" noChangeArrowheads="1"/>
          </p:cNvSpPr>
          <p:nvPr>
            <p:ph type="title" idx="4294967295"/>
          </p:nvPr>
        </p:nvSpPr>
        <p:spPr/>
        <p:txBody>
          <a:bodyPr/>
          <a:lstStyle/>
          <a:p>
            <a:pPr eaLnBrk="1" hangingPunct="1"/>
            <a:r>
              <a:rPr lang="en-US" smtClean="0"/>
              <a:t>Flow Control</a:t>
            </a:r>
          </a:p>
        </p:txBody>
      </p:sp>
      <p:sp>
        <p:nvSpPr>
          <p:cNvPr id="37892" name="Rectangle 3"/>
          <p:cNvSpPr>
            <a:spLocks noGrp="1" noChangeArrowheads="1"/>
          </p:cNvSpPr>
          <p:nvPr>
            <p:ph type="body" idx="4294967295"/>
          </p:nvPr>
        </p:nvSpPr>
        <p:spPr/>
        <p:txBody>
          <a:bodyPr lIns="90488" tIns="44450" rIns="90488" bIns="44450"/>
          <a:lstStyle/>
          <a:p>
            <a:pPr eaLnBrk="1" hangingPunct="1"/>
            <a:r>
              <a:rPr lang="en-US" dirty="0" err="1" smtClean="0"/>
              <a:t>Fluxo</a:t>
            </a:r>
            <a:r>
              <a:rPr lang="en-US" dirty="0" smtClean="0"/>
              <a:t> de um </a:t>
            </a:r>
            <a:r>
              <a:rPr lang="en-US" dirty="0" err="1" smtClean="0"/>
              <a:t>programa</a:t>
            </a:r>
            <a:r>
              <a:rPr lang="en-US" dirty="0" smtClean="0"/>
              <a:t> se </a:t>
            </a:r>
            <a:r>
              <a:rPr lang="en-US" dirty="0" err="1" smtClean="0"/>
              <a:t>refere</a:t>
            </a:r>
            <a:r>
              <a:rPr lang="en-US" dirty="0" smtClean="0"/>
              <a:t> a </a:t>
            </a:r>
            <a:r>
              <a:rPr lang="en-US" dirty="0" err="1" smtClean="0"/>
              <a:t>ordem</a:t>
            </a:r>
            <a:r>
              <a:rPr lang="en-US" dirty="0" smtClean="0"/>
              <a:t> de </a:t>
            </a:r>
            <a:r>
              <a:rPr lang="en-US" dirty="0" err="1" smtClean="0"/>
              <a:t>como</a:t>
            </a:r>
            <a:r>
              <a:rPr lang="en-US" dirty="0" smtClean="0"/>
              <a:t> </a:t>
            </a:r>
            <a:r>
              <a:rPr lang="en-US" dirty="0" err="1" smtClean="0"/>
              <a:t>os</a:t>
            </a:r>
            <a:r>
              <a:rPr lang="en-US" dirty="0" smtClean="0"/>
              <a:t> </a:t>
            </a:r>
            <a:r>
              <a:rPr lang="en-US" dirty="0" err="1" smtClean="0"/>
              <a:t>comandos</a:t>
            </a:r>
            <a:r>
              <a:rPr lang="en-US" dirty="0" smtClean="0"/>
              <a:t> </a:t>
            </a:r>
            <a:r>
              <a:rPr lang="en-US" dirty="0" err="1" smtClean="0"/>
              <a:t>são</a:t>
            </a:r>
            <a:r>
              <a:rPr lang="en-US" dirty="0" smtClean="0"/>
              <a:t> </a:t>
            </a:r>
            <a:r>
              <a:rPr lang="en-US" dirty="0" err="1" smtClean="0"/>
              <a:t>executados</a:t>
            </a:r>
            <a:r>
              <a:rPr lang="en-US" dirty="0" smtClean="0"/>
              <a:t>.</a:t>
            </a:r>
          </a:p>
          <a:p>
            <a:pPr eaLnBrk="1" hangingPunct="1"/>
            <a:r>
              <a:rPr lang="en-US" dirty="0" err="1" smtClean="0"/>
              <a:t>Por</a:t>
            </a:r>
            <a:r>
              <a:rPr lang="en-US" dirty="0" smtClean="0"/>
              <a:t> </a:t>
            </a:r>
            <a:r>
              <a:rPr lang="en-US" dirty="0" err="1" smtClean="0"/>
              <a:t>padrão</a:t>
            </a:r>
            <a:r>
              <a:rPr lang="en-US" dirty="0" smtClean="0"/>
              <a:t>, </a:t>
            </a:r>
            <a:r>
              <a:rPr lang="en-US" dirty="0" err="1" smtClean="0"/>
              <a:t>os</a:t>
            </a:r>
            <a:r>
              <a:rPr lang="en-US" dirty="0" smtClean="0"/>
              <a:t> </a:t>
            </a:r>
            <a:r>
              <a:rPr lang="en-US" dirty="0" err="1" smtClean="0"/>
              <a:t>comandos</a:t>
            </a:r>
            <a:r>
              <a:rPr lang="en-US" dirty="0" smtClean="0"/>
              <a:t> </a:t>
            </a:r>
            <a:r>
              <a:rPr lang="en-US" dirty="0" err="1" smtClean="0"/>
              <a:t>são</a:t>
            </a:r>
            <a:r>
              <a:rPr lang="en-US" dirty="0" smtClean="0"/>
              <a:t> </a:t>
            </a:r>
            <a:r>
              <a:rPr lang="en-US" dirty="0" err="1" smtClean="0"/>
              <a:t>executados</a:t>
            </a:r>
            <a:r>
              <a:rPr lang="en-US" dirty="0" smtClean="0"/>
              <a:t> </a:t>
            </a:r>
            <a:r>
              <a:rPr lang="en-US" dirty="0" err="1" smtClean="0"/>
              <a:t>sequencialmente</a:t>
            </a:r>
            <a:r>
              <a:rPr lang="en-US" dirty="0" smtClean="0"/>
              <a:t>.</a:t>
            </a:r>
          </a:p>
          <a:p>
            <a:pPr eaLnBrk="1" hangingPunct="1"/>
            <a:r>
              <a:rPr lang="en-US" b="1" dirty="0" smtClean="0"/>
              <a:t>Flow control </a:t>
            </a:r>
            <a:r>
              <a:rPr lang="en-US" b="1" dirty="0"/>
              <a:t>=</a:t>
            </a:r>
            <a:r>
              <a:rPr lang="en-US" b="1" dirty="0" smtClean="0"/>
              <a:t>&gt; </a:t>
            </a:r>
            <a:r>
              <a:rPr lang="pt-BR" dirty="0" smtClean="0"/>
              <a:t>Instruções </a:t>
            </a:r>
            <a:r>
              <a:rPr lang="pt-BR" dirty="0"/>
              <a:t>de controle de fluxo são usados para alterar ou modificar o caminho de execução de instruções quando certas condições estão presentes</a:t>
            </a:r>
            <a:endParaRPr lang="en-US" dirty="0" smtClean="0"/>
          </a:p>
          <a:p>
            <a:pPr eaLnBrk="1" hangingPunct="1"/>
            <a:endParaRPr lang="en-US" dirty="0" smtClean="0"/>
          </a:p>
          <a:p>
            <a:pPr eaLnBrk="1" hangingPunct="1"/>
            <a:endParaRPr lang="en-US" dirty="0" smtClean="0"/>
          </a:p>
          <a:p>
            <a:pPr eaLnBrk="1" hangingPunct="1">
              <a:buFontTx/>
              <a:buNone/>
            </a:pPr>
            <a:endParaRPr lang="en-US" sz="1300" dirty="0" smtClean="0"/>
          </a:p>
          <a:p>
            <a:pPr eaLnBrk="1" hangingPunct="1">
              <a:buFontTx/>
              <a:buNone/>
            </a:pPr>
            <a:endParaRPr lang="en-US" dirty="0" smtClean="0"/>
          </a:p>
          <a:p>
            <a:pPr eaLnBrk="1" hangingPunct="1"/>
            <a:endParaRPr lang="en-US" dirty="0" smtClean="0"/>
          </a:p>
        </p:txBody>
      </p:sp>
      <p:grpSp>
        <p:nvGrpSpPr>
          <p:cNvPr id="37893" name="Group 18"/>
          <p:cNvGrpSpPr>
            <a:grpSpLocks/>
          </p:cNvGrpSpPr>
          <p:nvPr/>
        </p:nvGrpSpPr>
        <p:grpSpPr bwMode="auto">
          <a:xfrm>
            <a:off x="3698875" y="4660900"/>
            <a:ext cx="1230313" cy="1828800"/>
            <a:chOff x="3896" y="800"/>
            <a:chExt cx="536" cy="1272"/>
          </a:xfrm>
        </p:grpSpPr>
        <p:sp>
          <p:nvSpPr>
            <p:cNvPr id="37927" name="AutoShape 19"/>
            <p:cNvSpPr>
              <a:spLocks noChangeArrowheads="1"/>
            </p:cNvSpPr>
            <p:nvPr/>
          </p:nvSpPr>
          <p:spPr bwMode="auto">
            <a:xfrm>
              <a:off x="3896" y="1048"/>
              <a:ext cx="536" cy="160"/>
            </a:xfrm>
            <a:prstGeom prst="roundRect">
              <a:avLst>
                <a:gd name="adj" fmla="val 16667"/>
              </a:avLst>
            </a:prstGeom>
            <a:noFill/>
            <a:ln w="12700" algn="ctr">
              <a:solidFill>
                <a:srgbClr val="FFC000"/>
              </a:solidFill>
              <a:round/>
              <a:headEnd/>
              <a:tailEnd/>
            </a:ln>
          </p:spPr>
          <p:txBody>
            <a:bodyPr wrap="none" lIns="90488" tIns="44450" rIns="90488" bIns="44450" anchor="ctr"/>
            <a:lstStyle/>
            <a:p>
              <a:endParaRPr lang="en-PH"/>
            </a:p>
          </p:txBody>
        </p:sp>
        <p:sp>
          <p:nvSpPr>
            <p:cNvPr id="37928" name="AutoShape 20"/>
            <p:cNvSpPr>
              <a:spLocks noChangeArrowheads="1"/>
            </p:cNvSpPr>
            <p:nvPr/>
          </p:nvSpPr>
          <p:spPr bwMode="auto">
            <a:xfrm>
              <a:off x="3896" y="1336"/>
              <a:ext cx="536" cy="160"/>
            </a:xfrm>
            <a:prstGeom prst="roundRect">
              <a:avLst>
                <a:gd name="adj" fmla="val 16667"/>
              </a:avLst>
            </a:prstGeom>
            <a:noFill/>
            <a:ln w="12700" algn="ctr">
              <a:solidFill>
                <a:srgbClr val="FFC000"/>
              </a:solidFill>
              <a:round/>
              <a:headEnd/>
              <a:tailEnd/>
            </a:ln>
          </p:spPr>
          <p:txBody>
            <a:bodyPr wrap="none" lIns="90488" tIns="44450" rIns="90488" bIns="44450" anchor="ctr"/>
            <a:lstStyle/>
            <a:p>
              <a:endParaRPr lang="en-PH"/>
            </a:p>
          </p:txBody>
        </p:sp>
        <p:sp>
          <p:nvSpPr>
            <p:cNvPr id="37929" name="AutoShape 21"/>
            <p:cNvSpPr>
              <a:spLocks noChangeArrowheads="1"/>
            </p:cNvSpPr>
            <p:nvPr/>
          </p:nvSpPr>
          <p:spPr bwMode="auto">
            <a:xfrm>
              <a:off x="3896" y="1632"/>
              <a:ext cx="536" cy="160"/>
            </a:xfrm>
            <a:prstGeom prst="roundRect">
              <a:avLst>
                <a:gd name="adj" fmla="val 16667"/>
              </a:avLst>
            </a:prstGeom>
            <a:noFill/>
            <a:ln w="12700" algn="ctr">
              <a:solidFill>
                <a:srgbClr val="FFC000"/>
              </a:solidFill>
              <a:round/>
              <a:headEnd/>
              <a:tailEnd/>
            </a:ln>
          </p:spPr>
          <p:txBody>
            <a:bodyPr wrap="none" lIns="90488" tIns="44450" rIns="90488" bIns="44450" anchor="ctr"/>
            <a:lstStyle/>
            <a:p>
              <a:endParaRPr lang="en-PH"/>
            </a:p>
          </p:txBody>
        </p:sp>
        <p:sp>
          <p:nvSpPr>
            <p:cNvPr id="37930" name="AutoShape 22"/>
            <p:cNvSpPr>
              <a:spLocks noChangeArrowheads="1"/>
            </p:cNvSpPr>
            <p:nvPr/>
          </p:nvSpPr>
          <p:spPr bwMode="auto">
            <a:xfrm>
              <a:off x="4112" y="800"/>
              <a:ext cx="96" cy="112"/>
            </a:xfrm>
            <a:prstGeom prst="flowChartConnector">
              <a:avLst/>
            </a:prstGeom>
            <a:solidFill>
              <a:srgbClr val="333333"/>
            </a:solidFill>
            <a:ln w="12700" algn="ctr">
              <a:solidFill>
                <a:srgbClr val="FFC000"/>
              </a:solidFill>
              <a:round/>
              <a:headEnd/>
              <a:tailEnd/>
            </a:ln>
          </p:spPr>
          <p:txBody>
            <a:bodyPr wrap="none" lIns="90488" tIns="44450" rIns="90488" bIns="44450" anchor="ctr"/>
            <a:lstStyle/>
            <a:p>
              <a:endParaRPr lang="en-PH"/>
            </a:p>
          </p:txBody>
        </p:sp>
        <p:cxnSp>
          <p:nvCxnSpPr>
            <p:cNvPr id="37931" name="AutoShape 23"/>
            <p:cNvCxnSpPr>
              <a:cxnSpLocks noChangeShapeType="1"/>
              <a:stCxn id="37927" idx="2"/>
              <a:endCxn id="37928" idx="0"/>
            </p:cNvCxnSpPr>
            <p:nvPr/>
          </p:nvCxnSpPr>
          <p:spPr bwMode="auto">
            <a:xfrm>
              <a:off x="4164" y="1208"/>
              <a:ext cx="0" cy="128"/>
            </a:xfrm>
            <a:prstGeom prst="straightConnector1">
              <a:avLst/>
            </a:prstGeom>
            <a:noFill/>
            <a:ln w="12700">
              <a:solidFill>
                <a:srgbClr val="FFC000"/>
              </a:solidFill>
              <a:round/>
              <a:headEnd/>
              <a:tailEnd type="triangle" w="med" len="med"/>
            </a:ln>
          </p:spPr>
        </p:cxnSp>
        <p:cxnSp>
          <p:nvCxnSpPr>
            <p:cNvPr id="37932" name="AutoShape 24"/>
            <p:cNvCxnSpPr>
              <a:cxnSpLocks noChangeShapeType="1"/>
              <a:stCxn id="37928" idx="2"/>
              <a:endCxn id="37929" idx="0"/>
            </p:cNvCxnSpPr>
            <p:nvPr/>
          </p:nvCxnSpPr>
          <p:spPr bwMode="auto">
            <a:xfrm>
              <a:off x="4164" y="1496"/>
              <a:ext cx="0" cy="136"/>
            </a:xfrm>
            <a:prstGeom prst="straightConnector1">
              <a:avLst/>
            </a:prstGeom>
            <a:noFill/>
            <a:ln w="12700">
              <a:solidFill>
                <a:srgbClr val="FFC000"/>
              </a:solidFill>
              <a:round/>
              <a:headEnd/>
              <a:tailEnd type="triangle" w="med" len="med"/>
            </a:ln>
          </p:spPr>
        </p:cxnSp>
        <p:cxnSp>
          <p:nvCxnSpPr>
            <p:cNvPr id="37933" name="AutoShape 25"/>
            <p:cNvCxnSpPr>
              <a:cxnSpLocks noChangeShapeType="1"/>
              <a:endCxn id="37937" idx="0"/>
            </p:cNvCxnSpPr>
            <p:nvPr/>
          </p:nvCxnSpPr>
          <p:spPr bwMode="auto">
            <a:xfrm>
              <a:off x="4172" y="1784"/>
              <a:ext cx="0" cy="128"/>
            </a:xfrm>
            <a:prstGeom prst="straightConnector1">
              <a:avLst/>
            </a:prstGeom>
            <a:noFill/>
            <a:ln w="12700">
              <a:solidFill>
                <a:srgbClr val="FFC000"/>
              </a:solidFill>
              <a:round/>
              <a:headEnd/>
              <a:tailEnd type="triangle" w="med" len="med"/>
            </a:ln>
          </p:spPr>
        </p:cxnSp>
        <p:cxnSp>
          <p:nvCxnSpPr>
            <p:cNvPr id="37934" name="AutoShape 26"/>
            <p:cNvCxnSpPr>
              <a:cxnSpLocks noChangeShapeType="1"/>
              <a:stCxn id="37930" idx="4"/>
              <a:endCxn id="37927" idx="0"/>
            </p:cNvCxnSpPr>
            <p:nvPr/>
          </p:nvCxnSpPr>
          <p:spPr bwMode="auto">
            <a:xfrm>
              <a:off x="4160" y="912"/>
              <a:ext cx="4" cy="136"/>
            </a:xfrm>
            <a:prstGeom prst="straightConnector1">
              <a:avLst/>
            </a:prstGeom>
            <a:noFill/>
            <a:ln w="12700">
              <a:solidFill>
                <a:srgbClr val="FFC000"/>
              </a:solidFill>
              <a:round/>
              <a:headEnd/>
              <a:tailEnd type="triangle" w="med" len="med"/>
            </a:ln>
          </p:spPr>
        </p:cxnSp>
        <p:grpSp>
          <p:nvGrpSpPr>
            <p:cNvPr id="37935" name="Group 27"/>
            <p:cNvGrpSpPr>
              <a:grpSpLocks/>
            </p:cNvGrpSpPr>
            <p:nvPr/>
          </p:nvGrpSpPr>
          <p:grpSpPr bwMode="auto">
            <a:xfrm>
              <a:off x="4088" y="1912"/>
              <a:ext cx="168" cy="160"/>
              <a:chOff x="4712" y="1944"/>
              <a:chExt cx="168" cy="160"/>
            </a:xfrm>
          </p:grpSpPr>
          <p:sp>
            <p:nvSpPr>
              <p:cNvPr id="37936" name="AutoShape 28"/>
              <p:cNvSpPr>
                <a:spLocks noChangeArrowheads="1"/>
              </p:cNvSpPr>
              <p:nvPr/>
            </p:nvSpPr>
            <p:spPr bwMode="auto">
              <a:xfrm>
                <a:off x="4744" y="1968"/>
                <a:ext cx="96" cy="112"/>
              </a:xfrm>
              <a:prstGeom prst="flowChartConnector">
                <a:avLst/>
              </a:prstGeom>
              <a:solidFill>
                <a:srgbClr val="333333"/>
              </a:solidFill>
              <a:ln w="12700" algn="ctr">
                <a:solidFill>
                  <a:srgbClr val="FFC000"/>
                </a:solidFill>
                <a:round/>
                <a:headEnd/>
                <a:tailEnd/>
              </a:ln>
            </p:spPr>
            <p:txBody>
              <a:bodyPr wrap="none" lIns="90488" tIns="44450" rIns="90488" bIns="44450" anchor="ctr"/>
              <a:lstStyle/>
              <a:p>
                <a:endParaRPr lang="en-PH"/>
              </a:p>
            </p:txBody>
          </p:sp>
          <p:sp>
            <p:nvSpPr>
              <p:cNvPr id="37937" name="AutoShape 29"/>
              <p:cNvSpPr>
                <a:spLocks noChangeArrowheads="1"/>
              </p:cNvSpPr>
              <p:nvPr/>
            </p:nvSpPr>
            <p:spPr bwMode="auto">
              <a:xfrm>
                <a:off x="4712" y="1944"/>
                <a:ext cx="168" cy="160"/>
              </a:xfrm>
              <a:prstGeom prst="flowChartConnector">
                <a:avLst/>
              </a:prstGeom>
              <a:noFill/>
              <a:ln w="12700" algn="ctr">
                <a:solidFill>
                  <a:srgbClr val="FFC000"/>
                </a:solidFill>
                <a:round/>
                <a:headEnd/>
                <a:tailEnd/>
              </a:ln>
            </p:spPr>
            <p:txBody>
              <a:bodyPr wrap="none" lIns="90488" tIns="44450" rIns="90488" bIns="44450" anchor="ctr"/>
              <a:lstStyle/>
              <a:p>
                <a:endParaRPr lang="en-PH"/>
              </a:p>
            </p:txBody>
          </p:sp>
        </p:grpSp>
      </p:grpSp>
      <p:grpSp>
        <p:nvGrpSpPr>
          <p:cNvPr id="37894" name="Group 18"/>
          <p:cNvGrpSpPr>
            <a:grpSpLocks/>
          </p:cNvGrpSpPr>
          <p:nvPr/>
        </p:nvGrpSpPr>
        <p:grpSpPr bwMode="auto">
          <a:xfrm rot="-5400000">
            <a:off x="5818188" y="3330575"/>
            <a:ext cx="882650" cy="1911350"/>
            <a:chOff x="3896" y="912"/>
            <a:chExt cx="536" cy="1160"/>
          </a:xfrm>
        </p:grpSpPr>
        <p:sp>
          <p:nvSpPr>
            <p:cNvPr id="37917" name="AutoShape 19"/>
            <p:cNvSpPr>
              <a:spLocks noChangeArrowheads="1"/>
            </p:cNvSpPr>
            <p:nvPr/>
          </p:nvSpPr>
          <p:spPr bwMode="auto">
            <a:xfrm>
              <a:off x="3896" y="1048"/>
              <a:ext cx="536" cy="160"/>
            </a:xfrm>
            <a:prstGeom prst="roundRect">
              <a:avLst>
                <a:gd name="adj" fmla="val 16667"/>
              </a:avLst>
            </a:prstGeom>
            <a:noFill/>
            <a:ln w="12700" algn="ctr">
              <a:solidFill>
                <a:schemeClr val="accent2"/>
              </a:solidFill>
              <a:round/>
              <a:headEnd/>
              <a:tailEnd/>
            </a:ln>
          </p:spPr>
          <p:txBody>
            <a:bodyPr wrap="none" lIns="90488" tIns="44450" rIns="90488" bIns="44450" anchor="ctr"/>
            <a:lstStyle/>
            <a:p>
              <a:endParaRPr lang="en-PH"/>
            </a:p>
          </p:txBody>
        </p:sp>
        <p:sp>
          <p:nvSpPr>
            <p:cNvPr id="37918" name="AutoShape 20"/>
            <p:cNvSpPr>
              <a:spLocks noChangeArrowheads="1"/>
            </p:cNvSpPr>
            <p:nvPr/>
          </p:nvSpPr>
          <p:spPr bwMode="auto">
            <a:xfrm>
              <a:off x="3896" y="1336"/>
              <a:ext cx="536" cy="160"/>
            </a:xfrm>
            <a:prstGeom prst="roundRect">
              <a:avLst>
                <a:gd name="adj" fmla="val 16667"/>
              </a:avLst>
            </a:prstGeom>
            <a:noFill/>
            <a:ln w="12700" algn="ctr">
              <a:solidFill>
                <a:schemeClr val="accent2"/>
              </a:solidFill>
              <a:round/>
              <a:headEnd/>
              <a:tailEnd/>
            </a:ln>
          </p:spPr>
          <p:txBody>
            <a:bodyPr wrap="none" lIns="90488" tIns="44450" rIns="90488" bIns="44450" anchor="ctr"/>
            <a:lstStyle/>
            <a:p>
              <a:endParaRPr lang="en-PH"/>
            </a:p>
          </p:txBody>
        </p:sp>
        <p:sp>
          <p:nvSpPr>
            <p:cNvPr id="37919" name="AutoShape 21"/>
            <p:cNvSpPr>
              <a:spLocks noChangeArrowheads="1"/>
            </p:cNvSpPr>
            <p:nvPr/>
          </p:nvSpPr>
          <p:spPr bwMode="auto">
            <a:xfrm>
              <a:off x="3896" y="1632"/>
              <a:ext cx="536" cy="160"/>
            </a:xfrm>
            <a:prstGeom prst="roundRect">
              <a:avLst>
                <a:gd name="adj" fmla="val 16667"/>
              </a:avLst>
            </a:prstGeom>
            <a:noFill/>
            <a:ln w="12700" algn="ctr">
              <a:solidFill>
                <a:schemeClr val="accent2"/>
              </a:solidFill>
              <a:round/>
              <a:headEnd/>
              <a:tailEnd/>
            </a:ln>
          </p:spPr>
          <p:txBody>
            <a:bodyPr wrap="none" lIns="90488" tIns="44450" rIns="90488" bIns="44450" anchor="ctr"/>
            <a:lstStyle/>
            <a:p>
              <a:endParaRPr lang="en-PH"/>
            </a:p>
          </p:txBody>
        </p:sp>
        <p:cxnSp>
          <p:nvCxnSpPr>
            <p:cNvPr id="37920" name="AutoShape 23"/>
            <p:cNvCxnSpPr>
              <a:cxnSpLocks noChangeShapeType="1"/>
              <a:stCxn id="37917" idx="2"/>
              <a:endCxn id="37918" idx="0"/>
            </p:cNvCxnSpPr>
            <p:nvPr/>
          </p:nvCxnSpPr>
          <p:spPr bwMode="auto">
            <a:xfrm>
              <a:off x="4164" y="1208"/>
              <a:ext cx="0" cy="128"/>
            </a:xfrm>
            <a:prstGeom prst="straightConnector1">
              <a:avLst/>
            </a:prstGeom>
            <a:noFill/>
            <a:ln w="12700">
              <a:solidFill>
                <a:schemeClr val="accent2"/>
              </a:solidFill>
              <a:round/>
              <a:headEnd/>
              <a:tailEnd type="triangle" w="med" len="med"/>
            </a:ln>
          </p:spPr>
        </p:cxnSp>
        <p:cxnSp>
          <p:nvCxnSpPr>
            <p:cNvPr id="37921" name="AutoShape 24"/>
            <p:cNvCxnSpPr>
              <a:cxnSpLocks noChangeShapeType="1"/>
              <a:stCxn id="37918" idx="2"/>
              <a:endCxn id="37919" idx="0"/>
            </p:cNvCxnSpPr>
            <p:nvPr/>
          </p:nvCxnSpPr>
          <p:spPr bwMode="auto">
            <a:xfrm>
              <a:off x="4164" y="1496"/>
              <a:ext cx="0" cy="136"/>
            </a:xfrm>
            <a:prstGeom prst="straightConnector1">
              <a:avLst/>
            </a:prstGeom>
            <a:noFill/>
            <a:ln w="12700">
              <a:solidFill>
                <a:schemeClr val="accent2"/>
              </a:solidFill>
              <a:round/>
              <a:headEnd/>
              <a:tailEnd type="triangle" w="med" len="med"/>
            </a:ln>
          </p:spPr>
        </p:cxnSp>
        <p:cxnSp>
          <p:nvCxnSpPr>
            <p:cNvPr id="37922" name="AutoShape 25"/>
            <p:cNvCxnSpPr>
              <a:cxnSpLocks noChangeShapeType="1"/>
              <a:endCxn id="37926" idx="0"/>
            </p:cNvCxnSpPr>
            <p:nvPr/>
          </p:nvCxnSpPr>
          <p:spPr bwMode="auto">
            <a:xfrm>
              <a:off x="4172" y="1784"/>
              <a:ext cx="0" cy="128"/>
            </a:xfrm>
            <a:prstGeom prst="straightConnector1">
              <a:avLst/>
            </a:prstGeom>
            <a:noFill/>
            <a:ln w="12700">
              <a:solidFill>
                <a:schemeClr val="accent2"/>
              </a:solidFill>
              <a:round/>
              <a:headEnd/>
              <a:tailEnd type="triangle" w="med" len="med"/>
            </a:ln>
          </p:spPr>
        </p:cxnSp>
        <p:cxnSp>
          <p:nvCxnSpPr>
            <p:cNvPr id="37923" name="AutoShape 26"/>
            <p:cNvCxnSpPr>
              <a:cxnSpLocks noChangeShapeType="1"/>
              <a:endCxn id="37917" idx="0"/>
            </p:cNvCxnSpPr>
            <p:nvPr/>
          </p:nvCxnSpPr>
          <p:spPr bwMode="auto">
            <a:xfrm>
              <a:off x="4160" y="912"/>
              <a:ext cx="4" cy="136"/>
            </a:xfrm>
            <a:prstGeom prst="straightConnector1">
              <a:avLst/>
            </a:prstGeom>
            <a:noFill/>
            <a:ln w="12700">
              <a:solidFill>
                <a:schemeClr val="accent2"/>
              </a:solidFill>
              <a:round/>
              <a:headEnd/>
              <a:tailEnd type="triangle" w="med" len="med"/>
            </a:ln>
          </p:spPr>
        </p:cxnSp>
        <p:grpSp>
          <p:nvGrpSpPr>
            <p:cNvPr id="37924" name="Group 27"/>
            <p:cNvGrpSpPr>
              <a:grpSpLocks/>
            </p:cNvGrpSpPr>
            <p:nvPr/>
          </p:nvGrpSpPr>
          <p:grpSpPr bwMode="auto">
            <a:xfrm>
              <a:off x="4088" y="1912"/>
              <a:ext cx="168" cy="160"/>
              <a:chOff x="4712" y="1944"/>
              <a:chExt cx="168" cy="160"/>
            </a:xfrm>
          </p:grpSpPr>
          <p:sp>
            <p:nvSpPr>
              <p:cNvPr id="37925" name="AutoShape 28"/>
              <p:cNvSpPr>
                <a:spLocks noChangeArrowheads="1"/>
              </p:cNvSpPr>
              <p:nvPr/>
            </p:nvSpPr>
            <p:spPr bwMode="auto">
              <a:xfrm>
                <a:off x="4744" y="1968"/>
                <a:ext cx="96" cy="112"/>
              </a:xfrm>
              <a:prstGeom prst="flowChartConnector">
                <a:avLst/>
              </a:prstGeom>
              <a:solidFill>
                <a:srgbClr val="333333"/>
              </a:solidFill>
              <a:ln w="12700" algn="ctr">
                <a:solidFill>
                  <a:schemeClr val="accent2"/>
                </a:solidFill>
                <a:round/>
                <a:headEnd/>
                <a:tailEnd/>
              </a:ln>
            </p:spPr>
            <p:txBody>
              <a:bodyPr wrap="none" lIns="90488" tIns="44450" rIns="90488" bIns="44450" anchor="ctr"/>
              <a:lstStyle/>
              <a:p>
                <a:endParaRPr lang="en-PH"/>
              </a:p>
            </p:txBody>
          </p:sp>
          <p:sp>
            <p:nvSpPr>
              <p:cNvPr id="37926" name="AutoShape 29"/>
              <p:cNvSpPr>
                <a:spLocks noChangeArrowheads="1"/>
              </p:cNvSpPr>
              <p:nvPr/>
            </p:nvSpPr>
            <p:spPr bwMode="auto">
              <a:xfrm>
                <a:off x="4712" y="1944"/>
                <a:ext cx="168" cy="160"/>
              </a:xfrm>
              <a:prstGeom prst="flowChartConnector">
                <a:avLst/>
              </a:prstGeom>
              <a:noFill/>
              <a:ln w="12700" algn="ctr">
                <a:solidFill>
                  <a:schemeClr val="accent2"/>
                </a:solidFill>
                <a:round/>
                <a:headEnd/>
                <a:tailEnd/>
              </a:ln>
            </p:spPr>
            <p:txBody>
              <a:bodyPr wrap="none" lIns="90488" tIns="44450" rIns="90488" bIns="44450" anchor="ctr"/>
              <a:lstStyle/>
              <a:p>
                <a:endParaRPr lang="en-PH"/>
              </a:p>
            </p:txBody>
          </p:sp>
        </p:grpSp>
      </p:grpSp>
      <p:grpSp>
        <p:nvGrpSpPr>
          <p:cNvPr id="37895" name="Group 5"/>
          <p:cNvGrpSpPr>
            <a:grpSpLocks/>
          </p:cNvGrpSpPr>
          <p:nvPr/>
        </p:nvGrpSpPr>
        <p:grpSpPr bwMode="auto">
          <a:xfrm>
            <a:off x="3279775" y="3071813"/>
            <a:ext cx="2025650" cy="1782762"/>
            <a:chOff x="4184" y="1832"/>
            <a:chExt cx="1320" cy="1128"/>
          </a:xfrm>
        </p:grpSpPr>
        <p:sp>
          <p:nvSpPr>
            <p:cNvPr id="37907" name="AutoShape 7"/>
            <p:cNvSpPr>
              <a:spLocks noChangeArrowheads="1"/>
            </p:cNvSpPr>
            <p:nvPr/>
          </p:nvSpPr>
          <p:spPr bwMode="auto">
            <a:xfrm>
              <a:off x="4792" y="2848"/>
              <a:ext cx="96" cy="112"/>
            </a:xfrm>
            <a:prstGeom prst="flowChartConnector">
              <a:avLst/>
            </a:prstGeom>
            <a:solidFill>
              <a:srgbClr val="333333"/>
            </a:solidFill>
            <a:ln w="12700" algn="ctr">
              <a:solidFill>
                <a:srgbClr val="00B050"/>
              </a:solidFill>
              <a:round/>
              <a:headEnd/>
              <a:tailEnd/>
            </a:ln>
          </p:spPr>
          <p:txBody>
            <a:bodyPr wrap="none" lIns="90488" tIns="44450" rIns="90488" bIns="44450" anchor="ctr"/>
            <a:lstStyle/>
            <a:p>
              <a:endParaRPr lang="en-PH"/>
            </a:p>
          </p:txBody>
        </p:sp>
        <p:sp>
          <p:nvSpPr>
            <p:cNvPr id="37908" name="AutoShape 9"/>
            <p:cNvSpPr>
              <a:spLocks noChangeArrowheads="1"/>
            </p:cNvSpPr>
            <p:nvPr/>
          </p:nvSpPr>
          <p:spPr bwMode="auto">
            <a:xfrm>
              <a:off x="4184" y="2536"/>
              <a:ext cx="536" cy="160"/>
            </a:xfrm>
            <a:prstGeom prst="roundRect">
              <a:avLst>
                <a:gd name="adj" fmla="val 16667"/>
              </a:avLst>
            </a:prstGeom>
            <a:noFill/>
            <a:ln w="12700" algn="ctr">
              <a:solidFill>
                <a:srgbClr val="00B050"/>
              </a:solidFill>
              <a:round/>
              <a:headEnd/>
              <a:tailEnd/>
            </a:ln>
          </p:spPr>
          <p:txBody>
            <a:bodyPr wrap="none" lIns="90488" tIns="44450" rIns="90488" bIns="44450" anchor="ctr"/>
            <a:lstStyle/>
            <a:p>
              <a:endParaRPr lang="en-PH"/>
            </a:p>
          </p:txBody>
        </p:sp>
        <p:sp>
          <p:nvSpPr>
            <p:cNvPr id="37909" name="AutoShape 10"/>
            <p:cNvSpPr>
              <a:spLocks noChangeArrowheads="1"/>
            </p:cNvSpPr>
            <p:nvPr/>
          </p:nvSpPr>
          <p:spPr bwMode="auto">
            <a:xfrm>
              <a:off x="4968" y="2528"/>
              <a:ext cx="536" cy="160"/>
            </a:xfrm>
            <a:prstGeom prst="roundRect">
              <a:avLst>
                <a:gd name="adj" fmla="val 16667"/>
              </a:avLst>
            </a:prstGeom>
            <a:noFill/>
            <a:ln w="12700" algn="ctr">
              <a:solidFill>
                <a:srgbClr val="00B050"/>
              </a:solidFill>
              <a:round/>
              <a:headEnd/>
              <a:tailEnd/>
            </a:ln>
          </p:spPr>
          <p:txBody>
            <a:bodyPr wrap="none" lIns="90488" tIns="44450" rIns="90488" bIns="44450" anchor="ctr"/>
            <a:lstStyle/>
            <a:p>
              <a:endParaRPr lang="en-PH"/>
            </a:p>
          </p:txBody>
        </p:sp>
        <p:sp>
          <p:nvSpPr>
            <p:cNvPr id="37910" name="AutoShape 11"/>
            <p:cNvSpPr>
              <a:spLocks noChangeArrowheads="1"/>
            </p:cNvSpPr>
            <p:nvPr/>
          </p:nvSpPr>
          <p:spPr bwMode="auto">
            <a:xfrm>
              <a:off x="4680" y="2064"/>
              <a:ext cx="312" cy="296"/>
            </a:xfrm>
            <a:prstGeom prst="diamond">
              <a:avLst/>
            </a:prstGeom>
            <a:noFill/>
            <a:ln w="12700" algn="ctr">
              <a:solidFill>
                <a:srgbClr val="00B050"/>
              </a:solidFill>
              <a:miter lim="800000"/>
              <a:headEnd/>
              <a:tailEnd/>
            </a:ln>
          </p:spPr>
          <p:txBody>
            <a:bodyPr wrap="none" lIns="90488" tIns="44450" rIns="90488" bIns="44450" anchor="ctr"/>
            <a:lstStyle/>
            <a:p>
              <a:endParaRPr lang="en-PH"/>
            </a:p>
          </p:txBody>
        </p:sp>
        <p:cxnSp>
          <p:nvCxnSpPr>
            <p:cNvPr id="37911" name="AutoShape 12"/>
            <p:cNvCxnSpPr>
              <a:cxnSpLocks noChangeShapeType="1"/>
              <a:stCxn id="37910" idx="3"/>
              <a:endCxn id="37909" idx="0"/>
            </p:cNvCxnSpPr>
            <p:nvPr/>
          </p:nvCxnSpPr>
          <p:spPr bwMode="auto">
            <a:xfrm>
              <a:off x="4992" y="2212"/>
              <a:ext cx="244" cy="316"/>
            </a:xfrm>
            <a:prstGeom prst="bentConnector2">
              <a:avLst/>
            </a:prstGeom>
            <a:noFill/>
            <a:ln w="12700">
              <a:solidFill>
                <a:srgbClr val="00B050"/>
              </a:solidFill>
              <a:miter lim="800000"/>
              <a:headEnd/>
              <a:tailEnd type="triangle" w="med" len="med"/>
            </a:ln>
          </p:spPr>
        </p:cxnSp>
        <p:cxnSp>
          <p:nvCxnSpPr>
            <p:cNvPr id="37912" name="AutoShape 13"/>
            <p:cNvCxnSpPr>
              <a:cxnSpLocks noChangeShapeType="1"/>
              <a:stCxn id="37910" idx="1"/>
              <a:endCxn id="37908" idx="0"/>
            </p:cNvCxnSpPr>
            <p:nvPr/>
          </p:nvCxnSpPr>
          <p:spPr bwMode="auto">
            <a:xfrm rot="10800000" flipV="1">
              <a:off x="4452" y="2212"/>
              <a:ext cx="228" cy="324"/>
            </a:xfrm>
            <a:prstGeom prst="bentConnector2">
              <a:avLst/>
            </a:prstGeom>
            <a:noFill/>
            <a:ln w="12700">
              <a:solidFill>
                <a:srgbClr val="00B050"/>
              </a:solidFill>
              <a:miter lim="800000"/>
              <a:headEnd/>
              <a:tailEnd type="triangle" w="med" len="med"/>
            </a:ln>
          </p:spPr>
        </p:cxnSp>
        <p:cxnSp>
          <p:nvCxnSpPr>
            <p:cNvPr id="37913" name="AutoShape 14"/>
            <p:cNvCxnSpPr>
              <a:cxnSpLocks noChangeShapeType="1"/>
              <a:stCxn id="37908" idx="2"/>
            </p:cNvCxnSpPr>
            <p:nvPr/>
          </p:nvCxnSpPr>
          <p:spPr bwMode="auto">
            <a:xfrm rot="16200000" flipH="1">
              <a:off x="4502" y="2646"/>
              <a:ext cx="208" cy="308"/>
            </a:xfrm>
            <a:prstGeom prst="bentConnector2">
              <a:avLst/>
            </a:prstGeom>
            <a:noFill/>
            <a:ln w="12700">
              <a:solidFill>
                <a:srgbClr val="00B050"/>
              </a:solidFill>
              <a:miter lim="800000"/>
              <a:headEnd/>
              <a:tailEnd type="triangle" w="med" len="med"/>
            </a:ln>
          </p:spPr>
        </p:cxnSp>
        <p:cxnSp>
          <p:nvCxnSpPr>
            <p:cNvPr id="37914" name="AutoShape 15"/>
            <p:cNvCxnSpPr>
              <a:cxnSpLocks noChangeShapeType="1"/>
              <a:stCxn id="37909" idx="2"/>
            </p:cNvCxnSpPr>
            <p:nvPr/>
          </p:nvCxnSpPr>
          <p:spPr bwMode="auto">
            <a:xfrm rot="5400000">
              <a:off x="4980" y="2640"/>
              <a:ext cx="208" cy="304"/>
            </a:xfrm>
            <a:prstGeom prst="bentConnector2">
              <a:avLst/>
            </a:prstGeom>
            <a:noFill/>
            <a:ln w="12700">
              <a:solidFill>
                <a:srgbClr val="00B050"/>
              </a:solidFill>
              <a:miter lim="800000"/>
              <a:headEnd/>
              <a:tailEnd type="triangle" w="med" len="med"/>
            </a:ln>
          </p:spPr>
        </p:cxnSp>
        <p:sp>
          <p:nvSpPr>
            <p:cNvPr id="37915" name="AutoShape 16"/>
            <p:cNvSpPr>
              <a:spLocks noChangeArrowheads="1"/>
            </p:cNvSpPr>
            <p:nvPr/>
          </p:nvSpPr>
          <p:spPr bwMode="auto">
            <a:xfrm>
              <a:off x="4792" y="1832"/>
              <a:ext cx="96" cy="112"/>
            </a:xfrm>
            <a:prstGeom prst="flowChartConnector">
              <a:avLst/>
            </a:prstGeom>
            <a:solidFill>
              <a:srgbClr val="333333"/>
            </a:solidFill>
            <a:ln w="12700" algn="ctr">
              <a:solidFill>
                <a:srgbClr val="00B050"/>
              </a:solidFill>
              <a:round/>
              <a:headEnd/>
              <a:tailEnd/>
            </a:ln>
          </p:spPr>
          <p:txBody>
            <a:bodyPr wrap="none" lIns="90488" tIns="44450" rIns="90488" bIns="44450" anchor="ctr"/>
            <a:lstStyle/>
            <a:p>
              <a:endParaRPr lang="en-PH"/>
            </a:p>
          </p:txBody>
        </p:sp>
        <p:cxnSp>
          <p:nvCxnSpPr>
            <p:cNvPr id="37916" name="AutoShape 17"/>
            <p:cNvCxnSpPr>
              <a:cxnSpLocks noChangeShapeType="1"/>
              <a:stCxn id="37915" idx="4"/>
              <a:endCxn id="37910" idx="0"/>
            </p:cNvCxnSpPr>
            <p:nvPr/>
          </p:nvCxnSpPr>
          <p:spPr bwMode="auto">
            <a:xfrm flipH="1">
              <a:off x="4836" y="1944"/>
              <a:ext cx="4" cy="120"/>
            </a:xfrm>
            <a:prstGeom prst="straightConnector1">
              <a:avLst/>
            </a:prstGeom>
            <a:noFill/>
            <a:ln w="12700">
              <a:solidFill>
                <a:srgbClr val="00B050"/>
              </a:solidFill>
              <a:round/>
              <a:headEnd/>
              <a:tailEnd type="triangle" w="med" len="med"/>
            </a:ln>
          </p:spPr>
        </p:cxnSp>
      </p:grpSp>
      <p:grpSp>
        <p:nvGrpSpPr>
          <p:cNvPr id="37896" name="Group 18"/>
          <p:cNvGrpSpPr>
            <a:grpSpLocks/>
          </p:cNvGrpSpPr>
          <p:nvPr/>
        </p:nvGrpSpPr>
        <p:grpSpPr bwMode="auto">
          <a:xfrm rot="5400000" flipH="1">
            <a:off x="1907382" y="3377406"/>
            <a:ext cx="882650" cy="1909763"/>
            <a:chOff x="3896" y="912"/>
            <a:chExt cx="536" cy="1160"/>
          </a:xfrm>
        </p:grpSpPr>
        <p:sp>
          <p:nvSpPr>
            <p:cNvPr id="55" name="AutoShape 19"/>
            <p:cNvSpPr>
              <a:spLocks noChangeArrowheads="1"/>
            </p:cNvSpPr>
            <p:nvPr/>
          </p:nvSpPr>
          <p:spPr bwMode="auto">
            <a:xfrm>
              <a:off x="3896" y="1035"/>
              <a:ext cx="536" cy="159"/>
            </a:xfrm>
            <a:prstGeom prst="roundRect">
              <a:avLst>
                <a:gd name="adj" fmla="val 16667"/>
              </a:avLst>
            </a:prstGeom>
            <a:noFill/>
            <a:ln w="12700" algn="ctr">
              <a:solidFill>
                <a:schemeClr val="accent1">
                  <a:lumMod val="75000"/>
                </a:schemeClr>
              </a:solidFill>
              <a:round/>
              <a:headEnd/>
              <a:tailEnd/>
            </a:ln>
          </p:spPr>
          <p:txBody>
            <a:bodyPr wrap="none" lIns="90488" tIns="44450" rIns="90488" bIns="44450" anchor="ctr"/>
            <a:lstStyle/>
            <a:p>
              <a:pPr>
                <a:defRPr/>
              </a:pPr>
              <a:endParaRPr lang="en-PH"/>
            </a:p>
          </p:txBody>
        </p:sp>
        <p:sp>
          <p:nvSpPr>
            <p:cNvPr id="56" name="AutoShape 20"/>
            <p:cNvSpPr>
              <a:spLocks noChangeArrowheads="1"/>
            </p:cNvSpPr>
            <p:nvPr/>
          </p:nvSpPr>
          <p:spPr bwMode="auto">
            <a:xfrm>
              <a:off x="3896" y="1323"/>
              <a:ext cx="536" cy="158"/>
            </a:xfrm>
            <a:prstGeom prst="roundRect">
              <a:avLst>
                <a:gd name="adj" fmla="val 16667"/>
              </a:avLst>
            </a:prstGeom>
            <a:noFill/>
            <a:ln w="12700" algn="ctr">
              <a:solidFill>
                <a:schemeClr val="accent1">
                  <a:lumMod val="75000"/>
                </a:schemeClr>
              </a:solidFill>
              <a:round/>
              <a:headEnd/>
              <a:tailEnd/>
            </a:ln>
          </p:spPr>
          <p:txBody>
            <a:bodyPr wrap="none" lIns="90488" tIns="44450" rIns="90488" bIns="44450" anchor="ctr"/>
            <a:lstStyle/>
            <a:p>
              <a:pPr>
                <a:defRPr/>
              </a:pPr>
              <a:endParaRPr lang="en-PH"/>
            </a:p>
          </p:txBody>
        </p:sp>
        <p:sp>
          <p:nvSpPr>
            <p:cNvPr id="57" name="AutoShape 21"/>
            <p:cNvSpPr>
              <a:spLocks noChangeArrowheads="1"/>
            </p:cNvSpPr>
            <p:nvPr/>
          </p:nvSpPr>
          <p:spPr bwMode="auto">
            <a:xfrm>
              <a:off x="3896" y="1627"/>
              <a:ext cx="536" cy="150"/>
            </a:xfrm>
            <a:prstGeom prst="roundRect">
              <a:avLst>
                <a:gd name="adj" fmla="val 16667"/>
              </a:avLst>
            </a:prstGeom>
            <a:noFill/>
            <a:ln w="12700" algn="ctr">
              <a:solidFill>
                <a:schemeClr val="accent1">
                  <a:lumMod val="75000"/>
                </a:schemeClr>
              </a:solidFill>
              <a:round/>
              <a:headEnd/>
              <a:tailEnd/>
            </a:ln>
          </p:spPr>
          <p:txBody>
            <a:bodyPr wrap="none" lIns="90488" tIns="44450" rIns="90488" bIns="44450" anchor="ctr"/>
            <a:lstStyle/>
            <a:p>
              <a:pPr>
                <a:defRPr/>
              </a:pPr>
              <a:endParaRPr lang="en-PH"/>
            </a:p>
          </p:txBody>
        </p:sp>
        <p:cxnSp>
          <p:nvCxnSpPr>
            <p:cNvPr id="58" name="AutoShape 23"/>
            <p:cNvCxnSpPr>
              <a:cxnSpLocks noChangeShapeType="1"/>
              <a:stCxn id="55" idx="2"/>
              <a:endCxn id="56" idx="0"/>
            </p:cNvCxnSpPr>
            <p:nvPr/>
          </p:nvCxnSpPr>
          <p:spPr bwMode="auto">
            <a:xfrm>
              <a:off x="4164" y="1208"/>
              <a:ext cx="0" cy="128"/>
            </a:xfrm>
            <a:prstGeom prst="straightConnector1">
              <a:avLst/>
            </a:prstGeom>
            <a:noFill/>
            <a:ln w="12700">
              <a:solidFill>
                <a:schemeClr val="accent1">
                  <a:lumMod val="75000"/>
                </a:schemeClr>
              </a:solidFill>
              <a:round/>
              <a:headEnd/>
              <a:tailEnd type="triangle" w="med" len="med"/>
            </a:ln>
          </p:spPr>
        </p:cxnSp>
        <p:cxnSp>
          <p:nvCxnSpPr>
            <p:cNvPr id="59" name="AutoShape 24"/>
            <p:cNvCxnSpPr>
              <a:cxnSpLocks noChangeShapeType="1"/>
              <a:stCxn id="56" idx="2"/>
              <a:endCxn id="57" idx="0"/>
            </p:cNvCxnSpPr>
            <p:nvPr/>
          </p:nvCxnSpPr>
          <p:spPr bwMode="auto">
            <a:xfrm>
              <a:off x="4164" y="1496"/>
              <a:ext cx="0" cy="136"/>
            </a:xfrm>
            <a:prstGeom prst="straightConnector1">
              <a:avLst/>
            </a:prstGeom>
            <a:noFill/>
            <a:ln w="12700">
              <a:solidFill>
                <a:schemeClr val="accent1">
                  <a:lumMod val="75000"/>
                </a:schemeClr>
              </a:solidFill>
              <a:round/>
              <a:headEnd/>
              <a:tailEnd type="triangle" w="med" len="med"/>
            </a:ln>
          </p:spPr>
        </p:cxnSp>
        <p:cxnSp>
          <p:nvCxnSpPr>
            <p:cNvPr id="60" name="AutoShape 25"/>
            <p:cNvCxnSpPr>
              <a:cxnSpLocks noChangeShapeType="1"/>
              <a:endCxn id="64" idx="0"/>
            </p:cNvCxnSpPr>
            <p:nvPr/>
          </p:nvCxnSpPr>
          <p:spPr bwMode="auto">
            <a:xfrm>
              <a:off x="4172" y="1784"/>
              <a:ext cx="0" cy="128"/>
            </a:xfrm>
            <a:prstGeom prst="straightConnector1">
              <a:avLst/>
            </a:prstGeom>
            <a:noFill/>
            <a:ln w="12700">
              <a:solidFill>
                <a:schemeClr val="accent1">
                  <a:lumMod val="75000"/>
                </a:schemeClr>
              </a:solidFill>
              <a:round/>
              <a:headEnd/>
              <a:tailEnd type="triangle" w="med" len="med"/>
            </a:ln>
          </p:spPr>
        </p:cxnSp>
        <p:cxnSp>
          <p:nvCxnSpPr>
            <p:cNvPr id="61" name="AutoShape 26"/>
            <p:cNvCxnSpPr>
              <a:cxnSpLocks noChangeShapeType="1"/>
              <a:endCxn id="55" idx="0"/>
            </p:cNvCxnSpPr>
            <p:nvPr/>
          </p:nvCxnSpPr>
          <p:spPr bwMode="auto">
            <a:xfrm>
              <a:off x="4160" y="912"/>
              <a:ext cx="4" cy="136"/>
            </a:xfrm>
            <a:prstGeom prst="straightConnector1">
              <a:avLst/>
            </a:prstGeom>
            <a:noFill/>
            <a:ln w="12700">
              <a:solidFill>
                <a:schemeClr val="accent1">
                  <a:lumMod val="75000"/>
                </a:schemeClr>
              </a:solidFill>
              <a:round/>
              <a:headEnd/>
              <a:tailEnd type="triangle" w="med" len="med"/>
            </a:ln>
          </p:spPr>
        </p:cxnSp>
        <p:grpSp>
          <p:nvGrpSpPr>
            <p:cNvPr id="37904" name="Group 27"/>
            <p:cNvGrpSpPr>
              <a:grpSpLocks/>
            </p:cNvGrpSpPr>
            <p:nvPr/>
          </p:nvGrpSpPr>
          <p:grpSpPr bwMode="auto">
            <a:xfrm>
              <a:off x="4088" y="1912"/>
              <a:ext cx="168" cy="160"/>
              <a:chOff x="4712" y="1944"/>
              <a:chExt cx="168" cy="160"/>
            </a:xfrm>
          </p:grpSpPr>
          <p:sp>
            <p:nvSpPr>
              <p:cNvPr id="63" name="AutoShape 28"/>
              <p:cNvSpPr>
                <a:spLocks noChangeArrowheads="1"/>
              </p:cNvSpPr>
              <p:nvPr/>
            </p:nvSpPr>
            <p:spPr bwMode="auto">
              <a:xfrm>
                <a:off x="4744" y="1955"/>
                <a:ext cx="96" cy="115"/>
              </a:xfrm>
              <a:prstGeom prst="flowChartConnector">
                <a:avLst/>
              </a:prstGeom>
              <a:solidFill>
                <a:srgbClr val="333333"/>
              </a:solidFill>
              <a:ln w="12700" algn="ctr">
                <a:solidFill>
                  <a:schemeClr val="accent1">
                    <a:lumMod val="75000"/>
                  </a:schemeClr>
                </a:solidFill>
                <a:round/>
                <a:headEnd/>
                <a:tailEnd/>
              </a:ln>
            </p:spPr>
            <p:txBody>
              <a:bodyPr wrap="none" lIns="90488" tIns="44450" rIns="90488" bIns="44450" anchor="ctr"/>
              <a:lstStyle/>
              <a:p>
                <a:pPr>
                  <a:defRPr/>
                </a:pPr>
                <a:endParaRPr lang="en-PH"/>
              </a:p>
            </p:txBody>
          </p:sp>
          <p:sp>
            <p:nvSpPr>
              <p:cNvPr id="64" name="AutoShape 29"/>
              <p:cNvSpPr>
                <a:spLocks noChangeArrowheads="1"/>
              </p:cNvSpPr>
              <p:nvPr/>
            </p:nvSpPr>
            <p:spPr bwMode="auto">
              <a:xfrm>
                <a:off x="4712" y="1930"/>
                <a:ext cx="168" cy="160"/>
              </a:xfrm>
              <a:prstGeom prst="flowChartConnector">
                <a:avLst/>
              </a:prstGeom>
              <a:noFill/>
              <a:ln w="12700" algn="ctr">
                <a:solidFill>
                  <a:schemeClr val="accent1">
                    <a:lumMod val="75000"/>
                  </a:schemeClr>
                </a:solidFill>
                <a:round/>
                <a:headEnd/>
                <a:tailEnd/>
              </a:ln>
            </p:spPr>
            <p:txBody>
              <a:bodyPr wrap="none" lIns="90488" tIns="44450" rIns="90488" bIns="44450" anchor="ctr"/>
              <a:lstStyle/>
              <a:p>
                <a:pPr>
                  <a:defRPr/>
                </a:pPr>
                <a:endParaRPr lang="en-PH"/>
              </a:p>
            </p:txBody>
          </p:sp>
        </p:gr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5D43F31-D88A-4300-AEFD-D3DA0329709C}" type="slidenum">
              <a:rPr lang="en-US"/>
              <a:pPr algn="r" eaLnBrk="0" hangingPunct="0">
                <a:spcBef>
                  <a:spcPct val="0"/>
                </a:spcBef>
                <a:buClrTx/>
              </a:pPr>
              <a:t>35</a:t>
            </a:fld>
            <a:endParaRPr lang="en-US"/>
          </a:p>
        </p:txBody>
      </p:sp>
      <p:sp>
        <p:nvSpPr>
          <p:cNvPr id="38915" name="Rectangle 2"/>
          <p:cNvSpPr>
            <a:spLocks noGrp="1" noChangeArrowheads="1"/>
          </p:cNvSpPr>
          <p:nvPr>
            <p:ph type="title" idx="4294967295"/>
          </p:nvPr>
        </p:nvSpPr>
        <p:spPr/>
        <p:txBody>
          <a:bodyPr/>
          <a:lstStyle/>
          <a:p>
            <a:pPr eaLnBrk="1" hangingPunct="1"/>
            <a:r>
              <a:rPr lang="en-GB" smtClean="0"/>
              <a:t>Types of Flow Control</a:t>
            </a:r>
            <a:endParaRPr lang="en-US" smtClean="0"/>
          </a:p>
        </p:txBody>
      </p:sp>
      <p:sp>
        <p:nvSpPr>
          <p:cNvPr id="38916" name="Rectangle 3"/>
          <p:cNvSpPr>
            <a:spLocks noGrp="1" noChangeArrowheads="1"/>
          </p:cNvSpPr>
          <p:nvPr>
            <p:ph type="body" idx="4294967295"/>
          </p:nvPr>
        </p:nvSpPr>
        <p:spPr/>
        <p:txBody>
          <a:bodyPr lIns="90488" tIns="44450" rIns="90488" bIns="44450"/>
          <a:lstStyle/>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38917" name="Rectangle 4"/>
          <p:cNvSpPr>
            <a:spLocks noChangeArrowheads="1"/>
          </p:cNvSpPr>
          <p:nvPr/>
        </p:nvSpPr>
        <p:spPr bwMode="auto">
          <a:xfrm>
            <a:off x="271463" y="1238250"/>
            <a:ext cx="5186362" cy="4975225"/>
          </a:xfrm>
          <a:prstGeom prst="rect">
            <a:avLst/>
          </a:prstGeom>
          <a:noFill/>
          <a:ln w="12700">
            <a:noFill/>
            <a:miter lim="800000"/>
            <a:headEnd/>
            <a:tailEnd/>
          </a:ln>
        </p:spPr>
        <p:txBody>
          <a:bodyPr lIns="90488" tIns="44450" rIns="90488" bIns="44450"/>
          <a:lstStyle/>
          <a:p>
            <a:pPr marL="876300" lvl="1" indent="-419100" algn="l">
              <a:lnSpc>
                <a:spcPct val="90000"/>
              </a:lnSpc>
              <a:spcBef>
                <a:spcPct val="0"/>
              </a:spcBef>
              <a:buClrTx/>
            </a:pPr>
            <a:endParaRPr lang="en-GB" sz="2400"/>
          </a:p>
          <a:p>
            <a:pPr marL="457200" indent="-457200" algn="l">
              <a:lnSpc>
                <a:spcPct val="90000"/>
              </a:lnSpc>
              <a:spcBef>
                <a:spcPct val="0"/>
              </a:spcBef>
              <a:buClrTx/>
              <a:buFontTx/>
              <a:buChar char="•"/>
            </a:pPr>
            <a:r>
              <a:rPr lang="en-GB" sz="2400" b="1" i="1"/>
              <a:t>Sequential </a:t>
            </a:r>
            <a:r>
              <a:rPr lang="en-GB" sz="2400"/>
              <a:t>statements are executed in the order they are written</a:t>
            </a:r>
          </a:p>
          <a:p>
            <a:pPr marL="876300" lvl="1" indent="-419100" algn="l">
              <a:lnSpc>
                <a:spcPct val="90000"/>
              </a:lnSpc>
              <a:spcBef>
                <a:spcPct val="0"/>
              </a:spcBef>
              <a:buClrTx/>
              <a:buFontTx/>
              <a:buChar char="•"/>
            </a:pPr>
            <a:endParaRPr lang="en-GB" sz="2200"/>
          </a:p>
          <a:p>
            <a:pPr marL="457200" indent="-457200" algn="l">
              <a:lnSpc>
                <a:spcPct val="90000"/>
              </a:lnSpc>
              <a:spcBef>
                <a:spcPct val="0"/>
              </a:spcBef>
              <a:buClrTx/>
              <a:buFontTx/>
              <a:buChar char="•"/>
            </a:pPr>
            <a:r>
              <a:rPr lang="en-GB" sz="2400"/>
              <a:t>This is the default flow of a program as instructions are executed in the order they appear</a:t>
            </a:r>
          </a:p>
          <a:p>
            <a:pPr marL="457200" indent="-457200" algn="l">
              <a:lnSpc>
                <a:spcPct val="90000"/>
              </a:lnSpc>
              <a:spcBef>
                <a:spcPct val="0"/>
              </a:spcBef>
              <a:buClrTx/>
              <a:buFontTx/>
              <a:buAutoNum type="arabicPeriod"/>
            </a:pPr>
            <a:endParaRPr lang="en-GB" sz="2400"/>
          </a:p>
          <a:p>
            <a:pPr marL="457200" indent="-457200" algn="l">
              <a:lnSpc>
                <a:spcPct val="90000"/>
              </a:lnSpc>
              <a:buFontTx/>
              <a:buChar char="•"/>
            </a:pPr>
            <a:endParaRPr lang="en-US" sz="2400"/>
          </a:p>
        </p:txBody>
      </p:sp>
      <p:grpSp>
        <p:nvGrpSpPr>
          <p:cNvPr id="38918" name="Group 18"/>
          <p:cNvGrpSpPr>
            <a:grpSpLocks/>
          </p:cNvGrpSpPr>
          <p:nvPr/>
        </p:nvGrpSpPr>
        <p:grpSpPr bwMode="auto">
          <a:xfrm>
            <a:off x="5940425" y="1673225"/>
            <a:ext cx="1712913" cy="4067175"/>
            <a:chOff x="3896" y="800"/>
            <a:chExt cx="536" cy="1272"/>
          </a:xfrm>
        </p:grpSpPr>
        <p:sp>
          <p:nvSpPr>
            <p:cNvPr id="38919" name="AutoShape 19"/>
            <p:cNvSpPr>
              <a:spLocks noChangeArrowheads="1"/>
            </p:cNvSpPr>
            <p:nvPr/>
          </p:nvSpPr>
          <p:spPr bwMode="auto">
            <a:xfrm>
              <a:off x="3896" y="1048"/>
              <a:ext cx="536" cy="160"/>
            </a:xfrm>
            <a:prstGeom prst="roundRect">
              <a:avLst>
                <a:gd name="adj" fmla="val 16667"/>
              </a:avLst>
            </a:prstGeom>
            <a:noFill/>
            <a:ln w="12700" algn="ctr">
              <a:solidFill>
                <a:srgbClr val="002060"/>
              </a:solidFill>
              <a:round/>
              <a:headEnd/>
              <a:tailEnd/>
            </a:ln>
          </p:spPr>
          <p:txBody>
            <a:bodyPr wrap="none" lIns="90488" tIns="44450" rIns="90488" bIns="44450" anchor="ctr"/>
            <a:lstStyle/>
            <a:p>
              <a:endParaRPr lang="en-PH"/>
            </a:p>
          </p:txBody>
        </p:sp>
        <p:sp>
          <p:nvSpPr>
            <p:cNvPr id="38920" name="AutoShape 20"/>
            <p:cNvSpPr>
              <a:spLocks noChangeArrowheads="1"/>
            </p:cNvSpPr>
            <p:nvPr/>
          </p:nvSpPr>
          <p:spPr bwMode="auto">
            <a:xfrm>
              <a:off x="3896" y="1336"/>
              <a:ext cx="536" cy="160"/>
            </a:xfrm>
            <a:prstGeom prst="roundRect">
              <a:avLst>
                <a:gd name="adj" fmla="val 16667"/>
              </a:avLst>
            </a:prstGeom>
            <a:noFill/>
            <a:ln w="12700" algn="ctr">
              <a:solidFill>
                <a:srgbClr val="002060"/>
              </a:solidFill>
              <a:round/>
              <a:headEnd/>
              <a:tailEnd/>
            </a:ln>
          </p:spPr>
          <p:txBody>
            <a:bodyPr wrap="none" lIns="90488" tIns="44450" rIns="90488" bIns="44450" anchor="ctr"/>
            <a:lstStyle/>
            <a:p>
              <a:endParaRPr lang="en-PH"/>
            </a:p>
          </p:txBody>
        </p:sp>
        <p:sp>
          <p:nvSpPr>
            <p:cNvPr id="38921" name="AutoShape 21"/>
            <p:cNvSpPr>
              <a:spLocks noChangeArrowheads="1"/>
            </p:cNvSpPr>
            <p:nvPr/>
          </p:nvSpPr>
          <p:spPr bwMode="auto">
            <a:xfrm>
              <a:off x="3896" y="1632"/>
              <a:ext cx="536" cy="160"/>
            </a:xfrm>
            <a:prstGeom prst="roundRect">
              <a:avLst>
                <a:gd name="adj" fmla="val 16667"/>
              </a:avLst>
            </a:prstGeom>
            <a:noFill/>
            <a:ln w="12700" algn="ctr">
              <a:solidFill>
                <a:srgbClr val="002060"/>
              </a:solidFill>
              <a:round/>
              <a:headEnd/>
              <a:tailEnd/>
            </a:ln>
          </p:spPr>
          <p:txBody>
            <a:bodyPr wrap="none" lIns="90488" tIns="44450" rIns="90488" bIns="44450" anchor="ctr"/>
            <a:lstStyle/>
            <a:p>
              <a:endParaRPr lang="en-PH"/>
            </a:p>
          </p:txBody>
        </p:sp>
        <p:sp>
          <p:nvSpPr>
            <p:cNvPr id="38922" name="AutoShape 22"/>
            <p:cNvSpPr>
              <a:spLocks noChangeArrowheads="1"/>
            </p:cNvSpPr>
            <p:nvPr/>
          </p:nvSpPr>
          <p:spPr bwMode="auto">
            <a:xfrm>
              <a:off x="4112" y="800"/>
              <a:ext cx="96" cy="112"/>
            </a:xfrm>
            <a:prstGeom prst="flowChartConnector">
              <a:avLst/>
            </a:prstGeom>
            <a:solidFill>
              <a:srgbClr val="333333"/>
            </a:solidFill>
            <a:ln w="12700" algn="ctr">
              <a:solidFill>
                <a:srgbClr val="002060"/>
              </a:solidFill>
              <a:round/>
              <a:headEnd/>
              <a:tailEnd/>
            </a:ln>
          </p:spPr>
          <p:txBody>
            <a:bodyPr wrap="none" lIns="90488" tIns="44450" rIns="90488" bIns="44450" anchor="ctr"/>
            <a:lstStyle/>
            <a:p>
              <a:endParaRPr lang="en-PH"/>
            </a:p>
          </p:txBody>
        </p:sp>
        <p:cxnSp>
          <p:nvCxnSpPr>
            <p:cNvPr id="38923" name="AutoShape 23"/>
            <p:cNvCxnSpPr>
              <a:cxnSpLocks noChangeShapeType="1"/>
              <a:stCxn id="38919" idx="2"/>
              <a:endCxn id="38920" idx="0"/>
            </p:cNvCxnSpPr>
            <p:nvPr/>
          </p:nvCxnSpPr>
          <p:spPr bwMode="auto">
            <a:xfrm>
              <a:off x="4164" y="1208"/>
              <a:ext cx="0" cy="128"/>
            </a:xfrm>
            <a:prstGeom prst="straightConnector1">
              <a:avLst/>
            </a:prstGeom>
            <a:noFill/>
            <a:ln w="12700">
              <a:solidFill>
                <a:srgbClr val="002060"/>
              </a:solidFill>
              <a:round/>
              <a:headEnd/>
              <a:tailEnd type="triangle" w="med" len="med"/>
            </a:ln>
          </p:spPr>
        </p:cxnSp>
        <p:cxnSp>
          <p:nvCxnSpPr>
            <p:cNvPr id="38924" name="AutoShape 24"/>
            <p:cNvCxnSpPr>
              <a:cxnSpLocks noChangeShapeType="1"/>
              <a:stCxn id="38920" idx="2"/>
              <a:endCxn id="38921" idx="0"/>
            </p:cNvCxnSpPr>
            <p:nvPr/>
          </p:nvCxnSpPr>
          <p:spPr bwMode="auto">
            <a:xfrm>
              <a:off x="4164" y="1496"/>
              <a:ext cx="0" cy="136"/>
            </a:xfrm>
            <a:prstGeom prst="straightConnector1">
              <a:avLst/>
            </a:prstGeom>
            <a:noFill/>
            <a:ln w="12700">
              <a:solidFill>
                <a:srgbClr val="002060"/>
              </a:solidFill>
              <a:round/>
              <a:headEnd/>
              <a:tailEnd type="triangle" w="med" len="med"/>
            </a:ln>
          </p:spPr>
        </p:cxnSp>
        <p:cxnSp>
          <p:nvCxnSpPr>
            <p:cNvPr id="38925" name="AutoShape 25"/>
            <p:cNvCxnSpPr>
              <a:cxnSpLocks noChangeShapeType="1"/>
              <a:endCxn id="38929" idx="0"/>
            </p:cNvCxnSpPr>
            <p:nvPr/>
          </p:nvCxnSpPr>
          <p:spPr bwMode="auto">
            <a:xfrm>
              <a:off x="4172" y="1784"/>
              <a:ext cx="0" cy="128"/>
            </a:xfrm>
            <a:prstGeom prst="straightConnector1">
              <a:avLst/>
            </a:prstGeom>
            <a:noFill/>
            <a:ln w="12700">
              <a:solidFill>
                <a:srgbClr val="002060"/>
              </a:solidFill>
              <a:round/>
              <a:headEnd/>
              <a:tailEnd type="triangle" w="med" len="med"/>
            </a:ln>
          </p:spPr>
        </p:cxnSp>
        <p:cxnSp>
          <p:nvCxnSpPr>
            <p:cNvPr id="38926" name="AutoShape 26"/>
            <p:cNvCxnSpPr>
              <a:cxnSpLocks noChangeShapeType="1"/>
              <a:stCxn id="38922" idx="4"/>
              <a:endCxn id="38919" idx="0"/>
            </p:cNvCxnSpPr>
            <p:nvPr/>
          </p:nvCxnSpPr>
          <p:spPr bwMode="auto">
            <a:xfrm>
              <a:off x="4160" y="912"/>
              <a:ext cx="4" cy="136"/>
            </a:xfrm>
            <a:prstGeom prst="straightConnector1">
              <a:avLst/>
            </a:prstGeom>
            <a:noFill/>
            <a:ln w="12700">
              <a:solidFill>
                <a:srgbClr val="002060"/>
              </a:solidFill>
              <a:round/>
              <a:headEnd/>
              <a:tailEnd type="triangle" w="med" len="med"/>
            </a:ln>
          </p:spPr>
        </p:cxnSp>
        <p:grpSp>
          <p:nvGrpSpPr>
            <p:cNvPr id="38927" name="Group 27"/>
            <p:cNvGrpSpPr>
              <a:grpSpLocks/>
            </p:cNvGrpSpPr>
            <p:nvPr/>
          </p:nvGrpSpPr>
          <p:grpSpPr bwMode="auto">
            <a:xfrm>
              <a:off x="4088" y="1912"/>
              <a:ext cx="168" cy="160"/>
              <a:chOff x="4712" y="1944"/>
              <a:chExt cx="168" cy="160"/>
            </a:xfrm>
          </p:grpSpPr>
          <p:sp>
            <p:nvSpPr>
              <p:cNvPr id="38928" name="AutoShape 28"/>
              <p:cNvSpPr>
                <a:spLocks noChangeArrowheads="1"/>
              </p:cNvSpPr>
              <p:nvPr/>
            </p:nvSpPr>
            <p:spPr bwMode="auto">
              <a:xfrm>
                <a:off x="4744" y="1968"/>
                <a:ext cx="96" cy="112"/>
              </a:xfrm>
              <a:prstGeom prst="flowChartConnector">
                <a:avLst/>
              </a:prstGeom>
              <a:solidFill>
                <a:srgbClr val="333333"/>
              </a:solidFill>
              <a:ln w="12700" algn="ctr">
                <a:solidFill>
                  <a:srgbClr val="002060"/>
                </a:solidFill>
                <a:round/>
                <a:headEnd/>
                <a:tailEnd/>
              </a:ln>
            </p:spPr>
            <p:txBody>
              <a:bodyPr wrap="none" lIns="90488" tIns="44450" rIns="90488" bIns="44450" anchor="ctr"/>
              <a:lstStyle/>
              <a:p>
                <a:endParaRPr lang="en-PH"/>
              </a:p>
            </p:txBody>
          </p:sp>
          <p:sp>
            <p:nvSpPr>
              <p:cNvPr id="38929" name="AutoShape 29"/>
              <p:cNvSpPr>
                <a:spLocks noChangeArrowheads="1"/>
              </p:cNvSpPr>
              <p:nvPr/>
            </p:nvSpPr>
            <p:spPr bwMode="auto">
              <a:xfrm>
                <a:off x="4712" y="1944"/>
                <a:ext cx="168" cy="160"/>
              </a:xfrm>
              <a:prstGeom prst="flowChartConnector">
                <a:avLst/>
              </a:prstGeom>
              <a:noFill/>
              <a:ln w="12700" algn="ctr">
                <a:solidFill>
                  <a:srgbClr val="002060"/>
                </a:solidFill>
                <a:round/>
                <a:headEnd/>
                <a:tailEnd/>
              </a:ln>
            </p:spPr>
            <p:txBody>
              <a:bodyPr wrap="none" lIns="90488" tIns="44450" rIns="90488" bIns="44450" anchor="ctr"/>
              <a:lstStyle/>
              <a:p>
                <a:endParaRPr lang="en-PH"/>
              </a:p>
            </p:txBody>
          </p:sp>
        </p:gr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459F7E9-A744-4919-86D3-453E51090562}" type="slidenum">
              <a:rPr lang="en-US"/>
              <a:pPr algn="r" eaLnBrk="0" hangingPunct="0">
                <a:spcBef>
                  <a:spcPct val="0"/>
                </a:spcBef>
                <a:buClrTx/>
              </a:pPr>
              <a:t>36</a:t>
            </a:fld>
            <a:endParaRPr lang="en-US"/>
          </a:p>
        </p:txBody>
      </p:sp>
      <p:sp>
        <p:nvSpPr>
          <p:cNvPr id="39939" name="Rectangle 2"/>
          <p:cNvSpPr>
            <a:spLocks noGrp="1" noChangeArrowheads="1"/>
          </p:cNvSpPr>
          <p:nvPr>
            <p:ph type="title" idx="4294967295"/>
          </p:nvPr>
        </p:nvSpPr>
        <p:spPr/>
        <p:txBody>
          <a:bodyPr/>
          <a:lstStyle/>
          <a:p>
            <a:pPr eaLnBrk="1" hangingPunct="1"/>
            <a:r>
              <a:rPr lang="en-GB" smtClean="0"/>
              <a:t>Types of Flow Control</a:t>
            </a:r>
            <a:endParaRPr lang="en-US" smtClean="0"/>
          </a:p>
        </p:txBody>
      </p:sp>
      <p:sp>
        <p:nvSpPr>
          <p:cNvPr id="39940" name="Rectangle 3"/>
          <p:cNvSpPr>
            <a:spLocks noGrp="1" noChangeArrowheads="1"/>
          </p:cNvSpPr>
          <p:nvPr>
            <p:ph type="body" idx="4294967295"/>
          </p:nvPr>
        </p:nvSpPr>
        <p:spPr/>
        <p:txBody>
          <a:bodyPr lIns="90488" tIns="44450" rIns="90488" bIns="44450"/>
          <a:lstStyle/>
          <a:p>
            <a:pPr eaLnBrk="1" hangingPunct="1">
              <a:buFontTx/>
              <a:buNone/>
            </a:pPr>
            <a:endParaRPr lang="en-US" sz="1300" smtClean="0"/>
          </a:p>
          <a:p>
            <a:pPr eaLnBrk="1" hangingPunct="1">
              <a:buFontTx/>
              <a:buNone/>
            </a:pPr>
            <a:endParaRPr lang="en-US" smtClean="0"/>
          </a:p>
          <a:p>
            <a:pPr eaLnBrk="1" hangingPunct="1"/>
            <a:endParaRPr lang="en-US" smtClean="0"/>
          </a:p>
        </p:txBody>
      </p:sp>
      <p:sp>
        <p:nvSpPr>
          <p:cNvPr id="39941" name="Rectangle 4"/>
          <p:cNvSpPr>
            <a:spLocks noChangeArrowheads="1"/>
          </p:cNvSpPr>
          <p:nvPr/>
        </p:nvSpPr>
        <p:spPr bwMode="auto">
          <a:xfrm>
            <a:off x="271463" y="1238250"/>
            <a:ext cx="4765675" cy="4975225"/>
          </a:xfrm>
          <a:prstGeom prst="rect">
            <a:avLst/>
          </a:prstGeom>
          <a:noFill/>
          <a:ln w="12700">
            <a:noFill/>
            <a:miter lim="800000"/>
            <a:headEnd/>
            <a:tailEnd/>
          </a:ln>
        </p:spPr>
        <p:txBody>
          <a:bodyPr lIns="90488" tIns="44450" rIns="90488" bIns="44450"/>
          <a:lstStyle/>
          <a:p>
            <a:pPr marL="457200" indent="-457200" algn="l">
              <a:lnSpc>
                <a:spcPct val="90000"/>
              </a:lnSpc>
              <a:spcBef>
                <a:spcPct val="0"/>
              </a:spcBef>
              <a:buClrTx/>
              <a:buFontTx/>
              <a:buAutoNum type="arabicPeriod"/>
            </a:pPr>
            <a:endParaRPr lang="en-GB" sz="2400"/>
          </a:p>
          <a:p>
            <a:pPr marL="457200" indent="-457200" algn="l">
              <a:lnSpc>
                <a:spcPct val="90000"/>
              </a:lnSpc>
              <a:spcBef>
                <a:spcPct val="0"/>
              </a:spcBef>
              <a:buClrTx/>
              <a:buFontTx/>
              <a:buChar char="•"/>
            </a:pPr>
            <a:r>
              <a:rPr lang="en-GB" sz="2400"/>
              <a:t>Selection structures execute a certain branch based on the results of a boolean condition</a:t>
            </a:r>
          </a:p>
          <a:p>
            <a:pPr marL="876300" lvl="1" indent="-419100" algn="l">
              <a:lnSpc>
                <a:spcPct val="90000"/>
              </a:lnSpc>
              <a:spcBef>
                <a:spcPct val="0"/>
              </a:spcBef>
              <a:buClrTx/>
              <a:buFontTx/>
              <a:buChar char="•"/>
            </a:pPr>
            <a:endParaRPr lang="en-GB" sz="2200"/>
          </a:p>
          <a:p>
            <a:pPr marL="457200" indent="-457200" algn="l">
              <a:lnSpc>
                <a:spcPct val="90000"/>
              </a:lnSpc>
              <a:spcBef>
                <a:spcPct val="0"/>
              </a:spcBef>
              <a:buClrTx/>
              <a:buFontTx/>
              <a:buChar char="•"/>
            </a:pPr>
            <a:r>
              <a:rPr lang="en-GB" sz="2400"/>
              <a:t>This flow is useful in decision-making scenarios and can be implemented by using the if-else or switch-case statements</a:t>
            </a:r>
            <a:endParaRPr lang="en-US" sz="2400"/>
          </a:p>
        </p:txBody>
      </p:sp>
      <p:grpSp>
        <p:nvGrpSpPr>
          <p:cNvPr id="39942" name="Group 5"/>
          <p:cNvGrpSpPr>
            <a:grpSpLocks/>
          </p:cNvGrpSpPr>
          <p:nvPr/>
        </p:nvGrpSpPr>
        <p:grpSpPr bwMode="auto">
          <a:xfrm>
            <a:off x="5372100" y="1939925"/>
            <a:ext cx="3409950" cy="3065463"/>
            <a:chOff x="4184" y="1832"/>
            <a:chExt cx="1320" cy="1152"/>
          </a:xfrm>
        </p:grpSpPr>
        <p:grpSp>
          <p:nvGrpSpPr>
            <p:cNvPr id="39943" name="Group 6"/>
            <p:cNvGrpSpPr>
              <a:grpSpLocks/>
            </p:cNvGrpSpPr>
            <p:nvPr/>
          </p:nvGrpSpPr>
          <p:grpSpPr bwMode="auto">
            <a:xfrm>
              <a:off x="4760" y="2824"/>
              <a:ext cx="168" cy="160"/>
              <a:chOff x="4712" y="1944"/>
              <a:chExt cx="168" cy="160"/>
            </a:xfrm>
          </p:grpSpPr>
          <p:sp>
            <p:nvSpPr>
              <p:cNvPr id="37905" name="AutoShape 7"/>
              <p:cNvSpPr>
                <a:spLocks noChangeArrowheads="1"/>
              </p:cNvSpPr>
              <p:nvPr/>
            </p:nvSpPr>
            <p:spPr bwMode="auto">
              <a:xfrm>
                <a:off x="4744" y="1968"/>
                <a:ext cx="96" cy="112"/>
              </a:xfrm>
              <a:prstGeom prst="flowChartConnector">
                <a:avLst/>
              </a:prstGeom>
              <a:solidFill>
                <a:srgbClr val="333333"/>
              </a:solidFill>
              <a:ln w="12700" algn="ctr">
                <a:solidFill>
                  <a:schemeClr val="accent6">
                    <a:lumMod val="50000"/>
                  </a:schemeClr>
                </a:solidFill>
                <a:round/>
                <a:headEnd/>
                <a:tailEnd/>
              </a:ln>
            </p:spPr>
            <p:txBody>
              <a:bodyPr wrap="none" lIns="90488" tIns="44450" rIns="90488" bIns="44450" anchor="ctr"/>
              <a:lstStyle/>
              <a:p>
                <a:pPr>
                  <a:defRPr/>
                </a:pPr>
                <a:endParaRPr lang="en-PH"/>
              </a:p>
            </p:txBody>
          </p:sp>
          <p:sp>
            <p:nvSpPr>
              <p:cNvPr id="37906" name="AutoShape 8"/>
              <p:cNvSpPr>
                <a:spLocks noChangeArrowheads="1"/>
              </p:cNvSpPr>
              <p:nvPr/>
            </p:nvSpPr>
            <p:spPr bwMode="auto">
              <a:xfrm>
                <a:off x="4712" y="1944"/>
                <a:ext cx="168" cy="160"/>
              </a:xfrm>
              <a:prstGeom prst="flowChartConnector">
                <a:avLst/>
              </a:prstGeom>
              <a:noFill/>
              <a:ln w="12700" algn="ctr">
                <a:solidFill>
                  <a:schemeClr val="accent6">
                    <a:lumMod val="50000"/>
                  </a:schemeClr>
                </a:solidFill>
                <a:round/>
                <a:headEnd/>
                <a:tailEnd/>
              </a:ln>
            </p:spPr>
            <p:txBody>
              <a:bodyPr wrap="none" lIns="90488" tIns="44450" rIns="90488" bIns="44450" anchor="ctr"/>
              <a:lstStyle/>
              <a:p>
                <a:pPr>
                  <a:defRPr/>
                </a:pPr>
                <a:endParaRPr lang="en-PH"/>
              </a:p>
            </p:txBody>
          </p:sp>
        </p:grpSp>
        <p:sp>
          <p:nvSpPr>
            <p:cNvPr id="37896" name="AutoShape 9"/>
            <p:cNvSpPr>
              <a:spLocks noChangeArrowheads="1"/>
            </p:cNvSpPr>
            <p:nvPr/>
          </p:nvSpPr>
          <p:spPr bwMode="auto">
            <a:xfrm>
              <a:off x="4184" y="2536"/>
              <a:ext cx="536" cy="160"/>
            </a:xfrm>
            <a:prstGeom prst="roundRect">
              <a:avLst>
                <a:gd name="adj" fmla="val 16667"/>
              </a:avLst>
            </a:prstGeom>
            <a:noFill/>
            <a:ln w="12700" algn="ctr">
              <a:solidFill>
                <a:schemeClr val="accent6">
                  <a:lumMod val="50000"/>
                </a:schemeClr>
              </a:solidFill>
              <a:round/>
              <a:headEnd/>
              <a:tailEnd/>
            </a:ln>
          </p:spPr>
          <p:txBody>
            <a:bodyPr wrap="none" lIns="90488" tIns="44450" rIns="90488" bIns="44450" anchor="ctr"/>
            <a:lstStyle/>
            <a:p>
              <a:pPr>
                <a:defRPr/>
              </a:pPr>
              <a:endParaRPr lang="en-PH"/>
            </a:p>
          </p:txBody>
        </p:sp>
        <p:sp>
          <p:nvSpPr>
            <p:cNvPr id="37897" name="AutoShape 10"/>
            <p:cNvSpPr>
              <a:spLocks noChangeArrowheads="1"/>
            </p:cNvSpPr>
            <p:nvPr/>
          </p:nvSpPr>
          <p:spPr bwMode="auto">
            <a:xfrm>
              <a:off x="4968" y="2528"/>
              <a:ext cx="536" cy="160"/>
            </a:xfrm>
            <a:prstGeom prst="roundRect">
              <a:avLst>
                <a:gd name="adj" fmla="val 16667"/>
              </a:avLst>
            </a:prstGeom>
            <a:noFill/>
            <a:ln w="12700" algn="ctr">
              <a:solidFill>
                <a:schemeClr val="accent6">
                  <a:lumMod val="50000"/>
                </a:schemeClr>
              </a:solidFill>
              <a:round/>
              <a:headEnd/>
              <a:tailEnd/>
            </a:ln>
          </p:spPr>
          <p:txBody>
            <a:bodyPr wrap="none" lIns="90488" tIns="44450" rIns="90488" bIns="44450" anchor="ctr"/>
            <a:lstStyle/>
            <a:p>
              <a:pPr>
                <a:defRPr/>
              </a:pPr>
              <a:endParaRPr lang="en-PH"/>
            </a:p>
          </p:txBody>
        </p:sp>
        <p:sp>
          <p:nvSpPr>
            <p:cNvPr id="37898" name="AutoShape 11"/>
            <p:cNvSpPr>
              <a:spLocks noChangeArrowheads="1"/>
            </p:cNvSpPr>
            <p:nvPr/>
          </p:nvSpPr>
          <p:spPr bwMode="auto">
            <a:xfrm>
              <a:off x="4680" y="2064"/>
              <a:ext cx="312" cy="296"/>
            </a:xfrm>
            <a:prstGeom prst="diamond">
              <a:avLst/>
            </a:prstGeom>
            <a:noFill/>
            <a:ln w="12700" algn="ctr">
              <a:solidFill>
                <a:schemeClr val="accent6">
                  <a:lumMod val="50000"/>
                </a:schemeClr>
              </a:solidFill>
              <a:miter lim="800000"/>
              <a:headEnd/>
              <a:tailEnd/>
            </a:ln>
          </p:spPr>
          <p:txBody>
            <a:bodyPr wrap="none" lIns="90488" tIns="44450" rIns="90488" bIns="44450" anchor="ctr"/>
            <a:lstStyle/>
            <a:p>
              <a:pPr>
                <a:defRPr/>
              </a:pPr>
              <a:endParaRPr lang="en-PH"/>
            </a:p>
          </p:txBody>
        </p:sp>
        <p:cxnSp>
          <p:nvCxnSpPr>
            <p:cNvPr id="37899" name="AutoShape 12"/>
            <p:cNvCxnSpPr>
              <a:cxnSpLocks noChangeShapeType="1"/>
              <a:stCxn id="37898" idx="3"/>
              <a:endCxn id="37897" idx="0"/>
            </p:cNvCxnSpPr>
            <p:nvPr/>
          </p:nvCxnSpPr>
          <p:spPr bwMode="auto">
            <a:xfrm>
              <a:off x="4992" y="2212"/>
              <a:ext cx="244" cy="316"/>
            </a:xfrm>
            <a:prstGeom prst="bentConnector2">
              <a:avLst/>
            </a:prstGeom>
            <a:noFill/>
            <a:ln w="12700">
              <a:solidFill>
                <a:schemeClr val="accent6">
                  <a:lumMod val="50000"/>
                </a:schemeClr>
              </a:solidFill>
              <a:miter lim="800000"/>
              <a:headEnd/>
              <a:tailEnd type="triangle" w="med" len="med"/>
            </a:ln>
          </p:spPr>
        </p:cxnSp>
        <p:cxnSp>
          <p:nvCxnSpPr>
            <p:cNvPr id="37900" name="AutoShape 13"/>
            <p:cNvCxnSpPr>
              <a:cxnSpLocks noChangeShapeType="1"/>
              <a:stCxn id="37898" idx="1"/>
              <a:endCxn id="37896" idx="0"/>
            </p:cNvCxnSpPr>
            <p:nvPr/>
          </p:nvCxnSpPr>
          <p:spPr bwMode="auto">
            <a:xfrm rot="10800000" flipV="1">
              <a:off x="4452" y="2212"/>
              <a:ext cx="228" cy="324"/>
            </a:xfrm>
            <a:prstGeom prst="bentConnector2">
              <a:avLst/>
            </a:prstGeom>
            <a:noFill/>
            <a:ln w="12700">
              <a:solidFill>
                <a:schemeClr val="accent6">
                  <a:lumMod val="50000"/>
                </a:schemeClr>
              </a:solidFill>
              <a:miter lim="800000"/>
              <a:headEnd/>
              <a:tailEnd type="triangle" w="med" len="med"/>
            </a:ln>
          </p:spPr>
        </p:cxnSp>
        <p:cxnSp>
          <p:nvCxnSpPr>
            <p:cNvPr id="37901" name="AutoShape 14"/>
            <p:cNvCxnSpPr>
              <a:cxnSpLocks noChangeShapeType="1"/>
              <a:stCxn id="37896" idx="2"/>
              <a:endCxn id="37906" idx="2"/>
            </p:cNvCxnSpPr>
            <p:nvPr/>
          </p:nvCxnSpPr>
          <p:spPr bwMode="auto">
            <a:xfrm rot="16200000" flipH="1">
              <a:off x="4502" y="2646"/>
              <a:ext cx="208" cy="308"/>
            </a:xfrm>
            <a:prstGeom prst="bentConnector2">
              <a:avLst/>
            </a:prstGeom>
            <a:noFill/>
            <a:ln w="12700">
              <a:solidFill>
                <a:schemeClr val="accent6">
                  <a:lumMod val="50000"/>
                </a:schemeClr>
              </a:solidFill>
              <a:miter lim="800000"/>
              <a:headEnd/>
              <a:tailEnd type="triangle" w="med" len="med"/>
            </a:ln>
          </p:spPr>
        </p:cxnSp>
        <p:cxnSp>
          <p:nvCxnSpPr>
            <p:cNvPr id="37902" name="AutoShape 15"/>
            <p:cNvCxnSpPr>
              <a:cxnSpLocks noChangeShapeType="1"/>
              <a:stCxn id="37897" idx="2"/>
            </p:cNvCxnSpPr>
            <p:nvPr/>
          </p:nvCxnSpPr>
          <p:spPr bwMode="auto">
            <a:xfrm rot="5400000">
              <a:off x="4980" y="2640"/>
              <a:ext cx="208" cy="304"/>
            </a:xfrm>
            <a:prstGeom prst="bentConnector2">
              <a:avLst/>
            </a:prstGeom>
            <a:noFill/>
            <a:ln w="12700">
              <a:solidFill>
                <a:schemeClr val="accent6">
                  <a:lumMod val="50000"/>
                </a:schemeClr>
              </a:solidFill>
              <a:miter lim="800000"/>
              <a:headEnd/>
              <a:tailEnd type="triangle" w="med" len="med"/>
            </a:ln>
          </p:spPr>
        </p:cxnSp>
        <p:sp>
          <p:nvSpPr>
            <p:cNvPr id="37903" name="AutoShape 16"/>
            <p:cNvSpPr>
              <a:spLocks noChangeArrowheads="1"/>
            </p:cNvSpPr>
            <p:nvPr/>
          </p:nvSpPr>
          <p:spPr bwMode="auto">
            <a:xfrm>
              <a:off x="4792" y="1832"/>
              <a:ext cx="96" cy="112"/>
            </a:xfrm>
            <a:prstGeom prst="flowChartConnector">
              <a:avLst/>
            </a:prstGeom>
            <a:solidFill>
              <a:srgbClr val="333333"/>
            </a:solidFill>
            <a:ln w="12700" algn="ctr">
              <a:solidFill>
                <a:schemeClr val="accent6">
                  <a:lumMod val="50000"/>
                </a:schemeClr>
              </a:solidFill>
              <a:round/>
              <a:headEnd/>
              <a:tailEnd/>
            </a:ln>
          </p:spPr>
          <p:txBody>
            <a:bodyPr wrap="none" lIns="90488" tIns="44450" rIns="90488" bIns="44450" anchor="ctr"/>
            <a:lstStyle/>
            <a:p>
              <a:pPr>
                <a:defRPr/>
              </a:pPr>
              <a:endParaRPr lang="en-PH"/>
            </a:p>
          </p:txBody>
        </p:sp>
        <p:cxnSp>
          <p:nvCxnSpPr>
            <p:cNvPr id="37904" name="AutoShape 17"/>
            <p:cNvCxnSpPr>
              <a:cxnSpLocks noChangeShapeType="1"/>
              <a:stCxn id="37903" idx="4"/>
              <a:endCxn id="37898" idx="0"/>
            </p:cNvCxnSpPr>
            <p:nvPr/>
          </p:nvCxnSpPr>
          <p:spPr bwMode="auto">
            <a:xfrm flipH="1">
              <a:off x="4836" y="1944"/>
              <a:ext cx="4" cy="120"/>
            </a:xfrm>
            <a:prstGeom prst="straightConnector1">
              <a:avLst/>
            </a:prstGeom>
            <a:noFill/>
            <a:ln w="12700">
              <a:solidFill>
                <a:schemeClr val="accent6">
                  <a:lumMod val="50000"/>
                </a:schemeClr>
              </a:solidFill>
              <a:round/>
              <a:headEnd/>
              <a:tailEnd type="triangle" w="med" len="med"/>
            </a:ln>
          </p:spPr>
        </p:cxn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3FF8C77-9B95-4842-8A70-AAFBD19C41B3}" type="slidenum">
              <a:rPr lang="en-US"/>
              <a:pPr algn="r" eaLnBrk="0" hangingPunct="0">
                <a:spcBef>
                  <a:spcPct val="0"/>
                </a:spcBef>
                <a:buClrTx/>
              </a:pPr>
              <a:t>37</a:t>
            </a:fld>
            <a:endParaRPr lang="en-US"/>
          </a:p>
        </p:txBody>
      </p:sp>
      <p:sp>
        <p:nvSpPr>
          <p:cNvPr id="40963" name="Rectangle 2"/>
          <p:cNvSpPr>
            <a:spLocks noGrp="1" noChangeArrowheads="1"/>
          </p:cNvSpPr>
          <p:nvPr>
            <p:ph type="title" idx="4294967295"/>
          </p:nvPr>
        </p:nvSpPr>
        <p:spPr/>
        <p:txBody>
          <a:bodyPr/>
          <a:lstStyle/>
          <a:p>
            <a:pPr eaLnBrk="1" hangingPunct="1"/>
            <a:r>
              <a:rPr lang="en-GB" smtClean="0"/>
              <a:t>Types of Flow Control</a:t>
            </a:r>
            <a:endParaRPr lang="en-US" smtClean="0"/>
          </a:p>
        </p:txBody>
      </p:sp>
      <p:sp>
        <p:nvSpPr>
          <p:cNvPr id="40964" name="Rectangle 3"/>
          <p:cNvSpPr>
            <a:spLocks noGrp="1" noChangeArrowheads="1"/>
          </p:cNvSpPr>
          <p:nvPr>
            <p:ph type="body" idx="4294967295"/>
          </p:nvPr>
        </p:nvSpPr>
        <p:spPr/>
        <p:txBody>
          <a:bodyPr lIns="90488" tIns="44450" rIns="90488" bIns="44450"/>
          <a:lstStyle/>
          <a:p>
            <a:pPr eaLnBrk="1" hangingPunct="1">
              <a:buFontTx/>
              <a:buNone/>
            </a:pPr>
            <a:endParaRPr lang="en-US" sz="1300" dirty="0" smtClean="0"/>
          </a:p>
          <a:p>
            <a:pPr eaLnBrk="1" hangingPunct="1">
              <a:buFontTx/>
              <a:buNone/>
            </a:pPr>
            <a:endParaRPr lang="en-US" dirty="0" smtClean="0"/>
          </a:p>
          <a:p>
            <a:pPr eaLnBrk="1" hangingPunct="1"/>
            <a:endParaRPr lang="en-US" dirty="0" smtClean="0"/>
          </a:p>
        </p:txBody>
      </p:sp>
      <p:sp>
        <p:nvSpPr>
          <p:cNvPr id="40965" name="Rectangle 4"/>
          <p:cNvSpPr>
            <a:spLocks noChangeArrowheads="1"/>
          </p:cNvSpPr>
          <p:nvPr/>
        </p:nvSpPr>
        <p:spPr bwMode="auto">
          <a:xfrm>
            <a:off x="271463" y="1238250"/>
            <a:ext cx="5200650" cy="4975225"/>
          </a:xfrm>
          <a:prstGeom prst="rect">
            <a:avLst/>
          </a:prstGeom>
          <a:noFill/>
          <a:ln w="12700">
            <a:noFill/>
            <a:miter lim="800000"/>
            <a:headEnd/>
            <a:tailEnd/>
          </a:ln>
        </p:spPr>
        <p:txBody>
          <a:bodyPr lIns="90488" tIns="44450" rIns="90488" bIns="44450"/>
          <a:lstStyle/>
          <a:p>
            <a:pPr marL="457200" indent="-457200" algn="l">
              <a:lnSpc>
                <a:spcPct val="90000"/>
              </a:lnSpc>
              <a:spcBef>
                <a:spcPct val="0"/>
              </a:spcBef>
              <a:buClrTx/>
              <a:buFontTx/>
              <a:buAutoNum type="arabicPeriod"/>
            </a:pPr>
            <a:endParaRPr lang="en-GB" sz="2400" dirty="0"/>
          </a:p>
          <a:p>
            <a:pPr marL="457200" indent="-457200" algn="l">
              <a:lnSpc>
                <a:spcPct val="90000"/>
              </a:lnSpc>
              <a:spcBef>
                <a:spcPct val="0"/>
              </a:spcBef>
              <a:buClrTx/>
              <a:buFontTx/>
              <a:buChar char="•"/>
            </a:pPr>
            <a:r>
              <a:rPr lang="pt-BR" sz="2400" dirty="0"/>
              <a:t>Estruturas de iteração </a:t>
            </a:r>
            <a:r>
              <a:rPr lang="pt-BR" sz="2400" dirty="0" smtClean="0"/>
              <a:t>executam instruções </a:t>
            </a:r>
            <a:r>
              <a:rPr lang="pt-BR" sz="2400" dirty="0"/>
              <a:t>repetidamente com base em uma </a:t>
            </a:r>
            <a:r>
              <a:rPr lang="pt-BR" sz="2400" dirty="0" smtClean="0"/>
              <a:t>condição.</a:t>
            </a:r>
            <a:endParaRPr lang="en-GB" sz="2200" dirty="0"/>
          </a:p>
          <a:p>
            <a:pPr marL="457200" indent="-457200" algn="l">
              <a:lnSpc>
                <a:spcPct val="90000"/>
              </a:lnSpc>
              <a:spcBef>
                <a:spcPct val="0"/>
              </a:spcBef>
              <a:buClrTx/>
              <a:buFontTx/>
              <a:buChar char="•"/>
            </a:pPr>
            <a:r>
              <a:rPr lang="pt-BR" sz="2400" dirty="0"/>
              <a:t>Este tipo de controlo de fluxo pode ser implementado por meio da utilização das diferentes instruções de </a:t>
            </a:r>
            <a:r>
              <a:rPr lang="pt-BR" sz="2400" dirty="0" smtClean="0"/>
              <a:t>repetição</a:t>
            </a:r>
            <a:r>
              <a:rPr lang="en-GB" sz="2400" dirty="0" smtClean="0"/>
              <a:t>:</a:t>
            </a:r>
            <a:endParaRPr lang="en-GB" sz="2400" dirty="0"/>
          </a:p>
          <a:p>
            <a:pPr marL="876300" lvl="1" indent="-419100" algn="l">
              <a:lnSpc>
                <a:spcPct val="90000"/>
              </a:lnSpc>
              <a:spcBef>
                <a:spcPct val="0"/>
              </a:spcBef>
              <a:buClrTx/>
              <a:buFontTx/>
              <a:buChar char="•"/>
            </a:pPr>
            <a:r>
              <a:rPr lang="en-GB" sz="2400" dirty="0" smtClean="0"/>
              <a:t>for</a:t>
            </a:r>
            <a:endParaRPr lang="en-GB" sz="2400" dirty="0"/>
          </a:p>
          <a:p>
            <a:pPr marL="876300" lvl="1" indent="-419100" algn="l">
              <a:lnSpc>
                <a:spcPct val="90000"/>
              </a:lnSpc>
              <a:spcBef>
                <a:spcPct val="0"/>
              </a:spcBef>
              <a:buClrTx/>
              <a:buFontTx/>
              <a:buChar char="•"/>
            </a:pPr>
            <a:r>
              <a:rPr lang="en-GB" sz="2400" dirty="0" smtClean="0"/>
              <a:t>while</a:t>
            </a:r>
            <a:endParaRPr lang="en-GB" sz="2400" dirty="0"/>
          </a:p>
          <a:p>
            <a:pPr marL="876300" lvl="1" indent="-419100" algn="l">
              <a:lnSpc>
                <a:spcPct val="90000"/>
              </a:lnSpc>
              <a:spcBef>
                <a:spcPct val="0"/>
              </a:spcBef>
              <a:buClrTx/>
              <a:buFontTx/>
              <a:buChar char="•"/>
            </a:pPr>
            <a:r>
              <a:rPr lang="en-GB" sz="2400" dirty="0" smtClean="0"/>
              <a:t>do-while</a:t>
            </a:r>
            <a:endParaRPr lang="en-GB" sz="2400" dirty="0"/>
          </a:p>
          <a:p>
            <a:pPr marL="457200" indent="-457200" algn="l">
              <a:lnSpc>
                <a:spcPct val="90000"/>
              </a:lnSpc>
              <a:buFontTx/>
              <a:buChar char="•"/>
            </a:pPr>
            <a:endParaRPr lang="en-US" sz="2400" dirty="0"/>
          </a:p>
        </p:txBody>
      </p:sp>
      <p:grpSp>
        <p:nvGrpSpPr>
          <p:cNvPr id="40966" name="Group 30"/>
          <p:cNvGrpSpPr>
            <a:grpSpLocks/>
          </p:cNvGrpSpPr>
          <p:nvPr/>
        </p:nvGrpSpPr>
        <p:grpSpPr bwMode="auto">
          <a:xfrm>
            <a:off x="5980113" y="1808163"/>
            <a:ext cx="2706687" cy="3097212"/>
            <a:chOff x="3632" y="2968"/>
            <a:chExt cx="832" cy="952"/>
          </a:xfrm>
        </p:grpSpPr>
        <p:sp>
          <p:nvSpPr>
            <p:cNvPr id="40967" name="AutoShape 31"/>
            <p:cNvSpPr>
              <a:spLocks noChangeArrowheads="1"/>
            </p:cNvSpPr>
            <p:nvPr/>
          </p:nvSpPr>
          <p:spPr bwMode="auto">
            <a:xfrm>
              <a:off x="3744" y="3248"/>
              <a:ext cx="312" cy="296"/>
            </a:xfrm>
            <a:prstGeom prst="diamond">
              <a:avLst/>
            </a:prstGeom>
            <a:noFill/>
            <a:ln w="12700" algn="ctr">
              <a:solidFill>
                <a:srgbClr val="008000"/>
              </a:solidFill>
              <a:miter lim="800000"/>
              <a:headEnd/>
              <a:tailEnd/>
            </a:ln>
          </p:spPr>
          <p:txBody>
            <a:bodyPr wrap="none" lIns="90488" tIns="44450" rIns="90488" bIns="44450" anchor="ctr"/>
            <a:lstStyle/>
            <a:p>
              <a:endParaRPr lang="en-PH"/>
            </a:p>
          </p:txBody>
        </p:sp>
        <p:sp>
          <p:nvSpPr>
            <p:cNvPr id="40968" name="AutoShape 32"/>
            <p:cNvSpPr>
              <a:spLocks noChangeArrowheads="1"/>
            </p:cNvSpPr>
            <p:nvPr/>
          </p:nvSpPr>
          <p:spPr bwMode="auto">
            <a:xfrm>
              <a:off x="3632" y="3760"/>
              <a:ext cx="536" cy="160"/>
            </a:xfrm>
            <a:prstGeom prst="roundRect">
              <a:avLst>
                <a:gd name="adj" fmla="val 16667"/>
              </a:avLst>
            </a:prstGeom>
            <a:noFill/>
            <a:ln w="12700" algn="ctr">
              <a:solidFill>
                <a:srgbClr val="008000"/>
              </a:solidFill>
              <a:round/>
              <a:headEnd/>
              <a:tailEnd/>
            </a:ln>
          </p:spPr>
          <p:txBody>
            <a:bodyPr wrap="none" lIns="90488" tIns="44450" rIns="90488" bIns="44450" anchor="ctr"/>
            <a:lstStyle/>
            <a:p>
              <a:endParaRPr lang="en-PH"/>
            </a:p>
          </p:txBody>
        </p:sp>
        <p:sp>
          <p:nvSpPr>
            <p:cNvPr id="40969" name="AutoShape 33"/>
            <p:cNvSpPr>
              <a:spLocks noChangeArrowheads="1"/>
            </p:cNvSpPr>
            <p:nvPr/>
          </p:nvSpPr>
          <p:spPr bwMode="auto">
            <a:xfrm>
              <a:off x="3848" y="2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grpSp>
          <p:nvGrpSpPr>
            <p:cNvPr id="40970" name="Group 34"/>
            <p:cNvGrpSpPr>
              <a:grpSpLocks/>
            </p:cNvGrpSpPr>
            <p:nvPr/>
          </p:nvGrpSpPr>
          <p:grpSpPr bwMode="auto">
            <a:xfrm>
              <a:off x="4296" y="3320"/>
              <a:ext cx="168" cy="160"/>
              <a:chOff x="4712" y="1944"/>
              <a:chExt cx="168" cy="160"/>
            </a:xfrm>
          </p:grpSpPr>
          <p:sp>
            <p:nvSpPr>
              <p:cNvPr id="40975" name="AutoShape 35"/>
              <p:cNvSpPr>
                <a:spLocks noChangeArrowheads="1"/>
              </p:cNvSpPr>
              <p:nvPr/>
            </p:nvSpPr>
            <p:spPr bwMode="auto">
              <a:xfrm>
                <a:off x="4744" y="1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40976" name="AutoShape 36"/>
              <p:cNvSpPr>
                <a:spLocks noChangeArrowheads="1"/>
              </p:cNvSpPr>
              <p:nvPr/>
            </p:nvSpPr>
            <p:spPr bwMode="auto">
              <a:xfrm>
                <a:off x="4712" y="1944"/>
                <a:ext cx="168" cy="160"/>
              </a:xfrm>
              <a:prstGeom prst="flowChartConnector">
                <a:avLst/>
              </a:prstGeom>
              <a:noFill/>
              <a:ln w="12700" algn="ctr">
                <a:solidFill>
                  <a:srgbClr val="008000"/>
                </a:solidFill>
                <a:round/>
                <a:headEnd/>
                <a:tailEnd/>
              </a:ln>
            </p:spPr>
            <p:txBody>
              <a:bodyPr wrap="none" lIns="90488" tIns="44450" rIns="90488" bIns="44450" anchor="ctr"/>
              <a:lstStyle/>
              <a:p>
                <a:endParaRPr lang="en-PH"/>
              </a:p>
            </p:txBody>
          </p:sp>
        </p:grpSp>
        <p:cxnSp>
          <p:nvCxnSpPr>
            <p:cNvPr id="40971" name="AutoShape 37"/>
            <p:cNvCxnSpPr>
              <a:cxnSpLocks noChangeShapeType="1"/>
              <a:stCxn id="40969" idx="4"/>
              <a:endCxn id="40967" idx="0"/>
            </p:cNvCxnSpPr>
            <p:nvPr/>
          </p:nvCxnSpPr>
          <p:spPr bwMode="auto">
            <a:xfrm>
              <a:off x="3896" y="3080"/>
              <a:ext cx="4" cy="168"/>
            </a:xfrm>
            <a:prstGeom prst="straightConnector1">
              <a:avLst/>
            </a:prstGeom>
            <a:noFill/>
            <a:ln w="12700">
              <a:solidFill>
                <a:srgbClr val="008000"/>
              </a:solidFill>
              <a:round/>
              <a:headEnd/>
              <a:tailEnd type="triangle" w="med" len="med"/>
            </a:ln>
          </p:spPr>
        </p:cxnSp>
        <p:cxnSp>
          <p:nvCxnSpPr>
            <p:cNvPr id="40972" name="AutoShape 38"/>
            <p:cNvCxnSpPr>
              <a:cxnSpLocks noChangeShapeType="1"/>
              <a:stCxn id="40967" idx="3"/>
              <a:endCxn id="40976" idx="2"/>
            </p:cNvCxnSpPr>
            <p:nvPr/>
          </p:nvCxnSpPr>
          <p:spPr bwMode="auto">
            <a:xfrm>
              <a:off x="4056" y="3396"/>
              <a:ext cx="240" cy="4"/>
            </a:xfrm>
            <a:prstGeom prst="straightConnector1">
              <a:avLst/>
            </a:prstGeom>
            <a:noFill/>
            <a:ln w="12700">
              <a:solidFill>
                <a:srgbClr val="008000"/>
              </a:solidFill>
              <a:round/>
              <a:headEnd/>
              <a:tailEnd type="triangle" w="med" len="med"/>
            </a:ln>
          </p:spPr>
        </p:cxnSp>
        <p:cxnSp>
          <p:nvCxnSpPr>
            <p:cNvPr id="40973" name="AutoShape 39"/>
            <p:cNvCxnSpPr>
              <a:cxnSpLocks noChangeShapeType="1"/>
              <a:stCxn id="40967" idx="2"/>
              <a:endCxn id="40968" idx="0"/>
            </p:cNvCxnSpPr>
            <p:nvPr/>
          </p:nvCxnSpPr>
          <p:spPr bwMode="auto">
            <a:xfrm>
              <a:off x="3900" y="3544"/>
              <a:ext cx="0" cy="216"/>
            </a:xfrm>
            <a:prstGeom prst="straightConnector1">
              <a:avLst/>
            </a:prstGeom>
            <a:noFill/>
            <a:ln w="12700">
              <a:solidFill>
                <a:srgbClr val="008000"/>
              </a:solidFill>
              <a:round/>
              <a:headEnd/>
              <a:tailEnd type="triangle" w="med" len="med"/>
            </a:ln>
          </p:spPr>
        </p:cxnSp>
        <p:cxnSp>
          <p:nvCxnSpPr>
            <p:cNvPr id="40974" name="AutoShape 40"/>
            <p:cNvCxnSpPr>
              <a:cxnSpLocks noChangeShapeType="1"/>
              <a:stCxn id="40968" idx="1"/>
              <a:endCxn id="40967" idx="1"/>
            </p:cNvCxnSpPr>
            <p:nvPr/>
          </p:nvCxnSpPr>
          <p:spPr bwMode="auto">
            <a:xfrm rot="10800000" flipH="1">
              <a:off x="3632" y="3396"/>
              <a:ext cx="112" cy="444"/>
            </a:xfrm>
            <a:prstGeom prst="bentConnector3">
              <a:avLst>
                <a:gd name="adj1" fmla="val -128569"/>
              </a:avLst>
            </a:prstGeom>
            <a:noFill/>
            <a:ln w="12700">
              <a:solidFill>
                <a:srgbClr val="008000"/>
              </a:solidFill>
              <a:miter lim="800000"/>
              <a:headEnd/>
              <a:tailEnd type="triangle" w="med" len="med"/>
            </a:ln>
          </p:spPr>
        </p:cxn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CDC7534-B9ED-4697-9A4D-22EC21B870BD}" type="slidenum">
              <a:rPr lang="en-US"/>
              <a:pPr algn="r" eaLnBrk="0" hangingPunct="0">
                <a:spcBef>
                  <a:spcPct val="0"/>
                </a:spcBef>
                <a:buClrTx/>
              </a:pPr>
              <a:t>38</a:t>
            </a:fld>
            <a:endParaRPr lang="en-US"/>
          </a:p>
        </p:txBody>
      </p:sp>
      <p:sp>
        <p:nvSpPr>
          <p:cNvPr id="41987" name="Rectangle 2"/>
          <p:cNvSpPr>
            <a:spLocks noGrp="1" noChangeArrowheads="1"/>
          </p:cNvSpPr>
          <p:nvPr>
            <p:ph type="title" idx="4294967295"/>
          </p:nvPr>
        </p:nvSpPr>
        <p:spPr/>
        <p:txBody>
          <a:bodyPr/>
          <a:lstStyle/>
          <a:p>
            <a:pPr eaLnBrk="1" hangingPunct="1"/>
            <a:r>
              <a:rPr lang="en-US" smtClean="0"/>
              <a:t>If-Else</a:t>
            </a:r>
          </a:p>
        </p:txBody>
      </p:sp>
      <p:sp>
        <p:nvSpPr>
          <p:cNvPr id="41988" name="Rectangle 3"/>
          <p:cNvSpPr>
            <a:spLocks noGrp="1" noChangeArrowheads="1"/>
          </p:cNvSpPr>
          <p:nvPr>
            <p:ph type="body" idx="4294967295"/>
          </p:nvPr>
        </p:nvSpPr>
        <p:spPr/>
        <p:txBody>
          <a:bodyPr lIns="90488" tIns="44450" rIns="90488" bIns="44450"/>
          <a:lstStyle/>
          <a:p>
            <a:pPr eaLnBrk="1" hangingPunct="1">
              <a:spcBef>
                <a:spcPct val="0"/>
              </a:spcBef>
              <a:buClrTx/>
            </a:pPr>
            <a:r>
              <a:rPr lang="en-GB" dirty="0" smtClean="0"/>
              <a:t>O </a:t>
            </a:r>
            <a:r>
              <a:rPr lang="en-GB" dirty="0" err="1" smtClean="0"/>
              <a:t>resultado</a:t>
            </a:r>
            <a:r>
              <a:rPr lang="en-GB" dirty="0" smtClean="0"/>
              <a:t> de um if-else </a:t>
            </a:r>
            <a:r>
              <a:rPr lang="en-GB" dirty="0" err="1" smtClean="0"/>
              <a:t>realiza</a:t>
            </a:r>
            <a:r>
              <a:rPr lang="en-GB" dirty="0" smtClean="0"/>
              <a:t> </a:t>
            </a:r>
            <a:r>
              <a:rPr lang="en-GB" dirty="0" err="1" smtClean="0"/>
              <a:t>afirmação</a:t>
            </a:r>
            <a:r>
              <a:rPr lang="en-GB" dirty="0" smtClean="0"/>
              <a:t> </a:t>
            </a:r>
            <a:r>
              <a:rPr lang="en-GB" dirty="0" err="1" smtClean="0"/>
              <a:t>baseada</a:t>
            </a:r>
            <a:r>
              <a:rPr lang="en-GB" dirty="0" smtClean="0"/>
              <a:t> </a:t>
            </a:r>
            <a:r>
              <a:rPr lang="en-GB" dirty="0" err="1" smtClean="0"/>
              <a:t>numa</a:t>
            </a:r>
            <a:r>
              <a:rPr lang="en-GB" dirty="0" smtClean="0"/>
              <a:t> </a:t>
            </a:r>
            <a:r>
              <a:rPr lang="en-GB" dirty="0" err="1" smtClean="0"/>
              <a:t>condição</a:t>
            </a:r>
            <a:r>
              <a:rPr lang="en-GB" dirty="0" smtClean="0"/>
              <a:t>.</a:t>
            </a:r>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a:p>
            <a:pPr lvl="1" eaLnBrk="1" hangingPunct="1">
              <a:buFontTx/>
              <a:buNone/>
            </a:pPr>
            <a:endParaRPr lang="en-US" sz="2200" dirty="0" smtClean="0"/>
          </a:p>
        </p:txBody>
      </p:sp>
      <p:sp>
        <p:nvSpPr>
          <p:cNvPr id="39941" name="Rectangle 5"/>
          <p:cNvSpPr>
            <a:spLocks noChangeArrowheads="1"/>
          </p:cNvSpPr>
          <p:nvPr/>
        </p:nvSpPr>
        <p:spPr bwMode="auto">
          <a:xfrm>
            <a:off x="179388" y="2259013"/>
            <a:ext cx="8686800" cy="324167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if ( condition ) {</a:t>
            </a:r>
          </a:p>
          <a:p>
            <a:pPr marL="342900" indent="-342900" algn="l">
              <a:defRPr/>
            </a:pPr>
            <a:r>
              <a:rPr lang="en-US" sz="1600" b="1" dirty="0">
                <a:solidFill>
                  <a:srgbClr val="000000"/>
                </a:solidFill>
              </a:rPr>
              <a:t>			 // statement(s) to be executed If condition is met</a:t>
            </a:r>
          </a:p>
          <a:p>
            <a:pPr marL="342900" indent="-342900" algn="l">
              <a:defRPr/>
            </a:pPr>
            <a:r>
              <a:rPr lang="en-US" sz="1600" b="1" dirty="0">
                <a:solidFill>
                  <a:srgbClr val="000000"/>
                </a:solidFill>
              </a:rPr>
              <a:t> 		 } else { // ( else statement is optional )</a:t>
            </a:r>
          </a:p>
          <a:p>
            <a:pPr marL="342900" indent="-342900" algn="l">
              <a:defRPr/>
            </a:pPr>
            <a:r>
              <a:rPr lang="en-US" sz="1600" b="1" dirty="0">
                <a:solidFill>
                  <a:srgbClr val="000000"/>
                </a:solidFill>
              </a:rPr>
              <a:t>			 // statement(s) to be executed If condition is NOT met</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a:t>
            </a:r>
            <a:r>
              <a:rPr lang="en-US" sz="1600" b="1" dirty="0" err="1">
                <a:solidFill>
                  <a:srgbClr val="000000"/>
                </a:solidFill>
              </a:rPr>
              <a:t>int</a:t>
            </a:r>
            <a:r>
              <a:rPr lang="en-US" sz="1600" b="1" dirty="0">
                <a:solidFill>
                  <a:srgbClr val="000000"/>
                </a:solidFill>
              </a:rPr>
              <a:t> x = 1;</a:t>
            </a:r>
          </a:p>
          <a:p>
            <a:pPr marL="342900" indent="-342900" algn="l">
              <a:defRPr/>
            </a:pPr>
            <a:r>
              <a:rPr lang="en-US" sz="1600" b="1" dirty="0">
                <a:solidFill>
                  <a:srgbClr val="000000"/>
                </a:solidFill>
              </a:rPr>
              <a:t>		 if ( x &gt; 0 ) {</a:t>
            </a:r>
          </a:p>
          <a:p>
            <a:pPr marL="342900" indent="-342900" algn="l">
              <a:defRPr/>
            </a:pPr>
            <a:r>
              <a:rPr lang="en-US" sz="1600" b="1" dirty="0">
                <a:solidFill>
                  <a:srgbClr val="000000"/>
                </a:solidFill>
              </a:rPr>
              <a:t>			 </a:t>
            </a:r>
            <a:r>
              <a:rPr lang="en-US" sz="1600" b="1" dirty="0" err="1">
                <a:solidFill>
                  <a:srgbClr val="000000"/>
                </a:solidFill>
              </a:rPr>
              <a:t>System.out.println</a:t>
            </a:r>
            <a:r>
              <a:rPr lang="en-US" sz="1600" b="1" dirty="0">
                <a:solidFill>
                  <a:srgbClr val="000000"/>
                </a:solidFill>
              </a:rPr>
              <a:t>( “The value of x is greater than zero” );</a:t>
            </a:r>
          </a:p>
          <a:p>
            <a:pPr marL="342900" indent="-342900" algn="l">
              <a:defRPr/>
            </a:pPr>
            <a:r>
              <a:rPr lang="en-US" sz="1600" b="1" dirty="0">
                <a:solidFill>
                  <a:srgbClr val="000000"/>
                </a:solidFill>
              </a:rPr>
              <a:t>		 } else {</a:t>
            </a:r>
          </a:p>
          <a:p>
            <a:pPr marL="342900" indent="-342900" algn="l">
              <a:defRPr/>
            </a:pPr>
            <a:r>
              <a:rPr lang="en-US" sz="1600" b="1" dirty="0">
                <a:solidFill>
                  <a:srgbClr val="000000"/>
                </a:solidFill>
              </a:rPr>
              <a:t>			 </a:t>
            </a:r>
            <a:r>
              <a:rPr lang="en-US" sz="1600" b="1" dirty="0" err="1">
                <a:solidFill>
                  <a:srgbClr val="000000"/>
                </a:solidFill>
              </a:rPr>
              <a:t>System.out.println</a:t>
            </a:r>
            <a:r>
              <a:rPr lang="en-US" sz="1600" b="1" dirty="0">
                <a:solidFill>
                  <a:srgbClr val="000000"/>
                </a:solidFill>
              </a:rPr>
              <a:t>( “The value of x is less than or equal to zero” );</a:t>
            </a:r>
          </a:p>
          <a:p>
            <a:pPr marL="342900" indent="-342900" algn="l">
              <a:defRPr/>
            </a:pPr>
            <a:r>
              <a:rPr lang="en-US" sz="1600" b="1" dirty="0">
                <a:solidFill>
                  <a:srgbClr val="000000"/>
                </a:solidFill>
              </a:rPr>
              <a:t>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CCB3286-6CE1-448B-8670-8BD6461DB234}" type="slidenum">
              <a:rPr lang="en-US"/>
              <a:pPr algn="r" eaLnBrk="0" hangingPunct="0">
                <a:spcBef>
                  <a:spcPct val="0"/>
                </a:spcBef>
                <a:buClrTx/>
              </a:pPr>
              <a:t>39</a:t>
            </a:fld>
            <a:endParaRPr lang="en-US"/>
          </a:p>
        </p:txBody>
      </p:sp>
      <p:sp>
        <p:nvSpPr>
          <p:cNvPr id="43011" name="Rectangle 2"/>
          <p:cNvSpPr>
            <a:spLocks noGrp="1" noChangeArrowheads="1"/>
          </p:cNvSpPr>
          <p:nvPr>
            <p:ph type="title" idx="4294967295"/>
          </p:nvPr>
        </p:nvSpPr>
        <p:spPr/>
        <p:txBody>
          <a:bodyPr/>
          <a:lstStyle/>
          <a:p>
            <a:pPr eaLnBrk="1" hangingPunct="1"/>
            <a:r>
              <a:rPr lang="en-US" smtClean="0"/>
              <a:t>Activity 3</a:t>
            </a:r>
          </a:p>
        </p:txBody>
      </p:sp>
      <p:sp>
        <p:nvSpPr>
          <p:cNvPr id="43012"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‘FindLargest.java’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Use if-else statement to find the larger of the two given numbers</a:t>
            </a:r>
          </a:p>
          <a:p>
            <a:pPr lvl="1">
              <a:lnSpc>
                <a:spcPct val="150000"/>
              </a:lnSpc>
            </a:pPr>
            <a:r>
              <a:rPr lang="en-US" sz="1800" smtClean="0"/>
              <a:t>Print the result</a:t>
            </a:r>
          </a:p>
        </p:txBody>
      </p:sp>
      <p:pic>
        <p:nvPicPr>
          <p:cNvPr id="43013"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20D3991-FC82-47D1-A0B7-557505D55CEA}" type="slidenum">
              <a:rPr lang="en-US"/>
              <a:pPr algn="r" eaLnBrk="0" hangingPunct="0">
                <a:spcBef>
                  <a:spcPct val="0"/>
                </a:spcBef>
                <a:buClrTx/>
              </a:pPr>
              <a:t>4</a:t>
            </a:fld>
            <a:endParaRPr lang="en-US"/>
          </a:p>
        </p:txBody>
      </p:sp>
      <p:sp>
        <p:nvSpPr>
          <p:cNvPr id="7171" name="Rectangle 2"/>
          <p:cNvSpPr>
            <a:spLocks noGrp="1" noChangeArrowheads="1"/>
          </p:cNvSpPr>
          <p:nvPr>
            <p:ph type="title" idx="4294967295"/>
          </p:nvPr>
        </p:nvSpPr>
        <p:spPr/>
        <p:txBody>
          <a:bodyPr/>
          <a:lstStyle/>
          <a:p>
            <a:pPr eaLnBrk="1" hangingPunct="1"/>
            <a:r>
              <a:rPr lang="en-US" smtClean="0"/>
              <a:t>Java Source File Structure</a:t>
            </a:r>
          </a:p>
        </p:txBody>
      </p:sp>
      <p:sp>
        <p:nvSpPr>
          <p:cNvPr id="7172" name="Rectangle 3"/>
          <p:cNvSpPr>
            <a:spLocks noGrp="1" noChangeArrowheads="1"/>
          </p:cNvSpPr>
          <p:nvPr>
            <p:ph type="body" idx="4294967295"/>
          </p:nvPr>
        </p:nvSpPr>
        <p:spPr/>
        <p:txBody>
          <a:bodyPr lIns="90488" tIns="44450" rIns="90488" bIns="44450"/>
          <a:lstStyle/>
          <a:p>
            <a:pPr eaLnBrk="1" hangingPunct="1"/>
            <a:r>
              <a:rPr lang="en-US" dirty="0" smtClean="0"/>
              <a:t>Java applications are composed of text files ending with a ‘.java’ suffix that contain source codes</a:t>
            </a:r>
          </a:p>
          <a:p>
            <a:pPr eaLnBrk="1" hangingPunct="1"/>
            <a:r>
              <a:rPr lang="en-US" dirty="0" smtClean="0"/>
              <a:t>Each Java source file consists of a ‘class declaration’, which follows a specific structure</a:t>
            </a:r>
          </a:p>
          <a:p>
            <a:pPr eaLnBrk="1" hangingPunct="1"/>
            <a:r>
              <a:rPr lang="en-US" dirty="0" smtClean="0"/>
              <a:t>Java source files are compiled into ‘.class’ files which are then run by the Java interpreter</a:t>
            </a:r>
          </a:p>
          <a:p>
            <a:pPr eaLnBrk="1" hangingPunct="1">
              <a:buFontTx/>
              <a:buNone/>
            </a:pPr>
            <a:endParaRPr lang="en-US" dirty="0" smtClean="0"/>
          </a:p>
          <a:p>
            <a:pPr eaLnBrk="1" hangingPunct="1"/>
            <a:endParaRPr lang="en-US" sz="1800" b="1" dirty="0" smtClean="0"/>
          </a:p>
          <a:p>
            <a:pPr eaLnBrk="1" hangingPunct="1"/>
            <a:endParaRPr lang="en-US" dirty="0" smtClean="0"/>
          </a:p>
          <a:p>
            <a:pPr eaLnBrk="1" hangingPunct="1">
              <a:buFontTx/>
              <a:buNone/>
            </a:pPr>
            <a:endParaRPr lang="en-US" dirty="0" smtClean="0"/>
          </a:p>
          <a:p>
            <a:pPr eaLnBrk="1" hangingPunct="1">
              <a:buFontTx/>
              <a:buNone/>
            </a:pPr>
            <a:endParaRPr lang="en-US" dirty="0" smtClean="0"/>
          </a:p>
        </p:txBody>
      </p:sp>
      <p:sp>
        <p:nvSpPr>
          <p:cNvPr id="5" name="Content Placeholder 9"/>
          <p:cNvSpPr txBox="1">
            <a:spLocks/>
          </p:cNvSpPr>
          <p:nvPr/>
        </p:nvSpPr>
        <p:spPr bwMode="gray">
          <a:xfrm>
            <a:off x="896938" y="4567238"/>
            <a:ext cx="7885112" cy="344487"/>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MainSample.java sample code</a:t>
            </a:r>
          </a:p>
        </p:txBody>
      </p:sp>
      <p:sp>
        <p:nvSpPr>
          <p:cNvPr id="6" name="Rounded Rectangle 5"/>
          <p:cNvSpPr/>
          <p:nvPr/>
        </p:nvSpPr>
        <p:spPr bwMode="auto">
          <a:xfrm>
            <a:off x="457200" y="456782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629EA06-297D-40E6-97F2-E2FCDA170302}" type="slidenum">
              <a:rPr lang="en-US"/>
              <a:pPr algn="r" eaLnBrk="0" hangingPunct="0">
                <a:spcBef>
                  <a:spcPct val="0"/>
                </a:spcBef>
                <a:buClrTx/>
              </a:pPr>
              <a:t>40</a:t>
            </a:fld>
            <a:endParaRPr lang="en-US"/>
          </a:p>
        </p:txBody>
      </p:sp>
      <p:sp>
        <p:nvSpPr>
          <p:cNvPr id="44035" name="Rectangle 2"/>
          <p:cNvSpPr>
            <a:spLocks noGrp="1" noChangeArrowheads="1"/>
          </p:cNvSpPr>
          <p:nvPr>
            <p:ph type="title" idx="4294967295"/>
          </p:nvPr>
        </p:nvSpPr>
        <p:spPr/>
        <p:txBody>
          <a:bodyPr/>
          <a:lstStyle/>
          <a:p>
            <a:pPr eaLnBrk="1" hangingPunct="1"/>
            <a:r>
              <a:rPr lang="en-US" smtClean="0"/>
              <a:t>Switch-Case</a:t>
            </a:r>
          </a:p>
        </p:txBody>
      </p:sp>
      <p:sp>
        <p:nvSpPr>
          <p:cNvPr id="44036" name="Rectangle 3"/>
          <p:cNvSpPr>
            <a:spLocks noGrp="1" noChangeArrowheads="1"/>
          </p:cNvSpPr>
          <p:nvPr>
            <p:ph type="body" idx="4294967295"/>
          </p:nvPr>
        </p:nvSpPr>
        <p:spPr/>
        <p:txBody>
          <a:bodyPr lIns="90488" tIns="44450" rIns="90488" bIns="44450"/>
          <a:lstStyle/>
          <a:p>
            <a:pPr eaLnBrk="1" hangingPunct="1">
              <a:lnSpc>
                <a:spcPct val="90000"/>
              </a:lnSpc>
            </a:pPr>
            <a:r>
              <a:rPr lang="pt-BR" dirty="0"/>
              <a:t>Um switch-case permite que o programa </a:t>
            </a:r>
            <a:r>
              <a:rPr lang="pt-BR" dirty="0" smtClean="0"/>
              <a:t>escolha como proceder para </a:t>
            </a:r>
            <a:r>
              <a:rPr lang="pt-BR" dirty="0"/>
              <a:t>executar com base em uma </a:t>
            </a:r>
            <a:r>
              <a:rPr lang="pt-BR" dirty="0" smtClean="0"/>
              <a:t>condição.</a:t>
            </a: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buFontTx/>
              <a:buNone/>
            </a:pPr>
            <a:endParaRPr lang="en-US" sz="1800" dirty="0" smtClean="0"/>
          </a:p>
        </p:txBody>
      </p:sp>
      <p:sp>
        <p:nvSpPr>
          <p:cNvPr id="41989" name="Rectangle 5"/>
          <p:cNvSpPr>
            <a:spLocks noChangeArrowheads="1"/>
          </p:cNvSpPr>
          <p:nvPr/>
        </p:nvSpPr>
        <p:spPr bwMode="auto">
          <a:xfrm>
            <a:off x="746125" y="2060575"/>
            <a:ext cx="7570788" cy="4176713"/>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switch (exp) { </a:t>
            </a:r>
          </a:p>
          <a:p>
            <a:pPr marL="342900" indent="-342900" algn="l">
              <a:defRPr/>
            </a:pPr>
            <a:r>
              <a:rPr lang="en-US" sz="1600" b="1" dirty="0">
                <a:solidFill>
                  <a:srgbClr val="000000"/>
                </a:solidFill>
              </a:rPr>
              <a:t>			case val1: // statements here</a:t>
            </a:r>
          </a:p>
          <a:p>
            <a:pPr marL="342900" indent="-342900" algn="l">
              <a:defRPr/>
            </a:pPr>
            <a:r>
              <a:rPr lang="en-US" sz="1600" b="1" dirty="0">
                <a:solidFill>
                  <a:srgbClr val="000000"/>
                </a:solidFill>
              </a:rPr>
              <a:t>				 break;</a:t>
            </a:r>
          </a:p>
          <a:p>
            <a:pPr marL="342900" indent="-342900" algn="l">
              <a:defRPr/>
            </a:pPr>
            <a:r>
              <a:rPr lang="en-US" sz="1600" b="1" dirty="0">
                <a:solidFill>
                  <a:srgbClr val="000000"/>
                </a:solidFill>
              </a:rPr>
              <a:t>			case val2: // statements here</a:t>
            </a:r>
          </a:p>
          <a:p>
            <a:pPr marL="342900" indent="-342900" algn="l">
              <a:defRPr/>
            </a:pPr>
            <a:r>
              <a:rPr lang="en-US" sz="1600" b="1" dirty="0">
                <a:solidFill>
                  <a:srgbClr val="000000"/>
                </a:solidFill>
              </a:rPr>
              <a:t>				break;</a:t>
            </a:r>
          </a:p>
          <a:p>
            <a:pPr marL="342900" indent="-342900" algn="l">
              <a:defRPr/>
            </a:pPr>
            <a:r>
              <a:rPr lang="en-US" sz="1600" b="1" dirty="0">
                <a:solidFill>
                  <a:srgbClr val="000000"/>
                </a:solidFill>
              </a:rPr>
              <a:t>			default: 	// statements here				</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int x = 1;</a:t>
            </a:r>
          </a:p>
          <a:p>
            <a:pPr marL="342900" indent="-342900" algn="l">
              <a:defRPr/>
            </a:pPr>
            <a:r>
              <a:rPr lang="en-US" sz="1600" b="1" dirty="0">
                <a:solidFill>
                  <a:srgbClr val="000000"/>
                </a:solidFill>
              </a:rPr>
              <a:t>			switch (x) { </a:t>
            </a:r>
          </a:p>
          <a:p>
            <a:pPr marL="342900" indent="-342900" algn="l">
              <a:defRPr/>
            </a:pPr>
            <a:r>
              <a:rPr lang="en-US" sz="1600" b="1" dirty="0">
                <a:solidFill>
                  <a:srgbClr val="000000"/>
                </a:solidFill>
              </a:rPr>
              <a:t>			case 1: 	System.out.println ( “Value of x is 1”);</a:t>
            </a:r>
          </a:p>
          <a:p>
            <a:pPr marL="342900" indent="-342900" algn="l">
              <a:defRPr/>
            </a:pPr>
            <a:r>
              <a:rPr lang="en-US" sz="1600" b="1" dirty="0">
                <a:solidFill>
                  <a:srgbClr val="000000"/>
                </a:solidFill>
              </a:rPr>
              <a:t>				break;</a:t>
            </a:r>
          </a:p>
          <a:p>
            <a:pPr marL="342900" indent="-342900" algn="l">
              <a:defRPr/>
            </a:pPr>
            <a:r>
              <a:rPr lang="en-US" sz="1600" b="1" dirty="0">
                <a:solidFill>
                  <a:srgbClr val="000000"/>
                </a:solidFill>
              </a:rPr>
              <a:t>			case 2: 	System.out.println ( “Value of x is NOT 1”);</a:t>
            </a:r>
          </a:p>
          <a:p>
            <a:pPr marL="342900" indent="-342900" algn="l">
              <a:defRPr/>
            </a:pPr>
            <a:r>
              <a:rPr lang="en-US" sz="1600" b="1" dirty="0">
                <a:solidFill>
                  <a:srgbClr val="000000"/>
                </a:solidFill>
              </a:rPr>
              <a:t>				break;</a:t>
            </a:r>
          </a:p>
          <a:p>
            <a:pPr marL="342900" indent="-342900" algn="l">
              <a:defRPr/>
            </a:pPr>
            <a:r>
              <a:rPr lang="en-US" sz="1600" b="1" dirty="0">
                <a:solidFill>
                  <a:srgbClr val="000000"/>
                </a:solidFill>
              </a:rPr>
              <a:t>			default: 	System.out.println ( “Value of x is NULL”);</a:t>
            </a:r>
          </a:p>
          <a:p>
            <a:pPr marL="342900" indent="-342900" algn="l">
              <a:defRPr/>
            </a:pPr>
            <a:r>
              <a:rPr lang="en-US" sz="1600" b="1" dirty="0">
                <a:solidFill>
                  <a:srgbClr val="000000"/>
                </a:solidFill>
              </a:rPr>
              <a: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140DF5C-332C-48BC-B758-3348E95DA641}" type="slidenum">
              <a:rPr lang="en-US"/>
              <a:pPr algn="r" eaLnBrk="0" hangingPunct="0">
                <a:spcBef>
                  <a:spcPct val="0"/>
                </a:spcBef>
                <a:buClrTx/>
              </a:pPr>
              <a:t>41</a:t>
            </a:fld>
            <a:endParaRPr lang="en-US"/>
          </a:p>
        </p:txBody>
      </p:sp>
      <p:sp>
        <p:nvSpPr>
          <p:cNvPr id="45059" name="Rectangle 2"/>
          <p:cNvSpPr>
            <a:spLocks noGrp="1" noChangeArrowheads="1"/>
          </p:cNvSpPr>
          <p:nvPr>
            <p:ph type="title" idx="4294967295"/>
          </p:nvPr>
        </p:nvSpPr>
        <p:spPr/>
        <p:txBody>
          <a:bodyPr/>
          <a:lstStyle/>
          <a:p>
            <a:pPr eaLnBrk="1" hangingPunct="1"/>
            <a:r>
              <a:rPr lang="en-US" smtClean="0"/>
              <a:t>Activity 4</a:t>
            </a:r>
          </a:p>
        </p:txBody>
      </p:sp>
      <p:sp>
        <p:nvSpPr>
          <p:cNvPr id="45060"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‘NumToWords.java’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and print text value of number 5</a:t>
            </a:r>
          </a:p>
          <a:p>
            <a:pPr lvl="1">
              <a:lnSpc>
                <a:spcPct val="150000"/>
              </a:lnSpc>
              <a:buFontTx/>
              <a:buNone/>
            </a:pPr>
            <a:endParaRPr lang="en-US" sz="1800" smtClean="0"/>
          </a:p>
        </p:txBody>
      </p:sp>
      <p:pic>
        <p:nvPicPr>
          <p:cNvPr id="45061"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78A3584-DA6D-4920-973E-EEF3C2A1E4F3}" type="slidenum">
              <a:rPr lang="en-US"/>
              <a:pPr algn="r" eaLnBrk="0" hangingPunct="0">
                <a:spcBef>
                  <a:spcPct val="0"/>
                </a:spcBef>
                <a:buClrTx/>
              </a:pPr>
              <a:t>42</a:t>
            </a:fld>
            <a:endParaRPr lang="en-US"/>
          </a:p>
        </p:txBody>
      </p:sp>
      <p:sp>
        <p:nvSpPr>
          <p:cNvPr id="46083" name="Rectangle 2"/>
          <p:cNvSpPr>
            <a:spLocks noGrp="1" noChangeArrowheads="1"/>
          </p:cNvSpPr>
          <p:nvPr>
            <p:ph type="title" idx="4294967295"/>
          </p:nvPr>
        </p:nvSpPr>
        <p:spPr/>
        <p:txBody>
          <a:bodyPr/>
          <a:lstStyle/>
          <a:p>
            <a:pPr eaLnBrk="1" hangingPunct="1"/>
            <a:r>
              <a:rPr lang="en-US" smtClean="0"/>
              <a:t>For Loop</a:t>
            </a:r>
          </a:p>
        </p:txBody>
      </p:sp>
      <p:sp>
        <p:nvSpPr>
          <p:cNvPr id="46084" name="Rectangle 3"/>
          <p:cNvSpPr>
            <a:spLocks noGrp="1" noChangeArrowheads="1"/>
          </p:cNvSpPr>
          <p:nvPr>
            <p:ph type="body" idx="4294967295"/>
          </p:nvPr>
        </p:nvSpPr>
        <p:spPr/>
        <p:txBody>
          <a:bodyPr lIns="90488" tIns="44450" rIns="90488" bIns="44450"/>
          <a:lstStyle/>
          <a:p>
            <a:pPr eaLnBrk="1" hangingPunct="1"/>
            <a:r>
              <a:rPr lang="en-GB" smtClean="0">
                <a:latin typeface="Arial Unicode MS" pitchFamily="34" charset="-128"/>
              </a:rPr>
              <a:t>A for-loop performs statement(s) repeatedly if a certain condition is satisfied</a:t>
            </a:r>
          </a:p>
          <a:p>
            <a:pPr eaLnBrk="1" hangingPunct="1"/>
            <a:endParaRPr lang="en-GB" sz="1300" smtClean="0">
              <a:latin typeface="Arial Unicode MS" pitchFamily="34" charset="-128"/>
            </a:endParaRPr>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p:txBody>
      </p:sp>
      <p:sp>
        <p:nvSpPr>
          <p:cNvPr id="44037" name="Rectangle 6"/>
          <p:cNvSpPr>
            <a:spLocks noChangeArrowheads="1"/>
          </p:cNvSpPr>
          <p:nvPr/>
        </p:nvSpPr>
        <p:spPr bwMode="auto">
          <a:xfrm>
            <a:off x="755650" y="2133600"/>
            <a:ext cx="7570788" cy="24479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for ( init; condition; exp ) {</a:t>
            </a:r>
          </a:p>
          <a:p>
            <a:pPr marL="342900" indent="-342900" algn="l">
              <a:defRPr/>
            </a:pPr>
            <a:r>
              <a:rPr lang="en-US" sz="1600" b="1" dirty="0">
                <a:solidFill>
                  <a:srgbClr val="000000"/>
                </a:solidFill>
              </a:rPr>
              <a:t>				//statements here</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for ( int i = 1; i &lt; 11; i++ ) {</a:t>
            </a:r>
          </a:p>
          <a:p>
            <a:pPr marL="342900" indent="-342900" algn="l">
              <a:defRPr/>
            </a:pPr>
            <a:r>
              <a:rPr lang="en-US" sz="1600" b="1" dirty="0">
                <a:solidFill>
                  <a:srgbClr val="000000"/>
                </a:solidFill>
              </a:rPr>
              <a:t>				System.out.println ( “The value of i is: “ + i );</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7DC2F11-13BF-46F8-9577-4EEF44DA4AB1}" type="slidenum">
              <a:rPr lang="en-US"/>
              <a:pPr algn="r" eaLnBrk="0" hangingPunct="0">
                <a:spcBef>
                  <a:spcPct val="0"/>
                </a:spcBef>
                <a:buClrTx/>
              </a:pPr>
              <a:t>43</a:t>
            </a:fld>
            <a:endParaRPr lang="en-US"/>
          </a:p>
        </p:txBody>
      </p:sp>
      <p:sp>
        <p:nvSpPr>
          <p:cNvPr id="47107" name="Rectangle 2"/>
          <p:cNvSpPr>
            <a:spLocks noGrp="1" noChangeArrowheads="1"/>
          </p:cNvSpPr>
          <p:nvPr>
            <p:ph type="title" idx="4294967295"/>
          </p:nvPr>
        </p:nvSpPr>
        <p:spPr/>
        <p:txBody>
          <a:bodyPr/>
          <a:lstStyle/>
          <a:p>
            <a:pPr eaLnBrk="1" hangingPunct="1"/>
            <a:r>
              <a:rPr lang="en-US" smtClean="0"/>
              <a:t>Activity 5</a:t>
            </a:r>
          </a:p>
        </p:txBody>
      </p:sp>
      <p:sp>
        <p:nvSpPr>
          <p:cNvPr id="47108"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‘AddWholeNum.java’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and write a for loop to add all whole numbers from 1 to 50</a:t>
            </a:r>
          </a:p>
          <a:p>
            <a:pPr lvl="1">
              <a:lnSpc>
                <a:spcPct val="150000"/>
              </a:lnSpc>
            </a:pPr>
            <a:r>
              <a:rPr lang="en-US" sz="1800" smtClean="0"/>
              <a:t>Print the result</a:t>
            </a:r>
          </a:p>
          <a:p>
            <a:pPr lvl="1">
              <a:lnSpc>
                <a:spcPct val="150000"/>
              </a:lnSpc>
              <a:buFontTx/>
              <a:buNone/>
            </a:pPr>
            <a:endParaRPr lang="en-US" sz="1800" smtClean="0"/>
          </a:p>
        </p:txBody>
      </p:sp>
      <p:pic>
        <p:nvPicPr>
          <p:cNvPr id="47109"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8EDD862-3785-4516-B2F0-0D6A69007F63}" type="slidenum">
              <a:rPr lang="en-US"/>
              <a:pPr algn="r" eaLnBrk="0" hangingPunct="0">
                <a:spcBef>
                  <a:spcPct val="0"/>
                </a:spcBef>
                <a:buClrTx/>
              </a:pPr>
              <a:t>44</a:t>
            </a:fld>
            <a:endParaRPr lang="en-US"/>
          </a:p>
        </p:txBody>
      </p:sp>
      <p:sp>
        <p:nvSpPr>
          <p:cNvPr id="48131" name="Rectangle 2"/>
          <p:cNvSpPr>
            <a:spLocks noGrp="1" noChangeArrowheads="1"/>
          </p:cNvSpPr>
          <p:nvPr>
            <p:ph type="title" idx="4294967295"/>
          </p:nvPr>
        </p:nvSpPr>
        <p:spPr/>
        <p:txBody>
          <a:bodyPr/>
          <a:lstStyle/>
          <a:p>
            <a:pPr eaLnBrk="1" hangingPunct="1"/>
            <a:r>
              <a:rPr lang="en-US" smtClean="0"/>
              <a:t>Activity 6</a:t>
            </a:r>
          </a:p>
        </p:txBody>
      </p:sp>
      <p:sp>
        <p:nvSpPr>
          <p:cNvPr id="48132"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dirty="0" smtClean="0"/>
              <a:t>Open the file ‘MultiplicationTable.java’ in the package sef.module3.activity</a:t>
            </a:r>
          </a:p>
          <a:p>
            <a:pPr eaLnBrk="1" hangingPunct="1">
              <a:lnSpc>
                <a:spcPct val="150000"/>
              </a:lnSpc>
            </a:pPr>
            <a:r>
              <a:rPr lang="en-US" sz="2000" dirty="0" smtClean="0"/>
              <a:t>Perform the following:</a:t>
            </a:r>
          </a:p>
          <a:p>
            <a:pPr lvl="1">
              <a:lnSpc>
                <a:spcPct val="150000"/>
              </a:lnSpc>
            </a:pPr>
            <a:r>
              <a:rPr lang="en-US" sz="1800" dirty="0" smtClean="0"/>
              <a:t>Complete the code and write for loops to print multiplication table from 1 to 10</a:t>
            </a:r>
          </a:p>
          <a:p>
            <a:pPr lvl="1">
              <a:lnSpc>
                <a:spcPct val="150000"/>
              </a:lnSpc>
              <a:buFontTx/>
              <a:buNone/>
            </a:pPr>
            <a:endParaRPr lang="en-US" sz="1800" dirty="0" smtClean="0"/>
          </a:p>
          <a:p>
            <a:pPr lvl="1">
              <a:lnSpc>
                <a:spcPct val="150000"/>
              </a:lnSpc>
              <a:buFontTx/>
              <a:buNone/>
            </a:pPr>
            <a:endParaRPr lang="en-US" sz="1800" dirty="0" smtClean="0"/>
          </a:p>
        </p:txBody>
      </p:sp>
      <p:pic>
        <p:nvPicPr>
          <p:cNvPr id="48133"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0EC6103-6BB8-42CE-9097-2895340EDF76}" type="slidenum">
              <a:rPr lang="en-US"/>
              <a:pPr algn="r" eaLnBrk="0" hangingPunct="0">
                <a:spcBef>
                  <a:spcPct val="0"/>
                </a:spcBef>
                <a:buClrTx/>
              </a:pPr>
              <a:t>45</a:t>
            </a:fld>
            <a:endParaRPr lang="en-US"/>
          </a:p>
        </p:txBody>
      </p:sp>
      <p:sp>
        <p:nvSpPr>
          <p:cNvPr id="49155" name="Rectangle 2"/>
          <p:cNvSpPr>
            <a:spLocks noGrp="1" noChangeArrowheads="1"/>
          </p:cNvSpPr>
          <p:nvPr>
            <p:ph type="title" idx="4294967295"/>
          </p:nvPr>
        </p:nvSpPr>
        <p:spPr/>
        <p:txBody>
          <a:bodyPr/>
          <a:lstStyle/>
          <a:p>
            <a:pPr eaLnBrk="1" hangingPunct="1"/>
            <a:r>
              <a:rPr lang="en-US" smtClean="0"/>
              <a:t>While Loop</a:t>
            </a:r>
          </a:p>
        </p:txBody>
      </p:sp>
      <p:sp>
        <p:nvSpPr>
          <p:cNvPr id="49156" name="Rectangle 3"/>
          <p:cNvSpPr>
            <a:spLocks noGrp="1" noChangeArrowheads="1"/>
          </p:cNvSpPr>
          <p:nvPr>
            <p:ph type="body" idx="4294967295"/>
          </p:nvPr>
        </p:nvSpPr>
        <p:spPr>
          <a:xfrm>
            <a:off x="0" y="1143000"/>
            <a:ext cx="8458200" cy="5334000"/>
          </a:xfrm>
        </p:spPr>
        <p:txBody>
          <a:bodyPr lIns="90488" tIns="44450" rIns="90488" bIns="44450"/>
          <a:lstStyle/>
          <a:p>
            <a:pPr eaLnBrk="1" hangingPunct="1"/>
            <a:r>
              <a:rPr lang="en-GB" smtClean="0"/>
              <a:t>while() performs statements repeatedly while a condition remains true</a:t>
            </a:r>
            <a:r>
              <a:rPr lang="en-US" smtClean="0"/>
              <a:t> 	</a:t>
            </a:r>
          </a:p>
          <a:p>
            <a:pPr eaLnBrk="1" hangingPunct="1">
              <a:buFontTx/>
              <a:buNone/>
            </a:pPr>
            <a:endParaRPr lang="en-US"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a:p>
            <a:pPr eaLnBrk="1" hangingPunct="1">
              <a:buFontTx/>
              <a:buNone/>
            </a:pPr>
            <a:endParaRPr lang="en-US" sz="1800" b="1" smtClean="0"/>
          </a:p>
          <a:p>
            <a:pPr eaLnBrk="1" hangingPunct="1">
              <a:buFontTx/>
              <a:buNone/>
            </a:pPr>
            <a:endParaRPr lang="en-US" smtClean="0"/>
          </a:p>
          <a:p>
            <a:pPr eaLnBrk="1" hangingPunct="1"/>
            <a:endParaRPr lang="en-US" smtClean="0"/>
          </a:p>
        </p:txBody>
      </p:sp>
      <p:sp>
        <p:nvSpPr>
          <p:cNvPr id="47109" name="Rectangle 5"/>
          <p:cNvSpPr>
            <a:spLocks noChangeArrowheads="1"/>
          </p:cNvSpPr>
          <p:nvPr/>
        </p:nvSpPr>
        <p:spPr bwMode="auto">
          <a:xfrm>
            <a:off x="1039813" y="2205038"/>
            <a:ext cx="7570787" cy="24479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while ( condition ) {</a:t>
            </a:r>
          </a:p>
          <a:p>
            <a:pPr marL="342900" indent="-342900" algn="l">
              <a:defRPr/>
            </a:pPr>
            <a:r>
              <a:rPr lang="en-US" sz="1600" b="1" dirty="0">
                <a:solidFill>
                  <a:srgbClr val="000000"/>
                </a:solidFill>
              </a:rPr>
              <a:t>			 //statements here</a:t>
            </a:r>
          </a:p>
          <a:p>
            <a:pPr marL="342900" indent="-342900" algn="l">
              <a:defRPr/>
            </a:pPr>
            <a:r>
              <a:rPr lang="en-US" sz="1600" b="1" dirty="0">
                <a:solidFill>
                  <a:srgbClr val="000000"/>
                </a:solidFill>
              </a:rPr>
              <a:t>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int x = 1;			</a:t>
            </a:r>
          </a:p>
          <a:p>
            <a:pPr marL="342900" indent="-342900" algn="l">
              <a:defRPr/>
            </a:pPr>
            <a:r>
              <a:rPr lang="en-US" sz="1600" b="1" dirty="0">
                <a:solidFill>
                  <a:srgbClr val="000000"/>
                </a:solidFill>
              </a:rPr>
              <a:t>			while ( x &lt; 11) {</a:t>
            </a:r>
          </a:p>
          <a:p>
            <a:pPr marL="342900" indent="-342900" algn="l">
              <a:defRPr/>
            </a:pPr>
            <a:r>
              <a:rPr lang="en-US" sz="1600" b="1" dirty="0">
                <a:solidFill>
                  <a:srgbClr val="000000"/>
                </a:solidFill>
              </a:rPr>
              <a:t>				System.out.println ( “The value of x is: “ + x );</a:t>
            </a:r>
          </a:p>
          <a:p>
            <a:pPr marL="342900" indent="-342900" algn="l">
              <a:defRPr/>
            </a:pPr>
            <a:r>
              <a:rPr lang="en-US" sz="1600" b="1" dirty="0">
                <a:solidFill>
                  <a:srgbClr val="000000"/>
                </a:solidFill>
              </a:rPr>
              <a:t>			}</a:t>
            </a:r>
          </a:p>
        </p:txBody>
      </p:sp>
      <p:sp>
        <p:nvSpPr>
          <p:cNvPr id="8" name="Content Placeholder 9"/>
          <p:cNvSpPr txBox="1">
            <a:spLocks/>
          </p:cNvSpPr>
          <p:nvPr/>
        </p:nvSpPr>
        <p:spPr bwMode="gray">
          <a:xfrm>
            <a:off x="896938" y="5121275"/>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WhileLoopSample.java sample code.</a:t>
            </a:r>
          </a:p>
        </p:txBody>
      </p:sp>
      <p:sp>
        <p:nvSpPr>
          <p:cNvPr id="9" name="Rounded Rectangle 8"/>
          <p:cNvSpPr/>
          <p:nvPr/>
        </p:nvSpPr>
        <p:spPr bwMode="auto">
          <a:xfrm>
            <a:off x="457200" y="512069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CF5D24FD-13A6-4953-8382-D84E2DE47747}" type="slidenum">
              <a:rPr lang="en-US"/>
              <a:pPr algn="r" eaLnBrk="0" hangingPunct="0">
                <a:spcBef>
                  <a:spcPct val="0"/>
                </a:spcBef>
                <a:buClrTx/>
              </a:pPr>
              <a:t>46</a:t>
            </a:fld>
            <a:endParaRPr lang="en-US"/>
          </a:p>
        </p:txBody>
      </p:sp>
      <p:sp>
        <p:nvSpPr>
          <p:cNvPr id="50179" name="Rectangle 2"/>
          <p:cNvSpPr>
            <a:spLocks noGrp="1" noChangeArrowheads="1"/>
          </p:cNvSpPr>
          <p:nvPr>
            <p:ph type="title" idx="4294967295"/>
          </p:nvPr>
        </p:nvSpPr>
        <p:spPr/>
        <p:txBody>
          <a:bodyPr/>
          <a:lstStyle/>
          <a:p>
            <a:pPr eaLnBrk="1" hangingPunct="1"/>
            <a:r>
              <a:rPr lang="en-US" smtClean="0"/>
              <a:t>Activity 7</a:t>
            </a:r>
          </a:p>
        </p:txBody>
      </p:sp>
      <p:sp>
        <p:nvSpPr>
          <p:cNvPr id="50180"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‘PrintNumWithWhile.java’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and write a while loop to print all even numbers less than 100</a:t>
            </a:r>
          </a:p>
          <a:p>
            <a:pPr lvl="1">
              <a:lnSpc>
                <a:spcPct val="150000"/>
              </a:lnSpc>
              <a:buFontTx/>
              <a:buNone/>
            </a:pPr>
            <a:endParaRPr lang="en-US" sz="1800" smtClean="0"/>
          </a:p>
        </p:txBody>
      </p:sp>
      <p:pic>
        <p:nvPicPr>
          <p:cNvPr id="50181"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BBFE4C4-0921-45AA-9227-0DBDC2471231}" type="slidenum">
              <a:rPr lang="en-US"/>
              <a:pPr algn="r" eaLnBrk="0" hangingPunct="0">
                <a:spcBef>
                  <a:spcPct val="0"/>
                </a:spcBef>
                <a:buClrTx/>
              </a:pPr>
              <a:t>47</a:t>
            </a:fld>
            <a:endParaRPr lang="en-US"/>
          </a:p>
        </p:txBody>
      </p:sp>
      <p:sp>
        <p:nvSpPr>
          <p:cNvPr id="51203" name="Rectangle 2"/>
          <p:cNvSpPr>
            <a:spLocks noGrp="1" noChangeArrowheads="1"/>
          </p:cNvSpPr>
          <p:nvPr>
            <p:ph type="title" idx="4294967295"/>
          </p:nvPr>
        </p:nvSpPr>
        <p:spPr/>
        <p:txBody>
          <a:bodyPr/>
          <a:lstStyle/>
          <a:p>
            <a:pPr eaLnBrk="1" hangingPunct="1"/>
            <a:r>
              <a:rPr lang="en-US" smtClean="0"/>
              <a:t>Do-While Loop</a:t>
            </a:r>
          </a:p>
        </p:txBody>
      </p:sp>
      <p:sp>
        <p:nvSpPr>
          <p:cNvPr id="51204" name="Rectangle 3"/>
          <p:cNvSpPr>
            <a:spLocks noGrp="1" noChangeArrowheads="1"/>
          </p:cNvSpPr>
          <p:nvPr>
            <p:ph type="body" idx="4294967295"/>
          </p:nvPr>
        </p:nvSpPr>
        <p:spPr/>
        <p:txBody>
          <a:bodyPr lIns="90488" tIns="44450" rIns="90488" bIns="44450"/>
          <a:lstStyle/>
          <a:p>
            <a:pPr eaLnBrk="1" hangingPunct="1"/>
            <a:r>
              <a:rPr lang="en-GB" smtClean="0"/>
              <a:t>do-while() performs statements repeatedly (at least once) while condition remains true</a:t>
            </a:r>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buFontTx/>
              <a:buNone/>
            </a:pPr>
            <a:endParaRPr lang="en-US" smtClean="0"/>
          </a:p>
          <a:p>
            <a:pPr eaLnBrk="1" hangingPunct="1">
              <a:buFontTx/>
              <a:buNone/>
            </a:pPr>
            <a:endParaRPr lang="en-US" smtClean="0"/>
          </a:p>
        </p:txBody>
      </p:sp>
      <p:sp>
        <p:nvSpPr>
          <p:cNvPr id="49157" name="Rectangle 5"/>
          <p:cNvSpPr>
            <a:spLocks noChangeArrowheads="1"/>
          </p:cNvSpPr>
          <p:nvPr/>
        </p:nvSpPr>
        <p:spPr bwMode="auto">
          <a:xfrm>
            <a:off x="684213" y="2276475"/>
            <a:ext cx="7570787" cy="24479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do {</a:t>
            </a:r>
          </a:p>
          <a:p>
            <a:pPr marL="342900" indent="-342900" algn="l">
              <a:defRPr/>
            </a:pPr>
            <a:r>
              <a:rPr lang="en-US" sz="1600" b="1" dirty="0">
                <a:solidFill>
                  <a:srgbClr val="000000"/>
                </a:solidFill>
              </a:rPr>
              <a:t>				//place statements here</a:t>
            </a:r>
          </a:p>
          <a:p>
            <a:pPr marL="342900" indent="-342900" algn="l">
              <a:defRPr/>
            </a:pPr>
            <a:r>
              <a:rPr lang="en-US" sz="1600" b="1" dirty="0">
                <a:solidFill>
                  <a:srgbClr val="000000"/>
                </a:solidFill>
              </a:rPr>
              <a:t>			} while ( condition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int x = 1;	</a:t>
            </a:r>
          </a:p>
          <a:p>
            <a:pPr marL="342900" indent="-342900" algn="l">
              <a:defRPr/>
            </a:pPr>
            <a:r>
              <a:rPr lang="en-US" sz="1600" b="1" dirty="0">
                <a:solidFill>
                  <a:srgbClr val="000000"/>
                </a:solidFill>
              </a:rPr>
              <a:t>			do {</a:t>
            </a:r>
          </a:p>
          <a:p>
            <a:pPr marL="342900" indent="-342900" algn="l">
              <a:defRPr/>
            </a:pPr>
            <a:r>
              <a:rPr lang="en-US" sz="1600" b="1" dirty="0">
                <a:solidFill>
                  <a:srgbClr val="000000"/>
                </a:solidFill>
              </a:rPr>
              <a:t>				System.out.println ( “The value of x is: “ + x );</a:t>
            </a:r>
          </a:p>
          <a:p>
            <a:pPr marL="342900" indent="-342900" algn="l">
              <a:defRPr/>
            </a:pPr>
            <a:r>
              <a:rPr lang="en-US" sz="1600" b="1" dirty="0">
                <a:solidFill>
                  <a:srgbClr val="000000"/>
                </a:solidFill>
              </a:rPr>
              <a:t>			} while ( x &lt; 11)</a:t>
            </a:r>
          </a:p>
        </p:txBody>
      </p:sp>
      <p:sp>
        <p:nvSpPr>
          <p:cNvPr id="7" name="Content Placeholder 9"/>
          <p:cNvSpPr txBox="1">
            <a:spLocks/>
          </p:cNvSpPr>
          <p:nvPr/>
        </p:nvSpPr>
        <p:spPr bwMode="gray">
          <a:xfrm>
            <a:off x="896938" y="5335588"/>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WhileLoopSample.java sample code.</a:t>
            </a:r>
          </a:p>
        </p:txBody>
      </p:sp>
      <p:sp>
        <p:nvSpPr>
          <p:cNvPr id="8" name="Rounded Rectangle 7"/>
          <p:cNvSpPr/>
          <p:nvPr/>
        </p:nvSpPr>
        <p:spPr bwMode="auto">
          <a:xfrm>
            <a:off x="457200" y="5335006"/>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916E167-870E-4CDB-AEC0-C84DB3B7A479}" type="slidenum">
              <a:rPr lang="en-US"/>
              <a:pPr algn="r" eaLnBrk="0" hangingPunct="0">
                <a:spcBef>
                  <a:spcPct val="0"/>
                </a:spcBef>
                <a:buClrTx/>
              </a:pPr>
              <a:t>48</a:t>
            </a:fld>
            <a:endParaRPr lang="en-US"/>
          </a:p>
        </p:txBody>
      </p:sp>
      <p:sp>
        <p:nvSpPr>
          <p:cNvPr id="52227" name="Rectangle 2"/>
          <p:cNvSpPr>
            <a:spLocks noGrp="1" noChangeArrowheads="1"/>
          </p:cNvSpPr>
          <p:nvPr>
            <p:ph type="title" idx="4294967295"/>
          </p:nvPr>
        </p:nvSpPr>
        <p:spPr/>
        <p:txBody>
          <a:bodyPr/>
          <a:lstStyle/>
          <a:p>
            <a:pPr eaLnBrk="1" hangingPunct="1"/>
            <a:r>
              <a:rPr lang="en-US" smtClean="0"/>
              <a:t>Arrays</a:t>
            </a:r>
          </a:p>
        </p:txBody>
      </p:sp>
      <p:sp>
        <p:nvSpPr>
          <p:cNvPr id="52228" name="Rectangle 3"/>
          <p:cNvSpPr>
            <a:spLocks noGrp="1" noChangeArrowheads="1"/>
          </p:cNvSpPr>
          <p:nvPr>
            <p:ph type="body" idx="4294967295"/>
          </p:nvPr>
        </p:nvSpPr>
        <p:spPr>
          <a:xfrm>
            <a:off x="152400" y="1219200"/>
            <a:ext cx="8347075" cy="5334000"/>
          </a:xfrm>
        </p:spPr>
        <p:txBody>
          <a:bodyPr lIns="90488" tIns="44450" rIns="90488" bIns="44450"/>
          <a:lstStyle/>
          <a:p>
            <a:pPr eaLnBrk="1" hangingPunct="1"/>
            <a:r>
              <a:rPr lang="en-US" smtClean="0"/>
              <a:t>An array is a sequence of either objects or primitives, all of the same type under one identifier name</a:t>
            </a:r>
          </a:p>
          <a:p>
            <a:pPr eaLnBrk="1" hangingPunct="1"/>
            <a:r>
              <a:rPr lang="en-US" smtClean="0"/>
              <a:t>Basic array declaration syntax:</a:t>
            </a:r>
          </a:p>
          <a:p>
            <a:pPr eaLnBrk="1" hangingPunct="1">
              <a:buFontTx/>
              <a:buNone/>
            </a:pPr>
            <a:endParaRPr lang="en-US" smtClean="0"/>
          </a:p>
          <a:p>
            <a:pPr eaLnBrk="1" hangingPunct="1">
              <a:buFontTx/>
              <a:buNone/>
            </a:pPr>
            <a:r>
              <a:rPr lang="en-US" sz="1300" smtClean="0"/>
              <a:t>	</a:t>
            </a:r>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300" smtClean="0"/>
          </a:p>
          <a:p>
            <a:pPr eaLnBrk="1" hangingPunct="1">
              <a:buFontTx/>
              <a:buNone/>
            </a:pPr>
            <a:endParaRPr lang="en-US" sz="1500" i="1" smtClean="0"/>
          </a:p>
          <a:p>
            <a:pPr eaLnBrk="1" hangingPunct="1"/>
            <a:endParaRPr lang="en-US" sz="2000" smtClean="0"/>
          </a:p>
        </p:txBody>
      </p:sp>
      <p:sp>
        <p:nvSpPr>
          <p:cNvPr id="50181" name="Rectangle 5"/>
          <p:cNvSpPr>
            <a:spLocks noChangeArrowheads="1"/>
          </p:cNvSpPr>
          <p:nvPr/>
        </p:nvSpPr>
        <p:spPr bwMode="auto">
          <a:xfrm>
            <a:off x="827088" y="2644775"/>
            <a:ext cx="5940425" cy="2152650"/>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&lt;data_type&gt; [ ] &lt;variable_name&gt;;</a:t>
            </a:r>
          </a:p>
          <a:p>
            <a:pPr marL="342900" indent="-342900" algn="l">
              <a:defRPr/>
            </a:pPr>
            <a:r>
              <a:rPr lang="en-US" sz="1600" b="1" dirty="0">
                <a:solidFill>
                  <a:srgbClr val="000000"/>
                </a:solidFill>
              </a:rPr>
              <a:t>			&lt;data_type&gt; &lt;variable_name&gt; [ ];</a:t>
            </a:r>
          </a:p>
          <a:p>
            <a:pPr marL="342900" indent="-342900" algn="l">
              <a:defRPr/>
            </a:pPr>
            <a:r>
              <a:rPr lang="en-US" sz="1600" b="1" dirty="0">
                <a:solidFill>
                  <a:srgbClr val="000000"/>
                </a:solidFill>
              </a:rPr>
              <a:t>			&lt;data_type&gt; [ ] &lt;variable_name&gt; [ ];</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Examples : 	int [ ] myIntegerArray;</a:t>
            </a:r>
          </a:p>
          <a:p>
            <a:pPr marL="342900" indent="-342900" algn="l">
              <a:defRPr/>
            </a:pPr>
            <a:r>
              <a:rPr lang="en-US" sz="1600" b="1" dirty="0">
                <a:solidFill>
                  <a:srgbClr val="000000"/>
                </a:solidFill>
              </a:rPr>
              <a:t>			String myStringArray [ ];</a:t>
            </a:r>
          </a:p>
          <a:p>
            <a:pPr marL="342900" indent="-342900" algn="l">
              <a:defRPr/>
            </a:pPr>
            <a:r>
              <a:rPr lang="en-US" sz="1600" b="1" dirty="0">
                <a:solidFill>
                  <a:srgbClr val="000000"/>
                </a:solidFill>
              </a:rPr>
              <a:t>			char [ ] myCharArray [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7BDAFC4-1838-48A1-A298-C78513934F87}" type="slidenum">
              <a:rPr lang="en-US"/>
              <a:pPr algn="r" eaLnBrk="0" hangingPunct="0">
                <a:spcBef>
                  <a:spcPct val="0"/>
                </a:spcBef>
                <a:buClrTx/>
              </a:pPr>
              <a:t>49</a:t>
            </a:fld>
            <a:endParaRPr lang="en-US"/>
          </a:p>
        </p:txBody>
      </p:sp>
      <p:sp>
        <p:nvSpPr>
          <p:cNvPr id="53251" name="Rectangle 2"/>
          <p:cNvSpPr>
            <a:spLocks noGrp="1" noChangeArrowheads="1"/>
          </p:cNvSpPr>
          <p:nvPr>
            <p:ph type="title" idx="4294967295"/>
          </p:nvPr>
        </p:nvSpPr>
        <p:spPr/>
        <p:txBody>
          <a:bodyPr/>
          <a:lstStyle/>
          <a:p>
            <a:pPr eaLnBrk="1" hangingPunct="1"/>
            <a:r>
              <a:rPr lang="en-US" smtClean="0"/>
              <a:t>Arrays: Manipulation</a:t>
            </a:r>
          </a:p>
        </p:txBody>
      </p:sp>
      <p:sp>
        <p:nvSpPr>
          <p:cNvPr id="53252" name="Rectangle 3"/>
          <p:cNvSpPr>
            <a:spLocks noGrp="1" noChangeArrowheads="1"/>
          </p:cNvSpPr>
          <p:nvPr>
            <p:ph type="body" idx="4294967295"/>
          </p:nvPr>
        </p:nvSpPr>
        <p:spPr/>
        <p:txBody>
          <a:bodyPr lIns="90488" tIns="44450" rIns="90488" bIns="44450"/>
          <a:lstStyle/>
          <a:p>
            <a:pPr eaLnBrk="1" hangingPunct="1"/>
            <a:r>
              <a:rPr lang="en-US" i="1" smtClean="0"/>
              <a:t>Values</a:t>
            </a:r>
            <a:r>
              <a:rPr lang="en-US" smtClean="0"/>
              <a:t> in arrays can be accessed and manipulated by their </a:t>
            </a:r>
            <a:r>
              <a:rPr lang="en-US" i="1" smtClean="0"/>
              <a:t>index</a:t>
            </a:r>
          </a:p>
          <a:p>
            <a:pPr eaLnBrk="1" hangingPunct="1"/>
            <a:r>
              <a:rPr lang="en-US" smtClean="0"/>
              <a:t>An array’s index always start with 0</a:t>
            </a:r>
          </a:p>
          <a:p>
            <a:pPr eaLnBrk="1" hangingPunct="1"/>
            <a:endParaRPr lang="en-US" i="1" smtClean="0"/>
          </a:p>
          <a:p>
            <a:pPr eaLnBrk="1" hangingPunct="1">
              <a:buFontTx/>
              <a:buNone/>
            </a:pPr>
            <a:r>
              <a:rPr lang="en-US" sz="1500" smtClean="0"/>
              <a:t>	</a:t>
            </a:r>
          </a:p>
        </p:txBody>
      </p:sp>
      <p:pic>
        <p:nvPicPr>
          <p:cNvPr id="53253" name="Picture 32"/>
          <p:cNvPicPr>
            <a:picLocks noChangeAspect="1" noChangeArrowheads="1"/>
          </p:cNvPicPr>
          <p:nvPr/>
        </p:nvPicPr>
        <p:blipFill>
          <a:blip r:embed="rId3"/>
          <a:srcRect/>
          <a:stretch>
            <a:fillRect/>
          </a:stretch>
        </p:blipFill>
        <p:spPr bwMode="auto">
          <a:xfrm>
            <a:off x="1395413" y="4117975"/>
            <a:ext cx="6156325" cy="920750"/>
          </a:xfrm>
          <a:prstGeom prst="rect">
            <a:avLst/>
          </a:prstGeom>
          <a:noFill/>
          <a:ln w="12700" algn="ctr">
            <a:noFill/>
            <a:prstDash val="dash"/>
            <a:miter lim="800000"/>
            <a:headEnd/>
            <a:tailEnd/>
          </a:ln>
        </p:spPr>
      </p:pic>
      <p:sp>
        <p:nvSpPr>
          <p:cNvPr id="51206" name="Rectangle 6"/>
          <p:cNvSpPr>
            <a:spLocks noChangeArrowheads="1"/>
          </p:cNvSpPr>
          <p:nvPr/>
        </p:nvSpPr>
        <p:spPr bwMode="auto">
          <a:xfrm>
            <a:off x="971550" y="2708275"/>
            <a:ext cx="7129463" cy="11525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String[] anotherStringArray = {“Hello", “There”, “How“, “Are”, ”You”};</a:t>
            </a:r>
          </a:p>
          <a:p>
            <a:pPr marL="342900" indent="-342900" algn="l">
              <a:defRPr/>
            </a:pPr>
            <a:r>
              <a:rPr lang="en-US" sz="1600" b="1" dirty="0">
                <a:solidFill>
                  <a:srgbClr val="000000"/>
                </a:solidFill>
              </a:rPr>
              <a:t>System.out.println(“The first string is “ + anotherStringArray[0]);</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5D47C10D-FEA6-4C44-A4E6-7A9D5E6CFAE2}" type="slidenum">
              <a:rPr lang="en-US"/>
              <a:pPr algn="r" eaLnBrk="0" hangingPunct="0">
                <a:spcBef>
                  <a:spcPct val="0"/>
                </a:spcBef>
                <a:buClrTx/>
              </a:pPr>
              <a:t>5</a:t>
            </a:fld>
            <a:endParaRPr lang="en-US"/>
          </a:p>
        </p:txBody>
      </p:sp>
      <p:sp>
        <p:nvSpPr>
          <p:cNvPr id="8195" name="Rectangle 2"/>
          <p:cNvSpPr>
            <a:spLocks noGrp="1" noChangeArrowheads="1"/>
          </p:cNvSpPr>
          <p:nvPr>
            <p:ph type="title" idx="4294967295"/>
          </p:nvPr>
        </p:nvSpPr>
        <p:spPr/>
        <p:txBody>
          <a:bodyPr/>
          <a:lstStyle/>
          <a:p>
            <a:pPr eaLnBrk="1" hangingPunct="1"/>
            <a:r>
              <a:rPr lang="en-US" smtClean="0"/>
              <a:t>Java Source File Structure</a:t>
            </a:r>
          </a:p>
        </p:txBody>
      </p:sp>
      <p:sp>
        <p:nvSpPr>
          <p:cNvPr id="8196" name="Rectangle 3"/>
          <p:cNvSpPr>
            <a:spLocks noChangeArrowheads="1"/>
          </p:cNvSpPr>
          <p:nvPr/>
        </p:nvSpPr>
        <p:spPr bwMode="auto">
          <a:xfrm>
            <a:off x="3730625" y="1435100"/>
            <a:ext cx="5248275"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dirty="0">
                <a:solidFill>
                  <a:srgbClr val="339933"/>
                </a:solidFill>
                <a:latin typeface="Courier New" pitchFamily="49" charset="0"/>
              </a:rPr>
              <a:t>/*</a:t>
            </a:r>
          </a:p>
          <a:p>
            <a:pPr marL="342900" indent="-342900" algn="l"/>
            <a:r>
              <a:rPr lang="en-US" sz="1300" b="1" dirty="0">
                <a:solidFill>
                  <a:srgbClr val="339933"/>
                </a:solidFill>
                <a:latin typeface="Courier New" pitchFamily="49" charset="0"/>
              </a:rPr>
              <a:t> * Created on Jun 25, 2008</a:t>
            </a:r>
          </a:p>
          <a:p>
            <a:pPr marL="342900" indent="-342900" algn="l"/>
            <a:r>
              <a:rPr lang="en-US" sz="1300" b="1" dirty="0">
                <a:solidFill>
                  <a:srgbClr val="339933"/>
                </a:solidFill>
                <a:latin typeface="Courier New" pitchFamily="49" charset="0"/>
              </a:rPr>
              <a:t> *</a:t>
            </a:r>
          </a:p>
          <a:p>
            <a:pPr marL="342900" indent="-342900" algn="l"/>
            <a:r>
              <a:rPr lang="en-US" sz="1300" b="1" dirty="0">
                <a:solidFill>
                  <a:srgbClr val="339933"/>
                </a:solidFill>
                <a:latin typeface="Courier New" pitchFamily="49" charset="0"/>
              </a:rPr>
              <a:t> * First Java Program</a:t>
            </a:r>
          </a:p>
          <a:p>
            <a:pPr marL="342900" indent="-342900" algn="l"/>
            <a:r>
              <a:rPr lang="en-US" sz="1300" b="1" dirty="0">
                <a:solidFill>
                  <a:srgbClr val="339933"/>
                </a:solidFill>
                <a:latin typeface="Courier New" pitchFamily="49" charset="0"/>
              </a:rPr>
              <a:t> */</a:t>
            </a:r>
          </a:p>
          <a:p>
            <a:pPr marL="342900" indent="-342900" algn="l"/>
            <a:r>
              <a:rPr lang="en-US" sz="1300" b="1" dirty="0">
                <a:solidFill>
                  <a:srgbClr val="660033"/>
                </a:solidFill>
                <a:latin typeface="Courier New" pitchFamily="49" charset="0"/>
              </a:rPr>
              <a:t>package</a:t>
            </a:r>
            <a:r>
              <a:rPr lang="en-US" sz="1300" b="1" dirty="0">
                <a:latin typeface="Courier New" pitchFamily="49" charset="0"/>
              </a:rPr>
              <a:t> sef.module3.sample;</a:t>
            </a:r>
          </a:p>
          <a:p>
            <a:pPr marL="342900" indent="-342900" algn="l"/>
            <a:r>
              <a:rPr lang="en-US" sz="1300" b="1" dirty="0">
                <a:solidFill>
                  <a:srgbClr val="660033"/>
                </a:solidFill>
                <a:latin typeface="Courier New" pitchFamily="49" charset="0"/>
              </a:rPr>
              <a:t>import</a:t>
            </a:r>
            <a:r>
              <a:rPr lang="en-US" sz="1300" b="1" dirty="0">
                <a:latin typeface="Courier New" pitchFamily="49" charset="0"/>
              </a:rPr>
              <a:t> </a:t>
            </a:r>
            <a:r>
              <a:rPr lang="en-US" sz="1300" b="1" dirty="0" err="1">
                <a:latin typeface="Courier New" pitchFamily="49" charset="0"/>
              </a:rPr>
              <a:t>java.lang</a:t>
            </a:r>
            <a:r>
              <a:rPr lang="en-US" sz="1300" b="1" dirty="0">
                <a:latin typeface="Courier New" pitchFamily="49" charset="0"/>
              </a:rPr>
              <a:t>.*;</a:t>
            </a:r>
          </a:p>
          <a:p>
            <a:pPr marL="342900" indent="-342900" algn="l"/>
            <a:endParaRPr lang="en-US" sz="1300" b="1" dirty="0">
              <a:latin typeface="Courier New" pitchFamily="49" charset="0"/>
            </a:endParaRPr>
          </a:p>
          <a:p>
            <a:pPr marL="342900" indent="-342900" algn="l"/>
            <a:r>
              <a:rPr lang="en-US" sz="1300" b="1" dirty="0">
                <a:solidFill>
                  <a:srgbClr val="0066CC"/>
                </a:solidFill>
                <a:latin typeface="Courier New" pitchFamily="49" charset="0"/>
              </a:rPr>
              <a:t>/**</a:t>
            </a:r>
          </a:p>
          <a:p>
            <a:pPr marL="342900" indent="-342900" algn="l"/>
            <a:r>
              <a:rPr lang="en-US" sz="1300" b="1" dirty="0">
                <a:solidFill>
                  <a:srgbClr val="0066CC"/>
                </a:solidFill>
                <a:latin typeface="Courier New" pitchFamily="49" charset="0"/>
              </a:rPr>
              <a:t> * @author SEF</a:t>
            </a:r>
          </a:p>
          <a:p>
            <a:pPr marL="342900" indent="-342900" algn="l"/>
            <a:r>
              <a:rPr lang="en-US" sz="1300" b="1" dirty="0">
                <a:solidFill>
                  <a:srgbClr val="0066CC"/>
                </a:solidFill>
                <a:latin typeface="Courier New" pitchFamily="49" charset="0"/>
              </a:rPr>
              <a:t> */</a:t>
            </a:r>
            <a:endParaRPr lang="en-US" sz="1300" b="1" dirty="0">
              <a:latin typeface="Courier New" pitchFamily="49" charset="0"/>
            </a:endParaRPr>
          </a:p>
          <a:p>
            <a:pPr marL="342900" indent="-342900" algn="l"/>
            <a:r>
              <a:rPr lang="en-US" sz="1300" b="1" dirty="0">
                <a:solidFill>
                  <a:srgbClr val="660033"/>
                </a:solidFill>
                <a:latin typeface="Courier New" pitchFamily="49" charset="0"/>
              </a:rPr>
              <a:t>public class</a:t>
            </a:r>
            <a:r>
              <a:rPr lang="en-US" sz="1300" b="1" dirty="0">
                <a:latin typeface="Courier New" pitchFamily="49" charset="0"/>
              </a:rPr>
              <a:t> </a:t>
            </a:r>
            <a:r>
              <a:rPr lang="en-US" sz="1300" b="1" dirty="0" err="1">
                <a:latin typeface="Courier New" pitchFamily="49" charset="0"/>
              </a:rPr>
              <a:t>MainSample</a:t>
            </a:r>
            <a:r>
              <a:rPr lang="en-US" sz="1300" b="1" dirty="0">
                <a:latin typeface="Courier New" pitchFamily="49" charset="0"/>
              </a:rPr>
              <a:t>{</a:t>
            </a:r>
          </a:p>
          <a:p>
            <a:pPr marL="342900" indent="-342900" algn="l"/>
            <a:endParaRPr lang="en-US" sz="1300" b="1" dirty="0">
              <a:latin typeface="Courier New" pitchFamily="49" charset="0"/>
            </a:endParaRPr>
          </a:p>
          <a:p>
            <a:pPr marL="342900" indent="-342900" algn="l"/>
            <a:r>
              <a:rPr lang="en-US" sz="1300" b="1" dirty="0">
                <a:latin typeface="Courier New" pitchFamily="49" charset="0"/>
              </a:rPr>
              <a:t>	</a:t>
            </a:r>
            <a:r>
              <a:rPr lang="en-US" sz="1300" b="1" dirty="0">
                <a:solidFill>
                  <a:srgbClr val="660033"/>
                </a:solidFill>
                <a:latin typeface="Courier New" pitchFamily="49" charset="0"/>
              </a:rPr>
              <a:t>public static void</a:t>
            </a:r>
            <a:r>
              <a:rPr lang="en-US" sz="1300" b="1" dirty="0">
                <a:latin typeface="Courier New" pitchFamily="49" charset="0"/>
              </a:rPr>
              <a:t> main(String[] </a:t>
            </a:r>
            <a:r>
              <a:rPr lang="en-US" sz="1300" b="1" dirty="0" err="1">
                <a:latin typeface="Courier New" pitchFamily="49" charset="0"/>
              </a:rPr>
              <a:t>args</a:t>
            </a:r>
            <a:r>
              <a:rPr lang="en-US" sz="1300" b="1" dirty="0">
                <a:latin typeface="Courier New" pitchFamily="49" charset="0"/>
              </a:rPr>
              <a:t>) {</a:t>
            </a:r>
          </a:p>
          <a:p>
            <a:pPr marL="342900" indent="-342900" algn="l"/>
            <a:r>
              <a:rPr lang="en-US" sz="1300" b="1" dirty="0">
                <a:latin typeface="Courier New" pitchFamily="49" charset="0"/>
              </a:rPr>
              <a:t>		</a:t>
            </a:r>
            <a:r>
              <a:rPr lang="en-US" sz="1300" b="1" dirty="0">
                <a:solidFill>
                  <a:srgbClr val="339933"/>
                </a:solidFill>
                <a:latin typeface="Courier New" pitchFamily="49" charset="0"/>
              </a:rPr>
              <a:t>// print a message</a:t>
            </a:r>
          </a:p>
          <a:p>
            <a:pPr marL="342900" indent="-342900" algn="l"/>
            <a:r>
              <a:rPr lang="en-US" sz="1300" b="1" dirty="0">
                <a:latin typeface="Courier New" pitchFamily="49" charset="0"/>
              </a:rPr>
              <a:t>		</a:t>
            </a:r>
            <a:r>
              <a:rPr lang="en-US" sz="1300" b="1" dirty="0" err="1">
                <a:latin typeface="Courier New" pitchFamily="49" charset="0"/>
              </a:rPr>
              <a:t>System.out.println</a:t>
            </a:r>
            <a:r>
              <a:rPr lang="en-US" sz="1300" b="1" dirty="0">
                <a:latin typeface="Courier New" pitchFamily="49" charset="0"/>
              </a:rPr>
              <a:t>(</a:t>
            </a:r>
            <a:r>
              <a:rPr lang="en-US" sz="1300" b="1" dirty="0">
                <a:solidFill>
                  <a:srgbClr val="0000FF"/>
                </a:solidFill>
                <a:latin typeface="Courier New" pitchFamily="49" charset="0"/>
              </a:rPr>
              <a:t>"Welcome to Java!"</a:t>
            </a:r>
            <a:r>
              <a:rPr lang="en-US" sz="1300" b="1" dirty="0">
                <a:latin typeface="Courier New" pitchFamily="49" charset="0"/>
              </a:rPr>
              <a:t>);</a:t>
            </a:r>
          </a:p>
          <a:p>
            <a:pPr marL="342900" indent="-342900" algn="l"/>
            <a:r>
              <a:rPr lang="en-US" sz="1300" b="1" dirty="0">
                <a:latin typeface="Courier New" pitchFamily="49" charset="0"/>
              </a:rPr>
              <a:t>	}</a:t>
            </a:r>
          </a:p>
          <a:p>
            <a:pPr marL="342900" indent="-342900" algn="l"/>
            <a:r>
              <a:rPr lang="en-US" sz="1300" b="1" dirty="0">
                <a:latin typeface="Courier New" pitchFamily="49" charset="0"/>
              </a:rPr>
              <a:t>}</a:t>
            </a:r>
          </a:p>
          <a:p>
            <a:pPr marL="342900" indent="-342900" algn="l"/>
            <a:endParaRPr lang="en-US" sz="1300" b="1" dirty="0">
              <a:latin typeface="Courier New" pitchFamily="49" charset="0"/>
            </a:endParaRPr>
          </a:p>
        </p:txBody>
      </p:sp>
      <p:sp>
        <p:nvSpPr>
          <p:cNvPr id="8197" name="AutoShape 4"/>
          <p:cNvSpPr>
            <a:spLocks/>
          </p:cNvSpPr>
          <p:nvPr/>
        </p:nvSpPr>
        <p:spPr bwMode="auto">
          <a:xfrm>
            <a:off x="638175" y="1419225"/>
            <a:ext cx="2682875" cy="3632200"/>
          </a:xfrm>
          <a:prstGeom prst="accentBorderCallout1">
            <a:avLst>
              <a:gd name="adj1" fmla="val 3148"/>
              <a:gd name="adj2" fmla="val 97102"/>
              <a:gd name="adj3" fmla="val 3148"/>
              <a:gd name="adj4" fmla="val 97102"/>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400" b="1" dirty="0"/>
          </a:p>
          <a:p>
            <a:pPr algn="l">
              <a:lnSpc>
                <a:spcPct val="100000"/>
              </a:lnSpc>
              <a:spcBef>
                <a:spcPct val="50000"/>
              </a:spcBef>
              <a:buClrTx/>
            </a:pPr>
            <a:r>
              <a:rPr lang="en-US" sz="1400" b="1" dirty="0"/>
              <a:t>1. Package declaration</a:t>
            </a:r>
          </a:p>
          <a:p>
            <a:pPr algn="l">
              <a:lnSpc>
                <a:spcPct val="100000"/>
              </a:lnSpc>
              <a:spcBef>
                <a:spcPct val="50000"/>
              </a:spcBef>
              <a:buClrTx/>
            </a:pPr>
            <a:r>
              <a:rPr lang="en-US" sz="1400" dirty="0"/>
              <a:t>Used to organize a collection of related classes.</a:t>
            </a:r>
            <a:endParaRPr lang="en-US" sz="1400" dirty="0">
              <a:solidFill>
                <a:srgbClr val="009900"/>
              </a:solidFill>
            </a:endParaRPr>
          </a:p>
          <a:p>
            <a:pPr algn="l">
              <a:lnSpc>
                <a:spcPct val="100000"/>
              </a:lnSpc>
              <a:spcBef>
                <a:spcPct val="50000"/>
              </a:spcBef>
              <a:buClrTx/>
            </a:pPr>
            <a:r>
              <a:rPr lang="en-US" sz="1400" b="1" dirty="0"/>
              <a:t>2. Import statement</a:t>
            </a:r>
          </a:p>
          <a:p>
            <a:pPr algn="l">
              <a:lnSpc>
                <a:spcPct val="100000"/>
              </a:lnSpc>
              <a:spcBef>
                <a:spcPct val="50000"/>
              </a:spcBef>
              <a:buClrTx/>
            </a:pPr>
            <a:r>
              <a:rPr lang="en-US" sz="1400" dirty="0"/>
              <a:t>Used to reference classes and declared in other packages.</a:t>
            </a:r>
          </a:p>
          <a:p>
            <a:pPr algn="l">
              <a:lnSpc>
                <a:spcPct val="100000"/>
              </a:lnSpc>
              <a:spcBef>
                <a:spcPct val="50000"/>
              </a:spcBef>
              <a:buClrTx/>
            </a:pPr>
            <a:r>
              <a:rPr lang="en-US" sz="1400" b="1" dirty="0"/>
              <a:t>3. Class declaration</a:t>
            </a:r>
          </a:p>
          <a:p>
            <a:pPr algn="l" eaLnBrk="0" hangingPunct="0">
              <a:lnSpc>
                <a:spcPct val="100000"/>
              </a:lnSpc>
              <a:buClr>
                <a:schemeClr val="tx1"/>
              </a:buClr>
            </a:pPr>
            <a:r>
              <a:rPr lang="en-US" sz="1400" dirty="0"/>
              <a:t>A Java source file can have several classes but only one public class is allowed.</a:t>
            </a:r>
          </a:p>
          <a:p>
            <a:pPr algn="l">
              <a:lnSpc>
                <a:spcPct val="100000"/>
              </a:lnSpc>
              <a:spcBef>
                <a:spcPct val="50000"/>
              </a:spcBef>
              <a:buClrTx/>
            </a:pPr>
            <a:r>
              <a:rPr lang="en-US" sz="1400" dirty="0"/>
              <a:t> </a:t>
            </a:r>
            <a:endParaRPr lang="en-US" sz="1400" b="1" dirty="0"/>
          </a:p>
        </p:txBody>
      </p:sp>
      <p:sp>
        <p:nvSpPr>
          <p:cNvPr id="8198" name="Text Box 5"/>
          <p:cNvSpPr txBox="1">
            <a:spLocks noChangeArrowheads="1"/>
          </p:cNvSpPr>
          <p:nvPr/>
        </p:nvSpPr>
        <p:spPr bwMode="auto">
          <a:xfrm>
            <a:off x="812800" y="1206500"/>
            <a:ext cx="19431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declaration order</a:t>
            </a:r>
          </a:p>
        </p:txBody>
      </p:sp>
      <p:sp>
        <p:nvSpPr>
          <p:cNvPr id="8199" name="Line 6"/>
          <p:cNvSpPr>
            <a:spLocks noChangeShapeType="1"/>
          </p:cNvSpPr>
          <p:nvPr/>
        </p:nvSpPr>
        <p:spPr bwMode="auto">
          <a:xfrm>
            <a:off x="2424113" y="1841500"/>
            <a:ext cx="1409700" cy="66040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8200" name="Line 7"/>
          <p:cNvSpPr>
            <a:spLocks noChangeShapeType="1"/>
          </p:cNvSpPr>
          <p:nvPr/>
        </p:nvSpPr>
        <p:spPr bwMode="auto">
          <a:xfrm>
            <a:off x="2424113" y="2628900"/>
            <a:ext cx="1409700" cy="6985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8201" name="Line 8"/>
          <p:cNvSpPr>
            <a:spLocks noChangeShapeType="1"/>
          </p:cNvSpPr>
          <p:nvPr/>
        </p:nvSpPr>
        <p:spPr bwMode="auto">
          <a:xfrm>
            <a:off x="2424113" y="3381375"/>
            <a:ext cx="1409700" cy="304800"/>
          </a:xfrm>
          <a:prstGeom prst="line">
            <a:avLst/>
          </a:prstGeom>
          <a:noFill/>
          <a:ln w="12700">
            <a:solidFill>
              <a:srgbClr val="993300"/>
            </a:solidFill>
            <a:round/>
            <a:headEnd/>
            <a:tailEnd type="triangle" w="med" len="med"/>
          </a:ln>
        </p:spPr>
        <p:txBody>
          <a:bodyPr lIns="90488" tIns="44450" rIns="90488" bIns="44450"/>
          <a:lstStyle/>
          <a:p>
            <a:endParaRPr lang="en-GB"/>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2EDABA7-6829-4440-BC28-770DE4FAC959}" type="slidenum">
              <a:rPr lang="en-US"/>
              <a:pPr algn="r" eaLnBrk="0" hangingPunct="0">
                <a:spcBef>
                  <a:spcPct val="0"/>
                </a:spcBef>
                <a:buClrTx/>
              </a:pPr>
              <a:t>50</a:t>
            </a:fld>
            <a:endParaRPr lang="en-US"/>
          </a:p>
        </p:txBody>
      </p:sp>
      <p:sp>
        <p:nvSpPr>
          <p:cNvPr id="54275" name="Rectangle 2"/>
          <p:cNvSpPr>
            <a:spLocks noGrp="1" noChangeArrowheads="1"/>
          </p:cNvSpPr>
          <p:nvPr>
            <p:ph type="title" idx="4294967295"/>
          </p:nvPr>
        </p:nvSpPr>
        <p:spPr/>
        <p:txBody>
          <a:bodyPr/>
          <a:lstStyle/>
          <a:p>
            <a:pPr eaLnBrk="1" hangingPunct="1"/>
            <a:r>
              <a:rPr lang="en-US" smtClean="0"/>
              <a:t>Activity 8</a:t>
            </a:r>
          </a:p>
        </p:txBody>
      </p:sp>
      <p:sp>
        <p:nvSpPr>
          <p:cNvPr id="54276"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‘FindInArray.java’ in the package sef.module3.activity</a:t>
            </a:r>
          </a:p>
          <a:p>
            <a:pPr eaLnBrk="1" hangingPunct="1">
              <a:lnSpc>
                <a:spcPct val="150000"/>
              </a:lnSpc>
            </a:pPr>
            <a:r>
              <a:rPr lang="en-US" sz="2000" smtClean="0"/>
              <a:t>Perform the following:</a:t>
            </a:r>
          </a:p>
          <a:p>
            <a:pPr lvl="1">
              <a:lnSpc>
                <a:spcPct val="150000"/>
              </a:lnSpc>
            </a:pPr>
            <a:r>
              <a:rPr lang="en-US" sz="1800" smtClean="0"/>
              <a:t>Complete the code to find the smallest number in the given array</a:t>
            </a:r>
          </a:p>
          <a:p>
            <a:pPr lvl="1">
              <a:lnSpc>
                <a:spcPct val="150000"/>
              </a:lnSpc>
              <a:buFontTx/>
              <a:buNone/>
            </a:pPr>
            <a:endParaRPr lang="en-US" sz="1800" smtClean="0"/>
          </a:p>
        </p:txBody>
      </p:sp>
      <p:pic>
        <p:nvPicPr>
          <p:cNvPr id="54277"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BCC81AF-4C18-47F6-B510-AD10562C8797}" type="slidenum">
              <a:rPr lang="en-US"/>
              <a:pPr algn="r" eaLnBrk="0" hangingPunct="0">
                <a:spcBef>
                  <a:spcPct val="0"/>
                </a:spcBef>
                <a:buClrTx/>
              </a:pPr>
              <a:t>51</a:t>
            </a:fld>
            <a:endParaRPr lang="en-US"/>
          </a:p>
        </p:txBody>
      </p:sp>
      <p:sp>
        <p:nvSpPr>
          <p:cNvPr id="55299" name="Rectangle 2"/>
          <p:cNvSpPr>
            <a:spLocks noGrp="1" noChangeArrowheads="1"/>
          </p:cNvSpPr>
          <p:nvPr>
            <p:ph type="title" idx="4294967295"/>
          </p:nvPr>
        </p:nvSpPr>
        <p:spPr/>
        <p:txBody>
          <a:bodyPr/>
          <a:lstStyle/>
          <a:p>
            <a:pPr eaLnBrk="1" hangingPunct="1"/>
            <a:r>
              <a:rPr lang="en-US" smtClean="0"/>
              <a:t>Arrays: Multi-Dimensional Arrays</a:t>
            </a:r>
          </a:p>
        </p:txBody>
      </p:sp>
      <p:sp>
        <p:nvSpPr>
          <p:cNvPr id="55300" name="Rectangle 3"/>
          <p:cNvSpPr>
            <a:spLocks noGrp="1" noChangeArrowheads="1"/>
          </p:cNvSpPr>
          <p:nvPr>
            <p:ph type="body" idx="4294967295"/>
          </p:nvPr>
        </p:nvSpPr>
        <p:spPr/>
        <p:txBody>
          <a:bodyPr lIns="90488" tIns="44450" rIns="90488" bIns="44450"/>
          <a:lstStyle/>
          <a:p>
            <a:pPr eaLnBrk="1" hangingPunct="1"/>
            <a:r>
              <a:rPr lang="en-US" smtClean="0"/>
              <a:t>A multi-dimensional array can simply be thought of as arrays of arrays</a:t>
            </a:r>
          </a:p>
          <a:p>
            <a:pPr eaLnBrk="1" hangingPunct="1"/>
            <a:r>
              <a:rPr lang="en-US" smtClean="0"/>
              <a:t>Each pair of square brackets ( [ ] ), represent one dimension</a:t>
            </a:r>
          </a:p>
          <a:p>
            <a:pPr eaLnBrk="1" hangingPunct="1">
              <a:buFontTx/>
              <a:buNone/>
            </a:pPr>
            <a:r>
              <a:rPr lang="en-US" sz="2000" i="1" smtClean="0">
                <a:solidFill>
                  <a:srgbClr val="B2B2B2"/>
                </a:solidFill>
              </a:rPr>
              <a:t>	</a:t>
            </a:r>
          </a:p>
          <a:p>
            <a:pPr eaLnBrk="1" hangingPunct="1">
              <a:buFontTx/>
              <a:buNone/>
            </a:pPr>
            <a:r>
              <a:rPr lang="en-US" sz="1300" i="1" smtClean="0">
                <a:solidFill>
                  <a:srgbClr val="B2B2B2"/>
                </a:solidFill>
              </a:rPr>
              <a:t>	</a:t>
            </a:r>
            <a:endParaRPr lang="en-US" sz="1500" i="1" smtClean="0"/>
          </a:p>
          <a:p>
            <a:pPr eaLnBrk="1" hangingPunct="1">
              <a:buFontTx/>
              <a:buNone/>
            </a:pPr>
            <a:endParaRPr lang="en-US" sz="1500" i="1" smtClean="0"/>
          </a:p>
          <a:p>
            <a:pPr eaLnBrk="1" hangingPunct="1"/>
            <a:endParaRPr lang="en-US" sz="2000" smtClean="0"/>
          </a:p>
          <a:p>
            <a:pPr eaLnBrk="1" hangingPunct="1"/>
            <a:endParaRPr lang="en-US" sz="2000" smtClean="0"/>
          </a:p>
          <a:p>
            <a:pPr eaLnBrk="1" hangingPunct="1"/>
            <a:endParaRPr lang="en-US" sz="2000" smtClean="0"/>
          </a:p>
          <a:p>
            <a:pPr eaLnBrk="1" hangingPunct="1"/>
            <a:endParaRPr lang="en-US" sz="2000" smtClean="0"/>
          </a:p>
        </p:txBody>
      </p:sp>
      <p:sp>
        <p:nvSpPr>
          <p:cNvPr id="53253" name="Rectangle 5"/>
          <p:cNvSpPr>
            <a:spLocks noChangeArrowheads="1"/>
          </p:cNvSpPr>
          <p:nvPr/>
        </p:nvSpPr>
        <p:spPr bwMode="auto">
          <a:xfrm>
            <a:off x="1187450" y="2708275"/>
            <a:ext cx="5940425" cy="18002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&lt;data type&gt;[ ] [ ] &lt;variable name&gt;;</a:t>
            </a:r>
          </a:p>
          <a:p>
            <a:pPr marL="342900" indent="-342900" algn="l">
              <a:defRPr/>
            </a:pPr>
            <a:r>
              <a:rPr lang="en-US" sz="1600" b="1" dirty="0">
                <a:solidFill>
                  <a:srgbClr val="000000"/>
                </a:solidFill>
              </a:rPr>
              <a:t>			&lt;data type&gt;[ ] [ ] [ ] &lt;variable name&gt;;</a:t>
            </a:r>
          </a:p>
          <a:p>
            <a:pPr marL="342900" indent="-342900" algn="l">
              <a:defRPr/>
            </a:pPr>
            <a:endParaRPr lang="en-US" sz="1600" b="1" dirty="0">
              <a:solidFill>
                <a:srgbClr val="000000"/>
              </a:solidFill>
            </a:endParaRPr>
          </a:p>
          <a:p>
            <a:pPr marL="342900" indent="-342900" algn="l">
              <a:defRPr/>
            </a:pPr>
            <a:r>
              <a:rPr lang="en-US" sz="1600" b="1" dirty="0">
                <a:solidFill>
                  <a:srgbClr val="000000"/>
                </a:solidFill>
              </a:rPr>
              <a:t>Example:		int[ ][ ] aGridOfIntegers;</a:t>
            </a:r>
          </a:p>
          <a:p>
            <a:pPr marL="342900" indent="-342900" algn="l">
              <a:defRPr/>
            </a:pPr>
            <a:r>
              <a:rPr lang="en-US" sz="1600" b="1" dirty="0">
                <a:solidFill>
                  <a:srgbClr val="000000"/>
                </a:solidFill>
              </a:rPr>
              <a:t>			int[ ][ ][ ] aCubeOfIntegers;</a:t>
            </a:r>
          </a:p>
        </p:txBody>
      </p:sp>
      <p:sp>
        <p:nvSpPr>
          <p:cNvPr id="6" name="Content Placeholder 9"/>
          <p:cNvSpPr txBox="1">
            <a:spLocks/>
          </p:cNvSpPr>
          <p:nvPr/>
        </p:nvSpPr>
        <p:spPr bwMode="gray">
          <a:xfrm>
            <a:off x="896938" y="5621338"/>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MultiDimensionalArraySample.java sample code.</a:t>
            </a:r>
          </a:p>
        </p:txBody>
      </p:sp>
      <p:sp>
        <p:nvSpPr>
          <p:cNvPr id="7" name="Rounded Rectangle 6"/>
          <p:cNvSpPr/>
          <p:nvPr/>
        </p:nvSpPr>
        <p:spPr bwMode="auto">
          <a:xfrm>
            <a:off x="457200" y="5620758"/>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D26F254-584F-4AF6-BAFC-EAAF6EF86DCC}" type="slidenum">
              <a:rPr lang="en-US"/>
              <a:pPr algn="r" eaLnBrk="0" hangingPunct="0">
                <a:spcBef>
                  <a:spcPct val="0"/>
                </a:spcBef>
                <a:buClrTx/>
              </a:pPr>
              <a:t>52</a:t>
            </a:fld>
            <a:endParaRPr lang="en-US"/>
          </a:p>
        </p:txBody>
      </p:sp>
      <p:sp>
        <p:nvSpPr>
          <p:cNvPr id="56323" name="Rectangle 2"/>
          <p:cNvSpPr>
            <a:spLocks noGrp="1" noChangeArrowheads="1"/>
          </p:cNvSpPr>
          <p:nvPr>
            <p:ph type="title" idx="4294967295"/>
          </p:nvPr>
        </p:nvSpPr>
        <p:spPr/>
        <p:txBody>
          <a:bodyPr/>
          <a:lstStyle/>
          <a:p>
            <a:pPr eaLnBrk="1" hangingPunct="1"/>
            <a:r>
              <a:rPr lang="en-US" smtClean="0"/>
              <a:t>Arrays: Manipulation</a:t>
            </a:r>
          </a:p>
        </p:txBody>
      </p:sp>
      <p:sp>
        <p:nvSpPr>
          <p:cNvPr id="56324" name="Rectangle 3"/>
          <p:cNvSpPr>
            <a:spLocks noGrp="1" noChangeArrowheads="1"/>
          </p:cNvSpPr>
          <p:nvPr>
            <p:ph type="body" idx="4294967295"/>
          </p:nvPr>
        </p:nvSpPr>
        <p:spPr/>
        <p:txBody>
          <a:bodyPr lIns="90488" tIns="44450" rIns="90488" bIns="44450"/>
          <a:lstStyle/>
          <a:p>
            <a:pPr eaLnBrk="1" hangingPunct="1"/>
            <a:r>
              <a:rPr lang="en-US" smtClean="0"/>
              <a:t>Multi-dimensional arrays can be accessed the same way</a:t>
            </a:r>
          </a:p>
          <a:p>
            <a:pPr eaLnBrk="1" hangingPunct="1"/>
            <a:r>
              <a:rPr lang="en-US" smtClean="0"/>
              <a:t>Each bracket pair represents one dimension of the array</a:t>
            </a:r>
          </a:p>
          <a:p>
            <a:pPr eaLnBrk="1" hangingPunct="1">
              <a:buFontTx/>
              <a:buNone/>
            </a:pPr>
            <a:endParaRPr lang="en-US" i="1" smtClean="0"/>
          </a:p>
          <a:p>
            <a:pPr eaLnBrk="1" hangingPunct="1">
              <a:buFontTx/>
              <a:buNone/>
            </a:pPr>
            <a:r>
              <a:rPr lang="en-US" sz="1500" smtClean="0"/>
              <a:t>			</a:t>
            </a:r>
          </a:p>
        </p:txBody>
      </p:sp>
      <p:graphicFrame>
        <p:nvGraphicFramePr>
          <p:cNvPr id="955438" name="Group 46"/>
          <p:cNvGraphicFramePr>
            <a:graphicFrameLocks noGrp="1"/>
          </p:cNvGraphicFramePr>
          <p:nvPr/>
        </p:nvGraphicFramePr>
        <p:xfrm>
          <a:off x="3192463" y="4081463"/>
          <a:ext cx="3076575" cy="906780"/>
        </p:xfrm>
        <a:graphic>
          <a:graphicData uri="http://schemas.openxmlformats.org/drawingml/2006/table">
            <a:tbl>
              <a:tblPr/>
              <a:tblGrid>
                <a:gridCol w="1025525"/>
                <a:gridCol w="1025525"/>
                <a:gridCol w="1025525"/>
              </a:tblGrid>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a</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c</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d</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e</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f</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g</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h</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smtClean="0">
                          <a:ln>
                            <a:noFill/>
                          </a:ln>
                          <a:solidFill>
                            <a:srgbClr val="000000"/>
                          </a:solidFill>
                          <a:effectLst/>
                          <a:latin typeface="Arial" charset="0"/>
                        </a:rPr>
                        <a:t>i</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5472" name="Group 80"/>
          <p:cNvGraphicFramePr>
            <a:graphicFrameLocks noGrp="1"/>
          </p:cNvGraphicFramePr>
          <p:nvPr/>
        </p:nvGraphicFramePr>
        <p:xfrm>
          <a:off x="3182938" y="3660775"/>
          <a:ext cx="3086100" cy="302260"/>
        </p:xfrm>
        <a:graphic>
          <a:graphicData uri="http://schemas.openxmlformats.org/drawingml/2006/table">
            <a:tbl>
              <a:tblPr/>
              <a:tblGrid>
                <a:gridCol w="1028700"/>
                <a:gridCol w="1028700"/>
                <a:gridCol w="1028700"/>
              </a:tblGrid>
              <a:tr h="1841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2</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5470" name="Group 78"/>
          <p:cNvGraphicFramePr>
            <a:graphicFrameLocks noGrp="1"/>
          </p:cNvGraphicFramePr>
          <p:nvPr/>
        </p:nvGraphicFramePr>
        <p:xfrm>
          <a:off x="2409825" y="4081463"/>
          <a:ext cx="682625" cy="906780"/>
        </p:xfrm>
        <a:graphic>
          <a:graphicData uri="http://schemas.openxmlformats.org/drawingml/2006/table">
            <a:tbl>
              <a:tblPr/>
              <a:tblGrid>
                <a:gridCol w="682625"/>
              </a:tblGrid>
              <a:tr h="2476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1</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2</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15" name="Rectangle 43"/>
          <p:cNvSpPr>
            <a:spLocks noChangeArrowheads="1"/>
          </p:cNvSpPr>
          <p:nvPr/>
        </p:nvSpPr>
        <p:spPr bwMode="auto">
          <a:xfrm>
            <a:off x="755650" y="2420938"/>
            <a:ext cx="7423150" cy="8477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char][] anotherCharArray = {{a,b,c},{d,e,f},{g,h,i}};</a:t>
            </a:r>
          </a:p>
          <a:p>
            <a:pPr marL="342900" indent="-342900" algn="l">
              <a:defRPr/>
            </a:pPr>
            <a:r>
              <a:rPr lang="en-US" sz="1600" b="1" dirty="0">
                <a:solidFill>
                  <a:srgbClr val="000000"/>
                </a:solidFill>
              </a:rPr>
              <a:t>System.out.println(“Accessing center of grid” + anotherCharArray[1][1]);</a:t>
            </a:r>
          </a:p>
        </p:txBody>
      </p:sp>
      <p:sp>
        <p:nvSpPr>
          <p:cNvPr id="10" name="Content Placeholder 9"/>
          <p:cNvSpPr txBox="1">
            <a:spLocks/>
          </p:cNvSpPr>
          <p:nvPr/>
        </p:nvSpPr>
        <p:spPr bwMode="gray">
          <a:xfrm>
            <a:off x="896938" y="5621338"/>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MultiDimensionalArraySample.java sample code.</a:t>
            </a:r>
          </a:p>
        </p:txBody>
      </p:sp>
      <p:sp>
        <p:nvSpPr>
          <p:cNvPr id="11" name="Rounded Rectangle 10"/>
          <p:cNvSpPr/>
          <p:nvPr/>
        </p:nvSpPr>
        <p:spPr bwMode="auto">
          <a:xfrm>
            <a:off x="457200" y="5620758"/>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B188F8-F3AA-41DB-8945-D8ED298D7820}" type="slidenum">
              <a:rPr lang="en-US"/>
              <a:pPr algn="r" eaLnBrk="0" hangingPunct="0">
                <a:spcBef>
                  <a:spcPct val="0"/>
                </a:spcBef>
                <a:buClrTx/>
              </a:pPr>
              <a:t>53</a:t>
            </a:fld>
            <a:endParaRPr lang="en-US"/>
          </a:p>
        </p:txBody>
      </p:sp>
      <p:sp>
        <p:nvSpPr>
          <p:cNvPr id="57347" name="Rectangle 2"/>
          <p:cNvSpPr>
            <a:spLocks noGrp="1" noChangeArrowheads="1"/>
          </p:cNvSpPr>
          <p:nvPr>
            <p:ph type="title" idx="4294967295"/>
          </p:nvPr>
        </p:nvSpPr>
        <p:spPr/>
        <p:txBody>
          <a:bodyPr/>
          <a:lstStyle/>
          <a:p>
            <a:pPr eaLnBrk="1" hangingPunct="1"/>
            <a:r>
              <a:rPr lang="en-US" smtClean="0"/>
              <a:t>Methods</a:t>
            </a:r>
          </a:p>
        </p:txBody>
      </p:sp>
      <p:sp>
        <p:nvSpPr>
          <p:cNvPr id="57348" name="Rectangle 3"/>
          <p:cNvSpPr>
            <a:spLocks noGrp="1" noChangeArrowheads="1"/>
          </p:cNvSpPr>
          <p:nvPr>
            <p:ph type="body" idx="4294967295"/>
          </p:nvPr>
        </p:nvSpPr>
        <p:spPr/>
        <p:txBody>
          <a:bodyPr lIns="90488" tIns="44450" rIns="90488" bIns="44450"/>
          <a:lstStyle/>
          <a:p>
            <a:pPr eaLnBrk="1" hangingPunct="1"/>
            <a:r>
              <a:rPr lang="en-US" smtClean="0"/>
              <a:t>A method is a collection of one or more statements that performs a specific task</a:t>
            </a:r>
          </a:p>
          <a:p>
            <a:pPr eaLnBrk="1" hangingPunct="1"/>
            <a:endParaRPr lang="en-US" sz="1200" smtClean="0"/>
          </a:p>
          <a:p>
            <a:pPr eaLnBrk="1" hangingPunct="1"/>
            <a:r>
              <a:rPr lang="en-US" smtClean="0"/>
              <a:t>Basic syntax of a Java method declaration:</a:t>
            </a:r>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endParaRPr lang="en-US" sz="1200" smtClean="0"/>
          </a:p>
          <a:p>
            <a:pPr eaLnBrk="1" hangingPunct="1"/>
            <a:r>
              <a:rPr lang="en-US" smtClean="0"/>
              <a:t>A method’s </a:t>
            </a:r>
            <a:r>
              <a:rPr lang="en-US" i="1" smtClean="0"/>
              <a:t>signature </a:t>
            </a:r>
            <a:r>
              <a:rPr lang="en-US" smtClean="0"/>
              <a:t>is a combination of a method’s </a:t>
            </a:r>
            <a:r>
              <a:rPr lang="en-US" i="1" smtClean="0"/>
              <a:t>name </a:t>
            </a:r>
            <a:r>
              <a:rPr lang="en-US" smtClean="0"/>
              <a:t>and </a:t>
            </a:r>
            <a:r>
              <a:rPr lang="en-US" i="1" smtClean="0"/>
              <a:t>parameters </a:t>
            </a:r>
            <a:r>
              <a:rPr lang="en-US" smtClean="0"/>
              <a:t>that uniquely identify a method</a:t>
            </a:r>
          </a:p>
          <a:p>
            <a:pPr lvl="1" eaLnBrk="1" hangingPunct="1">
              <a:buFontTx/>
              <a:buNone/>
            </a:pPr>
            <a:endParaRPr lang="en-US" sz="1200" i="1" smtClean="0"/>
          </a:p>
          <a:p>
            <a:pPr eaLnBrk="1" hangingPunct="1">
              <a:buFontTx/>
              <a:buNone/>
            </a:pPr>
            <a:endParaRPr lang="en-US" sz="1300" i="1" smtClean="0">
              <a:solidFill>
                <a:srgbClr val="B2B2B2"/>
              </a:solidFill>
            </a:endParaRPr>
          </a:p>
        </p:txBody>
      </p:sp>
      <p:sp>
        <p:nvSpPr>
          <p:cNvPr id="55301" name="Rectangle 5"/>
          <p:cNvSpPr>
            <a:spLocks noChangeArrowheads="1"/>
          </p:cNvSpPr>
          <p:nvPr/>
        </p:nvSpPr>
        <p:spPr bwMode="auto">
          <a:xfrm>
            <a:off x="684213" y="2997200"/>
            <a:ext cx="7559675" cy="1368425"/>
          </a:xfrm>
          <a:prstGeom prst="rect">
            <a:avLst/>
          </a:prstGeom>
          <a:solidFill>
            <a:schemeClr val="bg2">
              <a:lumMod val="60000"/>
              <a:lumOff val="40000"/>
            </a:schemeClr>
          </a:solidFill>
          <a:ln>
            <a:headEnd/>
            <a:tailEnd/>
          </a:ln>
        </p:spPr>
        <p:style>
          <a:lnRef idx="3">
            <a:schemeClr val="lt1"/>
          </a:lnRef>
          <a:fillRef idx="1">
            <a:schemeClr val="accent3"/>
          </a:fillRef>
          <a:effectRef idx="1">
            <a:schemeClr val="accent3"/>
          </a:effectRef>
          <a:fontRef idx="minor">
            <a:schemeClr val="lt1"/>
          </a:fontRef>
        </p:style>
        <p:txBody>
          <a:bodyPr wrap="none" lIns="90488" tIns="44450" rIns="90488" bIns="44450" anchor="ctr"/>
          <a:lstStyle/>
          <a:p>
            <a:pPr marL="342900" indent="-342900" algn="l">
              <a:defRPr/>
            </a:pPr>
            <a:r>
              <a:rPr lang="en-US" sz="1600" b="1" dirty="0">
                <a:solidFill>
                  <a:srgbClr val="000000"/>
                </a:solidFill>
              </a:rPr>
              <a:t>Syntax:		&lt;return_type&gt; &lt;identifier_name&gt; ( &lt;parameter(s)&gt; ) {</a:t>
            </a:r>
          </a:p>
          <a:p>
            <a:pPr marL="342900" indent="-342900" algn="l">
              <a:defRPr/>
            </a:pPr>
            <a:r>
              <a:rPr lang="en-US" sz="1600" b="1" dirty="0">
                <a:solidFill>
                  <a:srgbClr val="000000"/>
                </a:solidFill>
              </a:rPr>
              <a:t>				//method implementation here</a:t>
            </a:r>
          </a:p>
          <a:p>
            <a:pPr marL="342900" indent="-342900" algn="l">
              <a:defRPr/>
            </a:pPr>
            <a:r>
              <a:rPr lang="en-US" sz="1600" b="1" dirty="0">
                <a:solidFill>
                  <a:srgbClr val="000000"/>
                </a:solidFill>
              </a:rPr>
              <a:t>				return &lt;return_value&gt;;</a:t>
            </a:r>
          </a:p>
          <a:p>
            <a:pPr marL="342900" indent="-342900" algn="l">
              <a:defRPr/>
            </a:pPr>
            <a:r>
              <a:rPr lang="en-US" sz="1600" b="1" dirty="0">
                <a:solidFill>
                  <a:srgbClr val="000000"/>
                </a:solidFill>
              </a:rPr>
              <a:t>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7F02602-7CA5-4B1B-8280-940834A07C0C}" type="slidenum">
              <a:rPr lang="en-US"/>
              <a:pPr algn="r" eaLnBrk="0" hangingPunct="0">
                <a:spcBef>
                  <a:spcPct val="0"/>
                </a:spcBef>
                <a:buClrTx/>
              </a:pPr>
              <a:t>54</a:t>
            </a:fld>
            <a:endParaRPr lang="en-US"/>
          </a:p>
        </p:txBody>
      </p:sp>
      <p:sp>
        <p:nvSpPr>
          <p:cNvPr id="56323" name="Rectangle 2"/>
          <p:cNvSpPr>
            <a:spLocks noChangeArrowheads="1"/>
          </p:cNvSpPr>
          <p:nvPr/>
        </p:nvSpPr>
        <p:spPr bwMode="auto">
          <a:xfrm>
            <a:off x="3222625" y="4618038"/>
            <a:ext cx="5672138" cy="668337"/>
          </a:xfrm>
          <a:prstGeom prst="rect">
            <a:avLst/>
          </a:prstGeom>
          <a:solidFill>
            <a:schemeClr val="accent2">
              <a:lumMod val="20000"/>
              <a:lumOff val="80000"/>
              <a:alpha val="50195"/>
            </a:schemeClr>
          </a:solidFill>
          <a:ln w="12700" algn="ctr">
            <a:noFill/>
            <a:miter lim="800000"/>
            <a:headEnd/>
            <a:tailEnd/>
          </a:ln>
        </p:spPr>
        <p:txBody>
          <a:bodyPr wrap="none" lIns="90488" tIns="44450" rIns="90488" bIns="44450" anchor="ctr"/>
          <a:lstStyle/>
          <a:p>
            <a:pPr>
              <a:defRPr/>
            </a:pPr>
            <a:endParaRPr lang="en-PH"/>
          </a:p>
        </p:txBody>
      </p:sp>
      <p:sp>
        <p:nvSpPr>
          <p:cNvPr id="56324" name="Rectangle 3"/>
          <p:cNvSpPr>
            <a:spLocks noChangeArrowheads="1"/>
          </p:cNvSpPr>
          <p:nvPr/>
        </p:nvSpPr>
        <p:spPr bwMode="auto">
          <a:xfrm>
            <a:off x="3222625" y="3359150"/>
            <a:ext cx="5672138" cy="1098550"/>
          </a:xfrm>
          <a:prstGeom prst="rect">
            <a:avLst/>
          </a:prstGeom>
          <a:solidFill>
            <a:schemeClr val="accent5">
              <a:lumMod val="60000"/>
              <a:lumOff val="40000"/>
              <a:alpha val="50195"/>
            </a:schemeClr>
          </a:solidFill>
          <a:ln w="12700" algn="ctr">
            <a:noFill/>
            <a:miter lim="800000"/>
            <a:headEnd/>
            <a:tailEnd/>
          </a:ln>
        </p:spPr>
        <p:txBody>
          <a:bodyPr wrap="none" lIns="90488" tIns="44450" rIns="90488" bIns="44450" anchor="ctr"/>
          <a:lstStyle/>
          <a:p>
            <a:pPr>
              <a:defRPr/>
            </a:pPr>
            <a:endParaRPr lang="en-PH"/>
          </a:p>
        </p:txBody>
      </p:sp>
      <p:sp>
        <p:nvSpPr>
          <p:cNvPr id="58373" name="Rectangle 4"/>
          <p:cNvSpPr>
            <a:spLocks noChangeArrowheads="1"/>
          </p:cNvSpPr>
          <p:nvPr/>
        </p:nvSpPr>
        <p:spPr bwMode="auto">
          <a:xfrm>
            <a:off x="3222625" y="2474913"/>
            <a:ext cx="5629275" cy="668337"/>
          </a:xfrm>
          <a:prstGeom prst="rect">
            <a:avLst/>
          </a:prstGeom>
          <a:solidFill>
            <a:srgbClr val="D6EDBD">
              <a:alpha val="50195"/>
            </a:srgbClr>
          </a:solidFill>
          <a:ln w="12700" algn="ctr">
            <a:noFill/>
            <a:miter lim="800000"/>
            <a:headEnd/>
            <a:tailEnd/>
          </a:ln>
        </p:spPr>
        <p:txBody>
          <a:bodyPr wrap="none" lIns="90488" tIns="44450" rIns="90488" bIns="44450" anchor="ctr"/>
          <a:lstStyle/>
          <a:p>
            <a:endParaRPr lang="en-PH"/>
          </a:p>
        </p:txBody>
      </p:sp>
      <p:sp>
        <p:nvSpPr>
          <p:cNvPr id="58374" name="Rectangle 5"/>
          <p:cNvSpPr>
            <a:spLocks noGrp="1" noChangeArrowheads="1"/>
          </p:cNvSpPr>
          <p:nvPr>
            <p:ph type="title" idx="4294967295"/>
          </p:nvPr>
        </p:nvSpPr>
        <p:spPr/>
        <p:txBody>
          <a:bodyPr/>
          <a:lstStyle/>
          <a:p>
            <a:pPr eaLnBrk="1" hangingPunct="1"/>
            <a:r>
              <a:rPr lang="en-US" smtClean="0"/>
              <a:t>Method Declaration</a:t>
            </a:r>
          </a:p>
        </p:txBody>
      </p:sp>
      <p:sp>
        <p:nvSpPr>
          <p:cNvPr id="58375" name="Rectangle 6"/>
          <p:cNvSpPr>
            <a:spLocks noChangeArrowheads="1"/>
          </p:cNvSpPr>
          <p:nvPr/>
        </p:nvSpPr>
        <p:spPr bwMode="auto">
          <a:xfrm>
            <a:off x="2887663" y="1465263"/>
            <a:ext cx="6064250" cy="4873625"/>
          </a:xfrm>
          <a:prstGeom prst="rect">
            <a:avLst/>
          </a:prstGeom>
          <a:noFill/>
          <a:ln w="12700">
            <a:noFill/>
            <a:miter lim="800000"/>
            <a:headEnd/>
            <a:tailEnd/>
          </a:ln>
        </p:spPr>
        <p:txBody>
          <a:bodyPr lIns="90488" tIns="44450" rIns="90488" bIns="44450"/>
          <a:lstStyle/>
          <a:p>
            <a:pPr marL="342900" indent="-342900" algn="l"/>
            <a:r>
              <a:rPr lang="en-US" sz="1600" b="1">
                <a:solidFill>
                  <a:srgbClr val="660033"/>
                </a:solidFill>
                <a:latin typeface="Courier New" pitchFamily="49" charset="0"/>
              </a:rPr>
              <a:t>package </a:t>
            </a:r>
            <a:r>
              <a:rPr lang="en-US" sz="1600" b="1">
                <a:latin typeface="Courier New" pitchFamily="49" charset="0"/>
              </a:rPr>
              <a:t>sef.module3.sample;</a:t>
            </a:r>
          </a:p>
          <a:p>
            <a:pPr marL="342900" indent="-342900" algn="l"/>
            <a:endParaRPr lang="en-US" sz="1600" b="1">
              <a:latin typeface="Courier New" pitchFamily="49" charset="0"/>
            </a:endParaRPr>
          </a:p>
          <a:p>
            <a:pPr marL="342900" indent="-342900" algn="l"/>
            <a:r>
              <a:rPr lang="en-US" sz="1600" b="1">
                <a:solidFill>
                  <a:srgbClr val="660033"/>
                </a:solidFill>
                <a:latin typeface="Courier New" pitchFamily="49" charset="0"/>
              </a:rPr>
              <a:t>public class</a:t>
            </a:r>
            <a:r>
              <a:rPr lang="en-US" sz="1600" b="1">
                <a:latin typeface="Courier New" pitchFamily="49" charset="0"/>
              </a:rPr>
              <a:t> MethodSample</a:t>
            </a:r>
            <a:r>
              <a:rPr lang="en-US" sz="1600" b="1">
                <a:solidFill>
                  <a:srgbClr val="339933"/>
                </a:solidFill>
                <a:latin typeface="Courier New" pitchFamily="49" charset="0"/>
              </a:rPr>
              <a:t> </a:t>
            </a:r>
            <a:r>
              <a:rPr lang="en-US" sz="1600" b="1">
                <a:latin typeface="Courier New" pitchFamily="49" charset="0"/>
              </a:rPr>
              <a:t>{</a:t>
            </a:r>
          </a:p>
          <a:p>
            <a:pPr marL="342900" indent="-342900" algn="l"/>
            <a:r>
              <a:rPr lang="en-US" sz="1600" b="1">
                <a:latin typeface="Courier New" pitchFamily="49" charset="0"/>
              </a:rPr>
              <a:t>	</a:t>
            </a:r>
          </a:p>
          <a:p>
            <a:pPr marL="342900" indent="-342900" algn="l"/>
            <a:r>
              <a:rPr lang="en-US" sz="1600" b="1">
                <a:latin typeface="Courier New" pitchFamily="49" charset="0"/>
              </a:rPr>
              <a:t>	public void greet(){</a:t>
            </a:r>
          </a:p>
          <a:p>
            <a:pPr marL="342900" indent="-342900" algn="l"/>
            <a:r>
              <a:rPr lang="en-US" sz="1600" b="1">
                <a:latin typeface="Courier New" pitchFamily="49" charset="0"/>
              </a:rPr>
              <a:t>		System.out.println(“Hello!”);</a:t>
            </a:r>
          </a:p>
          <a:p>
            <a:pPr marL="342900" indent="-342900" algn="l"/>
            <a:r>
              <a:rPr lang="en-US" sz="1600" b="1">
                <a:latin typeface="Courier New" pitchFamily="49" charset="0"/>
              </a:rPr>
              <a:t>	}</a:t>
            </a:r>
          </a:p>
          <a:p>
            <a:pPr marL="342900" indent="-342900" algn="l"/>
            <a:endParaRPr lang="en-US" sz="1600" b="1">
              <a:latin typeface="Courier New" pitchFamily="49" charset="0"/>
            </a:endParaRPr>
          </a:p>
          <a:p>
            <a:pPr marL="342900" indent="-342900" algn="l"/>
            <a:r>
              <a:rPr lang="en-US" sz="1600" b="1">
                <a:latin typeface="Courier New" pitchFamily="49" charset="0"/>
              </a:rPr>
              <a:t>	public static void greet(String name){</a:t>
            </a:r>
          </a:p>
          <a:p>
            <a:pPr marL="342900" indent="-342900" algn="l"/>
            <a:r>
              <a:rPr lang="en-US" sz="1600" b="1">
                <a:latin typeface="Courier New" pitchFamily="49" charset="0"/>
              </a:rPr>
              <a:t>		System.out.println(“Hello “ + name + “!”);</a:t>
            </a:r>
          </a:p>
          <a:p>
            <a:pPr marL="342900" indent="-342900" algn="l"/>
            <a:r>
              <a:rPr lang="en-US" sz="1600" b="1">
                <a:latin typeface="Courier New" pitchFamily="49" charset="0"/>
              </a:rPr>
              <a:t>	}</a:t>
            </a:r>
          </a:p>
          <a:p>
            <a:pPr marL="342900" indent="-342900" algn="l"/>
            <a:endParaRPr lang="en-US" sz="1600" b="1">
              <a:latin typeface="Courier New" pitchFamily="49" charset="0"/>
            </a:endParaRPr>
          </a:p>
          <a:p>
            <a:pPr marL="342900" indent="-342900" algn="l"/>
            <a:r>
              <a:rPr lang="en-US" sz="1600" b="1">
                <a:latin typeface="Courier New" pitchFamily="49" charset="0"/>
              </a:rPr>
              <a:t>	public int sum(int x, int y) {</a:t>
            </a:r>
          </a:p>
          <a:p>
            <a:pPr marL="342900" indent="-342900" algn="l"/>
            <a:r>
              <a:rPr lang="en-US" sz="1600" b="1">
                <a:latin typeface="Courier New" pitchFamily="49" charset="0"/>
              </a:rPr>
              <a:t>		return x + y;</a:t>
            </a:r>
          </a:p>
          <a:p>
            <a:pPr marL="342900" indent="-342900" algn="l"/>
            <a:r>
              <a:rPr lang="en-US" sz="1600" b="1">
                <a:latin typeface="Courier New" pitchFamily="49" charset="0"/>
              </a:rPr>
              <a:t>	}</a:t>
            </a:r>
          </a:p>
          <a:p>
            <a:pPr marL="342900" indent="-342900" algn="l"/>
            <a:r>
              <a:rPr lang="en-US" sz="1600" b="1">
                <a:latin typeface="Courier New" pitchFamily="49" charset="0"/>
              </a:rPr>
              <a:t>}</a:t>
            </a:r>
          </a:p>
          <a:p>
            <a:pPr marL="342900" indent="-342900" algn="l"/>
            <a:endParaRPr lang="en-US" sz="1600" b="1">
              <a:latin typeface="Courier New" pitchFamily="49" charset="0"/>
            </a:endParaRPr>
          </a:p>
        </p:txBody>
      </p:sp>
      <p:sp>
        <p:nvSpPr>
          <p:cNvPr id="58376" name="AutoShape 7"/>
          <p:cNvSpPr>
            <a:spLocks/>
          </p:cNvSpPr>
          <p:nvPr/>
        </p:nvSpPr>
        <p:spPr bwMode="auto">
          <a:xfrm>
            <a:off x="342900" y="1709738"/>
            <a:ext cx="2284413" cy="1292225"/>
          </a:xfrm>
          <a:prstGeom prst="accentBorderCallout2">
            <a:avLst>
              <a:gd name="adj1" fmla="val 8847"/>
              <a:gd name="adj2" fmla="val 103338"/>
              <a:gd name="adj3" fmla="val 8847"/>
              <a:gd name="adj4" fmla="val 113690"/>
              <a:gd name="adj5" fmla="val 71009"/>
              <a:gd name="adj6" fmla="val 125366"/>
            </a:avLst>
          </a:prstGeom>
          <a:solidFill>
            <a:srgbClr val="D6EDBD"/>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pPr>
            <a:r>
              <a:rPr lang="en-US" sz="1400"/>
              <a:t>No parameters with a ‘void’ return type. This means the method does not return any value</a:t>
            </a:r>
          </a:p>
        </p:txBody>
      </p:sp>
      <p:sp>
        <p:nvSpPr>
          <p:cNvPr id="56329" name="AutoShape 8"/>
          <p:cNvSpPr>
            <a:spLocks/>
          </p:cNvSpPr>
          <p:nvPr/>
        </p:nvSpPr>
        <p:spPr bwMode="auto">
          <a:xfrm>
            <a:off x="342900" y="3335338"/>
            <a:ext cx="2284413" cy="3209925"/>
          </a:xfrm>
          <a:prstGeom prst="accentBorderCallout2">
            <a:avLst>
              <a:gd name="adj1" fmla="val 3560"/>
              <a:gd name="adj2" fmla="val 103338"/>
              <a:gd name="adj3" fmla="val 3560"/>
              <a:gd name="adj4" fmla="val 113065"/>
              <a:gd name="adj5" fmla="val -495"/>
              <a:gd name="adj6" fmla="val 125296"/>
            </a:avLst>
          </a:prstGeom>
          <a:solidFill>
            <a:schemeClr val="bg1">
              <a:lumMod val="95000"/>
            </a:schemeClr>
          </a:solidFill>
          <a:ln w="9525" algn="ctr">
            <a:solidFill>
              <a:srgbClr val="A6ADC4"/>
            </a:solidFill>
            <a:miter lim="800000"/>
            <a:headEnd/>
            <a:tailEnd/>
          </a:ln>
        </p:spPr>
        <p:txBody>
          <a:bodyPr/>
          <a:lstStyle/>
          <a:p>
            <a:pPr algn="l">
              <a:lnSpc>
                <a:spcPct val="100000"/>
              </a:lnSpc>
              <a:spcBef>
                <a:spcPct val="50000"/>
              </a:spcBef>
              <a:buClrTx/>
              <a:defRPr/>
            </a:pPr>
            <a:endParaRPr lang="en-US" sz="1400" dirty="0"/>
          </a:p>
          <a:p>
            <a:pPr algn="l">
              <a:lnSpc>
                <a:spcPct val="100000"/>
              </a:lnSpc>
              <a:spcBef>
                <a:spcPct val="50000"/>
              </a:spcBef>
              <a:buClrTx/>
              <a:buFontTx/>
              <a:buChar char="•"/>
              <a:defRPr/>
            </a:pPr>
            <a:r>
              <a:rPr lang="en-US" sz="1400" dirty="0"/>
              <a:t> You can pass parameters to a method. These are considered local variables</a:t>
            </a:r>
          </a:p>
          <a:p>
            <a:pPr algn="l">
              <a:lnSpc>
                <a:spcPct val="100000"/>
              </a:lnSpc>
              <a:spcBef>
                <a:spcPct val="50000"/>
              </a:spcBef>
              <a:buClrTx/>
              <a:buFontTx/>
              <a:buChar char="•"/>
              <a:defRPr/>
            </a:pPr>
            <a:r>
              <a:rPr lang="en-US" sz="1400" dirty="0"/>
              <a:t> It has the same name as the previous method, but different parameters</a:t>
            </a:r>
          </a:p>
          <a:p>
            <a:pPr algn="l">
              <a:lnSpc>
                <a:spcPct val="100000"/>
              </a:lnSpc>
              <a:spcBef>
                <a:spcPct val="50000"/>
              </a:spcBef>
              <a:buClrTx/>
              <a:buFontTx/>
              <a:buChar char="•"/>
              <a:defRPr/>
            </a:pPr>
            <a:r>
              <a:rPr lang="en-US" sz="1400" dirty="0"/>
              <a:t>Note a ‘static’ modifier. This means this method is a class method and can be called without an object reference</a:t>
            </a:r>
          </a:p>
        </p:txBody>
      </p:sp>
      <p:sp>
        <p:nvSpPr>
          <p:cNvPr id="56330" name="AutoShape 9"/>
          <p:cNvSpPr>
            <a:spLocks/>
          </p:cNvSpPr>
          <p:nvPr/>
        </p:nvSpPr>
        <p:spPr bwMode="auto">
          <a:xfrm>
            <a:off x="5143500" y="5249863"/>
            <a:ext cx="2759075" cy="1509712"/>
          </a:xfrm>
          <a:prstGeom prst="accentBorderCallout2">
            <a:avLst>
              <a:gd name="adj1" fmla="val 7569"/>
              <a:gd name="adj2" fmla="val -2764"/>
              <a:gd name="adj3" fmla="val 7569"/>
              <a:gd name="adj4" fmla="val -29000"/>
              <a:gd name="adj5" fmla="val -11463"/>
              <a:gd name="adj6" fmla="val -53912"/>
            </a:avLst>
          </a:prstGeom>
          <a:solidFill>
            <a:schemeClr val="accent6">
              <a:lumMod val="20000"/>
              <a:lumOff val="80000"/>
            </a:schemeClr>
          </a:solidFill>
          <a:ln w="9525" algn="ctr">
            <a:solidFill>
              <a:srgbClr val="A6ADC4"/>
            </a:solidFill>
            <a:miter lim="800000"/>
            <a:headEnd/>
            <a:tailEnd/>
          </a:ln>
        </p:spPr>
        <p:txBody>
          <a:bodyPr/>
          <a:lstStyle/>
          <a:p>
            <a:pPr algn="l">
              <a:lnSpc>
                <a:spcPct val="100000"/>
              </a:lnSpc>
              <a:spcBef>
                <a:spcPct val="50000"/>
              </a:spcBef>
              <a:buClrTx/>
              <a:buFontTx/>
              <a:buChar char="•"/>
              <a:defRPr/>
            </a:pPr>
            <a:endParaRPr lang="en-US" sz="1400" dirty="0"/>
          </a:p>
          <a:p>
            <a:pPr algn="l">
              <a:lnSpc>
                <a:spcPct val="100000"/>
              </a:lnSpc>
              <a:spcBef>
                <a:spcPct val="50000"/>
              </a:spcBef>
              <a:buClrTx/>
              <a:defRPr/>
            </a:pPr>
            <a:r>
              <a:rPr lang="en-US" sz="1400" dirty="0"/>
              <a:t>This method has a </a:t>
            </a:r>
            <a:r>
              <a:rPr lang="en-US" sz="1400" i="1" dirty="0" err="1"/>
              <a:t>int</a:t>
            </a:r>
            <a:r>
              <a:rPr lang="en-US" sz="1400" i="1" dirty="0"/>
              <a:t> </a:t>
            </a:r>
            <a:r>
              <a:rPr lang="en-US" sz="1400" dirty="0"/>
              <a:t>return type. This requires the method to have a ‘return’ statement that returns an integer value.</a:t>
            </a:r>
          </a:p>
        </p:txBody>
      </p:sp>
      <p:sp>
        <p:nvSpPr>
          <p:cNvPr id="58379" name="Text Box 10"/>
          <p:cNvSpPr txBox="1">
            <a:spLocks noChangeArrowheads="1"/>
          </p:cNvSpPr>
          <p:nvPr/>
        </p:nvSpPr>
        <p:spPr bwMode="auto">
          <a:xfrm>
            <a:off x="558800" y="1536700"/>
            <a:ext cx="1822450" cy="346075"/>
          </a:xfrm>
          <a:prstGeom prst="rect">
            <a:avLst/>
          </a:prstGeom>
          <a:solidFill>
            <a:srgbClr val="92D050"/>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greet()</a:t>
            </a:r>
          </a:p>
        </p:txBody>
      </p:sp>
      <p:sp>
        <p:nvSpPr>
          <p:cNvPr id="56332" name="Text Box 11"/>
          <p:cNvSpPr txBox="1">
            <a:spLocks noChangeArrowheads="1"/>
          </p:cNvSpPr>
          <p:nvPr/>
        </p:nvSpPr>
        <p:spPr bwMode="auto">
          <a:xfrm>
            <a:off x="596900" y="3162300"/>
            <a:ext cx="1822450" cy="346075"/>
          </a:xfrm>
          <a:prstGeom prst="rect">
            <a:avLst/>
          </a:prstGeom>
          <a:solidFill>
            <a:schemeClr val="accent5"/>
          </a:solidFill>
          <a:ln w="9525" algn="ctr">
            <a:solidFill>
              <a:srgbClr val="777777"/>
            </a:solidFill>
            <a:miter lim="800000"/>
            <a:headEnd/>
            <a:tailEnd/>
          </a:ln>
        </p:spPr>
        <p:txBody>
          <a:bodyPr>
            <a:spAutoFit/>
          </a:bodyPr>
          <a:lstStyle/>
          <a:p>
            <a:pPr>
              <a:lnSpc>
                <a:spcPct val="100000"/>
              </a:lnSpc>
              <a:spcBef>
                <a:spcPct val="50000"/>
              </a:spcBef>
              <a:buClrTx/>
              <a:defRPr/>
            </a:pPr>
            <a:r>
              <a:rPr lang="en-US" sz="1600" b="1">
                <a:ea typeface="Arial Unicode MS" pitchFamily="34" charset="-128"/>
                <a:cs typeface="Arial Unicode MS" pitchFamily="34" charset="-128"/>
              </a:rPr>
              <a:t>greet(String)</a:t>
            </a:r>
          </a:p>
        </p:txBody>
      </p:sp>
      <p:sp>
        <p:nvSpPr>
          <p:cNvPr id="56333" name="Text Box 12"/>
          <p:cNvSpPr txBox="1">
            <a:spLocks noChangeArrowheads="1"/>
          </p:cNvSpPr>
          <p:nvPr/>
        </p:nvSpPr>
        <p:spPr bwMode="auto">
          <a:xfrm>
            <a:off x="5624513" y="5000625"/>
            <a:ext cx="1822450" cy="346075"/>
          </a:xfrm>
          <a:prstGeom prst="rect">
            <a:avLst/>
          </a:prstGeom>
          <a:solidFill>
            <a:schemeClr val="accent6">
              <a:lumMod val="60000"/>
              <a:lumOff val="40000"/>
            </a:schemeClr>
          </a:solidFill>
          <a:ln w="9525" algn="ctr">
            <a:solidFill>
              <a:srgbClr val="777777"/>
            </a:solidFill>
            <a:miter lim="800000"/>
            <a:headEnd/>
            <a:tailEnd/>
          </a:ln>
        </p:spPr>
        <p:txBody>
          <a:bodyPr>
            <a:spAutoFit/>
          </a:bodyPr>
          <a:lstStyle/>
          <a:p>
            <a:pPr>
              <a:lnSpc>
                <a:spcPct val="100000"/>
              </a:lnSpc>
              <a:spcBef>
                <a:spcPct val="50000"/>
              </a:spcBef>
              <a:buClrTx/>
              <a:defRPr/>
            </a:pPr>
            <a:r>
              <a:rPr lang="en-US" sz="1600" b="1">
                <a:ea typeface="Arial Unicode MS" pitchFamily="34" charset="-128"/>
                <a:cs typeface="Arial Unicode MS" pitchFamily="34" charset="-128"/>
              </a:rPr>
              <a:t>thirdMethod</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111AD77-E6AF-4DCF-B1E2-E275BA37996F}" type="slidenum">
              <a:rPr lang="en-US"/>
              <a:pPr algn="r" eaLnBrk="0" hangingPunct="0">
                <a:spcBef>
                  <a:spcPct val="0"/>
                </a:spcBef>
                <a:buClrTx/>
              </a:pPr>
              <a:t>55</a:t>
            </a:fld>
            <a:endParaRPr lang="en-US"/>
          </a:p>
        </p:txBody>
      </p:sp>
      <p:sp>
        <p:nvSpPr>
          <p:cNvPr id="59395" name="Rectangle 2"/>
          <p:cNvSpPr>
            <a:spLocks noGrp="1" noChangeArrowheads="1"/>
          </p:cNvSpPr>
          <p:nvPr>
            <p:ph type="title" idx="4294967295"/>
          </p:nvPr>
        </p:nvSpPr>
        <p:spPr/>
        <p:txBody>
          <a:bodyPr/>
          <a:lstStyle/>
          <a:p>
            <a:pPr eaLnBrk="1" hangingPunct="1"/>
            <a:r>
              <a:rPr lang="en-US" smtClean="0"/>
              <a:t>Calling Methods</a:t>
            </a:r>
          </a:p>
        </p:txBody>
      </p:sp>
      <p:sp>
        <p:nvSpPr>
          <p:cNvPr id="59396" name="Rectangle 3"/>
          <p:cNvSpPr>
            <a:spLocks noGrp="1" noChangeArrowheads="1"/>
          </p:cNvSpPr>
          <p:nvPr>
            <p:ph type="body" idx="4294967295"/>
          </p:nvPr>
        </p:nvSpPr>
        <p:spPr/>
        <p:txBody>
          <a:bodyPr lIns="90488" tIns="44450" rIns="90488" bIns="44450"/>
          <a:lstStyle/>
          <a:p>
            <a:pPr eaLnBrk="1" hangingPunct="1"/>
            <a:r>
              <a:rPr lang="pt-BR" smtClean="0"/>
              <a:t>Para </a:t>
            </a:r>
            <a:r>
              <a:rPr lang="pt-BR" dirty="0"/>
              <a:t>"chamar" um método, use o nome do método e </a:t>
            </a:r>
            <a:r>
              <a:rPr lang="pt-BR" dirty="0" smtClean="0"/>
              <a:t>passe </a:t>
            </a:r>
            <a:r>
              <a:rPr lang="pt-BR" dirty="0"/>
              <a:t>o número e tipo de parâmetros de acordo com a assinatura do método apropriado.</a:t>
            </a:r>
          </a:p>
          <a:p>
            <a:pPr eaLnBrk="1" hangingPunct="1"/>
            <a:r>
              <a:rPr lang="pt-BR" dirty="0"/>
              <a:t>Ao chamar um método, o controle vai 'saltar' para que o </a:t>
            </a:r>
            <a:r>
              <a:rPr lang="pt-BR" dirty="0" smtClean="0"/>
              <a:t>fluxo do método.</a:t>
            </a:r>
            <a:endParaRPr lang="pt-BR" dirty="0"/>
          </a:p>
          <a:p>
            <a:pPr eaLnBrk="1" hangingPunct="1"/>
            <a:r>
              <a:rPr lang="pt-BR" dirty="0"/>
              <a:t>Quando o método termina, de controlo de </a:t>
            </a:r>
            <a:r>
              <a:rPr lang="pt-BR" dirty="0" smtClean="0"/>
              <a:t>programa vai voltar </a:t>
            </a:r>
            <a:r>
              <a:rPr lang="pt-BR" dirty="0"/>
              <a:t>ao ponto em que o método foi chamado.</a:t>
            </a:r>
          </a:p>
          <a:p>
            <a:pPr eaLnBrk="1" hangingPunct="1"/>
            <a:r>
              <a:rPr lang="pt-BR" dirty="0"/>
              <a:t>Os métodos de instância estão associadas a uma instância de um objeto. Estes terão de ser chamado por meio de uma referência de objeto.</a:t>
            </a:r>
          </a:p>
          <a:p>
            <a:pPr eaLnBrk="1" hangingPunct="1"/>
            <a:r>
              <a:rPr lang="pt-BR" dirty="0"/>
              <a:t>Os métodos estáticos são anexados a uma classe, e pode ser chamado através do seu nome de classe.</a:t>
            </a:r>
            <a:endParaRPr lang="en-US"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6B98103-3535-436E-948E-ACB52C15C04F}" type="slidenum">
              <a:rPr lang="en-US"/>
              <a:pPr algn="r" eaLnBrk="0" hangingPunct="0">
                <a:spcBef>
                  <a:spcPct val="0"/>
                </a:spcBef>
                <a:buClrTx/>
              </a:pPr>
              <a:t>56</a:t>
            </a:fld>
            <a:endParaRPr lang="en-US"/>
          </a:p>
        </p:txBody>
      </p:sp>
      <p:sp>
        <p:nvSpPr>
          <p:cNvPr id="60419" name="Rectangle 2"/>
          <p:cNvSpPr>
            <a:spLocks noGrp="1" noChangeArrowheads="1"/>
          </p:cNvSpPr>
          <p:nvPr>
            <p:ph type="title" idx="4294967295"/>
          </p:nvPr>
        </p:nvSpPr>
        <p:spPr/>
        <p:txBody>
          <a:bodyPr/>
          <a:lstStyle/>
          <a:p>
            <a:pPr eaLnBrk="1" hangingPunct="1"/>
            <a:r>
              <a:rPr lang="en-US" smtClean="0"/>
              <a:t>Parameter Passing</a:t>
            </a:r>
          </a:p>
        </p:txBody>
      </p:sp>
      <p:sp>
        <p:nvSpPr>
          <p:cNvPr id="60420" name="Rectangle 3"/>
          <p:cNvSpPr>
            <a:spLocks noGrp="1" noChangeArrowheads="1"/>
          </p:cNvSpPr>
          <p:nvPr>
            <p:ph type="body" idx="4294967295"/>
          </p:nvPr>
        </p:nvSpPr>
        <p:spPr/>
        <p:txBody>
          <a:bodyPr lIns="90488" tIns="44450" rIns="90488" bIns="44450"/>
          <a:lstStyle/>
          <a:p>
            <a:pPr eaLnBrk="1" hangingPunct="1">
              <a:lnSpc>
                <a:spcPct val="90000"/>
              </a:lnSpc>
            </a:pPr>
            <a:r>
              <a:rPr lang="en-US" sz="2000" smtClean="0"/>
              <a:t>Parameters in Java are Passed By Value </a:t>
            </a:r>
          </a:p>
          <a:p>
            <a:pPr eaLnBrk="1" hangingPunct="1">
              <a:lnSpc>
                <a:spcPct val="90000"/>
              </a:lnSpc>
            </a:pPr>
            <a:endParaRPr lang="en-US" sz="2000" smtClean="0"/>
          </a:p>
          <a:p>
            <a:pPr lvl="1" eaLnBrk="1" hangingPunct="1">
              <a:lnSpc>
                <a:spcPct val="90000"/>
              </a:lnSpc>
            </a:pPr>
            <a:r>
              <a:rPr lang="en-US" sz="1800" smtClean="0"/>
              <a:t>Passing Primitive Data Type Arguments</a:t>
            </a:r>
          </a:p>
          <a:p>
            <a:pPr lvl="2" eaLnBrk="1" hangingPunct="1">
              <a:lnSpc>
                <a:spcPct val="90000"/>
              </a:lnSpc>
            </a:pPr>
            <a:r>
              <a:rPr lang="en-US" sz="1600" smtClean="0"/>
              <a:t>A copy of the value is passed to the method.</a:t>
            </a:r>
          </a:p>
          <a:p>
            <a:pPr lvl="2" eaLnBrk="1" hangingPunct="1">
              <a:lnSpc>
                <a:spcPct val="90000"/>
              </a:lnSpc>
            </a:pPr>
            <a:r>
              <a:rPr lang="en-US" sz="1600" smtClean="0"/>
              <a:t>Any changes to the value exists only within the scope of the method. </a:t>
            </a:r>
          </a:p>
          <a:p>
            <a:pPr lvl="2" eaLnBrk="1" hangingPunct="1">
              <a:lnSpc>
                <a:spcPct val="90000"/>
              </a:lnSpc>
            </a:pPr>
            <a:r>
              <a:rPr lang="en-US" sz="1600" smtClean="0"/>
              <a:t>When the method returns, any changes to the value are lost. The original value remains.</a:t>
            </a:r>
          </a:p>
          <a:p>
            <a:pPr lvl="2" eaLnBrk="1" hangingPunct="1">
              <a:lnSpc>
                <a:spcPct val="90000"/>
              </a:lnSpc>
            </a:pPr>
            <a:endParaRPr lang="en-US" sz="1600" smtClean="0"/>
          </a:p>
          <a:p>
            <a:pPr lvl="1" eaLnBrk="1" hangingPunct="1">
              <a:lnSpc>
                <a:spcPct val="90000"/>
              </a:lnSpc>
            </a:pPr>
            <a:r>
              <a:rPr lang="en-US" sz="1800" smtClean="0"/>
              <a:t>Passing Reference Data Type Arguments</a:t>
            </a:r>
          </a:p>
          <a:p>
            <a:pPr lvl="2" eaLnBrk="1" hangingPunct="1">
              <a:lnSpc>
                <a:spcPct val="90000"/>
              </a:lnSpc>
            </a:pPr>
            <a:r>
              <a:rPr lang="en-US" sz="1600" smtClean="0"/>
              <a:t>A copy of the object’s reference’s value is being passed.</a:t>
            </a:r>
          </a:p>
          <a:p>
            <a:pPr lvl="2" eaLnBrk="1" hangingPunct="1">
              <a:lnSpc>
                <a:spcPct val="90000"/>
              </a:lnSpc>
            </a:pPr>
            <a:r>
              <a:rPr lang="en-US" sz="1600" smtClean="0"/>
              <a:t>The values of the object's fields can be changed inside the method, if they have the proper access level. </a:t>
            </a:r>
          </a:p>
          <a:p>
            <a:pPr lvl="2" eaLnBrk="1" hangingPunct="1">
              <a:lnSpc>
                <a:spcPct val="90000"/>
              </a:lnSpc>
            </a:pPr>
            <a:r>
              <a:rPr lang="en-US" sz="1600" smtClean="0"/>
              <a:t>When the method returns, the passed-in reference still references the same object as before. However, the changes in the object’s fields will be retained.</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849B61C-81EB-445E-B362-EDD695DF5722}" type="slidenum">
              <a:rPr lang="en-US"/>
              <a:pPr algn="r" eaLnBrk="0" hangingPunct="0">
                <a:spcBef>
                  <a:spcPct val="0"/>
                </a:spcBef>
                <a:buClrTx/>
              </a:pPr>
              <a:t>57</a:t>
            </a:fld>
            <a:endParaRPr lang="en-US"/>
          </a:p>
        </p:txBody>
      </p:sp>
      <p:sp>
        <p:nvSpPr>
          <p:cNvPr id="61443" name="Rectangle 2"/>
          <p:cNvSpPr>
            <a:spLocks noChangeArrowheads="1"/>
          </p:cNvSpPr>
          <p:nvPr/>
        </p:nvSpPr>
        <p:spPr bwMode="auto">
          <a:xfrm>
            <a:off x="3222625" y="385921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61444" name="Rectangle 3"/>
          <p:cNvSpPr>
            <a:spLocks noChangeArrowheads="1"/>
          </p:cNvSpPr>
          <p:nvPr/>
        </p:nvSpPr>
        <p:spPr bwMode="auto">
          <a:xfrm>
            <a:off x="3222625" y="300196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61445" name="Rectangle 4"/>
          <p:cNvSpPr>
            <a:spLocks noChangeArrowheads="1"/>
          </p:cNvSpPr>
          <p:nvPr/>
        </p:nvSpPr>
        <p:spPr bwMode="auto">
          <a:xfrm>
            <a:off x="3222625" y="2230438"/>
            <a:ext cx="5629275"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61446" name="Rectangle 5"/>
          <p:cNvSpPr>
            <a:spLocks noGrp="1" noChangeArrowheads="1"/>
          </p:cNvSpPr>
          <p:nvPr>
            <p:ph type="title" idx="4294967295"/>
          </p:nvPr>
        </p:nvSpPr>
        <p:spPr/>
        <p:txBody>
          <a:bodyPr/>
          <a:lstStyle/>
          <a:p>
            <a:pPr eaLnBrk="1" hangingPunct="1"/>
            <a:r>
              <a:rPr lang="en-US" smtClean="0"/>
              <a:t>Method Declaration</a:t>
            </a:r>
          </a:p>
        </p:txBody>
      </p:sp>
      <p:sp>
        <p:nvSpPr>
          <p:cNvPr id="61447" name="Rectangle 6"/>
          <p:cNvSpPr>
            <a:spLocks noChangeArrowheads="1"/>
          </p:cNvSpPr>
          <p:nvPr/>
        </p:nvSpPr>
        <p:spPr bwMode="auto">
          <a:xfrm>
            <a:off x="2887663" y="1465263"/>
            <a:ext cx="6064250" cy="5080000"/>
          </a:xfrm>
          <a:prstGeom prst="rect">
            <a:avLst/>
          </a:prstGeom>
          <a:noFill/>
          <a:ln w="12700">
            <a:noFill/>
            <a:miter lim="800000"/>
            <a:headEnd/>
            <a:tailEnd/>
          </a:ln>
        </p:spPr>
        <p:txBody>
          <a:bodyPr lIns="90488" tIns="44450" rIns="90488" bIns="44450"/>
          <a:lstStyle/>
          <a:p>
            <a:pPr marL="342900" indent="-342900" algn="l"/>
            <a:r>
              <a:rPr lang="en-US" sz="1300" b="1">
                <a:solidFill>
                  <a:srgbClr val="660033"/>
                </a:solidFill>
                <a:latin typeface="Courier New" pitchFamily="49" charset="0"/>
              </a:rPr>
              <a:t>package </a:t>
            </a:r>
            <a:r>
              <a:rPr lang="en-US" sz="1300" b="1">
                <a:latin typeface="Courier New" pitchFamily="49" charset="0"/>
              </a:rPr>
              <a:t>sef.module3.sample;</a:t>
            </a:r>
          </a:p>
          <a:p>
            <a:pPr marL="342900" indent="-342900" algn="l"/>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MethodSample</a:t>
            </a:r>
            <a:r>
              <a:rPr lang="en-US" sz="1300" b="1">
                <a:solidFill>
                  <a:srgbClr val="339933"/>
                </a:solidFill>
                <a:latin typeface="Courier New" pitchFamily="49" charset="0"/>
              </a:rPr>
              <a:t> </a:t>
            </a:r>
            <a:r>
              <a:rPr lang="en-US" sz="1300" b="1">
                <a:latin typeface="Courier New" pitchFamily="49" charset="0"/>
              </a:rPr>
              <a:t>{</a:t>
            </a:r>
          </a:p>
          <a:p>
            <a:pPr marL="342900" indent="-342900" algn="l"/>
            <a:r>
              <a:rPr lang="en-US" sz="1300" b="1">
                <a:latin typeface="Courier New" pitchFamily="49" charset="0"/>
              </a:rPr>
              <a:t>	</a:t>
            </a:r>
          </a:p>
          <a:p>
            <a:pPr marL="342900" indent="-342900" algn="l"/>
            <a:r>
              <a:rPr lang="en-US" sz="1300" b="1">
                <a:latin typeface="Courier New" pitchFamily="49" charset="0"/>
              </a:rPr>
              <a:t>	public void greet(){</a:t>
            </a:r>
          </a:p>
          <a:p>
            <a:pPr marL="342900" indent="-342900" algn="l"/>
            <a:r>
              <a:rPr lang="en-US" sz="1300" b="1">
                <a:latin typeface="Courier New" pitchFamily="49" charset="0"/>
              </a:rPr>
              <a:t>		System.out.println(“Hello!”);</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static void greet(String name){</a:t>
            </a:r>
          </a:p>
          <a:p>
            <a:pPr marL="342900" indent="-342900" algn="l"/>
            <a:r>
              <a:rPr lang="en-US" sz="1300" b="1">
                <a:latin typeface="Courier New" pitchFamily="49" charset="0"/>
              </a:rPr>
              <a:t>		System.out.println(“Hello “ + name + “!”);</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int sum(int x, int y) {</a:t>
            </a:r>
          </a:p>
          <a:p>
            <a:pPr marL="342900" indent="-342900" algn="l"/>
            <a:r>
              <a:rPr lang="en-US" sz="1300" b="1">
                <a:latin typeface="Courier New" pitchFamily="49" charset="0"/>
              </a:rPr>
              <a:t>		return x + y;</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	public static void main(String arg[]){	</a:t>
            </a:r>
          </a:p>
          <a:p>
            <a:pPr marL="342900" indent="-342900" algn="l"/>
            <a:r>
              <a:rPr lang="en-US" sz="1300" b="1">
                <a:latin typeface="Courier New" pitchFamily="49" charset="0"/>
              </a:rPr>
              <a:t>		MethodSample sample = new MethodSample();</a:t>
            </a:r>
          </a:p>
          <a:p>
            <a:pPr marL="342900" indent="-342900" algn="l"/>
            <a:r>
              <a:rPr lang="en-US" sz="1300" b="1">
                <a:latin typeface="Courier New" pitchFamily="49" charset="0"/>
              </a:rPr>
              <a:t>		sample.greet();</a:t>
            </a:r>
          </a:p>
          <a:p>
            <a:pPr marL="342900" indent="-342900" algn="l"/>
            <a:r>
              <a:rPr lang="en-US" sz="1300" b="1">
                <a:latin typeface="Courier New" pitchFamily="49" charset="0"/>
              </a:rPr>
              <a:t>		greet(“Java Teacher”);</a:t>
            </a:r>
          </a:p>
          <a:p>
            <a:pPr marL="342900" indent="-342900" algn="l"/>
            <a:r>
              <a:rPr lang="en-US" sz="1300" b="1">
                <a:latin typeface="Courier New" pitchFamily="49" charset="0"/>
              </a:rPr>
              <a:t>		MethodSample.greet(“Java Student”);</a:t>
            </a:r>
          </a:p>
          <a:p>
            <a:pPr marL="342900" indent="-342900" algn="l"/>
            <a:r>
              <a:rPr lang="en-US" sz="1300" b="1">
                <a:latin typeface="Courier New" pitchFamily="49" charset="0"/>
              </a:rPr>
              <a:t>		System.out.println(“Sum of 1 and 2 is “ + </a:t>
            </a:r>
          </a:p>
          <a:p>
            <a:pPr marL="342900" indent="-342900" algn="l"/>
            <a:r>
              <a:rPr lang="en-US" sz="1300" b="1">
                <a:latin typeface="Courier New" pitchFamily="49" charset="0"/>
              </a:rPr>
              <a:t>			sample.sum(1, 2));</a:t>
            </a:r>
          </a:p>
          <a:p>
            <a:pPr marL="342900" indent="-342900" algn="l"/>
            <a:r>
              <a:rPr lang="en-US" sz="1300" b="1">
                <a:latin typeface="Courier New" pitchFamily="49" charset="0"/>
              </a:rPr>
              <a:t>	}</a:t>
            </a: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
        <p:nvSpPr>
          <p:cNvPr id="59400" name="AutoShape 8"/>
          <p:cNvSpPr>
            <a:spLocks/>
          </p:cNvSpPr>
          <p:nvPr/>
        </p:nvSpPr>
        <p:spPr bwMode="auto">
          <a:xfrm>
            <a:off x="342900" y="3001963"/>
            <a:ext cx="2284413" cy="963612"/>
          </a:xfrm>
          <a:prstGeom prst="accentBorderCallout2">
            <a:avLst>
              <a:gd name="adj1" fmla="val 20338"/>
              <a:gd name="adj2" fmla="val 103338"/>
              <a:gd name="adj3" fmla="val 20338"/>
              <a:gd name="adj4" fmla="val 126269"/>
              <a:gd name="adj5" fmla="val 235222"/>
              <a:gd name="adj6" fmla="val 158185"/>
            </a:avLst>
          </a:prstGeom>
          <a:solidFill>
            <a:schemeClr val="accent5">
              <a:lumMod val="60000"/>
              <a:lumOff val="40000"/>
            </a:schemeClr>
          </a:solidFill>
          <a:ln w="9525" algn="ctr">
            <a:solidFill>
              <a:srgbClr val="A6ADC4"/>
            </a:solidFill>
            <a:miter lim="800000"/>
            <a:headEnd/>
            <a:tailEnd/>
          </a:ln>
        </p:spPr>
        <p:txBody>
          <a:bodyPr/>
          <a:lstStyle/>
          <a:p>
            <a:pPr algn="l">
              <a:lnSpc>
                <a:spcPct val="100000"/>
              </a:lnSpc>
              <a:spcBef>
                <a:spcPct val="50000"/>
              </a:spcBef>
              <a:buClrTx/>
              <a:defRPr/>
            </a:pPr>
            <a:r>
              <a:rPr lang="en-US" sz="1600" dirty="0"/>
              <a:t>Call an instance method through its object</a:t>
            </a:r>
          </a:p>
        </p:txBody>
      </p:sp>
      <p:sp>
        <p:nvSpPr>
          <p:cNvPr id="61449" name="AutoShape 13"/>
          <p:cNvSpPr>
            <a:spLocks/>
          </p:cNvSpPr>
          <p:nvPr/>
        </p:nvSpPr>
        <p:spPr bwMode="auto">
          <a:xfrm>
            <a:off x="342900" y="4248150"/>
            <a:ext cx="2284413" cy="846138"/>
          </a:xfrm>
          <a:prstGeom prst="accentBorderCallout2">
            <a:avLst>
              <a:gd name="adj1" fmla="val 13509"/>
              <a:gd name="adj2" fmla="val 103338"/>
              <a:gd name="adj3" fmla="val 13509"/>
              <a:gd name="adj4" fmla="val 125921"/>
              <a:gd name="adj5" fmla="val 145218"/>
              <a:gd name="adj6" fmla="val 154412"/>
            </a:avLst>
          </a:prstGeom>
          <a:solidFill>
            <a:srgbClr val="CAE8AA"/>
          </a:solidFill>
          <a:ln w="9525" algn="ctr">
            <a:solidFill>
              <a:srgbClr val="92D050"/>
            </a:solidFill>
            <a:miter lim="800000"/>
            <a:headEnd/>
            <a:tailEnd/>
          </a:ln>
        </p:spPr>
        <p:txBody>
          <a:bodyPr/>
          <a:lstStyle/>
          <a:p>
            <a:pPr algn="l">
              <a:lnSpc>
                <a:spcPct val="100000"/>
              </a:lnSpc>
              <a:spcBef>
                <a:spcPct val="50000"/>
              </a:spcBef>
              <a:buClrTx/>
            </a:pPr>
            <a:r>
              <a:rPr lang="en-US" sz="1600"/>
              <a:t>Call class methods statically and pass parameters</a:t>
            </a:r>
          </a:p>
        </p:txBody>
      </p:sp>
      <p:sp>
        <p:nvSpPr>
          <p:cNvPr id="61450" name="AutoShape 14"/>
          <p:cNvSpPr>
            <a:spLocks/>
          </p:cNvSpPr>
          <p:nvPr/>
        </p:nvSpPr>
        <p:spPr bwMode="auto">
          <a:xfrm>
            <a:off x="342900" y="5287963"/>
            <a:ext cx="2284413" cy="1189037"/>
          </a:xfrm>
          <a:prstGeom prst="accentBorderCallout2">
            <a:avLst>
              <a:gd name="adj1" fmla="val 14144"/>
              <a:gd name="adj2" fmla="val 103338"/>
              <a:gd name="adj3" fmla="val 14144"/>
              <a:gd name="adj4" fmla="val 124463"/>
              <a:gd name="adj5" fmla="val 51866"/>
              <a:gd name="adj6" fmla="val 151148"/>
            </a:avLst>
          </a:prstGeom>
          <a:solidFill>
            <a:srgbClr val="FFFF99"/>
          </a:solidFill>
          <a:ln w="9525" algn="ctr">
            <a:solidFill>
              <a:srgbClr val="FFCC66"/>
            </a:solidFill>
            <a:miter lim="800000"/>
            <a:headEnd/>
            <a:tailEnd/>
          </a:ln>
        </p:spPr>
        <p:txBody>
          <a:bodyPr/>
          <a:lstStyle/>
          <a:p>
            <a:pPr algn="l">
              <a:lnSpc>
                <a:spcPct val="100000"/>
              </a:lnSpc>
              <a:spcBef>
                <a:spcPct val="50000"/>
              </a:spcBef>
              <a:buClrTx/>
            </a:pPr>
            <a:r>
              <a:rPr lang="en-US" sz="1600"/>
              <a:t>Call an instance method that accepts parameters and returns values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6F71E66-857C-443D-9532-8B365514E14F}" type="slidenum">
              <a:rPr lang="en-US"/>
              <a:pPr algn="r" eaLnBrk="0" hangingPunct="0">
                <a:spcBef>
                  <a:spcPct val="0"/>
                </a:spcBef>
                <a:buClrTx/>
              </a:pPr>
              <a:t>58</a:t>
            </a:fld>
            <a:endParaRPr lang="en-US"/>
          </a:p>
        </p:txBody>
      </p:sp>
      <p:sp>
        <p:nvSpPr>
          <p:cNvPr id="62467" name="Rectangle 2"/>
          <p:cNvSpPr>
            <a:spLocks noGrp="1" noChangeArrowheads="1"/>
          </p:cNvSpPr>
          <p:nvPr>
            <p:ph type="title" idx="4294967295"/>
          </p:nvPr>
        </p:nvSpPr>
        <p:spPr/>
        <p:txBody>
          <a:bodyPr/>
          <a:lstStyle/>
          <a:p>
            <a:pPr eaLnBrk="1" hangingPunct="1"/>
            <a:r>
              <a:rPr lang="en-US" smtClean="0"/>
              <a:t>Activity 9</a:t>
            </a:r>
          </a:p>
        </p:txBody>
      </p:sp>
      <p:sp>
        <p:nvSpPr>
          <p:cNvPr id="62468"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‘NumToWordsUsingMethod.java’ in the package sef.module3.activity</a:t>
            </a:r>
          </a:p>
          <a:p>
            <a:pPr eaLnBrk="1" hangingPunct="1">
              <a:lnSpc>
                <a:spcPct val="150000"/>
              </a:lnSpc>
            </a:pPr>
            <a:r>
              <a:rPr lang="en-US" sz="2000" smtClean="0"/>
              <a:t>Perform the following:</a:t>
            </a:r>
          </a:p>
          <a:p>
            <a:pPr lvl="1">
              <a:lnSpc>
                <a:spcPct val="150000"/>
              </a:lnSpc>
            </a:pPr>
            <a:r>
              <a:rPr lang="en-US" sz="1800" smtClean="0"/>
              <a:t>Take a look at NumToWords.java in which we wrote code to convert integer numbers into their text value</a:t>
            </a:r>
          </a:p>
          <a:p>
            <a:pPr lvl="1">
              <a:lnSpc>
                <a:spcPct val="150000"/>
              </a:lnSpc>
            </a:pPr>
            <a:r>
              <a:rPr lang="en-US" sz="1800" smtClean="0"/>
              <a:t>NumToWordsUsingMethod.java will perform the same function using method printWord()</a:t>
            </a:r>
          </a:p>
          <a:p>
            <a:pPr lvl="1">
              <a:lnSpc>
                <a:spcPct val="150000"/>
              </a:lnSpc>
            </a:pPr>
            <a:r>
              <a:rPr lang="en-US" sz="1800" smtClean="0"/>
              <a:t>Complete the code in NumToWordsUsingMethod.java</a:t>
            </a:r>
          </a:p>
        </p:txBody>
      </p:sp>
      <p:pic>
        <p:nvPicPr>
          <p:cNvPr id="62469"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A2FBAF2-D273-47BD-8BFE-32241F085B61}" type="slidenum">
              <a:rPr lang="en-US"/>
              <a:pPr algn="r" eaLnBrk="0" hangingPunct="0">
                <a:spcBef>
                  <a:spcPct val="0"/>
                </a:spcBef>
                <a:buClrTx/>
              </a:pPr>
              <a:t>59</a:t>
            </a:fld>
            <a:endParaRPr lang="en-US"/>
          </a:p>
        </p:txBody>
      </p:sp>
      <p:sp>
        <p:nvSpPr>
          <p:cNvPr id="63491" name="Rectangle 2"/>
          <p:cNvSpPr>
            <a:spLocks noGrp="1" noChangeArrowheads="1"/>
          </p:cNvSpPr>
          <p:nvPr>
            <p:ph type="title" idx="4294967295"/>
          </p:nvPr>
        </p:nvSpPr>
        <p:spPr/>
        <p:txBody>
          <a:bodyPr/>
          <a:lstStyle/>
          <a:p>
            <a:pPr eaLnBrk="1" hangingPunct="1"/>
            <a:r>
              <a:rPr lang="en-US" smtClean="0"/>
              <a:t>Activity 10</a:t>
            </a:r>
          </a:p>
        </p:txBody>
      </p:sp>
      <p:sp>
        <p:nvSpPr>
          <p:cNvPr id="63492" name="Rectangle 3"/>
          <p:cNvSpPr>
            <a:spLocks noGrp="1" noChangeArrowheads="1"/>
          </p:cNvSpPr>
          <p:nvPr>
            <p:ph type="body" idx="4294967295"/>
          </p:nvPr>
        </p:nvSpPr>
        <p:spPr>
          <a:xfrm>
            <a:off x="152400" y="1219200"/>
            <a:ext cx="5932488" cy="5334000"/>
          </a:xfrm>
        </p:spPr>
        <p:txBody>
          <a:bodyPr lIns="90488" tIns="44450" rIns="90488" bIns="44450"/>
          <a:lstStyle/>
          <a:p>
            <a:pPr eaLnBrk="1" hangingPunct="1">
              <a:lnSpc>
                <a:spcPct val="150000"/>
              </a:lnSpc>
            </a:pPr>
            <a:r>
              <a:rPr lang="en-US" sz="2000" smtClean="0"/>
              <a:t>Open the file ‘Calculator.java’ in the package sef.module3.activity.</a:t>
            </a:r>
          </a:p>
          <a:p>
            <a:pPr eaLnBrk="1" hangingPunct="1">
              <a:lnSpc>
                <a:spcPct val="150000"/>
              </a:lnSpc>
            </a:pPr>
            <a:r>
              <a:rPr lang="en-US" sz="2000" smtClean="0"/>
              <a:t>Notice that method add() and multiply() are called from inside main() method</a:t>
            </a:r>
          </a:p>
          <a:p>
            <a:pPr eaLnBrk="1" hangingPunct="1">
              <a:lnSpc>
                <a:spcPct val="150000"/>
              </a:lnSpc>
            </a:pPr>
            <a:r>
              <a:rPr lang="en-US" sz="2000" smtClean="0"/>
              <a:t>Perform following:</a:t>
            </a:r>
          </a:p>
          <a:p>
            <a:pPr lvl="1" eaLnBrk="1" hangingPunct="1">
              <a:lnSpc>
                <a:spcPct val="150000"/>
              </a:lnSpc>
            </a:pPr>
            <a:r>
              <a:rPr lang="en-US" sz="1800" smtClean="0"/>
              <a:t>Complete the code for add() and multiply() methods</a:t>
            </a:r>
          </a:p>
          <a:p>
            <a:pPr lvl="1" eaLnBrk="1" hangingPunct="1">
              <a:lnSpc>
                <a:spcPct val="150000"/>
              </a:lnSpc>
            </a:pPr>
            <a:r>
              <a:rPr lang="en-US" sz="1800" smtClean="0"/>
              <a:t>Print the Results</a:t>
            </a:r>
          </a:p>
        </p:txBody>
      </p:sp>
      <p:pic>
        <p:nvPicPr>
          <p:cNvPr id="63493" name="Picture 4" descr="Flipchart"/>
          <p:cNvPicPr>
            <a:picLocks noChangeAspect="1" noChangeArrowheads="1"/>
          </p:cNvPicPr>
          <p:nvPr/>
        </p:nvPicPr>
        <p:blipFill>
          <a:blip r:embed="rId3"/>
          <a:srcRect/>
          <a:stretch>
            <a:fillRect/>
          </a:stretch>
        </p:blipFill>
        <p:spPr bwMode="auto">
          <a:xfrm>
            <a:off x="6084888" y="1676400"/>
            <a:ext cx="2754312" cy="2754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CB39DE6-504E-4079-B22B-9685117DCEAF}" type="slidenum">
              <a:rPr lang="en-US"/>
              <a:pPr algn="r" eaLnBrk="0" hangingPunct="0">
                <a:spcBef>
                  <a:spcPct val="0"/>
                </a:spcBef>
                <a:buClrTx/>
              </a:pPr>
              <a:t>6</a:t>
            </a:fld>
            <a:endParaRPr lang="en-US"/>
          </a:p>
        </p:txBody>
      </p:sp>
      <p:sp>
        <p:nvSpPr>
          <p:cNvPr id="9219" name="Rectangle 2"/>
          <p:cNvSpPr>
            <a:spLocks noGrp="1" noChangeArrowheads="1"/>
          </p:cNvSpPr>
          <p:nvPr>
            <p:ph type="title" idx="4294967295"/>
          </p:nvPr>
        </p:nvSpPr>
        <p:spPr/>
        <p:txBody>
          <a:bodyPr/>
          <a:lstStyle/>
          <a:p>
            <a:pPr eaLnBrk="1" hangingPunct="1"/>
            <a:r>
              <a:rPr lang="en-US" smtClean="0"/>
              <a:t>Java Source File Structure</a:t>
            </a:r>
          </a:p>
        </p:txBody>
      </p:sp>
      <p:sp>
        <p:nvSpPr>
          <p:cNvPr id="9220" name="AutoShape 3"/>
          <p:cNvSpPr>
            <a:spLocks/>
          </p:cNvSpPr>
          <p:nvPr/>
        </p:nvSpPr>
        <p:spPr bwMode="auto">
          <a:xfrm>
            <a:off x="317500" y="1457325"/>
            <a:ext cx="2819400" cy="3457575"/>
          </a:xfrm>
          <a:prstGeom prst="accentBorderCallout1">
            <a:avLst>
              <a:gd name="adj1" fmla="val 3306"/>
              <a:gd name="adj2" fmla="val 102704"/>
              <a:gd name="adj3" fmla="val 4407"/>
              <a:gd name="adj4" fmla="val 104222"/>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400" b="1"/>
          </a:p>
          <a:p>
            <a:pPr algn="l">
              <a:lnSpc>
                <a:spcPct val="100000"/>
              </a:lnSpc>
              <a:spcBef>
                <a:spcPct val="50000"/>
              </a:spcBef>
              <a:buClrTx/>
            </a:pPr>
            <a:r>
              <a:rPr lang="en-US" sz="1400" b="1"/>
              <a:t>1. Block Comment</a:t>
            </a:r>
          </a:p>
          <a:p>
            <a:pPr algn="l">
              <a:lnSpc>
                <a:spcPct val="100000"/>
              </a:lnSpc>
              <a:spcBef>
                <a:spcPct val="50000"/>
              </a:spcBef>
              <a:buClrTx/>
            </a:pPr>
            <a:r>
              <a:rPr lang="en-US" sz="1200">
                <a:solidFill>
                  <a:srgbClr val="008000"/>
                </a:solidFill>
                <a:latin typeface="Courier New" pitchFamily="49" charset="0"/>
              </a:rPr>
              <a:t> /*</a:t>
            </a:r>
          </a:p>
          <a:p>
            <a:pPr algn="l"/>
            <a:r>
              <a:rPr lang="en-US" sz="1200">
                <a:solidFill>
                  <a:srgbClr val="008000"/>
                </a:solidFill>
                <a:latin typeface="Courier New" pitchFamily="49" charset="0"/>
              </a:rPr>
              <a:t> * insert comments here</a:t>
            </a:r>
          </a:p>
          <a:p>
            <a:pPr algn="l"/>
            <a:r>
              <a:rPr lang="en-US" sz="1200">
                <a:solidFill>
                  <a:srgbClr val="008000"/>
                </a:solidFill>
                <a:latin typeface="Courier New" pitchFamily="49" charset="0"/>
              </a:rPr>
              <a:t> */</a:t>
            </a:r>
          </a:p>
          <a:p>
            <a:pPr algn="l">
              <a:lnSpc>
                <a:spcPct val="100000"/>
              </a:lnSpc>
              <a:spcBef>
                <a:spcPct val="50000"/>
              </a:spcBef>
              <a:buClrTx/>
            </a:pPr>
            <a:r>
              <a:rPr lang="en-US" sz="1400" b="1"/>
              <a:t>2. Documentation Comment</a:t>
            </a:r>
          </a:p>
          <a:p>
            <a:pPr algn="l"/>
            <a:r>
              <a:rPr lang="en-US" sz="1200">
                <a:solidFill>
                  <a:srgbClr val="008000"/>
                </a:solidFill>
                <a:latin typeface="Courier New" pitchFamily="49" charset="0"/>
              </a:rPr>
              <a:t> /**</a:t>
            </a:r>
          </a:p>
          <a:p>
            <a:pPr algn="l"/>
            <a:r>
              <a:rPr lang="en-US" sz="1200">
                <a:solidFill>
                  <a:srgbClr val="008000"/>
                </a:solidFill>
                <a:latin typeface="Courier New" pitchFamily="49" charset="0"/>
              </a:rPr>
              <a:t> * insert documentation</a:t>
            </a:r>
          </a:p>
          <a:p>
            <a:pPr algn="l"/>
            <a:r>
              <a:rPr lang="en-US" sz="1200">
                <a:solidFill>
                  <a:srgbClr val="008000"/>
                </a:solidFill>
                <a:latin typeface="Courier New" pitchFamily="49" charset="0"/>
              </a:rPr>
              <a:t> */</a:t>
            </a:r>
          </a:p>
          <a:p>
            <a:pPr algn="l">
              <a:lnSpc>
                <a:spcPct val="100000"/>
              </a:lnSpc>
              <a:spcBef>
                <a:spcPct val="50000"/>
              </a:spcBef>
              <a:buClrTx/>
            </a:pPr>
            <a:r>
              <a:rPr lang="en-US" sz="1400" b="1"/>
              <a:t>3. Single Line Comment</a:t>
            </a:r>
          </a:p>
          <a:p>
            <a:pPr algn="l"/>
            <a:r>
              <a:rPr lang="en-US" sz="1200">
                <a:solidFill>
                  <a:srgbClr val="008000"/>
                </a:solidFill>
                <a:latin typeface="Courier New" pitchFamily="49" charset="0"/>
              </a:rPr>
              <a:t>// insert comments here</a:t>
            </a:r>
          </a:p>
          <a:p>
            <a:pPr algn="l"/>
            <a:endParaRPr lang="en-US" sz="1200">
              <a:solidFill>
                <a:srgbClr val="009900"/>
              </a:solidFill>
              <a:latin typeface="Courier New" pitchFamily="49" charset="0"/>
            </a:endParaRPr>
          </a:p>
          <a:p>
            <a:pPr algn="l" eaLnBrk="0" hangingPunct="0">
              <a:lnSpc>
                <a:spcPct val="100000"/>
              </a:lnSpc>
              <a:buClr>
                <a:schemeClr val="tx1"/>
              </a:buClr>
            </a:pPr>
            <a:r>
              <a:rPr lang="en-US" sz="1400"/>
              <a:t>The compiler ignores comments.</a:t>
            </a:r>
          </a:p>
        </p:txBody>
      </p:sp>
      <p:sp>
        <p:nvSpPr>
          <p:cNvPr id="9221" name="Rectangle 4"/>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dirty="0">
                <a:solidFill>
                  <a:srgbClr val="339933"/>
                </a:solidFill>
                <a:latin typeface="Courier New" pitchFamily="49" charset="0"/>
              </a:rPr>
              <a:t>/*</a:t>
            </a:r>
          </a:p>
          <a:p>
            <a:pPr marL="342900" indent="-342900" algn="l"/>
            <a:r>
              <a:rPr lang="en-US" sz="1300" b="1" dirty="0">
                <a:solidFill>
                  <a:srgbClr val="339933"/>
                </a:solidFill>
                <a:latin typeface="Courier New" pitchFamily="49" charset="0"/>
              </a:rPr>
              <a:t> * Created on Jun 25, 2008</a:t>
            </a:r>
          </a:p>
          <a:p>
            <a:pPr marL="342900" indent="-342900" algn="l"/>
            <a:r>
              <a:rPr lang="en-US" sz="1300" b="1" dirty="0">
                <a:solidFill>
                  <a:srgbClr val="339933"/>
                </a:solidFill>
                <a:latin typeface="Courier New" pitchFamily="49" charset="0"/>
              </a:rPr>
              <a:t> *</a:t>
            </a:r>
          </a:p>
          <a:p>
            <a:pPr marL="342900" indent="-342900" algn="l"/>
            <a:r>
              <a:rPr lang="en-US" sz="1300" b="1" dirty="0">
                <a:solidFill>
                  <a:srgbClr val="339933"/>
                </a:solidFill>
                <a:latin typeface="Courier New" pitchFamily="49" charset="0"/>
              </a:rPr>
              <a:t> * First Java Program</a:t>
            </a:r>
          </a:p>
          <a:p>
            <a:pPr marL="342900" indent="-342900" algn="l"/>
            <a:r>
              <a:rPr lang="en-US" sz="1300" b="1" dirty="0">
                <a:solidFill>
                  <a:srgbClr val="339933"/>
                </a:solidFill>
                <a:latin typeface="Courier New" pitchFamily="49" charset="0"/>
              </a:rPr>
              <a:t> */</a:t>
            </a:r>
          </a:p>
          <a:p>
            <a:pPr marL="342900" indent="-342900" algn="l"/>
            <a:r>
              <a:rPr lang="en-US" sz="1300" b="1" dirty="0">
                <a:solidFill>
                  <a:srgbClr val="660033"/>
                </a:solidFill>
                <a:latin typeface="Courier New" pitchFamily="49" charset="0"/>
              </a:rPr>
              <a:t>package</a:t>
            </a:r>
            <a:r>
              <a:rPr lang="en-US" sz="1300" b="1" dirty="0">
                <a:latin typeface="Courier New" pitchFamily="49" charset="0"/>
              </a:rPr>
              <a:t> sef.module3.sample;</a:t>
            </a:r>
          </a:p>
          <a:p>
            <a:pPr marL="342900" indent="-342900" algn="l"/>
            <a:r>
              <a:rPr lang="en-US" sz="1300" b="1" dirty="0">
                <a:solidFill>
                  <a:srgbClr val="660033"/>
                </a:solidFill>
                <a:latin typeface="Courier New" pitchFamily="49" charset="0"/>
              </a:rPr>
              <a:t>import</a:t>
            </a:r>
            <a:r>
              <a:rPr lang="en-US" sz="1300" b="1" dirty="0">
                <a:latin typeface="Courier New" pitchFamily="49" charset="0"/>
              </a:rPr>
              <a:t> </a:t>
            </a:r>
            <a:r>
              <a:rPr lang="en-US" sz="1300" b="1" dirty="0" err="1">
                <a:latin typeface="Courier New" pitchFamily="49" charset="0"/>
              </a:rPr>
              <a:t>java.lang</a:t>
            </a:r>
            <a:r>
              <a:rPr lang="en-US" sz="1300" b="1" dirty="0">
                <a:latin typeface="Courier New" pitchFamily="49" charset="0"/>
              </a:rPr>
              <a:t>.*;</a:t>
            </a:r>
          </a:p>
          <a:p>
            <a:pPr marL="342900" indent="-342900" algn="l"/>
            <a:endParaRPr lang="en-US" sz="1300" b="1" dirty="0">
              <a:latin typeface="Courier New" pitchFamily="49" charset="0"/>
            </a:endParaRPr>
          </a:p>
          <a:p>
            <a:pPr marL="342900" indent="-342900" algn="l"/>
            <a:r>
              <a:rPr lang="en-US" sz="1300" b="1" dirty="0">
                <a:solidFill>
                  <a:srgbClr val="0066CC"/>
                </a:solidFill>
                <a:latin typeface="Courier New" pitchFamily="49" charset="0"/>
              </a:rPr>
              <a:t>/**</a:t>
            </a:r>
          </a:p>
          <a:p>
            <a:pPr marL="342900" indent="-342900" algn="l"/>
            <a:r>
              <a:rPr lang="en-US" sz="1300" b="1" dirty="0">
                <a:solidFill>
                  <a:srgbClr val="0066CC"/>
                </a:solidFill>
                <a:latin typeface="Courier New" pitchFamily="49" charset="0"/>
              </a:rPr>
              <a:t> * @author SEF</a:t>
            </a:r>
          </a:p>
          <a:p>
            <a:pPr marL="342900" indent="-342900" algn="l"/>
            <a:r>
              <a:rPr lang="en-US" sz="1300" b="1" dirty="0">
                <a:solidFill>
                  <a:srgbClr val="0066CC"/>
                </a:solidFill>
                <a:latin typeface="Courier New" pitchFamily="49" charset="0"/>
              </a:rPr>
              <a:t> */</a:t>
            </a:r>
            <a:endParaRPr lang="en-US" sz="1300" b="1" dirty="0">
              <a:latin typeface="Courier New" pitchFamily="49" charset="0"/>
            </a:endParaRPr>
          </a:p>
          <a:p>
            <a:pPr marL="342900" indent="-342900" algn="l"/>
            <a:r>
              <a:rPr lang="en-US" sz="1300" b="1" dirty="0">
                <a:solidFill>
                  <a:srgbClr val="660033"/>
                </a:solidFill>
                <a:latin typeface="Courier New" pitchFamily="49" charset="0"/>
              </a:rPr>
              <a:t>public class</a:t>
            </a:r>
            <a:r>
              <a:rPr lang="en-US" sz="1300" b="1" dirty="0">
                <a:latin typeface="Courier New" pitchFamily="49" charset="0"/>
              </a:rPr>
              <a:t> </a:t>
            </a:r>
            <a:r>
              <a:rPr lang="en-US" sz="1300" b="1" dirty="0" err="1">
                <a:latin typeface="Courier New" pitchFamily="49" charset="0"/>
              </a:rPr>
              <a:t>MainSample</a:t>
            </a:r>
            <a:r>
              <a:rPr lang="en-US" sz="1300" b="1" dirty="0">
                <a:latin typeface="Courier New" pitchFamily="49" charset="0"/>
              </a:rPr>
              <a:t>{</a:t>
            </a:r>
          </a:p>
          <a:p>
            <a:pPr marL="342900" indent="-342900" algn="l"/>
            <a:endParaRPr lang="en-US" sz="1300" b="1" dirty="0">
              <a:latin typeface="Courier New" pitchFamily="49" charset="0"/>
            </a:endParaRPr>
          </a:p>
          <a:p>
            <a:pPr marL="342900" indent="-342900" algn="l"/>
            <a:r>
              <a:rPr lang="en-US" sz="1300" b="1" dirty="0">
                <a:latin typeface="Courier New" pitchFamily="49" charset="0"/>
              </a:rPr>
              <a:t>	</a:t>
            </a:r>
            <a:r>
              <a:rPr lang="en-US" sz="1300" b="1" dirty="0">
                <a:solidFill>
                  <a:srgbClr val="660033"/>
                </a:solidFill>
                <a:latin typeface="Courier New" pitchFamily="49" charset="0"/>
              </a:rPr>
              <a:t>public static void</a:t>
            </a:r>
            <a:r>
              <a:rPr lang="en-US" sz="1300" b="1" dirty="0">
                <a:latin typeface="Courier New" pitchFamily="49" charset="0"/>
              </a:rPr>
              <a:t> main(String[] </a:t>
            </a:r>
            <a:r>
              <a:rPr lang="en-US" sz="1300" b="1" dirty="0" err="1">
                <a:latin typeface="Courier New" pitchFamily="49" charset="0"/>
              </a:rPr>
              <a:t>args</a:t>
            </a:r>
            <a:r>
              <a:rPr lang="en-US" sz="1300" b="1" dirty="0">
                <a:latin typeface="Courier New" pitchFamily="49" charset="0"/>
              </a:rPr>
              <a:t>) {</a:t>
            </a:r>
          </a:p>
          <a:p>
            <a:pPr marL="342900" indent="-342900" algn="l"/>
            <a:r>
              <a:rPr lang="en-US" sz="1300" b="1" dirty="0">
                <a:latin typeface="Courier New" pitchFamily="49" charset="0"/>
              </a:rPr>
              <a:t>		</a:t>
            </a:r>
            <a:r>
              <a:rPr lang="en-US" sz="1300" b="1" dirty="0">
                <a:solidFill>
                  <a:srgbClr val="339933"/>
                </a:solidFill>
                <a:latin typeface="Courier New" pitchFamily="49" charset="0"/>
              </a:rPr>
              <a:t>// print a message</a:t>
            </a:r>
          </a:p>
          <a:p>
            <a:pPr marL="342900" indent="-342900" algn="l"/>
            <a:r>
              <a:rPr lang="en-US" sz="1300" b="1" dirty="0">
                <a:latin typeface="Courier New" pitchFamily="49" charset="0"/>
              </a:rPr>
              <a:t>		</a:t>
            </a:r>
            <a:r>
              <a:rPr lang="en-US" sz="1300" b="1" dirty="0" err="1">
                <a:latin typeface="Courier New" pitchFamily="49" charset="0"/>
              </a:rPr>
              <a:t>System.out.println</a:t>
            </a:r>
            <a:r>
              <a:rPr lang="en-US" sz="1300" b="1" dirty="0">
                <a:latin typeface="Courier New" pitchFamily="49" charset="0"/>
              </a:rPr>
              <a:t>(</a:t>
            </a:r>
            <a:r>
              <a:rPr lang="en-US" sz="1300" b="1" dirty="0">
                <a:solidFill>
                  <a:srgbClr val="0000FF"/>
                </a:solidFill>
                <a:latin typeface="Courier New" pitchFamily="49" charset="0"/>
              </a:rPr>
              <a:t>"Welcome to Java!"</a:t>
            </a:r>
            <a:r>
              <a:rPr lang="en-US" sz="1300" b="1" dirty="0">
                <a:latin typeface="Courier New" pitchFamily="49" charset="0"/>
              </a:rPr>
              <a:t>);</a:t>
            </a:r>
          </a:p>
          <a:p>
            <a:pPr marL="342900" indent="-342900" algn="l"/>
            <a:r>
              <a:rPr lang="en-US" sz="1300" b="1" dirty="0">
                <a:latin typeface="Courier New" pitchFamily="49" charset="0"/>
              </a:rPr>
              <a:t>	}</a:t>
            </a:r>
          </a:p>
          <a:p>
            <a:pPr marL="342900" indent="-342900" algn="l"/>
            <a:endParaRPr lang="en-US" sz="1300" b="1" dirty="0">
              <a:latin typeface="Courier New" pitchFamily="49" charset="0"/>
            </a:endParaRPr>
          </a:p>
          <a:p>
            <a:pPr marL="342900" indent="-342900" algn="l"/>
            <a:r>
              <a:rPr lang="en-US" sz="1300" b="1" dirty="0">
                <a:latin typeface="Courier New" pitchFamily="49" charset="0"/>
              </a:rPr>
              <a:t>}</a:t>
            </a:r>
          </a:p>
          <a:p>
            <a:pPr marL="342900" indent="-342900" algn="l"/>
            <a:endParaRPr lang="en-US" sz="1300" b="1" dirty="0">
              <a:latin typeface="Courier New" pitchFamily="49" charset="0"/>
            </a:endParaRPr>
          </a:p>
          <a:p>
            <a:pPr marL="342900" indent="-342900" algn="l"/>
            <a:endParaRPr lang="en-US" sz="1300" b="1" dirty="0">
              <a:latin typeface="Courier New" pitchFamily="49" charset="0"/>
            </a:endParaRPr>
          </a:p>
        </p:txBody>
      </p:sp>
      <p:sp>
        <p:nvSpPr>
          <p:cNvPr id="9222" name="Text Box 5"/>
          <p:cNvSpPr txBox="1">
            <a:spLocks noChangeArrowheads="1"/>
          </p:cNvSpPr>
          <p:nvPr/>
        </p:nvSpPr>
        <p:spPr bwMode="auto">
          <a:xfrm>
            <a:off x="825500" y="1231900"/>
            <a:ext cx="17526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Comments</a:t>
            </a:r>
          </a:p>
        </p:txBody>
      </p:sp>
      <p:sp>
        <p:nvSpPr>
          <p:cNvPr id="9223" name="Line 8"/>
          <p:cNvSpPr>
            <a:spLocks noChangeShapeType="1"/>
          </p:cNvSpPr>
          <p:nvPr/>
        </p:nvSpPr>
        <p:spPr bwMode="auto">
          <a:xfrm>
            <a:off x="2895600" y="1905000"/>
            <a:ext cx="1104900" cy="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9224" name="Line 9"/>
          <p:cNvSpPr>
            <a:spLocks noChangeShapeType="1"/>
          </p:cNvSpPr>
          <p:nvPr/>
        </p:nvSpPr>
        <p:spPr bwMode="auto">
          <a:xfrm>
            <a:off x="2895600" y="2903538"/>
            <a:ext cx="1104900" cy="36195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9225" name="Line 10"/>
          <p:cNvSpPr>
            <a:spLocks noChangeShapeType="1"/>
          </p:cNvSpPr>
          <p:nvPr/>
        </p:nvSpPr>
        <p:spPr bwMode="auto">
          <a:xfrm>
            <a:off x="2895600" y="3773488"/>
            <a:ext cx="2068513" cy="552450"/>
          </a:xfrm>
          <a:prstGeom prst="line">
            <a:avLst/>
          </a:prstGeom>
          <a:noFill/>
          <a:ln w="12700">
            <a:solidFill>
              <a:srgbClr val="993300"/>
            </a:solidFill>
            <a:round/>
            <a:headEnd/>
            <a:tailEnd type="triangle" w="med" len="med"/>
          </a:ln>
        </p:spPr>
        <p:txBody>
          <a:bodyPr lIns="90488" tIns="44450" rIns="90488" bIns="44450"/>
          <a:lstStyle/>
          <a:p>
            <a:endParaRPr lang="en-GB"/>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F73BD87-2291-4225-9A20-381B9BB78FB7}" type="slidenum">
              <a:rPr lang="en-US"/>
              <a:pPr algn="r" eaLnBrk="0" hangingPunct="0">
                <a:spcBef>
                  <a:spcPct val="0"/>
                </a:spcBef>
                <a:buClrTx/>
              </a:pPr>
              <a:t>60</a:t>
            </a:fld>
            <a:endParaRPr lang="en-US"/>
          </a:p>
        </p:txBody>
      </p:sp>
      <p:sp>
        <p:nvSpPr>
          <p:cNvPr id="64515" name="Rectangle 2"/>
          <p:cNvSpPr>
            <a:spLocks noGrp="1" noChangeArrowheads="1"/>
          </p:cNvSpPr>
          <p:nvPr>
            <p:ph type="title" idx="4294967295"/>
          </p:nvPr>
        </p:nvSpPr>
        <p:spPr/>
        <p:txBody>
          <a:bodyPr/>
          <a:lstStyle/>
          <a:p>
            <a:pPr eaLnBrk="1" hangingPunct="1"/>
            <a:r>
              <a:rPr lang="en-US" smtClean="0"/>
              <a:t>Questions and Comments</a:t>
            </a:r>
          </a:p>
        </p:txBody>
      </p:sp>
      <p:sp>
        <p:nvSpPr>
          <p:cNvPr id="5" name="Rectangle 4"/>
          <p:cNvSpPr txBox="1">
            <a:spLocks noChangeArrowheads="1"/>
          </p:cNvSpPr>
          <p:nvPr/>
        </p:nvSpPr>
        <p:spPr>
          <a:xfrm>
            <a:off x="161925" y="1295400"/>
            <a:ext cx="8458200" cy="5334000"/>
          </a:xfrm>
          <a:prstGeom prst="rect">
            <a:avLst/>
          </a:prstGeom>
        </p:spPr>
        <p:txBody>
          <a:bodyPr/>
          <a:lstStyle/>
          <a:p>
            <a:pPr marL="274638" indent="-274638" algn="l" eaLnBrk="0" hangingPunct="0">
              <a:lnSpc>
                <a:spcPct val="100000"/>
              </a:lnSpc>
              <a:buClr>
                <a:schemeClr val="tx1"/>
              </a:buClr>
              <a:buFontTx/>
              <a:buChar char="•"/>
              <a:defRPr/>
            </a:pPr>
            <a:r>
              <a:rPr lang="en-US" sz="2400" kern="0">
                <a:solidFill>
                  <a:srgbClr val="000000"/>
                </a:solidFill>
                <a:latin typeface="+mn-lt"/>
              </a:rPr>
              <a:t>What questions or comments </a:t>
            </a:r>
            <a:br>
              <a:rPr lang="en-US" sz="2400" kern="0">
                <a:solidFill>
                  <a:srgbClr val="000000"/>
                </a:solidFill>
                <a:latin typeface="+mn-lt"/>
              </a:rPr>
            </a:br>
            <a:r>
              <a:rPr lang="en-US" sz="2400" kern="0">
                <a:solidFill>
                  <a:srgbClr val="000000"/>
                </a:solidFill>
                <a:latin typeface="+mn-lt"/>
              </a:rPr>
              <a:t>do you have?</a:t>
            </a:r>
          </a:p>
          <a:p>
            <a:pPr marL="274638" indent="-274638" algn="l" eaLnBrk="0" hangingPunct="0">
              <a:lnSpc>
                <a:spcPct val="100000"/>
              </a:lnSpc>
              <a:buClr>
                <a:schemeClr val="tx1"/>
              </a:buClr>
              <a:buFontTx/>
              <a:buChar char="•"/>
              <a:defRPr/>
            </a:pPr>
            <a:endParaRPr lang="en-US" sz="2400" kern="0">
              <a:solidFill>
                <a:srgbClr val="000000"/>
              </a:solidFill>
              <a:latin typeface="+mn-lt"/>
            </a:endParaRPr>
          </a:p>
          <a:p>
            <a:pPr marL="274638" indent="-274638" algn="l" eaLnBrk="0" hangingPunct="0">
              <a:lnSpc>
                <a:spcPct val="100000"/>
              </a:lnSpc>
              <a:buClr>
                <a:schemeClr val="tx1"/>
              </a:buClr>
              <a:buFontTx/>
              <a:buChar char="•"/>
              <a:defRPr/>
            </a:pPr>
            <a:endParaRPr lang="en-US" sz="2400" kern="0">
              <a:solidFill>
                <a:srgbClr val="000000"/>
              </a:solidFill>
              <a:latin typeface="+mn-lt"/>
            </a:endParaRPr>
          </a:p>
          <a:p>
            <a:pPr marL="274638" indent="-274638" algn="l" eaLnBrk="0" hangingPunct="0">
              <a:lnSpc>
                <a:spcPct val="100000"/>
              </a:lnSpc>
              <a:buClr>
                <a:schemeClr val="tx1"/>
              </a:buClr>
              <a:buFontTx/>
              <a:buChar char="•"/>
              <a:defRPr/>
            </a:pPr>
            <a:endParaRPr lang="en-US" sz="2400" kern="0">
              <a:solidFill>
                <a:srgbClr val="000000"/>
              </a:solidFill>
              <a:latin typeface="+mn-lt"/>
            </a:endParaRPr>
          </a:p>
          <a:p>
            <a:pPr marL="274638" indent="-274638" algn="l" eaLnBrk="0" hangingPunct="0">
              <a:lnSpc>
                <a:spcPct val="100000"/>
              </a:lnSpc>
              <a:buClr>
                <a:schemeClr val="tx1"/>
              </a:buClr>
              <a:buFontTx/>
              <a:buChar char="•"/>
              <a:defRPr/>
            </a:pPr>
            <a:endParaRPr lang="en-US" sz="2400" kern="0">
              <a:solidFill>
                <a:srgbClr val="000000"/>
              </a:solidFill>
              <a:latin typeface="+mn-lt"/>
            </a:endParaRPr>
          </a:p>
          <a:p>
            <a:pPr marL="274638" indent="-274638" algn="l" eaLnBrk="0" hangingPunct="0">
              <a:lnSpc>
                <a:spcPct val="100000"/>
              </a:lnSpc>
              <a:buClr>
                <a:schemeClr val="tx1"/>
              </a:buClr>
              <a:buFontTx/>
              <a:buChar char="•"/>
              <a:defRPr/>
            </a:pPr>
            <a:endParaRPr lang="en-US" sz="2400" kern="0" dirty="0">
              <a:solidFill>
                <a:srgbClr val="000000"/>
              </a:solidFill>
              <a:latin typeface="+mn-lt"/>
            </a:endParaRPr>
          </a:p>
        </p:txBody>
      </p:sp>
      <p:pic>
        <p:nvPicPr>
          <p:cNvPr id="64517" name="Picture 9"/>
          <p:cNvPicPr>
            <a:picLocks noChangeAspect="1" noChangeArrowheads="1"/>
          </p:cNvPicPr>
          <p:nvPr/>
        </p:nvPicPr>
        <p:blipFill>
          <a:blip r:embed="rId3"/>
          <a:srcRect/>
          <a:stretch>
            <a:fillRect/>
          </a:stretch>
        </p:blipFill>
        <p:spPr bwMode="auto">
          <a:xfrm>
            <a:off x="5334000" y="1295400"/>
            <a:ext cx="3649663" cy="272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31660A8-AECE-4392-B65A-EA78B39E0D6F}" type="slidenum">
              <a:rPr lang="en-US"/>
              <a:pPr algn="r" eaLnBrk="0" hangingPunct="0">
                <a:spcBef>
                  <a:spcPct val="0"/>
                </a:spcBef>
                <a:buClrTx/>
              </a:pPr>
              <a:t>7</a:t>
            </a:fld>
            <a:endParaRPr lang="en-US"/>
          </a:p>
        </p:txBody>
      </p:sp>
      <p:sp>
        <p:nvSpPr>
          <p:cNvPr id="10243"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024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A678317-2068-4229-9C2A-3B774E736D60}" type="slidenum">
              <a:rPr lang="en-US"/>
              <a:pPr algn="r" eaLnBrk="0" hangingPunct="0">
                <a:spcBef>
                  <a:spcPct val="0"/>
                </a:spcBef>
                <a:buClrTx/>
              </a:pPr>
              <a:t>7</a:t>
            </a:fld>
            <a:endParaRPr lang="en-US"/>
          </a:p>
        </p:txBody>
      </p:sp>
      <p:sp>
        <p:nvSpPr>
          <p:cNvPr id="6" name="Rectangle 2"/>
          <p:cNvSpPr txBox="1">
            <a:spLocks noChangeArrowheads="1"/>
          </p:cNvSpPr>
          <p:nvPr/>
        </p:nvSpPr>
        <p:spPr bwMode="auto">
          <a:xfrm>
            <a:off x="457200" y="196850"/>
            <a:ext cx="8153400" cy="914400"/>
          </a:xfrm>
          <a:prstGeom prst="rect">
            <a:avLst/>
          </a:prstGeom>
          <a:noFill/>
          <a:ln w="9525">
            <a:noFill/>
            <a:miter lim="800000"/>
            <a:headEnd/>
            <a:tailEnd/>
          </a:ln>
        </p:spPr>
        <p:txBody>
          <a:bodyPr anchor="b"/>
          <a:lstStyle/>
          <a:p>
            <a:pPr algn="l">
              <a:lnSpc>
                <a:spcPct val="100000"/>
              </a:lnSpc>
              <a:spcBef>
                <a:spcPct val="0"/>
              </a:spcBef>
              <a:buClrTx/>
              <a:defRPr/>
            </a:pPr>
            <a:r>
              <a:rPr lang="en-US" sz="3200" b="1" kern="0">
                <a:solidFill>
                  <a:srgbClr val="FF6600"/>
                </a:solidFill>
                <a:latin typeface="+mj-lt"/>
                <a:ea typeface="+mj-ea"/>
                <a:cs typeface="+mj-cs"/>
              </a:rPr>
              <a:t>Java Source File Structure</a:t>
            </a:r>
          </a:p>
        </p:txBody>
      </p:sp>
      <p:sp>
        <p:nvSpPr>
          <p:cNvPr id="10246" name="AutoShape 3"/>
          <p:cNvSpPr>
            <a:spLocks/>
          </p:cNvSpPr>
          <p:nvPr/>
        </p:nvSpPr>
        <p:spPr bwMode="auto">
          <a:xfrm>
            <a:off x="317500" y="1457325"/>
            <a:ext cx="2819400" cy="3457575"/>
          </a:xfrm>
          <a:prstGeom prst="accentBorderCallout1">
            <a:avLst>
              <a:gd name="adj1" fmla="val 3306"/>
              <a:gd name="adj2" fmla="val 102704"/>
              <a:gd name="adj3" fmla="val 4407"/>
              <a:gd name="adj4" fmla="val 104222"/>
            </a:avLst>
          </a:prstGeom>
          <a:solidFill>
            <a:srgbClr val="F7FBFF">
              <a:alpha val="89803"/>
            </a:srgbClr>
          </a:solidFill>
          <a:ln w="9525" algn="ctr">
            <a:solidFill>
              <a:srgbClr val="A6ADC4"/>
            </a:solidFill>
            <a:miter lim="800000"/>
            <a:headEnd/>
            <a:tailEnd/>
          </a:ln>
          <a:effectLst>
            <a:prstShdw prst="shdw13" dist="53882" dir="13500000">
              <a:schemeClr val="bg2">
                <a:alpha val="50000"/>
              </a:schemeClr>
            </a:prstShdw>
          </a:effectLst>
        </p:spPr>
        <p:txBody>
          <a:bodyPr/>
          <a:lstStyle/>
          <a:p>
            <a:pPr algn="l">
              <a:lnSpc>
                <a:spcPct val="100000"/>
              </a:lnSpc>
              <a:spcBef>
                <a:spcPct val="50000"/>
              </a:spcBef>
              <a:buClrTx/>
            </a:pPr>
            <a:endParaRPr lang="en-US" sz="1400" b="1"/>
          </a:p>
          <a:p>
            <a:pPr algn="l">
              <a:lnSpc>
                <a:spcPct val="100000"/>
              </a:lnSpc>
              <a:spcBef>
                <a:spcPct val="50000"/>
              </a:spcBef>
              <a:buClrTx/>
            </a:pPr>
            <a:r>
              <a:rPr lang="en-US" sz="1400" b="1"/>
              <a:t>1. Block Comment</a:t>
            </a:r>
          </a:p>
          <a:p>
            <a:pPr algn="l">
              <a:lnSpc>
                <a:spcPct val="100000"/>
              </a:lnSpc>
              <a:spcBef>
                <a:spcPct val="50000"/>
              </a:spcBef>
              <a:buClrTx/>
            </a:pPr>
            <a:r>
              <a:rPr lang="en-US" sz="1200">
                <a:solidFill>
                  <a:srgbClr val="008000"/>
                </a:solidFill>
                <a:latin typeface="Courier New" pitchFamily="49" charset="0"/>
              </a:rPr>
              <a:t> /*</a:t>
            </a:r>
          </a:p>
          <a:p>
            <a:pPr algn="l"/>
            <a:r>
              <a:rPr lang="en-US" sz="1200">
                <a:solidFill>
                  <a:srgbClr val="008000"/>
                </a:solidFill>
                <a:latin typeface="Courier New" pitchFamily="49" charset="0"/>
              </a:rPr>
              <a:t> * insert comments here</a:t>
            </a:r>
          </a:p>
          <a:p>
            <a:pPr algn="l"/>
            <a:r>
              <a:rPr lang="en-US" sz="1200">
                <a:solidFill>
                  <a:srgbClr val="008000"/>
                </a:solidFill>
                <a:latin typeface="Courier New" pitchFamily="49" charset="0"/>
              </a:rPr>
              <a:t> */</a:t>
            </a:r>
          </a:p>
          <a:p>
            <a:pPr algn="l">
              <a:lnSpc>
                <a:spcPct val="100000"/>
              </a:lnSpc>
              <a:spcBef>
                <a:spcPct val="50000"/>
              </a:spcBef>
              <a:buClrTx/>
            </a:pPr>
            <a:r>
              <a:rPr lang="en-US" sz="1400" b="1"/>
              <a:t>2. Documentation Comment</a:t>
            </a:r>
          </a:p>
          <a:p>
            <a:pPr algn="l"/>
            <a:r>
              <a:rPr lang="en-US" sz="1200">
                <a:solidFill>
                  <a:srgbClr val="008000"/>
                </a:solidFill>
                <a:latin typeface="Courier New" pitchFamily="49" charset="0"/>
              </a:rPr>
              <a:t> /**</a:t>
            </a:r>
          </a:p>
          <a:p>
            <a:pPr algn="l"/>
            <a:r>
              <a:rPr lang="en-US" sz="1200">
                <a:solidFill>
                  <a:srgbClr val="008000"/>
                </a:solidFill>
                <a:latin typeface="Courier New" pitchFamily="49" charset="0"/>
              </a:rPr>
              <a:t> * insert documentation</a:t>
            </a:r>
          </a:p>
          <a:p>
            <a:pPr algn="l"/>
            <a:r>
              <a:rPr lang="en-US" sz="1200">
                <a:solidFill>
                  <a:srgbClr val="008000"/>
                </a:solidFill>
                <a:latin typeface="Courier New" pitchFamily="49" charset="0"/>
              </a:rPr>
              <a:t> */</a:t>
            </a:r>
          </a:p>
          <a:p>
            <a:pPr algn="l">
              <a:lnSpc>
                <a:spcPct val="100000"/>
              </a:lnSpc>
              <a:spcBef>
                <a:spcPct val="50000"/>
              </a:spcBef>
              <a:buClrTx/>
            </a:pPr>
            <a:r>
              <a:rPr lang="en-US" sz="1400" b="1"/>
              <a:t>3. Single Line Comment</a:t>
            </a:r>
          </a:p>
          <a:p>
            <a:pPr algn="l"/>
            <a:r>
              <a:rPr lang="en-US" sz="1200">
                <a:solidFill>
                  <a:srgbClr val="008000"/>
                </a:solidFill>
                <a:latin typeface="Courier New" pitchFamily="49" charset="0"/>
              </a:rPr>
              <a:t>// insert comments here</a:t>
            </a:r>
          </a:p>
          <a:p>
            <a:pPr algn="l"/>
            <a:endParaRPr lang="en-US" sz="1200">
              <a:solidFill>
                <a:srgbClr val="009900"/>
              </a:solidFill>
              <a:latin typeface="Courier New" pitchFamily="49" charset="0"/>
            </a:endParaRPr>
          </a:p>
          <a:p>
            <a:pPr algn="l" eaLnBrk="0" hangingPunct="0">
              <a:lnSpc>
                <a:spcPct val="100000"/>
              </a:lnSpc>
              <a:buClr>
                <a:schemeClr val="tx1"/>
              </a:buClr>
            </a:pPr>
            <a:r>
              <a:rPr lang="en-US" sz="1400"/>
              <a:t>The compiler ignores comments.</a:t>
            </a:r>
          </a:p>
        </p:txBody>
      </p:sp>
      <p:sp>
        <p:nvSpPr>
          <p:cNvPr id="10247" name="Rectangle 4"/>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Jun 25, 2008</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SEF</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 {</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a:t>
            </a:r>
          </a:p>
          <a:p>
            <a:pPr marL="342900" indent="-342900" algn="l"/>
            <a:endParaRPr lang="en-US" sz="1300" b="1">
              <a:latin typeface="Courier New" pitchFamily="49" charset="0"/>
            </a:endParaRPr>
          </a:p>
          <a:p>
            <a:pPr marL="342900" indent="-342900" algn="l"/>
            <a:endParaRPr lang="en-US" sz="1300" b="1">
              <a:latin typeface="Courier New" pitchFamily="49" charset="0"/>
            </a:endParaRPr>
          </a:p>
        </p:txBody>
      </p:sp>
      <p:sp>
        <p:nvSpPr>
          <p:cNvPr id="10248" name="Text Box 5"/>
          <p:cNvSpPr txBox="1">
            <a:spLocks noChangeArrowheads="1"/>
          </p:cNvSpPr>
          <p:nvPr/>
        </p:nvSpPr>
        <p:spPr bwMode="auto">
          <a:xfrm>
            <a:off x="825500" y="1231900"/>
            <a:ext cx="17526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Comments</a:t>
            </a:r>
          </a:p>
        </p:txBody>
      </p:sp>
      <p:sp>
        <p:nvSpPr>
          <p:cNvPr id="10249" name="AutoShape 6"/>
          <p:cNvSpPr>
            <a:spLocks/>
          </p:cNvSpPr>
          <p:nvPr/>
        </p:nvSpPr>
        <p:spPr bwMode="auto">
          <a:xfrm>
            <a:off x="342900" y="5321300"/>
            <a:ext cx="2819400" cy="1041400"/>
          </a:xfrm>
          <a:prstGeom prst="accentBorderCallout2">
            <a:avLst>
              <a:gd name="adj1" fmla="val 10977"/>
              <a:gd name="adj2" fmla="val 102704"/>
              <a:gd name="adj3" fmla="val 10977"/>
              <a:gd name="adj4" fmla="val 124551"/>
              <a:gd name="adj5" fmla="val -38870"/>
              <a:gd name="adj6" fmla="val 147074"/>
            </a:avLst>
          </a:prstGeom>
          <a:solidFill>
            <a:srgbClr val="F7FBFF"/>
          </a:solidFill>
          <a:ln w="9525" algn="ctr">
            <a:solidFill>
              <a:srgbClr val="A6ADC4"/>
            </a:solidFill>
            <a:miter lim="800000"/>
            <a:headEnd/>
            <a:tailEnd/>
          </a:ln>
        </p:spPr>
        <p:txBody>
          <a:bodyPr/>
          <a:lstStyle/>
          <a:p>
            <a:pPr algn="l">
              <a:lnSpc>
                <a:spcPct val="100000"/>
              </a:lnSpc>
              <a:spcBef>
                <a:spcPct val="50000"/>
              </a:spcBef>
              <a:buClrTx/>
            </a:pPr>
            <a:endParaRPr lang="en-US" sz="1400"/>
          </a:p>
          <a:p>
            <a:pPr algn="l">
              <a:lnSpc>
                <a:spcPct val="100000"/>
              </a:lnSpc>
              <a:spcBef>
                <a:spcPct val="50000"/>
              </a:spcBef>
              <a:buClrTx/>
            </a:pPr>
            <a:r>
              <a:rPr lang="en-US" sz="1400"/>
              <a:t>Tabs and spaces are ignored by the compiler. Used to improve readability of code.</a:t>
            </a:r>
          </a:p>
        </p:txBody>
      </p:sp>
      <p:sp>
        <p:nvSpPr>
          <p:cNvPr id="10250" name="Text Box 7"/>
          <p:cNvSpPr txBox="1">
            <a:spLocks noChangeArrowheads="1"/>
          </p:cNvSpPr>
          <p:nvPr/>
        </p:nvSpPr>
        <p:spPr bwMode="auto">
          <a:xfrm>
            <a:off x="609600" y="510540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Whitespaces</a:t>
            </a:r>
          </a:p>
        </p:txBody>
      </p:sp>
      <p:sp>
        <p:nvSpPr>
          <p:cNvPr id="10251" name="Line 8"/>
          <p:cNvSpPr>
            <a:spLocks noChangeShapeType="1"/>
          </p:cNvSpPr>
          <p:nvPr/>
        </p:nvSpPr>
        <p:spPr bwMode="auto">
          <a:xfrm>
            <a:off x="2895600" y="1905000"/>
            <a:ext cx="1104900" cy="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10252" name="Line 9"/>
          <p:cNvSpPr>
            <a:spLocks noChangeShapeType="1"/>
          </p:cNvSpPr>
          <p:nvPr/>
        </p:nvSpPr>
        <p:spPr bwMode="auto">
          <a:xfrm>
            <a:off x="2895600" y="2903538"/>
            <a:ext cx="1104900" cy="361950"/>
          </a:xfrm>
          <a:prstGeom prst="line">
            <a:avLst/>
          </a:prstGeom>
          <a:noFill/>
          <a:ln w="12700">
            <a:solidFill>
              <a:srgbClr val="993300"/>
            </a:solidFill>
            <a:round/>
            <a:headEnd/>
            <a:tailEnd type="triangle" w="med" len="med"/>
          </a:ln>
        </p:spPr>
        <p:txBody>
          <a:bodyPr lIns="90488" tIns="44450" rIns="90488" bIns="44450"/>
          <a:lstStyle/>
          <a:p>
            <a:endParaRPr lang="en-GB"/>
          </a:p>
        </p:txBody>
      </p:sp>
      <p:sp>
        <p:nvSpPr>
          <p:cNvPr id="10253" name="Line 10"/>
          <p:cNvSpPr>
            <a:spLocks noChangeShapeType="1"/>
          </p:cNvSpPr>
          <p:nvPr/>
        </p:nvSpPr>
        <p:spPr bwMode="auto">
          <a:xfrm>
            <a:off x="2895600" y="3773488"/>
            <a:ext cx="2068513" cy="552450"/>
          </a:xfrm>
          <a:prstGeom prst="line">
            <a:avLst/>
          </a:prstGeom>
          <a:noFill/>
          <a:ln w="12700">
            <a:solidFill>
              <a:srgbClr val="993300"/>
            </a:solidFill>
            <a:round/>
            <a:headEnd/>
            <a:tailEnd type="triangle" w="med" len="med"/>
          </a:ln>
        </p:spPr>
        <p:txBody>
          <a:bodyPr lIns="90488" tIns="44450" rIns="90488" bIns="44450"/>
          <a:lstStyle/>
          <a:p>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33E8EAB-DAFE-484B-86F8-6512AEA3E029}" type="slidenum">
              <a:rPr lang="en-US"/>
              <a:pPr algn="r" eaLnBrk="0" hangingPunct="0">
                <a:spcBef>
                  <a:spcPct val="0"/>
                </a:spcBef>
                <a:buClrTx/>
              </a:pPr>
              <a:t>8</a:t>
            </a:fld>
            <a:endParaRPr lang="en-US"/>
          </a:p>
        </p:txBody>
      </p:sp>
      <p:sp>
        <p:nvSpPr>
          <p:cNvPr id="11267"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1268" name="Rectangle 3"/>
          <p:cNvSpPr>
            <a:spLocks noChangeArrowheads="1"/>
          </p:cNvSpPr>
          <p:nvPr/>
        </p:nvSpPr>
        <p:spPr bwMode="auto">
          <a:xfrm>
            <a:off x="4000500" y="3625850"/>
            <a:ext cx="4978400" cy="1017588"/>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11269" name="Text Box 4"/>
          <p:cNvSpPr txBox="1">
            <a:spLocks noChangeArrowheads="1"/>
          </p:cNvSpPr>
          <p:nvPr/>
        </p:nvSpPr>
        <p:spPr bwMode="auto">
          <a:xfrm>
            <a:off x="876300" y="1231900"/>
            <a:ext cx="1765300" cy="396875"/>
          </a:xfrm>
          <a:prstGeom prst="rect">
            <a:avLst/>
          </a:prstGeom>
          <a:solidFill>
            <a:schemeClr val="bg1"/>
          </a:solidFill>
          <a:ln w="9525" algn="ctr">
            <a:noFill/>
            <a:miter lim="800000"/>
            <a:headEnd/>
            <a:tailEnd/>
          </a:ln>
        </p:spPr>
        <p:txBody>
          <a:bodyPr>
            <a:spAutoFit/>
          </a:bodyPr>
          <a:lstStyle/>
          <a:p>
            <a:pPr>
              <a:lnSpc>
                <a:spcPct val="100000"/>
              </a:lnSpc>
              <a:spcBef>
                <a:spcPct val="50000"/>
              </a:spcBef>
              <a:buClrTx/>
            </a:pPr>
            <a:endParaRPr lang="en-US" sz="2000" b="1">
              <a:latin typeface="Arial Unicode MS" pitchFamily="34" charset="-128"/>
              <a:ea typeface="Arial Unicode MS" pitchFamily="34" charset="-128"/>
              <a:cs typeface="Arial Unicode MS" pitchFamily="34" charset="-128"/>
            </a:endParaRPr>
          </a:p>
        </p:txBody>
      </p:sp>
      <p:sp>
        <p:nvSpPr>
          <p:cNvPr id="11270" name="AutoShape 5"/>
          <p:cNvSpPr>
            <a:spLocks/>
          </p:cNvSpPr>
          <p:nvPr/>
        </p:nvSpPr>
        <p:spPr bwMode="auto">
          <a:xfrm>
            <a:off x="504825" y="1655763"/>
            <a:ext cx="2819400" cy="4487862"/>
          </a:xfrm>
          <a:prstGeom prst="accentBorderCallout2">
            <a:avLst>
              <a:gd name="adj1" fmla="val 2926"/>
              <a:gd name="adj2" fmla="val 102704"/>
              <a:gd name="adj3" fmla="val 2926"/>
              <a:gd name="adj4" fmla="val 115880"/>
              <a:gd name="adj5" fmla="val 44407"/>
              <a:gd name="adj6" fmla="val 125731"/>
            </a:avLst>
          </a:prstGeom>
          <a:solidFill>
            <a:srgbClr val="F7FBFF"/>
          </a:solidFill>
          <a:ln w="9525" algn="ctr">
            <a:solidFill>
              <a:srgbClr val="A6ADC4"/>
            </a:solidFill>
            <a:miter lim="800000"/>
            <a:headEnd/>
            <a:tailEnd/>
          </a:ln>
        </p:spPr>
        <p:txBody>
          <a:bodyPr/>
          <a:lstStyle/>
          <a:p>
            <a:pPr marL="174625" indent="-174625" algn="l">
              <a:lnSpc>
                <a:spcPct val="100000"/>
              </a:lnSpc>
              <a:spcBef>
                <a:spcPct val="50000"/>
              </a:spcBef>
              <a:buClrTx/>
              <a:buFontTx/>
              <a:buChar char="•"/>
            </a:pPr>
            <a:endParaRPr lang="en-US" sz="1400" dirty="0"/>
          </a:p>
          <a:p>
            <a:pPr marL="174625" indent="-174625" algn="l" eaLnBrk="0" hangingPunct="0">
              <a:lnSpc>
                <a:spcPct val="100000"/>
              </a:lnSpc>
              <a:buClr>
                <a:schemeClr val="tx1"/>
              </a:buClr>
              <a:buFontTx/>
              <a:buChar char="•"/>
            </a:pPr>
            <a:r>
              <a:rPr lang="en-US" sz="1400" dirty="0"/>
              <a:t>Class is the fundamental component of all Java programs.</a:t>
            </a:r>
          </a:p>
          <a:p>
            <a:pPr marL="174625" indent="-174625" algn="l" eaLnBrk="0" hangingPunct="0">
              <a:lnSpc>
                <a:spcPct val="100000"/>
              </a:lnSpc>
              <a:buClr>
                <a:schemeClr val="tx1"/>
              </a:buClr>
              <a:buFontTx/>
              <a:buChar char="•"/>
            </a:pPr>
            <a:endParaRPr lang="en-US" sz="1400" dirty="0"/>
          </a:p>
          <a:p>
            <a:pPr marL="174625" indent="-174625" algn="l" eaLnBrk="0" hangingPunct="0">
              <a:lnSpc>
                <a:spcPct val="100000"/>
              </a:lnSpc>
              <a:buClr>
                <a:schemeClr val="tx1"/>
              </a:buClr>
              <a:buFontTx/>
              <a:buChar char="•"/>
            </a:pPr>
            <a:r>
              <a:rPr lang="en-US" sz="1400" dirty="0"/>
              <a:t>Every Java program includes at least one public class definition. </a:t>
            </a:r>
          </a:p>
          <a:p>
            <a:pPr marL="174625" indent="-174625" algn="l" eaLnBrk="0" hangingPunct="0">
              <a:lnSpc>
                <a:spcPct val="100000"/>
              </a:lnSpc>
              <a:buClr>
                <a:schemeClr val="tx1"/>
              </a:buClr>
              <a:buFontTx/>
              <a:buChar char="•"/>
            </a:pPr>
            <a:endParaRPr lang="en-US" sz="800" dirty="0"/>
          </a:p>
          <a:p>
            <a:pPr marL="174625" indent="-174625" algn="l" eaLnBrk="0" hangingPunct="0">
              <a:lnSpc>
                <a:spcPct val="100000"/>
              </a:lnSpc>
              <a:buClr>
                <a:schemeClr val="tx1"/>
              </a:buClr>
              <a:buFontTx/>
              <a:buChar char="•"/>
            </a:pPr>
            <a:r>
              <a:rPr lang="en-US" sz="1400" dirty="0"/>
              <a:t>A class definition contains all the variables and methods that make the program work. This is contained in the class body indicated by the opening and closing braces.</a:t>
            </a:r>
          </a:p>
          <a:p>
            <a:pPr marL="174625" indent="-174625" algn="l" eaLnBrk="0" hangingPunct="0">
              <a:lnSpc>
                <a:spcPct val="100000"/>
              </a:lnSpc>
              <a:buClr>
                <a:schemeClr val="tx1"/>
              </a:buClr>
              <a:buFontTx/>
              <a:buChar char="•"/>
            </a:pPr>
            <a:endParaRPr lang="en-US" sz="800" dirty="0"/>
          </a:p>
          <a:p>
            <a:pPr marL="174625" indent="-174625" algn="l" eaLnBrk="0" hangingPunct="0">
              <a:lnSpc>
                <a:spcPct val="100000"/>
              </a:lnSpc>
              <a:buClr>
                <a:schemeClr val="tx1"/>
              </a:buClr>
              <a:buFontTx/>
              <a:buChar char="•"/>
            </a:pPr>
            <a:r>
              <a:rPr lang="en-US" sz="1400" dirty="0"/>
              <a:t>The name of the public class declaration should be the same as the name of the file (case sensitive).</a:t>
            </a:r>
          </a:p>
          <a:p>
            <a:pPr marL="174625" indent="-174625" algn="l" eaLnBrk="0" hangingPunct="0">
              <a:lnSpc>
                <a:spcPct val="100000"/>
              </a:lnSpc>
              <a:spcBef>
                <a:spcPct val="30000"/>
              </a:spcBef>
              <a:buClrTx/>
            </a:pPr>
            <a:endParaRPr lang="en-US" sz="1400" dirty="0"/>
          </a:p>
        </p:txBody>
      </p:sp>
      <p:sp>
        <p:nvSpPr>
          <p:cNvPr id="11271" name="Text Box 6"/>
          <p:cNvSpPr txBox="1">
            <a:spLocks noChangeArrowheads="1"/>
          </p:cNvSpPr>
          <p:nvPr/>
        </p:nvSpPr>
        <p:spPr bwMode="auto">
          <a:xfrm>
            <a:off x="977900" y="1462088"/>
            <a:ext cx="18288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Class</a:t>
            </a:r>
          </a:p>
        </p:txBody>
      </p:sp>
      <p:sp>
        <p:nvSpPr>
          <p:cNvPr id="11272" name="Rectangle 7"/>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dirty="0">
                <a:solidFill>
                  <a:srgbClr val="339933"/>
                </a:solidFill>
                <a:latin typeface="Courier New" pitchFamily="49" charset="0"/>
              </a:rPr>
              <a:t>/*</a:t>
            </a:r>
          </a:p>
          <a:p>
            <a:pPr marL="342900" indent="-342900" algn="l"/>
            <a:r>
              <a:rPr lang="en-US" sz="1300" b="1" dirty="0">
                <a:solidFill>
                  <a:srgbClr val="339933"/>
                </a:solidFill>
                <a:latin typeface="Courier New" pitchFamily="49" charset="0"/>
              </a:rPr>
              <a:t> * Created on Jun 25, 2008</a:t>
            </a:r>
          </a:p>
          <a:p>
            <a:pPr marL="342900" indent="-342900" algn="l"/>
            <a:r>
              <a:rPr lang="en-US" sz="1300" b="1" dirty="0">
                <a:solidFill>
                  <a:srgbClr val="339933"/>
                </a:solidFill>
                <a:latin typeface="Courier New" pitchFamily="49" charset="0"/>
              </a:rPr>
              <a:t> *</a:t>
            </a:r>
          </a:p>
          <a:p>
            <a:pPr marL="342900" indent="-342900" algn="l"/>
            <a:r>
              <a:rPr lang="en-US" sz="1300" b="1" dirty="0">
                <a:solidFill>
                  <a:srgbClr val="339933"/>
                </a:solidFill>
                <a:latin typeface="Courier New" pitchFamily="49" charset="0"/>
              </a:rPr>
              <a:t> * First Java Program</a:t>
            </a:r>
          </a:p>
          <a:p>
            <a:pPr marL="342900" indent="-342900" algn="l"/>
            <a:r>
              <a:rPr lang="en-US" sz="1300" b="1" dirty="0">
                <a:solidFill>
                  <a:srgbClr val="339933"/>
                </a:solidFill>
                <a:latin typeface="Courier New" pitchFamily="49" charset="0"/>
              </a:rPr>
              <a:t> */</a:t>
            </a:r>
          </a:p>
          <a:p>
            <a:pPr marL="342900" indent="-342900" algn="l"/>
            <a:r>
              <a:rPr lang="en-US" sz="1300" b="1" dirty="0">
                <a:solidFill>
                  <a:srgbClr val="660033"/>
                </a:solidFill>
                <a:latin typeface="Courier New" pitchFamily="49" charset="0"/>
              </a:rPr>
              <a:t>package</a:t>
            </a:r>
            <a:r>
              <a:rPr lang="en-US" sz="1300" b="1" dirty="0">
                <a:latin typeface="Courier New" pitchFamily="49" charset="0"/>
              </a:rPr>
              <a:t> sef.module3.sample;</a:t>
            </a:r>
          </a:p>
          <a:p>
            <a:pPr marL="342900" indent="-342900" algn="l"/>
            <a:r>
              <a:rPr lang="en-US" sz="1300" b="1" dirty="0">
                <a:solidFill>
                  <a:srgbClr val="660033"/>
                </a:solidFill>
                <a:latin typeface="Courier New" pitchFamily="49" charset="0"/>
              </a:rPr>
              <a:t>import</a:t>
            </a:r>
            <a:r>
              <a:rPr lang="en-US" sz="1300" b="1" dirty="0">
                <a:latin typeface="Courier New" pitchFamily="49" charset="0"/>
              </a:rPr>
              <a:t> </a:t>
            </a:r>
            <a:r>
              <a:rPr lang="en-US" sz="1300" b="1" dirty="0" err="1">
                <a:latin typeface="Courier New" pitchFamily="49" charset="0"/>
              </a:rPr>
              <a:t>java.lang</a:t>
            </a:r>
            <a:r>
              <a:rPr lang="en-US" sz="1300" b="1" dirty="0">
                <a:latin typeface="Courier New" pitchFamily="49" charset="0"/>
              </a:rPr>
              <a:t>.*;</a:t>
            </a:r>
          </a:p>
          <a:p>
            <a:pPr marL="342900" indent="-342900" algn="l"/>
            <a:endParaRPr lang="en-US" sz="1300" b="1" dirty="0">
              <a:latin typeface="Courier New" pitchFamily="49" charset="0"/>
            </a:endParaRPr>
          </a:p>
          <a:p>
            <a:pPr marL="342900" indent="-342900" algn="l"/>
            <a:r>
              <a:rPr lang="en-US" sz="1300" b="1" dirty="0">
                <a:solidFill>
                  <a:srgbClr val="0066CC"/>
                </a:solidFill>
                <a:latin typeface="Courier New" pitchFamily="49" charset="0"/>
              </a:rPr>
              <a:t>/**</a:t>
            </a:r>
          </a:p>
          <a:p>
            <a:pPr marL="342900" indent="-342900" algn="l"/>
            <a:r>
              <a:rPr lang="en-US" sz="1300" b="1" dirty="0">
                <a:solidFill>
                  <a:srgbClr val="0066CC"/>
                </a:solidFill>
                <a:latin typeface="Courier New" pitchFamily="49" charset="0"/>
              </a:rPr>
              <a:t> * @author SEF</a:t>
            </a:r>
          </a:p>
          <a:p>
            <a:pPr marL="342900" indent="-342900" algn="l"/>
            <a:r>
              <a:rPr lang="en-US" sz="1300" b="1" dirty="0">
                <a:solidFill>
                  <a:srgbClr val="0066CC"/>
                </a:solidFill>
                <a:latin typeface="Courier New" pitchFamily="49" charset="0"/>
              </a:rPr>
              <a:t> */</a:t>
            </a:r>
            <a:endParaRPr lang="en-US" sz="1300" b="1" dirty="0">
              <a:latin typeface="Courier New" pitchFamily="49" charset="0"/>
            </a:endParaRPr>
          </a:p>
          <a:p>
            <a:pPr marL="342900" indent="-342900" algn="l"/>
            <a:r>
              <a:rPr lang="en-US" sz="1300" b="1" dirty="0">
                <a:solidFill>
                  <a:srgbClr val="660033"/>
                </a:solidFill>
                <a:latin typeface="Courier New" pitchFamily="49" charset="0"/>
              </a:rPr>
              <a:t>public class</a:t>
            </a:r>
            <a:r>
              <a:rPr lang="en-US" sz="1300" b="1" dirty="0">
                <a:latin typeface="Courier New" pitchFamily="49" charset="0"/>
              </a:rPr>
              <a:t> </a:t>
            </a:r>
            <a:r>
              <a:rPr lang="en-US" sz="1300" b="1" dirty="0" err="1">
                <a:latin typeface="Courier New" pitchFamily="49" charset="0"/>
              </a:rPr>
              <a:t>MainSample</a:t>
            </a:r>
            <a:r>
              <a:rPr lang="en-US" sz="1300" b="1" dirty="0">
                <a:latin typeface="Courier New" pitchFamily="49" charset="0"/>
              </a:rPr>
              <a:t>{</a:t>
            </a:r>
          </a:p>
          <a:p>
            <a:pPr marL="342900" indent="-342900" algn="l"/>
            <a:endParaRPr lang="en-US" sz="1300" b="1" dirty="0">
              <a:latin typeface="Courier New" pitchFamily="49" charset="0"/>
            </a:endParaRPr>
          </a:p>
          <a:p>
            <a:pPr marL="342900" indent="-342900" algn="l"/>
            <a:r>
              <a:rPr lang="en-US" sz="1300" b="1" dirty="0">
                <a:latin typeface="Courier New" pitchFamily="49" charset="0"/>
              </a:rPr>
              <a:t>	</a:t>
            </a:r>
            <a:r>
              <a:rPr lang="en-US" sz="1300" b="1" dirty="0">
                <a:solidFill>
                  <a:srgbClr val="660033"/>
                </a:solidFill>
                <a:latin typeface="Courier New" pitchFamily="49" charset="0"/>
              </a:rPr>
              <a:t>public static void</a:t>
            </a:r>
            <a:r>
              <a:rPr lang="en-US" sz="1300" b="1" dirty="0">
                <a:latin typeface="Courier New" pitchFamily="49" charset="0"/>
              </a:rPr>
              <a:t> main(String[] </a:t>
            </a:r>
            <a:r>
              <a:rPr lang="en-US" sz="1300" b="1" dirty="0" err="1">
                <a:latin typeface="Courier New" pitchFamily="49" charset="0"/>
              </a:rPr>
              <a:t>args</a:t>
            </a:r>
            <a:r>
              <a:rPr lang="en-US" sz="1300" b="1" dirty="0">
                <a:latin typeface="Courier New" pitchFamily="49" charset="0"/>
              </a:rPr>
              <a:t>){</a:t>
            </a:r>
          </a:p>
          <a:p>
            <a:pPr marL="342900" indent="-342900" algn="l"/>
            <a:r>
              <a:rPr lang="en-US" sz="1300" b="1" dirty="0">
                <a:latin typeface="Courier New" pitchFamily="49" charset="0"/>
              </a:rPr>
              <a:t>		</a:t>
            </a:r>
            <a:r>
              <a:rPr lang="en-US" sz="1300" b="1" dirty="0">
                <a:solidFill>
                  <a:srgbClr val="339933"/>
                </a:solidFill>
                <a:latin typeface="Courier New" pitchFamily="49" charset="0"/>
              </a:rPr>
              <a:t>// print a message</a:t>
            </a:r>
          </a:p>
          <a:p>
            <a:pPr marL="342900" indent="-342900" algn="l"/>
            <a:r>
              <a:rPr lang="en-US" sz="1300" b="1" dirty="0">
                <a:latin typeface="Courier New" pitchFamily="49" charset="0"/>
              </a:rPr>
              <a:t>		</a:t>
            </a:r>
            <a:r>
              <a:rPr lang="en-US" sz="1300" b="1" dirty="0" err="1">
                <a:latin typeface="Courier New" pitchFamily="49" charset="0"/>
              </a:rPr>
              <a:t>System.out.println</a:t>
            </a:r>
            <a:r>
              <a:rPr lang="en-US" sz="1300" b="1" dirty="0">
                <a:latin typeface="Courier New" pitchFamily="49" charset="0"/>
              </a:rPr>
              <a:t>(</a:t>
            </a:r>
            <a:r>
              <a:rPr lang="en-US" sz="1300" b="1" dirty="0">
                <a:solidFill>
                  <a:srgbClr val="0000FF"/>
                </a:solidFill>
                <a:latin typeface="Courier New" pitchFamily="49" charset="0"/>
              </a:rPr>
              <a:t>"Welcome to Java!"</a:t>
            </a:r>
            <a:r>
              <a:rPr lang="en-US" sz="1300" b="1" dirty="0">
                <a:latin typeface="Courier New" pitchFamily="49" charset="0"/>
              </a:rPr>
              <a:t>);</a:t>
            </a:r>
          </a:p>
          <a:p>
            <a:pPr marL="342900" indent="-342900" algn="l"/>
            <a:r>
              <a:rPr lang="en-US" sz="1300" b="1" dirty="0">
                <a:latin typeface="Courier New" pitchFamily="49" charset="0"/>
              </a:rPr>
              <a:t>	}</a:t>
            </a:r>
          </a:p>
          <a:p>
            <a:pPr marL="342900" indent="-342900" algn="l"/>
            <a:endParaRPr lang="en-US" sz="1300" b="1" dirty="0">
              <a:latin typeface="Courier New" pitchFamily="49" charset="0"/>
            </a:endParaRPr>
          </a:p>
          <a:p>
            <a:pPr marL="342900" indent="-342900" algn="l"/>
            <a:r>
              <a:rPr lang="en-US" sz="1300" b="1" dirty="0">
                <a:latin typeface="Courier New" pitchFamily="49" charset="0"/>
              </a:rPr>
              <a:t>}</a:t>
            </a:r>
          </a:p>
          <a:p>
            <a:pPr marL="342900" indent="-342900" algn="l"/>
            <a:endParaRPr lang="en-US" sz="1300" b="1" dirty="0">
              <a:latin typeface="Courier New"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6D682E6-3C27-4755-9C80-DBD93CAA5B80}" type="slidenum">
              <a:rPr lang="en-US"/>
              <a:pPr algn="r" eaLnBrk="0" hangingPunct="0">
                <a:spcBef>
                  <a:spcPct val="0"/>
                </a:spcBef>
                <a:buClrTx/>
              </a:pPr>
              <a:t>9</a:t>
            </a:fld>
            <a:endParaRPr lang="en-US"/>
          </a:p>
        </p:txBody>
      </p:sp>
      <p:sp>
        <p:nvSpPr>
          <p:cNvPr id="12291" name="Rectangle 2"/>
          <p:cNvSpPr>
            <a:spLocks noGrp="1" noChangeArrowheads="1"/>
          </p:cNvSpPr>
          <p:nvPr>
            <p:ph type="title" idx="4294967295"/>
          </p:nvPr>
        </p:nvSpPr>
        <p:spPr/>
        <p:txBody>
          <a:bodyPr/>
          <a:lstStyle/>
          <a:p>
            <a:pPr eaLnBrk="1" hangingPunct="1"/>
            <a:r>
              <a:rPr lang="en-US" smtClean="0"/>
              <a:t>Java Source File Structure</a:t>
            </a:r>
          </a:p>
        </p:txBody>
      </p:sp>
      <p:sp>
        <p:nvSpPr>
          <p:cNvPr id="12292" name="AutoShape 3"/>
          <p:cNvSpPr>
            <a:spLocks/>
          </p:cNvSpPr>
          <p:nvPr/>
        </p:nvSpPr>
        <p:spPr bwMode="auto">
          <a:xfrm>
            <a:off x="503238" y="1655763"/>
            <a:ext cx="2816225" cy="4489450"/>
          </a:xfrm>
          <a:prstGeom prst="accentBorderCallout2">
            <a:avLst>
              <a:gd name="adj1" fmla="val 2574"/>
              <a:gd name="adj2" fmla="val 102718"/>
              <a:gd name="adj3" fmla="val 2574"/>
              <a:gd name="adj4" fmla="val 105037"/>
              <a:gd name="adj5" fmla="val 2611"/>
              <a:gd name="adj6" fmla="val 105829"/>
            </a:avLst>
          </a:prstGeom>
          <a:solidFill>
            <a:srgbClr val="F7FBFF"/>
          </a:solidFill>
          <a:ln w="9525" algn="ctr">
            <a:solidFill>
              <a:srgbClr val="C0C0C0"/>
            </a:solidFill>
            <a:miter lim="800000"/>
            <a:headEnd/>
            <a:tailEnd/>
          </a:ln>
        </p:spPr>
        <p:txBody>
          <a:bodyPr/>
          <a:lstStyle/>
          <a:p>
            <a:pPr algn="l">
              <a:lnSpc>
                <a:spcPct val="100000"/>
              </a:lnSpc>
              <a:spcBef>
                <a:spcPct val="50000"/>
              </a:spcBef>
              <a:buClrTx/>
            </a:pPr>
            <a:endParaRPr lang="en-US" sz="1600"/>
          </a:p>
          <a:p>
            <a:pPr marL="114300" lvl="1" algn="l">
              <a:lnSpc>
                <a:spcPct val="100000"/>
              </a:lnSpc>
              <a:spcBef>
                <a:spcPct val="50000"/>
              </a:spcBef>
              <a:buClrTx/>
              <a:buFontTx/>
              <a:buChar char="•"/>
            </a:pPr>
            <a:r>
              <a:rPr lang="en-US" sz="1400"/>
              <a:t> Braces are used for grouping statements or block of codes.</a:t>
            </a:r>
          </a:p>
          <a:p>
            <a:pPr marL="114300" lvl="1" algn="l">
              <a:lnSpc>
                <a:spcPct val="100000"/>
              </a:lnSpc>
              <a:spcBef>
                <a:spcPct val="50000"/>
              </a:spcBef>
              <a:buClrTx/>
              <a:buFontTx/>
              <a:buChar char="•"/>
            </a:pPr>
            <a:r>
              <a:rPr lang="en-US" sz="1400"/>
              <a:t> The left brace </a:t>
            </a:r>
            <a:r>
              <a:rPr lang="en-US" sz="1400">
                <a:solidFill>
                  <a:srgbClr val="808080"/>
                </a:solidFill>
              </a:rPr>
              <a:t>(</a:t>
            </a:r>
            <a:r>
              <a:rPr lang="en-US" sz="1400"/>
              <a:t> </a:t>
            </a:r>
            <a:r>
              <a:rPr lang="en-US" sz="1400" b="1">
                <a:latin typeface="Courier New" pitchFamily="49" charset="0"/>
              </a:rPr>
              <a:t>{</a:t>
            </a:r>
            <a:r>
              <a:rPr lang="en-US" sz="1400"/>
              <a:t> </a:t>
            </a:r>
            <a:r>
              <a:rPr lang="en-US" sz="1400">
                <a:solidFill>
                  <a:srgbClr val="808080"/>
                </a:solidFill>
              </a:rPr>
              <a:t>)</a:t>
            </a:r>
            <a:r>
              <a:rPr lang="en-US" sz="1400"/>
              <a:t> indicates the beginning of a class body, which contains variables and methods of the class. </a:t>
            </a:r>
          </a:p>
          <a:p>
            <a:pPr marL="114300" lvl="1" algn="l">
              <a:lnSpc>
                <a:spcPct val="100000"/>
              </a:lnSpc>
              <a:spcBef>
                <a:spcPct val="50000"/>
              </a:spcBef>
              <a:buClrTx/>
              <a:buFontTx/>
              <a:buChar char="•"/>
            </a:pPr>
            <a:r>
              <a:rPr lang="en-US" sz="1400"/>
              <a:t> The left brace also indicates the beginning of a method body.</a:t>
            </a:r>
          </a:p>
          <a:p>
            <a:pPr marL="114300" lvl="1" algn="l">
              <a:lnSpc>
                <a:spcPct val="100000"/>
              </a:lnSpc>
              <a:spcBef>
                <a:spcPct val="50000"/>
              </a:spcBef>
              <a:buClrTx/>
              <a:buFontTx/>
              <a:buChar char="•"/>
            </a:pPr>
            <a:r>
              <a:rPr lang="en-US" sz="1400"/>
              <a:t> For every left brace that opens a class or method you need a corresponding right brace </a:t>
            </a:r>
            <a:r>
              <a:rPr lang="en-US" sz="1400">
                <a:solidFill>
                  <a:srgbClr val="808080"/>
                </a:solidFill>
              </a:rPr>
              <a:t>(</a:t>
            </a:r>
            <a:r>
              <a:rPr lang="en-US" sz="1400"/>
              <a:t> </a:t>
            </a:r>
            <a:r>
              <a:rPr lang="en-US" sz="1400" b="1">
                <a:latin typeface="Courier New" pitchFamily="49" charset="0"/>
              </a:rPr>
              <a:t>}</a:t>
            </a:r>
            <a:r>
              <a:rPr lang="en-US" sz="1400"/>
              <a:t> </a:t>
            </a:r>
            <a:r>
              <a:rPr lang="en-US" sz="1400">
                <a:solidFill>
                  <a:srgbClr val="808080"/>
                </a:solidFill>
              </a:rPr>
              <a:t>)</a:t>
            </a:r>
            <a:r>
              <a:rPr lang="en-US" sz="1400"/>
              <a:t> to close the class or method.</a:t>
            </a:r>
          </a:p>
          <a:p>
            <a:pPr marL="114300" lvl="1" algn="l">
              <a:lnSpc>
                <a:spcPct val="100000"/>
              </a:lnSpc>
              <a:spcBef>
                <a:spcPct val="50000"/>
              </a:spcBef>
              <a:buClrTx/>
              <a:buFontTx/>
              <a:buChar char="•"/>
            </a:pPr>
            <a:r>
              <a:rPr lang="en-US" sz="1400"/>
              <a:t> A right brace always closes its nearest left brace.</a:t>
            </a:r>
          </a:p>
        </p:txBody>
      </p:sp>
      <p:sp>
        <p:nvSpPr>
          <p:cNvPr id="12293" name="Text Box 4"/>
          <p:cNvSpPr txBox="1">
            <a:spLocks noChangeArrowheads="1"/>
          </p:cNvSpPr>
          <p:nvPr/>
        </p:nvSpPr>
        <p:spPr bwMode="auto">
          <a:xfrm>
            <a:off x="785813" y="1428750"/>
            <a:ext cx="2286000" cy="346075"/>
          </a:xfrm>
          <a:prstGeom prst="rect">
            <a:avLst/>
          </a:prstGeom>
          <a:solidFill>
            <a:srgbClr val="CCECFF"/>
          </a:solidFill>
          <a:ln w="9525" algn="ctr">
            <a:solidFill>
              <a:srgbClr val="777777"/>
            </a:solidFill>
            <a:miter lim="800000"/>
            <a:headEnd/>
            <a:tailEnd/>
          </a:ln>
        </p:spPr>
        <p:txBody>
          <a:bodyPr>
            <a:spAutoFit/>
          </a:bodyPr>
          <a:lstStyle/>
          <a:p>
            <a:pPr>
              <a:lnSpc>
                <a:spcPct val="100000"/>
              </a:lnSpc>
              <a:spcBef>
                <a:spcPct val="50000"/>
              </a:spcBef>
              <a:buClrTx/>
            </a:pPr>
            <a:r>
              <a:rPr lang="en-US" sz="1600" b="1">
                <a:ea typeface="Arial Unicode MS" pitchFamily="34" charset="-128"/>
                <a:cs typeface="Arial Unicode MS" pitchFamily="34" charset="-128"/>
              </a:rPr>
              <a:t>Braces</a:t>
            </a:r>
          </a:p>
        </p:txBody>
      </p:sp>
      <p:grpSp>
        <p:nvGrpSpPr>
          <p:cNvPr id="12294" name="Group 5"/>
          <p:cNvGrpSpPr>
            <a:grpSpLocks/>
          </p:cNvGrpSpPr>
          <p:nvPr/>
        </p:nvGrpSpPr>
        <p:grpSpPr bwMode="auto">
          <a:xfrm>
            <a:off x="3228975" y="2909888"/>
            <a:ext cx="3136900" cy="723900"/>
            <a:chOff x="1968" y="1536"/>
            <a:chExt cx="2496" cy="336"/>
          </a:xfrm>
        </p:grpSpPr>
        <p:sp>
          <p:nvSpPr>
            <p:cNvPr id="12302" name="Line 6"/>
            <p:cNvSpPr>
              <a:spLocks noChangeShapeType="1"/>
            </p:cNvSpPr>
            <p:nvPr/>
          </p:nvSpPr>
          <p:spPr bwMode="auto">
            <a:xfrm>
              <a:off x="1968" y="1536"/>
              <a:ext cx="2496" cy="0"/>
            </a:xfrm>
            <a:prstGeom prst="line">
              <a:avLst/>
            </a:prstGeom>
            <a:noFill/>
            <a:ln w="9525">
              <a:solidFill>
                <a:srgbClr val="993300"/>
              </a:solidFill>
              <a:round/>
              <a:headEnd/>
              <a:tailEnd/>
            </a:ln>
          </p:spPr>
          <p:txBody>
            <a:bodyPr>
              <a:spAutoFit/>
            </a:bodyPr>
            <a:lstStyle/>
            <a:p>
              <a:endParaRPr lang="en-GB"/>
            </a:p>
          </p:txBody>
        </p:sp>
        <p:sp>
          <p:nvSpPr>
            <p:cNvPr id="12303" name="Line 7"/>
            <p:cNvSpPr>
              <a:spLocks noChangeShapeType="1"/>
            </p:cNvSpPr>
            <p:nvPr/>
          </p:nvSpPr>
          <p:spPr bwMode="auto">
            <a:xfrm>
              <a:off x="4464" y="1536"/>
              <a:ext cx="0" cy="336"/>
            </a:xfrm>
            <a:prstGeom prst="line">
              <a:avLst/>
            </a:prstGeom>
            <a:noFill/>
            <a:ln w="9525">
              <a:solidFill>
                <a:srgbClr val="993300"/>
              </a:solidFill>
              <a:round/>
              <a:headEnd/>
              <a:tailEnd type="triangle" w="med" len="med"/>
            </a:ln>
          </p:spPr>
          <p:txBody>
            <a:bodyPr>
              <a:spAutoFit/>
            </a:bodyPr>
            <a:lstStyle/>
            <a:p>
              <a:endParaRPr lang="en-GB"/>
            </a:p>
          </p:txBody>
        </p:sp>
      </p:grpSp>
      <p:grpSp>
        <p:nvGrpSpPr>
          <p:cNvPr id="12295" name="Group 8"/>
          <p:cNvGrpSpPr>
            <a:grpSpLocks/>
          </p:cNvGrpSpPr>
          <p:nvPr/>
        </p:nvGrpSpPr>
        <p:grpSpPr bwMode="auto">
          <a:xfrm>
            <a:off x="3376613" y="3832225"/>
            <a:ext cx="4824412" cy="190500"/>
            <a:chOff x="1968" y="2112"/>
            <a:chExt cx="3600" cy="192"/>
          </a:xfrm>
        </p:grpSpPr>
        <p:sp>
          <p:nvSpPr>
            <p:cNvPr id="12300" name="Line 9"/>
            <p:cNvSpPr>
              <a:spLocks noChangeShapeType="1"/>
            </p:cNvSpPr>
            <p:nvPr/>
          </p:nvSpPr>
          <p:spPr bwMode="auto">
            <a:xfrm>
              <a:off x="1968" y="2112"/>
              <a:ext cx="3600" cy="0"/>
            </a:xfrm>
            <a:prstGeom prst="line">
              <a:avLst/>
            </a:prstGeom>
            <a:noFill/>
            <a:ln w="9525">
              <a:solidFill>
                <a:srgbClr val="993300"/>
              </a:solidFill>
              <a:round/>
              <a:headEnd/>
              <a:tailEnd/>
            </a:ln>
          </p:spPr>
          <p:txBody>
            <a:bodyPr>
              <a:spAutoFit/>
            </a:bodyPr>
            <a:lstStyle/>
            <a:p>
              <a:endParaRPr lang="en-GB"/>
            </a:p>
          </p:txBody>
        </p:sp>
        <p:sp>
          <p:nvSpPr>
            <p:cNvPr id="12301" name="Line 10"/>
            <p:cNvSpPr>
              <a:spLocks noChangeShapeType="1"/>
            </p:cNvSpPr>
            <p:nvPr/>
          </p:nvSpPr>
          <p:spPr bwMode="auto">
            <a:xfrm>
              <a:off x="5568" y="2112"/>
              <a:ext cx="0" cy="192"/>
            </a:xfrm>
            <a:prstGeom prst="line">
              <a:avLst/>
            </a:prstGeom>
            <a:noFill/>
            <a:ln w="9525">
              <a:solidFill>
                <a:srgbClr val="993300"/>
              </a:solidFill>
              <a:round/>
              <a:headEnd/>
              <a:tailEnd type="triangle" w="med" len="med"/>
            </a:ln>
          </p:spPr>
          <p:txBody>
            <a:bodyPr>
              <a:spAutoFit/>
            </a:bodyPr>
            <a:lstStyle/>
            <a:p>
              <a:endParaRPr lang="en-GB"/>
            </a:p>
          </p:txBody>
        </p:sp>
      </p:grpSp>
      <p:grpSp>
        <p:nvGrpSpPr>
          <p:cNvPr id="12296" name="Group 11"/>
          <p:cNvGrpSpPr>
            <a:grpSpLocks/>
          </p:cNvGrpSpPr>
          <p:nvPr/>
        </p:nvGrpSpPr>
        <p:grpSpPr bwMode="auto">
          <a:xfrm>
            <a:off x="3160713" y="4405313"/>
            <a:ext cx="1320800" cy="228600"/>
            <a:chOff x="1968" y="1536"/>
            <a:chExt cx="2496" cy="336"/>
          </a:xfrm>
        </p:grpSpPr>
        <p:sp>
          <p:nvSpPr>
            <p:cNvPr id="12298" name="Line 12"/>
            <p:cNvSpPr>
              <a:spLocks noChangeShapeType="1"/>
            </p:cNvSpPr>
            <p:nvPr/>
          </p:nvSpPr>
          <p:spPr bwMode="auto">
            <a:xfrm>
              <a:off x="1968" y="1536"/>
              <a:ext cx="2496" cy="0"/>
            </a:xfrm>
            <a:prstGeom prst="line">
              <a:avLst/>
            </a:prstGeom>
            <a:noFill/>
            <a:ln w="9525">
              <a:solidFill>
                <a:srgbClr val="993300"/>
              </a:solidFill>
              <a:round/>
              <a:headEnd/>
              <a:tailEnd/>
            </a:ln>
          </p:spPr>
          <p:txBody>
            <a:bodyPr>
              <a:spAutoFit/>
            </a:bodyPr>
            <a:lstStyle/>
            <a:p>
              <a:endParaRPr lang="en-GB"/>
            </a:p>
          </p:txBody>
        </p:sp>
        <p:sp>
          <p:nvSpPr>
            <p:cNvPr id="12299" name="Line 13"/>
            <p:cNvSpPr>
              <a:spLocks noChangeShapeType="1"/>
            </p:cNvSpPr>
            <p:nvPr/>
          </p:nvSpPr>
          <p:spPr bwMode="auto">
            <a:xfrm>
              <a:off x="4464" y="1536"/>
              <a:ext cx="0" cy="336"/>
            </a:xfrm>
            <a:prstGeom prst="line">
              <a:avLst/>
            </a:prstGeom>
            <a:noFill/>
            <a:ln w="9525">
              <a:solidFill>
                <a:srgbClr val="993300"/>
              </a:solidFill>
              <a:round/>
              <a:headEnd/>
              <a:tailEnd type="triangle" w="med" len="med"/>
            </a:ln>
          </p:spPr>
          <p:txBody>
            <a:bodyPr>
              <a:spAutoFit/>
            </a:bodyPr>
            <a:lstStyle/>
            <a:p>
              <a:endParaRPr lang="en-GB"/>
            </a:p>
          </p:txBody>
        </p:sp>
      </p:grpSp>
      <p:sp>
        <p:nvSpPr>
          <p:cNvPr id="12297" name="Rectangle 7"/>
          <p:cNvSpPr>
            <a:spLocks noChangeArrowheads="1"/>
          </p:cNvSpPr>
          <p:nvPr/>
        </p:nvSpPr>
        <p:spPr bwMode="auto">
          <a:xfrm>
            <a:off x="4000500" y="1435100"/>
            <a:ext cx="4978400" cy="4873625"/>
          </a:xfrm>
          <a:prstGeom prst="rect">
            <a:avLst/>
          </a:prstGeom>
          <a:noFill/>
          <a:ln w="12700">
            <a:solidFill>
              <a:schemeClr val="tx1"/>
            </a:solidFill>
            <a:miter lim="800000"/>
            <a:headEnd/>
            <a:tailEnd/>
          </a:ln>
        </p:spPr>
        <p:txBody>
          <a:bodyPr lIns="90488" tIns="44450" rIns="90488" bIns="44450"/>
          <a:lstStyle/>
          <a:p>
            <a:pPr marL="342900" indent="-342900" algn="l"/>
            <a:r>
              <a:rPr lang="en-US" sz="1300" b="1">
                <a:solidFill>
                  <a:srgbClr val="339933"/>
                </a:solidFill>
                <a:latin typeface="Courier New" pitchFamily="49" charset="0"/>
              </a:rPr>
              <a:t>/*</a:t>
            </a:r>
          </a:p>
          <a:p>
            <a:pPr marL="342900" indent="-342900" algn="l"/>
            <a:r>
              <a:rPr lang="en-US" sz="1300" b="1">
                <a:solidFill>
                  <a:srgbClr val="339933"/>
                </a:solidFill>
                <a:latin typeface="Courier New" pitchFamily="49" charset="0"/>
              </a:rPr>
              <a:t> * Created on Jun 25, 2008</a:t>
            </a:r>
          </a:p>
          <a:p>
            <a:pPr marL="342900" indent="-342900" algn="l"/>
            <a:r>
              <a:rPr lang="en-US" sz="1300" b="1">
                <a:solidFill>
                  <a:srgbClr val="339933"/>
                </a:solidFill>
                <a:latin typeface="Courier New" pitchFamily="49" charset="0"/>
              </a:rPr>
              <a:t> *</a:t>
            </a:r>
          </a:p>
          <a:p>
            <a:pPr marL="342900" indent="-342900" algn="l"/>
            <a:r>
              <a:rPr lang="en-US" sz="1300" b="1">
                <a:solidFill>
                  <a:srgbClr val="339933"/>
                </a:solidFill>
                <a:latin typeface="Courier New" pitchFamily="49" charset="0"/>
              </a:rPr>
              <a:t> * First Java Program</a:t>
            </a:r>
          </a:p>
          <a:p>
            <a:pPr marL="342900" indent="-342900" algn="l"/>
            <a:r>
              <a:rPr lang="en-US" sz="1300" b="1">
                <a:solidFill>
                  <a:srgbClr val="339933"/>
                </a:solidFill>
                <a:latin typeface="Courier New" pitchFamily="49" charset="0"/>
              </a:rPr>
              <a:t> */</a:t>
            </a:r>
          </a:p>
          <a:p>
            <a:pPr marL="342900" indent="-342900" algn="l"/>
            <a:r>
              <a:rPr lang="en-US" sz="1300" b="1">
                <a:solidFill>
                  <a:srgbClr val="660033"/>
                </a:solidFill>
                <a:latin typeface="Courier New" pitchFamily="49" charset="0"/>
              </a:rPr>
              <a:t>package</a:t>
            </a:r>
            <a:r>
              <a:rPr lang="en-US" sz="1300" b="1">
                <a:latin typeface="Courier New" pitchFamily="49" charset="0"/>
              </a:rPr>
              <a:t> sef.module3.sample;</a:t>
            </a:r>
          </a:p>
          <a:p>
            <a:pPr marL="342900" indent="-342900" algn="l"/>
            <a:r>
              <a:rPr lang="en-US" sz="1300" b="1">
                <a:solidFill>
                  <a:srgbClr val="660033"/>
                </a:solidFill>
                <a:latin typeface="Courier New" pitchFamily="49" charset="0"/>
              </a:rPr>
              <a:t>import</a:t>
            </a:r>
            <a:r>
              <a:rPr lang="en-US" sz="1300" b="1">
                <a:latin typeface="Courier New" pitchFamily="49" charset="0"/>
              </a:rPr>
              <a:t> java.lang.*;</a:t>
            </a:r>
          </a:p>
          <a:p>
            <a:pPr marL="342900" indent="-342900" algn="l"/>
            <a:endParaRPr lang="en-US" sz="1300" b="1">
              <a:latin typeface="Courier New" pitchFamily="49" charset="0"/>
            </a:endParaRPr>
          </a:p>
          <a:p>
            <a:pPr marL="342900" indent="-342900" algn="l"/>
            <a:r>
              <a:rPr lang="en-US" sz="1300" b="1">
                <a:solidFill>
                  <a:srgbClr val="0066CC"/>
                </a:solidFill>
                <a:latin typeface="Courier New" pitchFamily="49" charset="0"/>
              </a:rPr>
              <a:t>/**</a:t>
            </a:r>
          </a:p>
          <a:p>
            <a:pPr marL="342900" indent="-342900" algn="l"/>
            <a:r>
              <a:rPr lang="en-US" sz="1300" b="1">
                <a:solidFill>
                  <a:srgbClr val="0066CC"/>
                </a:solidFill>
                <a:latin typeface="Courier New" pitchFamily="49" charset="0"/>
              </a:rPr>
              <a:t> * @author SEF</a:t>
            </a:r>
          </a:p>
          <a:p>
            <a:pPr marL="342900" indent="-342900" algn="l"/>
            <a:r>
              <a:rPr lang="en-US" sz="1300" b="1">
                <a:solidFill>
                  <a:srgbClr val="0066CC"/>
                </a:solidFill>
                <a:latin typeface="Courier New" pitchFamily="49" charset="0"/>
              </a:rPr>
              <a:t> */</a:t>
            </a:r>
            <a:endParaRPr lang="en-US" sz="1300" b="1">
              <a:latin typeface="Courier New" pitchFamily="49" charset="0"/>
            </a:endParaRPr>
          </a:p>
          <a:p>
            <a:pPr marL="342900" indent="-342900" algn="l"/>
            <a:r>
              <a:rPr lang="en-US" sz="1300" b="1">
                <a:solidFill>
                  <a:srgbClr val="660033"/>
                </a:solidFill>
                <a:latin typeface="Courier New" pitchFamily="49" charset="0"/>
              </a:rPr>
              <a:t>public class</a:t>
            </a:r>
            <a:r>
              <a:rPr lang="en-US" sz="1300" b="1">
                <a:latin typeface="Courier New" pitchFamily="49" charset="0"/>
              </a:rPr>
              <a:t> MainSample{</a:t>
            </a:r>
          </a:p>
          <a:p>
            <a:pPr marL="342900" indent="-342900" algn="l"/>
            <a:endParaRPr lang="en-US" sz="1300" b="1">
              <a:latin typeface="Courier New" pitchFamily="49" charset="0"/>
            </a:endParaRPr>
          </a:p>
          <a:p>
            <a:pPr marL="342900" indent="-342900" algn="l"/>
            <a:r>
              <a:rPr lang="en-US" sz="1300" b="1">
                <a:latin typeface="Courier New" pitchFamily="49" charset="0"/>
              </a:rPr>
              <a:t>	</a:t>
            </a:r>
            <a:r>
              <a:rPr lang="en-US" sz="1300" b="1">
                <a:solidFill>
                  <a:srgbClr val="660033"/>
                </a:solidFill>
                <a:latin typeface="Courier New" pitchFamily="49" charset="0"/>
              </a:rPr>
              <a:t>public static void</a:t>
            </a:r>
            <a:r>
              <a:rPr lang="en-US" sz="1300" b="1">
                <a:latin typeface="Courier New" pitchFamily="49" charset="0"/>
              </a:rPr>
              <a:t> main(String[] args){</a:t>
            </a:r>
          </a:p>
          <a:p>
            <a:pPr marL="342900" indent="-342900" algn="l"/>
            <a:r>
              <a:rPr lang="en-US" sz="1300" b="1">
                <a:latin typeface="Courier New" pitchFamily="49" charset="0"/>
              </a:rPr>
              <a:t>		</a:t>
            </a:r>
            <a:r>
              <a:rPr lang="en-US" sz="1300" b="1">
                <a:solidFill>
                  <a:srgbClr val="339933"/>
                </a:solidFill>
                <a:latin typeface="Courier New" pitchFamily="49" charset="0"/>
              </a:rPr>
              <a:t>// print a message</a:t>
            </a:r>
          </a:p>
          <a:p>
            <a:pPr marL="342900" indent="-342900" algn="l"/>
            <a:r>
              <a:rPr lang="en-US" sz="1300" b="1">
                <a:latin typeface="Courier New" pitchFamily="49" charset="0"/>
              </a:rPr>
              <a:t>		System.out.println(</a:t>
            </a:r>
            <a:r>
              <a:rPr lang="en-US" sz="1300" b="1">
                <a:solidFill>
                  <a:srgbClr val="0000FF"/>
                </a:solidFill>
                <a:latin typeface="Courier New" pitchFamily="49" charset="0"/>
              </a:rPr>
              <a:t>"Welcome to Java!"</a:t>
            </a:r>
            <a:r>
              <a:rPr lang="en-US" sz="1300" b="1">
                <a:latin typeface="Courier New" pitchFamily="49" charset="0"/>
              </a:rPr>
              <a:t>);</a:t>
            </a:r>
          </a:p>
          <a:p>
            <a:pPr marL="342900" indent="-342900" algn="l"/>
            <a:r>
              <a:rPr lang="en-US" sz="1300" b="1">
                <a:latin typeface="Courier New" pitchFamily="49" charset="0"/>
              </a:rPr>
              <a:t>	}</a:t>
            </a:r>
          </a:p>
          <a:p>
            <a:pPr marL="342900" indent="-342900" algn="l"/>
            <a:endParaRPr lang="en-US" sz="1300" b="1">
              <a:latin typeface="Courier New" pitchFamily="49" charset="0"/>
            </a:endParaRPr>
          </a:p>
          <a:p>
            <a:pPr marL="342900" indent="-342900" algn="l"/>
            <a:r>
              <a:rPr lang="en-US" sz="1300" b="1">
                <a:latin typeface="Courier New" pitchFamily="49" charset="0"/>
              </a:rPr>
              <a:t>}</a:t>
            </a:r>
          </a:p>
          <a:p>
            <a:pPr marL="342900" indent="-342900" algn="l"/>
            <a:endParaRPr lang="en-US" sz="1300" b="1">
              <a:latin typeface="Courier New" pitchFamily="49"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7FBFF"/>
        </a:solidFill>
        <a:ln w="9525" algn="ctr">
          <a:solidFill>
            <a:srgbClr val="A6ADC4"/>
          </a:solidFill>
          <a:miter lim="800000"/>
          <a:headEnd/>
          <a:tailEnd/>
        </a:ln>
      </a:spPr>
      <a:bodyPr/>
      <a:lstStyle>
        <a:defPPr marL="174625" indent="-174625" algn="l">
          <a:lnSpc>
            <a:spcPct val="100000"/>
          </a:lnSpc>
          <a:spcBef>
            <a:spcPct val="50000"/>
          </a:spcBef>
          <a:buClrTx/>
          <a:buFontTx/>
          <a:buChar char="•"/>
          <a:defRPr sz="1400" dirty="0"/>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94A27A7-8FDA-440D-9C8B-7DF48584F4C2}">
  <ds:schemaRefs>
    <ds:schemaRef ds:uri="http://schemas.microsoft.com/sharepoint/v3/contenttype/forms"/>
  </ds:schemaRefs>
</ds:datastoreItem>
</file>

<file path=customXml/itemProps2.xml><?xml version="1.0" encoding="utf-8"?>
<ds:datastoreItem xmlns:ds="http://schemas.openxmlformats.org/officeDocument/2006/customXml" ds:itemID="{0B139AD8-0510-4D0D-8831-5A30BA870338}">
  <ds:schemaRefs>
    <ds:schemaRef ds:uri="http://schemas.microsoft.com/office/2006/metadata/properties"/>
  </ds:schemaRefs>
</ds:datastoreItem>
</file>

<file path=customXml/itemProps3.xml><?xml version="1.0" encoding="utf-8"?>
<ds:datastoreItem xmlns:ds="http://schemas.openxmlformats.org/officeDocument/2006/customXml" ds:itemID="{A499BFCF-7F51-47F9-918E-DEAB0E1E3891}">
  <ds:schemaRefs>
    <ds:schemaRef ds:uri="http://schemas.microsoft.com/office/2006/metadata/longProperties"/>
  </ds:schemaRefs>
</ds:datastoreItem>
</file>

<file path=customXml/itemProps4.xml><?xml version="1.0" encoding="utf-8"?>
<ds:datastoreItem xmlns:ds="http://schemas.openxmlformats.org/officeDocument/2006/customXml" ds:itemID="{41314F8E-C1C1-4613-A96D-383A01E885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14971</TotalTime>
  <Words>7904</Words>
  <Application>Microsoft Office PowerPoint</Application>
  <PresentationFormat>On-screen Show (4:3)</PresentationFormat>
  <Paragraphs>1581</Paragraphs>
  <Slides>60</Slides>
  <Notes>60</Notes>
  <HiddenSlides>1</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60</vt:i4>
      </vt:variant>
    </vt:vector>
  </HeadingPairs>
  <TitlesOfParts>
    <vt:vector size="78" baseType="lpstr">
      <vt:lpstr>Arial Unicode MS</vt:lpstr>
      <vt:lpstr>Batang</vt:lpstr>
      <vt:lpstr>ＭＳ Ｐゴシック</vt:lpstr>
      <vt:lpstr>Arial</vt:lpstr>
      <vt:lpstr>Calibri</vt:lpstr>
      <vt:lpstr>Courier New</vt:lpstr>
      <vt:lpstr>Times New Roman</vt:lpstr>
      <vt:lpstr>Trebuchet MS</vt:lpstr>
      <vt:lpstr>Wingdings</vt:lpstr>
      <vt:lpstr>1_ATS Branded_v3</vt:lpstr>
      <vt:lpstr>2_ATS Branded_v3</vt:lpstr>
      <vt:lpstr>soul1</vt:lpstr>
      <vt:lpstr>1_Custom Design</vt:lpstr>
      <vt:lpstr>Custom Design</vt:lpstr>
      <vt:lpstr>2_Custom Design</vt:lpstr>
      <vt:lpstr>3_Custom Design</vt:lpstr>
      <vt:lpstr>4_Custom Design</vt:lpstr>
      <vt:lpstr>5_Custom Design</vt:lpstr>
      <vt:lpstr>Application Delivery Fundamentals: Java  </vt:lpstr>
      <vt:lpstr>Module Objectives </vt:lpstr>
      <vt:lpstr>Module Objectives (cont.)</vt:lpstr>
      <vt:lpstr>Java Source File Structure</vt:lpstr>
      <vt:lpstr>Java Source File Structure</vt:lpstr>
      <vt:lpstr>Java Source File Structure</vt:lpstr>
      <vt:lpstr>Java Source File Structure</vt:lpstr>
      <vt:lpstr>Java Source File Structure</vt:lpstr>
      <vt:lpstr>Java Source File Structure</vt:lpstr>
      <vt:lpstr>The ‘main( )’ Method</vt:lpstr>
      <vt:lpstr>The ‘main( )’ Method</vt:lpstr>
      <vt:lpstr>Java Keywords</vt:lpstr>
      <vt:lpstr>Data Types</vt:lpstr>
      <vt:lpstr>Data Types</vt:lpstr>
      <vt:lpstr>Primitive Data Types</vt:lpstr>
      <vt:lpstr>Variables</vt:lpstr>
      <vt:lpstr>Variables: Initialization</vt:lpstr>
      <vt:lpstr>Variable Assignment</vt:lpstr>
      <vt:lpstr>Activity 1</vt:lpstr>
      <vt:lpstr>Variables: Scope</vt:lpstr>
      <vt:lpstr>Variables: Scope</vt:lpstr>
      <vt:lpstr>Expressions and Statements</vt:lpstr>
      <vt:lpstr>Type Casting</vt:lpstr>
      <vt:lpstr>Primitive Data Type Casting Flow</vt:lpstr>
      <vt:lpstr>Implicit Casting</vt:lpstr>
      <vt:lpstr>Explicit Casting</vt:lpstr>
      <vt:lpstr>Reference Casting</vt:lpstr>
      <vt:lpstr>Java Operators</vt:lpstr>
      <vt:lpstr>Java Operators</vt:lpstr>
      <vt:lpstr>Java Operators</vt:lpstr>
      <vt:lpstr>Java Operators</vt:lpstr>
      <vt:lpstr>Java Operators</vt:lpstr>
      <vt:lpstr>Activity 2</vt:lpstr>
      <vt:lpstr>Flow Control</vt:lpstr>
      <vt:lpstr>Types of Flow Control</vt:lpstr>
      <vt:lpstr>Types of Flow Control</vt:lpstr>
      <vt:lpstr>Types of Flow Control</vt:lpstr>
      <vt:lpstr>If-Else</vt:lpstr>
      <vt:lpstr>Activity 3</vt:lpstr>
      <vt:lpstr>Switch-Case</vt:lpstr>
      <vt:lpstr>Activity 4</vt:lpstr>
      <vt:lpstr>For Loop</vt:lpstr>
      <vt:lpstr>Activity 5</vt:lpstr>
      <vt:lpstr>Activity 6</vt:lpstr>
      <vt:lpstr>While Loop</vt:lpstr>
      <vt:lpstr>Activity 7</vt:lpstr>
      <vt:lpstr>Do-While Loop</vt:lpstr>
      <vt:lpstr>Arrays</vt:lpstr>
      <vt:lpstr>Arrays: Manipulation</vt:lpstr>
      <vt:lpstr>Activity 8</vt:lpstr>
      <vt:lpstr>Arrays: Multi-Dimensional Arrays</vt:lpstr>
      <vt:lpstr>Arrays: Manipulation</vt:lpstr>
      <vt:lpstr>Methods</vt:lpstr>
      <vt:lpstr>Method Declaration</vt:lpstr>
      <vt:lpstr>Calling Methods</vt:lpstr>
      <vt:lpstr>Parameter Passing</vt:lpstr>
      <vt:lpstr>Method Declaration</vt:lpstr>
      <vt:lpstr>Activity 9</vt:lpstr>
      <vt:lpstr>Activity 10</vt:lpstr>
      <vt:lpstr>Questions and Comments</vt:lpstr>
    </vt:vector>
  </TitlesOfParts>
  <Manager>Reggie Reyes</Manager>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Danilo Vasconcelos da Silva</cp:lastModifiedBy>
  <cp:revision>1601</cp:revision>
  <cp:lastPrinted>2000-08-10T20:43:38Z</cp:lastPrinted>
  <dcterms:created xsi:type="dcterms:W3CDTF">2001-03-14T15:15:32Z</dcterms:created>
  <dcterms:modified xsi:type="dcterms:W3CDTF">2015-12-01T16:24:54Z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