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5"/>
    <p:sldMasterId id="2147483822" r:id="rId6"/>
    <p:sldMasterId id="2147483828" r:id="rId7"/>
    <p:sldMasterId id="2147483840" r:id="rId8"/>
    <p:sldMasterId id="2147483852" r:id="rId9"/>
    <p:sldMasterId id="2147483864" r:id="rId10"/>
    <p:sldMasterId id="2147483876" r:id="rId11"/>
    <p:sldMasterId id="2147483888" r:id="rId12"/>
    <p:sldMasterId id="2147483900" r:id="rId13"/>
  </p:sldMasterIdLst>
  <p:notesMasterIdLst>
    <p:notesMasterId r:id="rId31"/>
  </p:notesMasterIdLst>
  <p:handoutMasterIdLst>
    <p:handoutMasterId r:id="rId32"/>
  </p:handoutMasterIdLst>
  <p:sldIdLst>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Lst>
  <p:sldSz cx="9144000" cy="6858000" type="screen4x3"/>
  <p:notesSz cx="7315200" cy="9601200"/>
  <p:defaultTextStyle>
    <a:defPPr>
      <a:defRPr lang="en-US"/>
    </a:defPPr>
    <a:lvl1pPr algn="l" rtl="0" eaLnBrk="0" fontAlgn="base" hangingPunct="0">
      <a:spcBef>
        <a:spcPct val="20000"/>
      </a:spcBef>
      <a:spcAft>
        <a:spcPct val="0"/>
      </a:spcAft>
      <a:buClr>
        <a:schemeClr val="tx1"/>
      </a:buClr>
      <a:buChar char="•"/>
      <a:defRPr sz="2800" kern="1200">
        <a:solidFill>
          <a:schemeClr val="tx1"/>
        </a:solidFill>
        <a:latin typeface="Arial" charset="0"/>
        <a:ea typeface="+mn-ea"/>
        <a:cs typeface="+mn-cs"/>
      </a:defRPr>
    </a:lvl1pPr>
    <a:lvl2pPr marL="457200" algn="l" rtl="0" eaLnBrk="0" fontAlgn="base" hangingPunct="0">
      <a:spcBef>
        <a:spcPct val="20000"/>
      </a:spcBef>
      <a:spcAft>
        <a:spcPct val="0"/>
      </a:spcAft>
      <a:buClr>
        <a:schemeClr val="tx1"/>
      </a:buClr>
      <a:buChar char="•"/>
      <a:defRPr sz="2800" kern="1200">
        <a:solidFill>
          <a:schemeClr val="tx1"/>
        </a:solidFill>
        <a:latin typeface="Arial" charset="0"/>
        <a:ea typeface="+mn-ea"/>
        <a:cs typeface="+mn-cs"/>
      </a:defRPr>
    </a:lvl2pPr>
    <a:lvl3pPr marL="914400" algn="l" rtl="0" eaLnBrk="0" fontAlgn="base" hangingPunct="0">
      <a:spcBef>
        <a:spcPct val="20000"/>
      </a:spcBef>
      <a:spcAft>
        <a:spcPct val="0"/>
      </a:spcAft>
      <a:buClr>
        <a:schemeClr val="tx1"/>
      </a:buClr>
      <a:buChar char="•"/>
      <a:defRPr sz="2800" kern="1200">
        <a:solidFill>
          <a:schemeClr val="tx1"/>
        </a:solidFill>
        <a:latin typeface="Arial" charset="0"/>
        <a:ea typeface="+mn-ea"/>
        <a:cs typeface="+mn-cs"/>
      </a:defRPr>
    </a:lvl3pPr>
    <a:lvl4pPr marL="1371600" algn="l" rtl="0" eaLnBrk="0" fontAlgn="base" hangingPunct="0">
      <a:spcBef>
        <a:spcPct val="20000"/>
      </a:spcBef>
      <a:spcAft>
        <a:spcPct val="0"/>
      </a:spcAft>
      <a:buClr>
        <a:schemeClr val="tx1"/>
      </a:buClr>
      <a:buChar char="•"/>
      <a:defRPr sz="2800" kern="1200">
        <a:solidFill>
          <a:schemeClr val="tx1"/>
        </a:solidFill>
        <a:latin typeface="Arial" charset="0"/>
        <a:ea typeface="+mn-ea"/>
        <a:cs typeface="+mn-cs"/>
      </a:defRPr>
    </a:lvl4pPr>
    <a:lvl5pPr marL="1828800" algn="l" rtl="0" eaLnBrk="0" fontAlgn="base" hangingPunct="0">
      <a:spcBef>
        <a:spcPct val="20000"/>
      </a:spcBef>
      <a:spcAft>
        <a:spcPct val="0"/>
      </a:spcAft>
      <a:buClr>
        <a:schemeClr val="tx1"/>
      </a:buClr>
      <a:buChar char="•"/>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0066FF"/>
    <a:srgbClr val="DDEEFF"/>
    <a:srgbClr val="BDDEFF"/>
    <a:srgbClr val="C5ECFF"/>
    <a:srgbClr val="CCEC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3" autoAdjust="0"/>
    <p:restoredTop sz="94494" autoAdjust="0"/>
  </p:normalViewPr>
  <p:slideViewPr>
    <p:cSldViewPr>
      <p:cViewPr>
        <p:scale>
          <a:sx n="66" d="100"/>
          <a:sy n="66" d="100"/>
        </p:scale>
        <p:origin x="-1602" y="-180"/>
      </p:cViewPr>
      <p:guideLst>
        <p:guide orient="horz" pos="3456"/>
        <p:guide orient="horz" pos="4080"/>
        <p:guide orient="horz" pos="3408"/>
        <p:guide orient="horz" pos="2910"/>
        <p:guide orient="horz" pos="2821"/>
        <p:guide orient="horz" pos="2234"/>
        <p:guide orient="horz" pos="2304"/>
        <p:guide orient="horz" pos="1861"/>
        <p:guide pos="5520"/>
        <p:guide pos="3792"/>
        <p:guide pos="888"/>
        <p:guide pos="4858"/>
        <p:guide pos="49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236"/>
    </p:cViewPr>
  </p:sorterViewPr>
  <p:notesViewPr>
    <p:cSldViewPr>
      <p:cViewPr>
        <p:scale>
          <a:sx n="100" d="100"/>
          <a:sy n="100" d="100"/>
        </p:scale>
        <p:origin x="-1013" y="243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tableStyles" Target="tableStyles.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ChangeArrowheads="1"/>
          </p:cNvSpPr>
          <p:nvPr/>
        </p:nvSpPr>
        <p:spPr bwMode="auto">
          <a:xfrm>
            <a:off x="0" y="9256713"/>
            <a:ext cx="5400675" cy="342900"/>
          </a:xfrm>
          <a:prstGeom prst="rect">
            <a:avLst/>
          </a:prstGeom>
          <a:noFill/>
          <a:ln w="9525">
            <a:noFill/>
            <a:miter lim="800000"/>
            <a:headEnd/>
            <a:tailEnd/>
          </a:ln>
        </p:spPr>
        <p:txBody>
          <a:bodyPr lIns="95299" tIns="47649" rIns="95299" bIns="47649" anchor="b"/>
          <a:lstStyle/>
          <a:p>
            <a:pPr defTabSz="952500">
              <a:spcBef>
                <a:spcPct val="0"/>
              </a:spcBef>
              <a:buClrTx/>
              <a:buFontTx/>
              <a:buNone/>
              <a:defRPr/>
            </a:pPr>
            <a:r>
              <a:rPr lang="en-US" sz="1000" dirty="0"/>
              <a:t>Copyright © 2010 Accenture All Rights Reserved.</a:t>
            </a:r>
          </a:p>
        </p:txBody>
      </p:sp>
      <p:sp>
        <p:nvSpPr>
          <p:cNvPr id="3080" name="Rectangle 8"/>
          <p:cNvSpPr>
            <a:spLocks noChangeArrowheads="1"/>
          </p:cNvSpPr>
          <p:nvPr/>
        </p:nvSpPr>
        <p:spPr bwMode="auto">
          <a:xfrm>
            <a:off x="5875338" y="9256713"/>
            <a:ext cx="1438275" cy="342900"/>
          </a:xfrm>
          <a:prstGeom prst="rect">
            <a:avLst/>
          </a:prstGeom>
          <a:noFill/>
          <a:ln w="9525">
            <a:noFill/>
            <a:miter lim="800000"/>
            <a:headEnd/>
            <a:tailEnd/>
          </a:ln>
        </p:spPr>
        <p:txBody>
          <a:bodyPr lIns="95299" tIns="47649" rIns="95299" bIns="47649" anchor="b"/>
          <a:lstStyle/>
          <a:p>
            <a:pPr algn="r" defTabSz="952500">
              <a:spcBef>
                <a:spcPct val="0"/>
              </a:spcBef>
              <a:buClrTx/>
              <a:buFontTx/>
              <a:buNone/>
              <a:defRPr/>
            </a:pPr>
            <a:fld id="{D03B144D-ED9A-4F8C-B9CD-D5E8F4D14C5F}" type="slidenum">
              <a:rPr lang="en-US" sz="1000"/>
              <a:pPr algn="r" defTabSz="952500">
                <a:spcBef>
                  <a:spcPct val="0"/>
                </a:spcBef>
                <a:buClrTx/>
                <a:buFontTx/>
                <a:buNone/>
                <a:defRPr/>
              </a:pPr>
              <a:t>‹#›</a:t>
            </a:fld>
            <a:endParaRPr lang="en-US" sz="1000" dirty="0"/>
          </a:p>
        </p:txBody>
      </p:sp>
      <p:sp>
        <p:nvSpPr>
          <p:cNvPr id="3082" name="Rectangle 10"/>
          <p:cNvSpPr>
            <a:spLocks noChangeArrowheads="1"/>
          </p:cNvSpPr>
          <p:nvPr/>
        </p:nvSpPr>
        <p:spPr bwMode="auto">
          <a:xfrm>
            <a:off x="4021138" y="0"/>
            <a:ext cx="3294062" cy="481013"/>
          </a:xfrm>
          <a:prstGeom prst="rect">
            <a:avLst/>
          </a:prstGeom>
          <a:noFill/>
          <a:ln w="9525">
            <a:noFill/>
            <a:miter lim="800000"/>
            <a:headEnd/>
            <a:tailEnd/>
          </a:ln>
        </p:spPr>
        <p:txBody>
          <a:bodyPr lIns="95299" tIns="47649" rIns="95299" bIns="47649"/>
          <a:lstStyle/>
          <a:p>
            <a:pPr algn="r" defTabSz="952500">
              <a:spcBef>
                <a:spcPct val="0"/>
              </a:spcBef>
              <a:buClrTx/>
              <a:buFontTx/>
              <a:buNone/>
              <a:defRPr/>
            </a:pPr>
            <a:r>
              <a:rPr lang="fr-FR" sz="1000" dirty="0"/>
              <a:t>M4_Java EE Presentation Layer Technologies_FG.ppt</a:t>
            </a:r>
            <a:endParaRPr lang="en-US" sz="1000" dirty="0"/>
          </a:p>
        </p:txBody>
      </p:sp>
      <p:sp>
        <p:nvSpPr>
          <p:cNvPr id="3083" name="Rectangle 11"/>
          <p:cNvSpPr>
            <a:spLocks noChangeArrowheads="1"/>
          </p:cNvSpPr>
          <p:nvPr/>
        </p:nvSpPr>
        <p:spPr bwMode="auto">
          <a:xfrm>
            <a:off x="0" y="0"/>
            <a:ext cx="4054475" cy="481013"/>
          </a:xfrm>
          <a:prstGeom prst="rect">
            <a:avLst/>
          </a:prstGeom>
          <a:noFill/>
          <a:ln w="9525">
            <a:noFill/>
            <a:miter lim="800000"/>
            <a:headEnd/>
            <a:tailEnd/>
          </a:ln>
        </p:spPr>
        <p:txBody>
          <a:bodyPr lIns="95299" tIns="47649" rIns="95299" bIns="47649"/>
          <a:lstStyle/>
          <a:p>
            <a:pPr defTabSz="952500">
              <a:spcBef>
                <a:spcPct val="0"/>
              </a:spcBef>
              <a:buClrTx/>
              <a:buFontTx/>
              <a:buNone/>
              <a:defRPr/>
            </a:pPr>
            <a:r>
              <a:rPr lang="en-US" sz="1000" dirty="0"/>
              <a:t>Practical Java EE 5 Presentation Layer Technologies (</a:t>
            </a:r>
            <a:r>
              <a:rPr lang="en-US" sz="1000" dirty="0">
                <a:solidFill>
                  <a:srgbClr val="000000"/>
                </a:solidFill>
              </a:rPr>
              <a:t>Z59131)</a:t>
            </a:r>
            <a:endParaRPr lang="en-US" sz="1000" dirty="0"/>
          </a:p>
          <a:p>
            <a:pPr defTabSz="952500">
              <a:spcBef>
                <a:spcPct val="0"/>
              </a:spcBef>
              <a:buClrTx/>
              <a:buFontTx/>
              <a:buNone/>
              <a:defRPr/>
            </a:pPr>
            <a:r>
              <a:rPr lang="en-US" sz="1000" dirty="0"/>
              <a:t>Module 4: </a:t>
            </a:r>
            <a:r>
              <a:rPr lang="fr-FR" sz="1000" dirty="0"/>
              <a:t>Java EE Presentation Layer Technologies</a:t>
            </a:r>
            <a:endParaRPr lang="en-US" sz="1000" dirty="0"/>
          </a:p>
        </p:txBody>
      </p:sp>
    </p:spTree>
    <p:extLst>
      <p:ext uri="{BB962C8B-B14F-4D97-AF65-F5344CB8AC3E}">
        <p14:creationId xmlns:p14="http://schemas.microsoft.com/office/powerpoint/2010/main" val="2869574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idx="2"/>
          </p:nvPr>
        </p:nvSpPr>
        <p:spPr bwMode="auto">
          <a:xfrm>
            <a:off x="1266825" y="503238"/>
            <a:ext cx="4783138" cy="35877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hdr" sz="quarter"/>
          </p:nvPr>
        </p:nvSpPr>
        <p:spPr bwMode="auto">
          <a:xfrm>
            <a:off x="0" y="0"/>
            <a:ext cx="3905250" cy="481013"/>
          </a:xfrm>
          <a:prstGeom prst="rect">
            <a:avLst/>
          </a:prstGeom>
          <a:noFill/>
          <a:ln w="9525">
            <a:noFill/>
            <a:miter lim="800000"/>
            <a:headEnd/>
            <a:tailEnd/>
          </a:ln>
        </p:spPr>
        <p:txBody>
          <a:bodyPr vert="horz" wrap="square" lIns="95299" tIns="47649" rIns="95299" bIns="47649" numCol="1" anchor="t" anchorCtr="0" compatLnSpc="1">
            <a:prstTxWarp prst="textNoShape">
              <a:avLst/>
            </a:prstTxWarp>
          </a:bodyPr>
          <a:lstStyle>
            <a:lvl1pPr defTabSz="952500">
              <a:spcBef>
                <a:spcPct val="0"/>
              </a:spcBef>
              <a:buClrTx/>
              <a:buFontTx/>
              <a:buNone/>
              <a:defRPr sz="1000">
                <a:latin typeface="Arial" charset="0"/>
              </a:defRPr>
            </a:lvl1pPr>
          </a:lstStyle>
          <a:p>
            <a:pPr>
              <a:defRPr/>
            </a:pPr>
            <a:r>
              <a:rPr lang="en-US" dirty="0"/>
              <a:t>Practical Java EE 5 Presentation Layer Technologies (</a:t>
            </a:r>
            <a:r>
              <a:rPr lang="en-US" dirty="0">
                <a:solidFill>
                  <a:srgbClr val="000000"/>
                </a:solidFill>
              </a:rPr>
              <a:t>Z59131)</a:t>
            </a:r>
            <a:endParaRPr lang="en-US" dirty="0"/>
          </a:p>
          <a:p>
            <a:pPr>
              <a:defRPr/>
            </a:pPr>
            <a:r>
              <a:rPr lang="en-US" dirty="0"/>
              <a:t>Module 4: </a:t>
            </a:r>
            <a:r>
              <a:rPr lang="fr-FR" dirty="0"/>
              <a:t>Java EE Presentation Layer Technologies</a:t>
            </a:r>
            <a:endParaRPr lang="en-US" dirty="0"/>
          </a:p>
        </p:txBody>
      </p:sp>
      <p:sp>
        <p:nvSpPr>
          <p:cNvPr id="2053" name="Rectangle 5"/>
          <p:cNvSpPr>
            <a:spLocks noGrp="1" noChangeArrowheads="1"/>
          </p:cNvSpPr>
          <p:nvPr>
            <p:ph type="ftr" sz="quarter" idx="4"/>
          </p:nvPr>
        </p:nvSpPr>
        <p:spPr bwMode="auto">
          <a:xfrm>
            <a:off x="0" y="9256713"/>
            <a:ext cx="5400675" cy="342900"/>
          </a:xfrm>
          <a:prstGeom prst="rect">
            <a:avLst/>
          </a:prstGeom>
          <a:noFill/>
          <a:ln w="9525">
            <a:noFill/>
            <a:miter lim="800000"/>
            <a:headEnd/>
            <a:tailEnd/>
          </a:ln>
        </p:spPr>
        <p:txBody>
          <a:bodyPr vert="horz" wrap="square" lIns="95299" tIns="47649" rIns="95299" bIns="47649" numCol="1" anchor="b" anchorCtr="0" compatLnSpc="1">
            <a:prstTxWarp prst="textNoShape">
              <a:avLst/>
            </a:prstTxWarp>
          </a:bodyPr>
          <a:lstStyle>
            <a:lvl1pPr defTabSz="952500">
              <a:spcBef>
                <a:spcPct val="0"/>
              </a:spcBef>
              <a:buClrTx/>
              <a:buFontTx/>
              <a:buNone/>
              <a:defRPr sz="1000">
                <a:latin typeface="Arial" charset="0"/>
              </a:defRPr>
            </a:lvl1pPr>
          </a:lstStyle>
          <a:p>
            <a:pPr>
              <a:defRPr/>
            </a:pPr>
            <a:r>
              <a:rPr lang="en-US" dirty="0"/>
              <a:t>Copyright © 2010 Accenture All Rights Reserved.</a:t>
            </a:r>
          </a:p>
        </p:txBody>
      </p:sp>
      <p:sp>
        <p:nvSpPr>
          <p:cNvPr id="2054" name="Rectangle 6"/>
          <p:cNvSpPr>
            <a:spLocks noGrp="1" noChangeArrowheads="1"/>
          </p:cNvSpPr>
          <p:nvPr>
            <p:ph type="sldNum" sz="quarter" idx="5"/>
          </p:nvPr>
        </p:nvSpPr>
        <p:spPr bwMode="auto">
          <a:xfrm>
            <a:off x="5875338" y="9256713"/>
            <a:ext cx="1438275" cy="342900"/>
          </a:xfrm>
          <a:prstGeom prst="rect">
            <a:avLst/>
          </a:prstGeom>
          <a:noFill/>
          <a:ln w="9525">
            <a:noFill/>
            <a:miter lim="800000"/>
            <a:headEnd/>
            <a:tailEnd/>
          </a:ln>
        </p:spPr>
        <p:txBody>
          <a:bodyPr vert="horz" wrap="square" lIns="95299" tIns="47649" rIns="95299" bIns="47649" numCol="1" anchor="b" anchorCtr="0" compatLnSpc="1">
            <a:prstTxWarp prst="textNoShape">
              <a:avLst/>
            </a:prstTxWarp>
          </a:bodyPr>
          <a:lstStyle>
            <a:lvl1pPr algn="r" defTabSz="952500">
              <a:spcBef>
                <a:spcPct val="0"/>
              </a:spcBef>
              <a:buClrTx/>
              <a:buFontTx/>
              <a:buNone/>
              <a:defRPr sz="1000">
                <a:latin typeface="Arial" charset="0"/>
              </a:defRPr>
            </a:lvl1pPr>
          </a:lstStyle>
          <a:p>
            <a:pPr>
              <a:defRPr/>
            </a:pPr>
            <a:fld id="{824B07C3-9260-4C35-93A1-57FC34375648}" type="slidenum">
              <a:rPr lang="en-US"/>
              <a:pPr>
                <a:defRPr/>
              </a:pPr>
              <a:t>‹#›</a:t>
            </a:fld>
            <a:endParaRPr lang="en-US" dirty="0"/>
          </a:p>
        </p:txBody>
      </p:sp>
      <p:sp>
        <p:nvSpPr>
          <p:cNvPr id="2051" name="Rectangle 3"/>
          <p:cNvSpPr>
            <a:spLocks noGrp="1" noChangeArrowheads="1"/>
          </p:cNvSpPr>
          <p:nvPr>
            <p:ph type="body" sz="quarter" idx="3"/>
          </p:nvPr>
        </p:nvSpPr>
        <p:spPr bwMode="auto">
          <a:xfrm>
            <a:off x="488950" y="4243388"/>
            <a:ext cx="6337300" cy="5013325"/>
          </a:xfrm>
          <a:prstGeom prst="rect">
            <a:avLst/>
          </a:prstGeom>
          <a:noFill/>
          <a:ln w="9525">
            <a:solidFill>
              <a:schemeClr val="tx1"/>
            </a:solidFill>
            <a:miter lim="800000"/>
            <a:headEnd/>
            <a:tailEnd/>
          </a:ln>
        </p:spPr>
        <p:txBody>
          <a:bodyPr vert="horz" wrap="square" lIns="95453" tIns="46890" rIns="95453" bIns="4689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82" name="Rectangle 10"/>
          <p:cNvSpPr>
            <a:spLocks noChangeArrowheads="1"/>
          </p:cNvSpPr>
          <p:nvPr/>
        </p:nvSpPr>
        <p:spPr bwMode="auto">
          <a:xfrm>
            <a:off x="4021138" y="0"/>
            <a:ext cx="3294062" cy="481013"/>
          </a:xfrm>
          <a:prstGeom prst="rect">
            <a:avLst/>
          </a:prstGeom>
          <a:noFill/>
          <a:ln w="9525">
            <a:noFill/>
            <a:miter lim="800000"/>
            <a:headEnd/>
            <a:tailEnd/>
          </a:ln>
        </p:spPr>
        <p:txBody>
          <a:bodyPr lIns="95299" tIns="47649" rIns="95299" bIns="47649"/>
          <a:lstStyle/>
          <a:p>
            <a:pPr algn="r" defTabSz="952500">
              <a:spcBef>
                <a:spcPct val="0"/>
              </a:spcBef>
              <a:buClrTx/>
              <a:buFontTx/>
              <a:buNone/>
              <a:defRPr/>
            </a:pPr>
            <a:r>
              <a:rPr lang="fr-FR" sz="1000" dirty="0"/>
              <a:t>M4_Java EE Presentation Layer Technologies_FG.ppt</a:t>
            </a:r>
            <a:endParaRPr lang="en-US" sz="1000" dirty="0"/>
          </a:p>
        </p:txBody>
      </p:sp>
    </p:spTree>
    <p:extLst>
      <p:ext uri="{BB962C8B-B14F-4D97-AF65-F5344CB8AC3E}">
        <p14:creationId xmlns:p14="http://schemas.microsoft.com/office/powerpoint/2010/main" val="29762129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30000"/>
      </a:spcBef>
      <a:spcAft>
        <a:spcPct val="0"/>
      </a:spcAft>
      <a:buFont typeface="Wingdings" pitchFamily="2" charset="2"/>
      <a:buChar char="§"/>
      <a:defRPr sz="1000" kern="1200">
        <a:solidFill>
          <a:schemeClr val="tx1"/>
        </a:solidFill>
        <a:latin typeface="Arial" charset="0"/>
        <a:ea typeface="+mn-ea"/>
        <a:cs typeface="+mn-cs"/>
      </a:defRPr>
    </a:lvl2pPr>
    <a:lvl3pPr marL="571500" indent="-114300" algn="l" rtl="0" eaLnBrk="0" fontAlgn="base" hangingPunct="0">
      <a:spcBef>
        <a:spcPct val="30000"/>
      </a:spcBef>
      <a:spcAft>
        <a:spcPct val="0"/>
      </a:spcAft>
      <a:buFont typeface="Arial" charset="0"/>
      <a:buChar char="–"/>
      <a:defRPr sz="1000" kern="1200">
        <a:solidFill>
          <a:schemeClr val="tx1"/>
        </a:solidFill>
        <a:latin typeface="Arial" charset="0"/>
        <a:ea typeface="+mn-ea"/>
        <a:cs typeface="+mn-cs"/>
      </a:defRPr>
    </a:lvl3pPr>
    <a:lvl4pPr marL="800100" indent="-114300" algn="l" rtl="0" eaLnBrk="0" fontAlgn="base" hangingPunct="0">
      <a:spcBef>
        <a:spcPct val="30000"/>
      </a:spcBef>
      <a:spcAft>
        <a:spcPct val="0"/>
      </a:spcAft>
      <a:buChar char="o"/>
      <a:defRPr sz="1000" kern="1200">
        <a:solidFill>
          <a:schemeClr val="tx1"/>
        </a:solidFill>
        <a:latin typeface="Arial" charset="0"/>
        <a:ea typeface="+mn-ea"/>
        <a:cs typeface="+mn-cs"/>
      </a:defRPr>
    </a:lvl4pPr>
    <a:lvl5pPr marL="102870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r>
              <a:rPr lang="en-US" sz="1000" dirty="0" smtClean="0"/>
              <a:t>Practical Java EE 5 Presentation Layer Technologies (</a:t>
            </a:r>
            <a:r>
              <a:rPr lang="en-US" sz="1000" dirty="0" smtClean="0">
                <a:solidFill>
                  <a:srgbClr val="000000"/>
                </a:solidFill>
              </a:rPr>
              <a:t>Z59131)</a:t>
            </a:r>
            <a:endParaRPr lang="en-US" sz="1000" dirty="0" smtClean="0"/>
          </a:p>
          <a:p>
            <a:r>
              <a:rPr lang="en-US" sz="1000" dirty="0" smtClean="0"/>
              <a:t>Module 4: </a:t>
            </a:r>
            <a:r>
              <a:rPr lang="fr-FR" sz="1000" dirty="0" smtClean="0"/>
              <a:t>Java EE Presentation Layer Technologies</a:t>
            </a:r>
            <a:endParaRPr lang="en-US" sz="1000" dirty="0" smtClean="0"/>
          </a:p>
        </p:txBody>
      </p:sp>
      <p:sp>
        <p:nvSpPr>
          <p:cNvPr id="87043"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r>
              <a:rPr lang="en-US" sz="1000" dirty="0" smtClean="0"/>
              <a:t>Copyright © 2010 Accenture All Rights Reserved.</a:t>
            </a:r>
          </a:p>
        </p:txBody>
      </p:sp>
      <p:sp>
        <p:nvSpPr>
          <p:cNvPr id="8704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fld id="{CF79CFB9-728F-4D3B-98DB-B203FDE07B4F}" type="slidenum">
              <a:rPr lang="en-US" sz="1000" smtClean="0"/>
              <a:pPr/>
              <a:t>1</a:t>
            </a:fld>
            <a:endParaRPr lang="en-US" sz="1000" dirty="0" smtClean="0"/>
          </a:p>
        </p:txBody>
      </p:sp>
      <p:sp>
        <p:nvSpPr>
          <p:cNvPr id="87045" name="Rectangle 4"/>
          <p:cNvSpPr>
            <a:spLocks noGrp="1" noRot="1" noChangeAspect="1" noChangeArrowheads="1" noTextEdit="1"/>
          </p:cNvSpPr>
          <p:nvPr>
            <p:ph type="sldImg"/>
          </p:nvPr>
        </p:nvSpPr>
        <p:spPr>
          <a:ln/>
        </p:spPr>
      </p:sp>
      <p:sp>
        <p:nvSpPr>
          <p:cNvPr id="87046" name="Rectangle 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Module Duration: </a:t>
            </a:r>
            <a:r>
              <a:rPr lang="en-US" dirty="0" smtClean="0"/>
              <a:t>2 hours and 10 minutes</a:t>
            </a:r>
          </a:p>
          <a:p>
            <a:pPr eaLnBrk="1" hangingPunct="1"/>
            <a:r>
              <a:rPr lang="en-US" dirty="0" smtClean="0"/>
              <a:t>(This time does not include the optional crossword activity of 10 minutes.)</a:t>
            </a:r>
          </a:p>
          <a:p>
            <a:pPr eaLnBrk="1" hangingPunct="1"/>
            <a:endParaRPr lang="en-US" dirty="0" smtClean="0"/>
          </a:p>
          <a:p>
            <a:pPr eaLnBrk="1" hangingPunct="1"/>
            <a:r>
              <a:rPr lang="en-US" b="1" dirty="0" smtClean="0"/>
              <a:t>Focus: </a:t>
            </a:r>
            <a:r>
              <a:rPr lang="en-US" dirty="0" smtClean="0"/>
              <a:t>Module 4: </a:t>
            </a:r>
            <a:r>
              <a:rPr lang="fr-FR" dirty="0" smtClean="0"/>
              <a:t>Java EE Presentation Layer Technologies</a:t>
            </a:r>
            <a:endParaRPr lang="en-US" dirty="0" smtClean="0"/>
          </a:p>
          <a:p>
            <a:pPr eaLnBrk="1" hangingPunct="1"/>
            <a:endParaRPr lang="en-US" dirty="0" smtClean="0"/>
          </a:p>
          <a:p>
            <a:pPr eaLnBrk="1" hangingPunct="1"/>
            <a:r>
              <a:rPr lang="en-US" b="1" dirty="0" smtClean="0"/>
              <a:t>Content: </a:t>
            </a:r>
            <a:r>
              <a:rPr lang="en-US" dirty="0" smtClean="0"/>
              <a:t>N/A</a:t>
            </a:r>
          </a:p>
          <a:p>
            <a:pPr eaLnBrk="1" hangingPunct="1"/>
            <a:endParaRPr lang="en-US" dirty="0" smtClean="0"/>
          </a:p>
          <a:p>
            <a:pPr eaLnBrk="1" hangingPunct="1"/>
            <a:r>
              <a:rPr lang="en-US" b="1" dirty="0" smtClean="0"/>
              <a:t>Note to Instructor: </a:t>
            </a:r>
            <a:r>
              <a:rPr lang="en-US" dirty="0" smtClean="0"/>
              <a:t>N/A</a:t>
            </a:r>
          </a:p>
          <a:p>
            <a:pPr eaLnBrk="1" hangingPunct="1"/>
            <a:endParaRPr lang="en-US" dirty="0" smtClean="0"/>
          </a:p>
          <a:p>
            <a:pPr eaLnBrk="1" hangingPunct="1"/>
            <a:r>
              <a:rPr lang="en-US" b="1" dirty="0" smtClean="0"/>
              <a:t>Transition: </a:t>
            </a:r>
            <a:r>
              <a:rPr lang="en-US" dirty="0" smtClean="0"/>
              <a:t>Let’s look at the course map.</a:t>
            </a:r>
            <a:endParaRPr lang="en-US" b="1" dirty="0" smtClean="0"/>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8307"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830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7353D209-C4BC-4AFC-8217-FF3B53A88B17}" type="slidenum">
              <a:rPr lang="en-US" sz="1000" smtClean="0">
                <a:solidFill>
                  <a:prstClr val="black"/>
                </a:solidFill>
              </a:rPr>
              <a:pPr>
                <a:buClr>
                  <a:prstClr val="black"/>
                </a:buClr>
              </a:pPr>
              <a:t>10</a:t>
            </a:fld>
            <a:endParaRPr lang="en-US" sz="1000" dirty="0" smtClean="0">
              <a:solidFill>
                <a:prstClr val="black"/>
              </a:solidFill>
            </a:endParaRPr>
          </a:p>
        </p:txBody>
      </p:sp>
      <p:sp>
        <p:nvSpPr>
          <p:cNvPr id="98309" name="Rectangle 24"/>
          <p:cNvSpPr>
            <a:spLocks noGrp="1" noRot="1" noChangeAspect="1" noChangeArrowheads="1" noTextEdit="1"/>
          </p:cNvSpPr>
          <p:nvPr>
            <p:ph type="sldImg"/>
          </p:nvPr>
        </p:nvSpPr>
        <p:spPr>
          <a:ln/>
        </p:spPr>
      </p:sp>
      <p:sp>
        <p:nvSpPr>
          <p:cNvPr id="98310" name="Rectangle 2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 </a:t>
            </a:r>
            <a:r>
              <a:rPr lang="en-US" dirty="0" smtClean="0"/>
              <a:t>Comparison between AWT and Swing in Java EE UI Technologies</a:t>
            </a:r>
          </a:p>
          <a:p>
            <a:pPr eaLnBrk="1" hangingPunct="1"/>
            <a:endParaRPr lang="en-US" dirty="0" smtClean="0"/>
          </a:p>
          <a:p>
            <a:pPr eaLnBrk="1" hangingPunct="1"/>
            <a:r>
              <a:rPr lang="en-US" b="1" dirty="0" smtClean="0"/>
              <a:t>Content: </a:t>
            </a:r>
            <a:r>
              <a:rPr lang="en-US" dirty="0" smtClean="0"/>
              <a:t>N/A</a:t>
            </a:r>
          </a:p>
          <a:p>
            <a:pPr eaLnBrk="1" hangingPunct="1"/>
            <a:endParaRPr lang="en-US" dirty="0" smtClean="0"/>
          </a:p>
          <a:p>
            <a:pPr eaLnBrk="1" hangingPunct="1">
              <a:buFont typeface="Wingdings" pitchFamily="2" charset="2"/>
              <a:buNone/>
            </a:pPr>
            <a:r>
              <a:rPr lang="en-US" b="1" dirty="0" smtClean="0"/>
              <a:t>Note to Instructor: </a:t>
            </a:r>
            <a:r>
              <a:rPr lang="en-US" dirty="0" smtClean="0"/>
              <a:t>Prompt the participants to identify features applicable to AWT and Swing. Click to reveal the answers. Explain the content in the table on the slide. Discuss the process of AWT/Swing development with examples of tools.</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Now that we have come to the end of this topic, we'll complete a checkpoint question to test your understanding of the content covered here.</a:t>
            </a:r>
          </a:p>
          <a:p>
            <a:pPr eaLnBrk="1" hangingPunct="1">
              <a:buFont typeface="Wingdings" pitchFamily="2" charset="2"/>
              <a:buNone/>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9331"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933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DDD7FEF6-FC8E-488B-97C0-55D5AE998860}" type="slidenum">
              <a:rPr lang="en-US" sz="1000" smtClean="0">
                <a:solidFill>
                  <a:prstClr val="black"/>
                </a:solidFill>
              </a:rPr>
              <a:pPr>
                <a:buClr>
                  <a:prstClr val="black"/>
                </a:buClr>
              </a:pPr>
              <a:t>11</a:t>
            </a:fld>
            <a:endParaRPr lang="en-US" sz="1000" dirty="0" smtClean="0">
              <a:solidFill>
                <a:prstClr val="black"/>
              </a:solidFill>
            </a:endParaRPr>
          </a:p>
        </p:txBody>
      </p:sp>
      <p:sp>
        <p:nvSpPr>
          <p:cNvPr id="99333" name="Rectangle 2"/>
          <p:cNvSpPr>
            <a:spLocks noGrp="1" noRot="1" noChangeAspect="1" noChangeArrowheads="1" noTextEdit="1"/>
          </p:cNvSpPr>
          <p:nvPr>
            <p:ph type="sldImg"/>
          </p:nvPr>
        </p:nvSpPr>
        <p:spPr>
          <a:ln/>
        </p:spPr>
      </p:sp>
      <p:sp>
        <p:nvSpPr>
          <p:cNvPr id="9933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a:t>
            </a:r>
            <a:r>
              <a:rPr lang="en-US" dirty="0" smtClean="0"/>
              <a:t> Checkpoint Question</a:t>
            </a:r>
          </a:p>
          <a:p>
            <a:pPr eaLnBrk="1" hangingPunct="1"/>
            <a:endParaRPr lang="en-US" dirty="0" smtClean="0"/>
          </a:p>
          <a:p>
            <a:pPr eaLnBrk="1" hangingPunct="1"/>
            <a:r>
              <a:rPr lang="en-US" b="1" dirty="0" smtClean="0"/>
              <a:t>Content: </a:t>
            </a:r>
            <a:r>
              <a:rPr lang="en-US" dirty="0" smtClean="0"/>
              <a:t>N/A</a:t>
            </a:r>
            <a:endParaRPr lang="en-US" altLang="zh-CN" dirty="0" smtClean="0"/>
          </a:p>
          <a:p>
            <a:pPr eaLnBrk="1" hangingPunct="1"/>
            <a:endParaRPr lang="en-US" dirty="0" smtClean="0"/>
          </a:p>
          <a:p>
            <a:pPr eaLnBrk="1" hangingPunct="1">
              <a:buFont typeface="Wingdings" pitchFamily="2" charset="2"/>
              <a:buNone/>
            </a:pPr>
            <a:r>
              <a:rPr lang="en-US" b="1" dirty="0" smtClean="0"/>
              <a:t>Note to Instructor: </a:t>
            </a:r>
            <a:r>
              <a:rPr lang="en-US" dirty="0" smtClean="0"/>
              <a:t>N/A</a:t>
            </a:r>
          </a:p>
          <a:p>
            <a:pPr eaLnBrk="1" hangingPunct="1">
              <a:lnSpc>
                <a:spcPct val="95000"/>
              </a:lnSpc>
              <a:spcBef>
                <a:spcPct val="50000"/>
              </a:spcBef>
              <a:buFont typeface="Wingdings" pitchFamily="2" charset="2"/>
              <a:buNone/>
            </a:pPr>
            <a:endParaRPr lang="en-US" dirty="0" smtClean="0"/>
          </a:p>
          <a:p>
            <a:pPr eaLnBrk="1" hangingPunct="1">
              <a:spcBef>
                <a:spcPct val="50000"/>
              </a:spcBef>
              <a:buClr>
                <a:schemeClr val="tx1"/>
              </a:buClr>
              <a:buFont typeface="Wingdings" pitchFamily="2" charset="2"/>
              <a:buNone/>
            </a:pPr>
            <a:r>
              <a:rPr lang="en-US" b="1" dirty="0" smtClean="0"/>
              <a:t>Transition: </a:t>
            </a:r>
            <a:r>
              <a:rPr lang="en-US" dirty="0" smtClean="0"/>
              <a:t>Let’s look at the answer.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101379"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10138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9FCB7E64-B2A6-4ECD-8A41-4FE5383F16F1}" type="slidenum">
              <a:rPr lang="en-US" sz="1000" smtClean="0">
                <a:solidFill>
                  <a:prstClr val="black"/>
                </a:solidFill>
              </a:rPr>
              <a:pPr>
                <a:buClr>
                  <a:prstClr val="black"/>
                </a:buClr>
              </a:pPr>
              <a:t>12</a:t>
            </a:fld>
            <a:endParaRPr lang="en-US" sz="1000" dirty="0" smtClean="0">
              <a:solidFill>
                <a:prstClr val="black"/>
              </a:solidFill>
            </a:endParaRPr>
          </a:p>
        </p:txBody>
      </p:sp>
      <p:sp>
        <p:nvSpPr>
          <p:cNvPr id="101381" name="Rectangle 2"/>
          <p:cNvSpPr>
            <a:spLocks noGrp="1" noRot="1" noChangeAspect="1" noChangeArrowheads="1" noTextEdit="1"/>
          </p:cNvSpPr>
          <p:nvPr>
            <p:ph type="sldImg"/>
          </p:nvPr>
        </p:nvSpPr>
        <p:spPr>
          <a:ln/>
        </p:spPr>
      </p:sp>
      <p:sp>
        <p:nvSpPr>
          <p:cNvPr id="10138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a:t>
            </a:r>
            <a:r>
              <a:rPr lang="en-US" dirty="0" smtClean="0"/>
              <a:t> Questions and Comments</a:t>
            </a:r>
          </a:p>
          <a:p>
            <a:pPr eaLnBrk="1" hangingPunct="1"/>
            <a:endParaRPr lang="en-US" dirty="0" smtClean="0"/>
          </a:p>
          <a:p>
            <a:pPr eaLnBrk="1" hangingPunct="1"/>
            <a:r>
              <a:rPr lang="en-US" b="1" dirty="0" smtClean="0"/>
              <a:t>Content:</a:t>
            </a:r>
            <a:r>
              <a:rPr lang="en-US" dirty="0" smtClean="0"/>
              <a:t> N/A</a:t>
            </a:r>
          </a:p>
          <a:p>
            <a:pPr eaLnBrk="1" hangingPunct="1"/>
            <a:endParaRPr lang="en-US" dirty="0" smtClean="0"/>
          </a:p>
          <a:p>
            <a:pPr eaLnBrk="1" hangingPunct="1"/>
            <a:r>
              <a:rPr lang="en-US" b="1" dirty="0" smtClean="0"/>
              <a:t>Note to Instructor: </a:t>
            </a:r>
            <a:r>
              <a:rPr lang="en-US" dirty="0" smtClean="0"/>
              <a:t>Ask participants for any questions or comments they may have.</a:t>
            </a:r>
          </a:p>
          <a:p>
            <a:pPr eaLnBrk="1" hangingPunct="1"/>
            <a:r>
              <a:rPr lang="en-US" dirty="0" smtClean="0"/>
              <a:t> </a:t>
            </a:r>
          </a:p>
          <a:p>
            <a:pPr eaLnBrk="1" hangingPunct="1"/>
            <a:r>
              <a:rPr lang="en-US" b="1" dirty="0" smtClean="0"/>
              <a:t>Transition:</a:t>
            </a:r>
            <a:r>
              <a:rPr lang="en-US" dirty="0" smtClean="0"/>
              <a:t> Let’s review the agenda for the next topic in this module.</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102403"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10240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A178A23F-F278-4690-86F8-4CBC8C1A4F7B}" type="slidenum">
              <a:rPr lang="en-US" sz="1000" smtClean="0">
                <a:solidFill>
                  <a:prstClr val="black"/>
                </a:solidFill>
              </a:rPr>
              <a:pPr>
                <a:buClr>
                  <a:prstClr val="black"/>
                </a:buClr>
              </a:pPr>
              <a:t>13</a:t>
            </a:fld>
            <a:endParaRPr lang="en-US" sz="1000" dirty="0" smtClean="0">
              <a:solidFill>
                <a:prstClr val="black"/>
              </a:solidFill>
            </a:endParaRPr>
          </a:p>
        </p:txBody>
      </p:sp>
      <p:sp>
        <p:nvSpPr>
          <p:cNvPr id="102405" name="Rectangle 4"/>
          <p:cNvSpPr>
            <a:spLocks noGrp="1" noRot="1" noChangeAspect="1" noChangeArrowheads="1" noTextEdit="1"/>
          </p:cNvSpPr>
          <p:nvPr>
            <p:ph type="sldImg"/>
          </p:nvPr>
        </p:nvSpPr>
        <p:spPr>
          <a:ln/>
        </p:spPr>
      </p:sp>
      <p:sp>
        <p:nvSpPr>
          <p:cNvPr id="102406" name="Rectangle 5"/>
          <p:cNvSpPr>
            <a:spLocks noGrp="1" noChangeArrowheads="1"/>
          </p:cNvSpPr>
          <p:nvPr>
            <p:ph type="body" idx="1"/>
          </p:nvPr>
        </p:nvSpPr>
        <p:spPr>
          <a:solidFill>
            <a:srgbClr val="FFFFFF"/>
          </a:solidFill>
        </p:spPr>
        <p:txBody>
          <a:bodyPr/>
          <a:lstStyle/>
          <a:p>
            <a:pPr eaLnBrk="1" hangingPunct="1"/>
            <a:r>
              <a:rPr lang="en-US" b="1" dirty="0" smtClean="0"/>
              <a:t>Topic Duration: </a:t>
            </a:r>
            <a:r>
              <a:rPr lang="en-US" dirty="0" smtClean="0"/>
              <a:t>55 minutes</a:t>
            </a:r>
            <a:endParaRPr lang="en-US" b="1" dirty="0" smtClean="0"/>
          </a:p>
          <a:p>
            <a:pPr eaLnBrk="1" hangingPunct="1"/>
            <a:endParaRPr lang="en-US" dirty="0" smtClean="0"/>
          </a:p>
          <a:p>
            <a:pPr eaLnBrk="1" hangingPunct="1"/>
            <a:r>
              <a:rPr lang="en-US" b="1" dirty="0" smtClean="0"/>
              <a:t>Focus: </a:t>
            </a:r>
            <a:r>
              <a:rPr lang="en-US" dirty="0" smtClean="0"/>
              <a:t>Agenda</a:t>
            </a:r>
          </a:p>
          <a:p>
            <a:pPr eaLnBrk="1" hangingPunct="1"/>
            <a:endParaRPr lang="en-US" dirty="0" smtClean="0"/>
          </a:p>
          <a:p>
            <a:pPr eaLnBrk="1" hangingPunct="1"/>
            <a:r>
              <a:rPr lang="en-US" b="1" dirty="0" smtClean="0"/>
              <a:t>Content: </a:t>
            </a:r>
            <a:r>
              <a:rPr lang="en-US" dirty="0" smtClean="0"/>
              <a:t>N/A</a:t>
            </a:r>
          </a:p>
          <a:p>
            <a:pPr eaLnBrk="1" hangingPunct="1"/>
            <a:endParaRPr lang="en-US" dirty="0" smtClean="0"/>
          </a:p>
          <a:p>
            <a:pPr eaLnBrk="1" hangingPunct="1">
              <a:buFont typeface="Wingdings" pitchFamily="2" charset="2"/>
              <a:buNone/>
            </a:pPr>
            <a:r>
              <a:rPr lang="en-US" b="1" dirty="0" smtClean="0"/>
              <a:t>Note to Instructor: </a:t>
            </a:r>
            <a:r>
              <a:rPr lang="en-US" dirty="0" smtClean="0"/>
              <a:t>N/A</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now take an overview of Web Tier.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103427"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10342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03C9761C-B579-46FB-975D-7AEBDDA69037}" type="slidenum">
              <a:rPr lang="en-US" sz="1000" smtClean="0">
                <a:solidFill>
                  <a:prstClr val="black"/>
                </a:solidFill>
              </a:rPr>
              <a:pPr>
                <a:buClr>
                  <a:prstClr val="black"/>
                </a:buClr>
              </a:pPr>
              <a:t>14</a:t>
            </a:fld>
            <a:endParaRPr lang="en-US" sz="1000" dirty="0" smtClean="0">
              <a:solidFill>
                <a:prstClr val="black"/>
              </a:solidFill>
            </a:endParaRPr>
          </a:p>
        </p:txBody>
      </p:sp>
      <p:sp>
        <p:nvSpPr>
          <p:cNvPr id="103429" name="Rectangle 23"/>
          <p:cNvSpPr>
            <a:spLocks noGrp="1" noRot="1" noChangeAspect="1" noChangeArrowheads="1" noTextEdit="1"/>
          </p:cNvSpPr>
          <p:nvPr>
            <p:ph type="sldImg"/>
          </p:nvPr>
        </p:nvSpPr>
        <p:spPr>
          <a:ln/>
        </p:spPr>
      </p:sp>
      <p:sp>
        <p:nvSpPr>
          <p:cNvPr id="103430" name="Rectangle 24"/>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 </a:t>
            </a:r>
            <a:r>
              <a:rPr lang="en-US" dirty="0" smtClean="0"/>
              <a:t>Overview of Web Tier</a:t>
            </a:r>
          </a:p>
          <a:p>
            <a:pPr eaLnBrk="1" hangingPunct="1"/>
            <a:endParaRPr lang="en-US" dirty="0" smtClean="0"/>
          </a:p>
          <a:p>
            <a:pPr eaLnBrk="1" hangingPunct="1"/>
            <a:r>
              <a:rPr lang="en-US" b="1" dirty="0" smtClean="0"/>
              <a:t>Content: </a:t>
            </a:r>
            <a:r>
              <a:rPr lang="en-US" dirty="0" smtClean="0"/>
              <a:t>N/A</a:t>
            </a:r>
            <a:endParaRPr lang="en-US" b="1" dirty="0" smtClean="0"/>
          </a:p>
          <a:p>
            <a:pPr eaLnBrk="1" hangingPunct="1"/>
            <a:endParaRPr lang="en-US" dirty="0" smtClean="0"/>
          </a:p>
          <a:p>
            <a:pPr eaLnBrk="1" hangingPunct="1">
              <a:buFont typeface="Wingdings" pitchFamily="2" charset="2"/>
              <a:buNone/>
            </a:pPr>
            <a:r>
              <a:rPr lang="en-US" b="1" dirty="0" smtClean="0"/>
              <a:t>Note to Instructor: </a:t>
            </a:r>
            <a:r>
              <a:rPr lang="en-US" dirty="0" smtClean="0"/>
              <a:t>Mention Intercepting Filter and Front Controller patterns in relation to request handling. </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look at the challenges of the Web Tier.</a:t>
            </a:r>
          </a:p>
          <a:p>
            <a:pPr eaLnBrk="1" hangingPunct="1">
              <a:lnSpc>
                <a:spcPct val="95000"/>
              </a:lnSpc>
              <a:spcBef>
                <a:spcPct val="50000"/>
              </a:spcBef>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104451"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10445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E4289CC8-A6A2-450F-AA1A-8B78E634A84F}" type="slidenum">
              <a:rPr lang="en-US" sz="1000" smtClean="0">
                <a:solidFill>
                  <a:prstClr val="black"/>
                </a:solidFill>
              </a:rPr>
              <a:pPr>
                <a:buClr>
                  <a:prstClr val="black"/>
                </a:buClr>
              </a:pPr>
              <a:t>15</a:t>
            </a:fld>
            <a:endParaRPr lang="en-US" sz="1000" dirty="0" smtClean="0">
              <a:solidFill>
                <a:prstClr val="black"/>
              </a:solidFill>
            </a:endParaRPr>
          </a:p>
        </p:txBody>
      </p:sp>
      <p:sp>
        <p:nvSpPr>
          <p:cNvPr id="104453" name="Rectangle 23"/>
          <p:cNvSpPr>
            <a:spLocks noGrp="1" noRot="1" noChangeAspect="1" noChangeArrowheads="1" noTextEdit="1"/>
          </p:cNvSpPr>
          <p:nvPr>
            <p:ph type="sldImg"/>
          </p:nvPr>
        </p:nvSpPr>
        <p:spPr>
          <a:ln/>
        </p:spPr>
      </p:sp>
      <p:sp>
        <p:nvSpPr>
          <p:cNvPr id="104454" name="Rectangle 24"/>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 </a:t>
            </a:r>
            <a:r>
              <a:rPr lang="en-US" dirty="0" smtClean="0"/>
              <a:t>Challenges of Web Tier</a:t>
            </a:r>
          </a:p>
          <a:p>
            <a:pPr eaLnBrk="1" hangingPunct="1"/>
            <a:endParaRPr lang="en-US" dirty="0" smtClean="0"/>
          </a:p>
          <a:p>
            <a:pPr eaLnBrk="1" hangingPunct="1"/>
            <a:r>
              <a:rPr lang="en-US" b="1" dirty="0" smtClean="0"/>
              <a:t>Content: </a:t>
            </a:r>
            <a:r>
              <a:rPr lang="en-US" dirty="0" smtClean="0"/>
              <a:t>Web interfaces involve complex markup consisting of HTML, JavaScript, Cascading Style Sheet (CSS), and Scriptlets making it clumsy and unreadable.</a:t>
            </a:r>
            <a:endParaRPr lang="en-US" b="1" dirty="0" smtClean="0"/>
          </a:p>
          <a:p>
            <a:pPr eaLnBrk="1" hangingPunct="1"/>
            <a:endParaRPr lang="en-US" dirty="0" smtClean="0"/>
          </a:p>
          <a:p>
            <a:pPr eaLnBrk="1" hangingPunct="1">
              <a:buFont typeface="Wingdings" pitchFamily="2" charset="2"/>
              <a:buNone/>
            </a:pPr>
            <a:r>
              <a:rPr lang="en-US" b="1" dirty="0" smtClean="0"/>
              <a:t>Note to Instructor: </a:t>
            </a:r>
            <a:r>
              <a:rPr lang="en-US" dirty="0" smtClean="0"/>
              <a:t>Walkthrough the slide explaining each point. </a:t>
            </a:r>
          </a:p>
          <a:p>
            <a:pPr lvl="1" eaLnBrk="1" hangingPunct="1">
              <a:spcBef>
                <a:spcPct val="50000"/>
              </a:spcBef>
            </a:pPr>
            <a:r>
              <a:rPr lang="en-US" dirty="0" smtClean="0"/>
              <a:t>Tell participants that in creating a Web-based presentation layer, it is important for developers to know the difference between the different browsers and to test accordingly. Internet Explorer (IE) and Firefox, for instance, support different elements and methods. Some browsers offer more robust Application Program Interfaces (APIs)/tools for these technologies compared to others.</a:t>
            </a:r>
          </a:p>
          <a:p>
            <a:pPr lvl="1" eaLnBrk="1" hangingPunct="1">
              <a:spcBef>
                <a:spcPct val="50000"/>
              </a:spcBef>
            </a:pPr>
            <a:r>
              <a:rPr lang="en-US" dirty="0" smtClean="0"/>
              <a:t>Participants may ask about the number of request parameters allowed in an HTTP request.</a:t>
            </a:r>
          </a:p>
          <a:p>
            <a:pPr lvl="1" eaLnBrk="1" hangingPunct="1">
              <a:spcBef>
                <a:spcPct val="50000"/>
              </a:spcBef>
            </a:pPr>
            <a:r>
              <a:rPr lang="en-US" dirty="0" smtClean="0"/>
              <a:t>Facilitate a group discussion on the common challenges faced on a project. Share some of your experiences and ask the participants to share their experiences.</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take an overview of Java EE UI technologies.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105475"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10547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3D22827C-10E9-4E1D-9562-E189865AF57B}" type="slidenum">
              <a:rPr lang="en-US" sz="1000" smtClean="0">
                <a:solidFill>
                  <a:prstClr val="black"/>
                </a:solidFill>
              </a:rPr>
              <a:pPr>
                <a:buClr>
                  <a:prstClr val="black"/>
                </a:buClr>
              </a:pPr>
              <a:t>16</a:t>
            </a:fld>
            <a:endParaRPr lang="en-US" sz="1000" dirty="0" smtClean="0">
              <a:solidFill>
                <a:prstClr val="black"/>
              </a:solidFill>
            </a:endParaRPr>
          </a:p>
        </p:txBody>
      </p:sp>
      <p:sp>
        <p:nvSpPr>
          <p:cNvPr id="105477" name="Rectangle 24"/>
          <p:cNvSpPr>
            <a:spLocks noGrp="1" noRot="1" noChangeAspect="1" noChangeArrowheads="1" noTextEdit="1"/>
          </p:cNvSpPr>
          <p:nvPr>
            <p:ph type="sldImg"/>
          </p:nvPr>
        </p:nvSpPr>
        <p:spPr>
          <a:ln/>
        </p:spPr>
      </p:sp>
      <p:sp>
        <p:nvSpPr>
          <p:cNvPr id="105478" name="Rectangle 2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 </a:t>
            </a:r>
            <a:r>
              <a:rPr lang="en-US" dirty="0" smtClean="0"/>
              <a:t>Java EE Web Tier Technologies</a:t>
            </a:r>
          </a:p>
          <a:p>
            <a:pPr eaLnBrk="1" hangingPunct="1"/>
            <a:endParaRPr lang="en-US" dirty="0" smtClean="0"/>
          </a:p>
          <a:p>
            <a:pPr eaLnBrk="1" hangingPunct="1"/>
            <a:r>
              <a:rPr lang="en-US" b="1" dirty="0" smtClean="0"/>
              <a:t>Content: </a:t>
            </a:r>
            <a:r>
              <a:rPr lang="en-US" dirty="0" smtClean="0"/>
              <a:t>N/A</a:t>
            </a:r>
            <a:endParaRPr lang="en-US" b="1" dirty="0" smtClean="0"/>
          </a:p>
          <a:p>
            <a:pPr eaLnBrk="1" hangingPunct="1"/>
            <a:endParaRPr lang="en-US" dirty="0" smtClean="0"/>
          </a:p>
          <a:p>
            <a:pPr eaLnBrk="1" hangingPunct="1">
              <a:buFont typeface="Wingdings" pitchFamily="2" charset="2"/>
              <a:buNone/>
            </a:pPr>
            <a:r>
              <a:rPr lang="en-US" b="1" dirty="0" smtClean="0"/>
              <a:t>Note to Instructor: </a:t>
            </a:r>
            <a:r>
              <a:rPr lang="en-US" dirty="0" smtClean="0"/>
              <a:t>Click to reveal the descriptions of each of the Java EE Web Tier technologies.</a:t>
            </a:r>
          </a:p>
          <a:p>
            <a:pPr lvl="1" eaLnBrk="1" hangingPunct="1">
              <a:spcBef>
                <a:spcPct val="50000"/>
              </a:spcBef>
            </a:pPr>
            <a:r>
              <a:rPr lang="en-US" dirty="0" smtClean="0"/>
              <a:t>Explain the following points. Each of the Java EE Web Tier technologies appear on click:</a:t>
            </a:r>
          </a:p>
          <a:p>
            <a:pPr lvl="2" eaLnBrk="1" hangingPunct="1"/>
            <a:r>
              <a:rPr lang="en-US" dirty="0" smtClean="0"/>
              <a:t>Applet – ‘Java environment’ is a Java Virtual Machine (JVM).</a:t>
            </a:r>
          </a:p>
          <a:p>
            <a:pPr lvl="2" eaLnBrk="1" hangingPunct="1"/>
            <a:r>
              <a:rPr lang="en-US" dirty="0" smtClean="0"/>
              <a:t>Servlet – It is a server-side Java module that processes Web-based client requests.</a:t>
            </a:r>
            <a:endParaRPr lang="en-US" dirty="0" smtClean="0">
              <a:solidFill>
                <a:srgbClr val="0000FF"/>
              </a:solidFill>
            </a:endParaRPr>
          </a:p>
          <a:p>
            <a:pPr lvl="2" eaLnBrk="1" hangingPunct="1"/>
            <a:r>
              <a:rPr lang="en-US" dirty="0" smtClean="0"/>
              <a:t>JSP – Although JSP looks like HTML, the complete file gets compiled to create a Servlet and it is the Servlet that actually handles the requests.</a:t>
            </a:r>
          </a:p>
          <a:p>
            <a:pPr lvl="2"/>
            <a:r>
              <a:rPr lang="en-GB" dirty="0" smtClean="0"/>
              <a:t>JavaServer Faces</a:t>
            </a:r>
            <a:r>
              <a:rPr lang="en-US" dirty="0" smtClean="0"/>
              <a:t> – It is a server-side user interface component framework.</a:t>
            </a:r>
          </a:p>
          <a:p>
            <a:pPr eaLnBrk="1" hangingPunct="1">
              <a:buFont typeface="Arial" charset="0"/>
              <a:buChar char="–"/>
            </a:pPr>
            <a:endParaRPr lang="en-US" dirty="0" smtClean="0"/>
          </a:p>
          <a:p>
            <a:pPr eaLnBrk="1" hangingPunct="1">
              <a:spcBef>
                <a:spcPct val="50000"/>
              </a:spcBef>
              <a:buClr>
                <a:schemeClr val="tx1"/>
              </a:buClr>
              <a:buFont typeface="Wingdings" pitchFamily="2" charset="2"/>
              <a:buNone/>
            </a:pPr>
            <a:r>
              <a:rPr lang="en-US" dirty="0" smtClean="0"/>
              <a:t>Each of these will be discussed in detail on the following slides.</a:t>
            </a:r>
          </a:p>
          <a:p>
            <a:pPr eaLnBrk="1" hangingPunct="1">
              <a:spcBef>
                <a:spcPct val="50000"/>
              </a:spcBef>
              <a:buClr>
                <a:schemeClr val="tx1"/>
              </a:buClr>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discuss each technology in detail. To begin with, we will first discuss Applets.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105475"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10547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3D22827C-10E9-4E1D-9562-E189865AF57B}" type="slidenum">
              <a:rPr lang="en-US" sz="1000" smtClean="0">
                <a:solidFill>
                  <a:prstClr val="black"/>
                </a:solidFill>
              </a:rPr>
              <a:pPr>
                <a:buClr>
                  <a:prstClr val="black"/>
                </a:buClr>
              </a:pPr>
              <a:t>17</a:t>
            </a:fld>
            <a:endParaRPr lang="en-US" sz="1000" dirty="0" smtClean="0">
              <a:solidFill>
                <a:prstClr val="black"/>
              </a:solidFill>
            </a:endParaRPr>
          </a:p>
        </p:txBody>
      </p:sp>
      <p:sp>
        <p:nvSpPr>
          <p:cNvPr id="105477" name="Rectangle 24"/>
          <p:cNvSpPr>
            <a:spLocks noGrp="1" noRot="1" noChangeAspect="1" noChangeArrowheads="1" noTextEdit="1"/>
          </p:cNvSpPr>
          <p:nvPr>
            <p:ph type="sldImg"/>
          </p:nvPr>
        </p:nvSpPr>
        <p:spPr>
          <a:ln/>
        </p:spPr>
      </p:sp>
      <p:sp>
        <p:nvSpPr>
          <p:cNvPr id="105478" name="Rectangle 2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 </a:t>
            </a:r>
            <a:r>
              <a:rPr lang="en-US" dirty="0" smtClean="0"/>
              <a:t>Java EE Web Tier Technologies</a:t>
            </a:r>
          </a:p>
          <a:p>
            <a:pPr eaLnBrk="1" hangingPunct="1"/>
            <a:endParaRPr lang="en-US" dirty="0" smtClean="0"/>
          </a:p>
          <a:p>
            <a:pPr eaLnBrk="1" hangingPunct="1"/>
            <a:r>
              <a:rPr lang="en-US" b="1" dirty="0" smtClean="0"/>
              <a:t>Content: </a:t>
            </a:r>
            <a:r>
              <a:rPr lang="en-US" dirty="0" smtClean="0"/>
              <a:t>N/A</a:t>
            </a:r>
            <a:endParaRPr lang="en-US" b="1" dirty="0" smtClean="0"/>
          </a:p>
          <a:p>
            <a:pPr eaLnBrk="1" hangingPunct="1"/>
            <a:endParaRPr lang="en-US" dirty="0" smtClean="0"/>
          </a:p>
          <a:p>
            <a:pPr eaLnBrk="1" hangingPunct="1">
              <a:buFont typeface="Wingdings" pitchFamily="2" charset="2"/>
              <a:buNone/>
            </a:pPr>
            <a:r>
              <a:rPr lang="en-US" b="1" dirty="0" smtClean="0"/>
              <a:t>Note to Instructor: </a:t>
            </a:r>
            <a:r>
              <a:rPr lang="en-US" dirty="0" smtClean="0"/>
              <a:t>Click to reveal the descriptions of each of the Java EE Web Tier technologies.</a:t>
            </a:r>
          </a:p>
          <a:p>
            <a:pPr lvl="1" eaLnBrk="1" hangingPunct="1">
              <a:spcBef>
                <a:spcPct val="50000"/>
              </a:spcBef>
            </a:pPr>
            <a:r>
              <a:rPr lang="en-US" dirty="0" smtClean="0"/>
              <a:t>Explain the following points. Each of the Java EE Web Tier technologies appear on click:</a:t>
            </a:r>
          </a:p>
          <a:p>
            <a:pPr lvl="2" eaLnBrk="1" hangingPunct="1"/>
            <a:r>
              <a:rPr lang="en-US" dirty="0" smtClean="0"/>
              <a:t>Applet – ‘Java environment’ is a Java Virtual Machine (JVM).</a:t>
            </a:r>
          </a:p>
          <a:p>
            <a:pPr lvl="2" eaLnBrk="1" hangingPunct="1"/>
            <a:r>
              <a:rPr lang="en-US" dirty="0" smtClean="0"/>
              <a:t>Servlet – It is a server-side Java module that processes Web-based client requests.</a:t>
            </a:r>
            <a:endParaRPr lang="en-US" dirty="0" smtClean="0">
              <a:solidFill>
                <a:srgbClr val="0000FF"/>
              </a:solidFill>
            </a:endParaRPr>
          </a:p>
          <a:p>
            <a:pPr lvl="2" eaLnBrk="1" hangingPunct="1"/>
            <a:r>
              <a:rPr lang="en-US" dirty="0" smtClean="0"/>
              <a:t>JSP – Although JSP looks like HTML, the complete file gets compiled to create a Servlet and it is the Servlet that actually handles the requests.</a:t>
            </a:r>
          </a:p>
          <a:p>
            <a:pPr lvl="2"/>
            <a:r>
              <a:rPr lang="en-GB" dirty="0" smtClean="0"/>
              <a:t>JavaServer Faces</a:t>
            </a:r>
            <a:r>
              <a:rPr lang="en-US" dirty="0" smtClean="0"/>
              <a:t> – It is a server-side user interface component framework.</a:t>
            </a:r>
          </a:p>
          <a:p>
            <a:pPr eaLnBrk="1" hangingPunct="1">
              <a:buFont typeface="Arial" charset="0"/>
              <a:buChar char="–"/>
            </a:pPr>
            <a:endParaRPr lang="en-US" dirty="0" smtClean="0"/>
          </a:p>
          <a:p>
            <a:pPr eaLnBrk="1" hangingPunct="1">
              <a:spcBef>
                <a:spcPct val="50000"/>
              </a:spcBef>
              <a:buClr>
                <a:schemeClr val="tx1"/>
              </a:buClr>
              <a:buFont typeface="Wingdings" pitchFamily="2" charset="2"/>
              <a:buNone/>
            </a:pPr>
            <a:r>
              <a:rPr lang="en-US" dirty="0" smtClean="0"/>
              <a:t>Each of these will be discussed in detail on the following slides.</a:t>
            </a:r>
          </a:p>
          <a:p>
            <a:pPr eaLnBrk="1" hangingPunct="1">
              <a:spcBef>
                <a:spcPct val="50000"/>
              </a:spcBef>
              <a:buClr>
                <a:schemeClr val="tx1"/>
              </a:buClr>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discuss each technology in detail. To begin with, we will first discuss Applets.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0115"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011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CAC1014A-5667-41AD-9D4C-3467AD111661}" type="slidenum">
              <a:rPr lang="en-US" sz="1000" smtClean="0">
                <a:solidFill>
                  <a:prstClr val="black"/>
                </a:solidFill>
              </a:rPr>
              <a:pPr>
                <a:buClr>
                  <a:prstClr val="black"/>
                </a:buClr>
              </a:pPr>
              <a:t>2</a:t>
            </a:fld>
            <a:endParaRPr lang="en-US" sz="1000" dirty="0" smtClean="0">
              <a:solidFill>
                <a:prstClr val="black"/>
              </a:solidFill>
            </a:endParaRPr>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solidFill>
            <a:srgbClr val="FFFFFF"/>
          </a:solidFill>
        </p:spPr>
        <p:txBody>
          <a:bodyPr/>
          <a:lstStyle/>
          <a:p>
            <a:pPr eaLnBrk="1" hangingPunct="1"/>
            <a:r>
              <a:rPr lang="en-US" b="1" dirty="0" smtClean="0"/>
              <a:t>Focus: </a:t>
            </a:r>
            <a:r>
              <a:rPr lang="en-US" dirty="0" smtClean="0"/>
              <a:t>Module Objectives</a:t>
            </a:r>
            <a:endParaRPr lang="en-US" b="1" dirty="0" smtClean="0"/>
          </a:p>
          <a:p>
            <a:pPr eaLnBrk="1" hangingPunct="1"/>
            <a:endParaRPr lang="en-US" b="1" dirty="0" smtClean="0"/>
          </a:p>
          <a:p>
            <a:pPr eaLnBrk="1" hangingPunct="1"/>
            <a:r>
              <a:rPr lang="en-US" b="1" dirty="0" smtClean="0"/>
              <a:t>Content: </a:t>
            </a:r>
            <a:r>
              <a:rPr lang="en-US" dirty="0" smtClean="0"/>
              <a:t>N/A</a:t>
            </a:r>
          </a:p>
          <a:p>
            <a:pPr eaLnBrk="1" hangingPunct="1"/>
            <a:endParaRPr lang="en-US" dirty="0" smtClean="0"/>
          </a:p>
          <a:p>
            <a:pPr eaLnBrk="1" hangingPunct="1"/>
            <a:r>
              <a:rPr lang="en-US" b="1" dirty="0" smtClean="0"/>
              <a:t>Note to Instructor: </a:t>
            </a:r>
            <a:r>
              <a:rPr lang="en-US" dirty="0" smtClean="0"/>
              <a:t>Briefly review the module objectives with participants.</a:t>
            </a:r>
          </a:p>
          <a:p>
            <a:pPr eaLnBrk="1" hangingPunct="1"/>
            <a:endParaRPr lang="en-US" dirty="0" smtClean="0"/>
          </a:p>
          <a:p>
            <a:pPr eaLnBrk="1" hangingPunct="1">
              <a:buFont typeface="Wingdings" pitchFamily="2" charset="2"/>
              <a:buNone/>
            </a:pPr>
            <a:r>
              <a:rPr lang="en-US" b="1" dirty="0" smtClean="0"/>
              <a:t>Transition: </a:t>
            </a:r>
            <a:r>
              <a:rPr lang="en-US" dirty="0" smtClean="0"/>
              <a:t>Let’s review the agenda for this module.</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1139"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114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04E480EA-347B-49DA-8F67-84012377A5B5}" type="slidenum">
              <a:rPr lang="en-US" sz="1000" smtClean="0">
                <a:solidFill>
                  <a:prstClr val="black"/>
                </a:solidFill>
              </a:rPr>
              <a:pPr>
                <a:buClr>
                  <a:prstClr val="black"/>
                </a:buClr>
              </a:pPr>
              <a:t>3</a:t>
            </a:fld>
            <a:endParaRPr lang="en-US" sz="1000" dirty="0" smtClean="0">
              <a:solidFill>
                <a:prstClr val="black"/>
              </a:solidFill>
            </a:endParaRPr>
          </a:p>
        </p:txBody>
      </p:sp>
      <p:sp>
        <p:nvSpPr>
          <p:cNvPr id="91141" name="Rectangle 4"/>
          <p:cNvSpPr>
            <a:spLocks noGrp="1" noRot="1" noChangeAspect="1" noChangeArrowheads="1" noTextEdit="1"/>
          </p:cNvSpPr>
          <p:nvPr>
            <p:ph type="sldImg"/>
          </p:nvPr>
        </p:nvSpPr>
        <p:spPr>
          <a:ln/>
        </p:spPr>
      </p:sp>
      <p:sp>
        <p:nvSpPr>
          <p:cNvPr id="91142" name="Rectangle 5"/>
          <p:cNvSpPr>
            <a:spLocks noGrp="1" noChangeArrowheads="1"/>
          </p:cNvSpPr>
          <p:nvPr>
            <p:ph type="body" idx="1"/>
          </p:nvPr>
        </p:nvSpPr>
        <p:spPr>
          <a:solidFill>
            <a:srgbClr val="FFFFFF"/>
          </a:solidFill>
        </p:spPr>
        <p:txBody>
          <a:bodyPr/>
          <a:lstStyle/>
          <a:p>
            <a:pPr eaLnBrk="1" hangingPunct="1"/>
            <a:r>
              <a:rPr lang="en-US" b="1" dirty="0" smtClean="0"/>
              <a:t>Topic Duration: </a:t>
            </a:r>
            <a:r>
              <a:rPr lang="en-US" dirty="0" smtClean="0"/>
              <a:t>20 minutes</a:t>
            </a:r>
            <a:endParaRPr lang="en-US" b="1" dirty="0" smtClean="0"/>
          </a:p>
          <a:p>
            <a:pPr eaLnBrk="1" hangingPunct="1"/>
            <a:endParaRPr lang="en-US" dirty="0" smtClean="0"/>
          </a:p>
          <a:p>
            <a:pPr eaLnBrk="1" hangingPunct="1"/>
            <a:r>
              <a:rPr lang="en-US" b="1" dirty="0" smtClean="0"/>
              <a:t>Focus: </a:t>
            </a:r>
            <a:r>
              <a:rPr lang="en-US" dirty="0" smtClean="0"/>
              <a:t>Agenda</a:t>
            </a:r>
          </a:p>
          <a:p>
            <a:pPr eaLnBrk="1" hangingPunct="1"/>
            <a:endParaRPr lang="en-US" dirty="0" smtClean="0"/>
          </a:p>
          <a:p>
            <a:pPr eaLnBrk="1" hangingPunct="1"/>
            <a:r>
              <a:rPr lang="en-US" b="1" dirty="0" smtClean="0"/>
              <a:t>Content: </a:t>
            </a:r>
            <a:r>
              <a:rPr lang="en-US" dirty="0" smtClean="0"/>
              <a:t>N/A</a:t>
            </a:r>
          </a:p>
          <a:p>
            <a:pPr eaLnBrk="1" hangingPunct="1"/>
            <a:endParaRPr lang="en-US" dirty="0" smtClean="0"/>
          </a:p>
          <a:p>
            <a:pPr eaLnBrk="1" hangingPunct="1">
              <a:buFont typeface="Wingdings" pitchFamily="2" charset="2"/>
              <a:buNone/>
            </a:pPr>
            <a:r>
              <a:rPr lang="en-US" b="1" dirty="0" smtClean="0"/>
              <a:t>Note to Instructor: </a:t>
            </a:r>
            <a:r>
              <a:rPr lang="en-US" dirty="0" smtClean="0"/>
              <a:t>This is just a brief reminder of where you are in the module. It will help the participants to know what is coming up.</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begin with the introduction to Java EE UI Technologies.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2163"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216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935244E7-FD3C-42A0-B37D-F9DE601C97EA}" type="slidenum">
              <a:rPr lang="en-US" sz="1000" smtClean="0">
                <a:solidFill>
                  <a:prstClr val="black"/>
                </a:solidFill>
              </a:rPr>
              <a:pPr>
                <a:buClr>
                  <a:prstClr val="black"/>
                </a:buClr>
              </a:pPr>
              <a:t>4</a:t>
            </a:fld>
            <a:endParaRPr lang="en-US" sz="1000" dirty="0" smtClean="0">
              <a:solidFill>
                <a:prstClr val="black"/>
              </a:solidFill>
            </a:endParaRPr>
          </a:p>
        </p:txBody>
      </p:sp>
      <p:sp>
        <p:nvSpPr>
          <p:cNvPr id="92165" name="Rectangle 5"/>
          <p:cNvSpPr>
            <a:spLocks noGrp="1" noRot="1" noChangeAspect="1" noChangeArrowheads="1" noTextEdit="1"/>
          </p:cNvSpPr>
          <p:nvPr>
            <p:ph type="sldImg"/>
          </p:nvPr>
        </p:nvSpPr>
        <p:spPr>
          <a:ln/>
        </p:spPr>
      </p:sp>
      <p:sp>
        <p:nvSpPr>
          <p:cNvPr id="92166" name="Rectangle 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 </a:t>
            </a:r>
            <a:r>
              <a:rPr lang="fr-FR" dirty="0" smtClean="0"/>
              <a:t>Java EE UI Technologies – An Introduction</a:t>
            </a:r>
          </a:p>
          <a:p>
            <a:pPr eaLnBrk="1" hangingPunct="1"/>
            <a:endParaRPr lang="en-US" dirty="0" smtClean="0"/>
          </a:p>
          <a:p>
            <a:pPr eaLnBrk="1" hangingPunct="1"/>
            <a:r>
              <a:rPr lang="en-US" b="1" dirty="0" smtClean="0"/>
              <a:t>Content: </a:t>
            </a:r>
            <a:r>
              <a:rPr lang="en-US" dirty="0" smtClean="0"/>
              <a:t>N/A</a:t>
            </a:r>
            <a:endParaRPr lang="en-US" b="1" dirty="0" smtClean="0"/>
          </a:p>
          <a:p>
            <a:pPr eaLnBrk="1" hangingPunct="1"/>
            <a:endParaRPr lang="en-US" dirty="0" smtClean="0"/>
          </a:p>
          <a:p>
            <a:pPr eaLnBrk="1" hangingPunct="1">
              <a:buFont typeface="Wingdings" pitchFamily="2" charset="2"/>
              <a:buNone/>
            </a:pPr>
            <a:r>
              <a:rPr lang="en-US" b="1" dirty="0" smtClean="0"/>
              <a:t>Note to Instructor: </a:t>
            </a:r>
            <a:r>
              <a:rPr lang="en-US" dirty="0" smtClean="0"/>
              <a:t>N/A</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look at the Application Client.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3187"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318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5480F803-AB87-428A-BE02-166165C0FC81}" type="slidenum">
              <a:rPr lang="en-US" sz="1000" smtClean="0">
                <a:solidFill>
                  <a:prstClr val="black"/>
                </a:solidFill>
              </a:rPr>
              <a:pPr>
                <a:buClr>
                  <a:prstClr val="black"/>
                </a:buClr>
              </a:pPr>
              <a:t>5</a:t>
            </a:fld>
            <a:endParaRPr lang="en-US" sz="1000" dirty="0" smtClean="0">
              <a:solidFill>
                <a:prstClr val="black"/>
              </a:solidFill>
            </a:endParaRPr>
          </a:p>
        </p:txBody>
      </p:sp>
      <p:sp>
        <p:nvSpPr>
          <p:cNvPr id="93189" name="Rectangle 5"/>
          <p:cNvSpPr>
            <a:spLocks noGrp="1" noRot="1" noChangeAspect="1" noChangeArrowheads="1" noTextEdit="1"/>
          </p:cNvSpPr>
          <p:nvPr>
            <p:ph type="sldImg"/>
          </p:nvPr>
        </p:nvSpPr>
        <p:spPr>
          <a:ln/>
        </p:spPr>
      </p:sp>
      <p:sp>
        <p:nvSpPr>
          <p:cNvPr id="93190" name="Rectangle 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 </a:t>
            </a:r>
            <a:r>
              <a:rPr lang="en-US" dirty="0" smtClean="0"/>
              <a:t>Application Clients</a:t>
            </a:r>
          </a:p>
          <a:p>
            <a:pPr eaLnBrk="1" hangingPunct="1"/>
            <a:endParaRPr lang="en-US" dirty="0" smtClean="0"/>
          </a:p>
          <a:p>
            <a:pPr eaLnBrk="1" hangingPunct="1"/>
            <a:r>
              <a:rPr lang="en-US" b="1" dirty="0" smtClean="0"/>
              <a:t>Content: </a:t>
            </a:r>
            <a:r>
              <a:rPr lang="en-US" dirty="0" smtClean="0"/>
              <a:t>N/A</a:t>
            </a:r>
            <a:endParaRPr lang="en-US" b="1" dirty="0" smtClean="0"/>
          </a:p>
          <a:p>
            <a:pPr eaLnBrk="1" hangingPunct="1"/>
            <a:endParaRPr lang="en-US" dirty="0" smtClean="0"/>
          </a:p>
          <a:p>
            <a:pPr eaLnBrk="1" hangingPunct="1">
              <a:buFont typeface="Wingdings" pitchFamily="2" charset="2"/>
              <a:buNone/>
            </a:pPr>
            <a:r>
              <a:rPr lang="en-US" b="1" dirty="0" smtClean="0"/>
              <a:t>Note to Instructor: </a:t>
            </a:r>
            <a:r>
              <a:rPr lang="en-US" dirty="0" smtClean="0"/>
              <a:t>N/A</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learn more about Application Client.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4211"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421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0D8E8168-A632-46D9-9219-DE3630F4721B}" type="slidenum">
              <a:rPr lang="en-US" sz="1000" smtClean="0">
                <a:solidFill>
                  <a:prstClr val="black"/>
                </a:solidFill>
              </a:rPr>
              <a:pPr>
                <a:buClr>
                  <a:prstClr val="black"/>
                </a:buClr>
              </a:pPr>
              <a:t>6</a:t>
            </a:fld>
            <a:endParaRPr lang="en-US" sz="1000" dirty="0" smtClean="0">
              <a:solidFill>
                <a:prstClr val="black"/>
              </a:solidFill>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r>
              <a:rPr lang="en-US" b="1" dirty="0" smtClean="0"/>
              <a:t>Focus: </a:t>
            </a:r>
            <a:r>
              <a:rPr lang="en-US" dirty="0" smtClean="0"/>
              <a:t>Examples of Application Clients</a:t>
            </a:r>
          </a:p>
          <a:p>
            <a:pPr eaLnBrk="1" hangingPunct="1"/>
            <a:endParaRPr lang="en-US" dirty="0" smtClean="0"/>
          </a:p>
          <a:p>
            <a:pPr eaLnBrk="1" hangingPunct="1"/>
            <a:r>
              <a:rPr lang="en-US" b="1" dirty="0" smtClean="0"/>
              <a:t>Content: </a:t>
            </a:r>
            <a:r>
              <a:rPr lang="en-US" dirty="0" smtClean="0"/>
              <a:t>N/A</a:t>
            </a:r>
            <a:endParaRPr lang="en-US" b="1" dirty="0" smtClean="0"/>
          </a:p>
          <a:p>
            <a:pPr eaLnBrk="1" hangingPunct="1"/>
            <a:endParaRPr lang="en-US" dirty="0" smtClean="0"/>
          </a:p>
          <a:p>
            <a:pPr eaLnBrk="1" hangingPunct="1">
              <a:buFont typeface="Wingdings" pitchFamily="2" charset="2"/>
              <a:buNone/>
            </a:pPr>
            <a:r>
              <a:rPr lang="en-US" b="1" dirty="0" smtClean="0"/>
              <a:t>Note to Instructor: </a:t>
            </a:r>
            <a:r>
              <a:rPr lang="en-US" dirty="0" smtClean="0"/>
              <a:t>N/A</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now learn about the Web Client.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5235"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523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9658906B-1ADB-4845-924C-06DFF6CEBE22}" type="slidenum">
              <a:rPr lang="en-US" sz="1000" smtClean="0">
                <a:solidFill>
                  <a:prstClr val="black"/>
                </a:solidFill>
              </a:rPr>
              <a:pPr>
                <a:buClr>
                  <a:prstClr val="black"/>
                </a:buClr>
              </a:pPr>
              <a:t>7</a:t>
            </a:fld>
            <a:endParaRPr lang="en-US" sz="1000" dirty="0" smtClean="0">
              <a:solidFill>
                <a:prstClr val="black"/>
              </a:solidFill>
            </a:endParaRPr>
          </a:p>
        </p:txBody>
      </p:sp>
      <p:sp>
        <p:nvSpPr>
          <p:cNvPr id="95237" name="Rectangle 8"/>
          <p:cNvSpPr>
            <a:spLocks noGrp="1" noRot="1" noChangeAspect="1" noChangeArrowheads="1" noTextEdit="1"/>
          </p:cNvSpPr>
          <p:nvPr>
            <p:ph type="sldImg"/>
          </p:nvPr>
        </p:nvSpPr>
        <p:spPr>
          <a:ln/>
        </p:spPr>
      </p:sp>
      <p:sp>
        <p:nvSpPr>
          <p:cNvPr id="95238" name="Rectangle 9"/>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b="1" dirty="0" smtClean="0"/>
              <a:t>Focus:</a:t>
            </a:r>
            <a:r>
              <a:rPr lang="en-US" dirty="0" smtClean="0"/>
              <a:t> Web Clients</a:t>
            </a:r>
          </a:p>
          <a:p>
            <a:endParaRPr lang="en-US" dirty="0" smtClean="0"/>
          </a:p>
          <a:p>
            <a:r>
              <a:rPr lang="en-US" b="1" dirty="0" smtClean="0"/>
              <a:t>Content:</a:t>
            </a:r>
            <a:r>
              <a:rPr lang="en-US" dirty="0" smtClean="0"/>
              <a:t> </a:t>
            </a:r>
          </a:p>
          <a:p>
            <a:pPr lvl="1"/>
            <a:r>
              <a:rPr lang="en-US" dirty="0" smtClean="0"/>
              <a:t>The Dynamic page is generated on the server-side in presentation tier.</a:t>
            </a:r>
          </a:p>
          <a:p>
            <a:pPr lvl="1"/>
            <a:r>
              <a:rPr lang="en-US" dirty="0" smtClean="0"/>
              <a:t>The Generated page is rendered on the client-side by the Web browser.</a:t>
            </a:r>
          </a:p>
          <a:p>
            <a:endParaRPr lang="en-US" dirty="0" smtClean="0"/>
          </a:p>
          <a:p>
            <a:r>
              <a:rPr lang="en-US" b="1" dirty="0" smtClean="0"/>
              <a:t>Note to Instructor:</a:t>
            </a:r>
            <a:r>
              <a:rPr lang="en-US" dirty="0" smtClean="0"/>
              <a:t> N/A</a:t>
            </a:r>
          </a:p>
          <a:p>
            <a:endParaRPr lang="en-US" dirty="0" smtClean="0"/>
          </a:p>
          <a:p>
            <a:r>
              <a:rPr lang="en-US" b="1" dirty="0" smtClean="0"/>
              <a:t>Transition:</a:t>
            </a:r>
            <a:r>
              <a:rPr lang="en-US" dirty="0" smtClean="0"/>
              <a:t> Let’s look at the Java EE Web Application Model.</a:t>
            </a:r>
          </a:p>
          <a:p>
            <a:endParaRPr lang="en-US" dirty="0" smtClean="0"/>
          </a:p>
          <a:p>
            <a:r>
              <a:rPr lang="en-US" b="1" dirty="0" smtClean="0"/>
              <a:t>AFP-J Note:</a:t>
            </a:r>
            <a:endParaRPr lang="en-US" dirty="0" smtClean="0"/>
          </a:p>
          <a:p>
            <a:pPr lvl="1"/>
            <a:r>
              <a:rPr lang="en-US" b="1" dirty="0" smtClean="0"/>
              <a:t>Applet: </a:t>
            </a:r>
            <a:r>
              <a:rPr lang="en-US" dirty="0" smtClean="0"/>
              <a:t>Applet is java EE compliant.</a:t>
            </a:r>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6259"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626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A3861DEC-FD10-4A42-A046-6D5EF5D53BEE}" type="slidenum">
              <a:rPr lang="en-US" sz="1000" smtClean="0">
                <a:solidFill>
                  <a:prstClr val="black"/>
                </a:solidFill>
              </a:rPr>
              <a:pPr>
                <a:buClr>
                  <a:prstClr val="black"/>
                </a:buClr>
              </a:pPr>
              <a:t>8</a:t>
            </a:fld>
            <a:endParaRPr lang="en-US" sz="1000" dirty="0" smtClean="0">
              <a:solidFill>
                <a:prstClr val="black"/>
              </a:solidFill>
            </a:endParaRPr>
          </a:p>
        </p:txBody>
      </p:sp>
      <p:sp>
        <p:nvSpPr>
          <p:cNvPr id="96261" name="Rectangle 4"/>
          <p:cNvSpPr>
            <a:spLocks noGrp="1" noRot="1" noChangeAspect="1" noChangeArrowheads="1" noTextEdit="1"/>
          </p:cNvSpPr>
          <p:nvPr>
            <p:ph type="sldImg"/>
          </p:nvPr>
        </p:nvSpPr>
        <p:spPr>
          <a:ln/>
        </p:spPr>
      </p:sp>
      <p:sp>
        <p:nvSpPr>
          <p:cNvPr id="96262" name="Rectangle 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b="1" dirty="0" smtClean="0"/>
              <a:t>Focus:</a:t>
            </a:r>
            <a:r>
              <a:rPr lang="en-US" dirty="0" smtClean="0"/>
              <a:t> Java EE Web Application Model</a:t>
            </a:r>
          </a:p>
          <a:p>
            <a:endParaRPr lang="en-US" dirty="0" smtClean="0"/>
          </a:p>
          <a:p>
            <a:r>
              <a:rPr lang="en-US" b="1" dirty="0" smtClean="0"/>
              <a:t>Content:</a:t>
            </a:r>
            <a:r>
              <a:rPr lang="en-US" dirty="0" smtClean="0"/>
              <a:t> The model shows:</a:t>
            </a:r>
          </a:p>
          <a:p>
            <a:pPr lvl="1"/>
            <a:r>
              <a:rPr lang="en-US" dirty="0" smtClean="0"/>
              <a:t>How to connect UI technology to application server.</a:t>
            </a:r>
          </a:p>
          <a:p>
            <a:pPr lvl="1"/>
            <a:r>
              <a:rPr lang="en-US" dirty="0" smtClean="0"/>
              <a:t>Different types of Communication between the tiers.</a:t>
            </a:r>
          </a:p>
          <a:p>
            <a:pPr lvl="2"/>
            <a:r>
              <a:rPr lang="en-US" dirty="0" smtClean="0"/>
              <a:t>RMI denotes the Java remote method invocation (RMI) interface and run over the internet Inter-Orb Protocol (IIOP), which delivers Common Object Request Broker Architecture (CORBA).</a:t>
            </a:r>
          </a:p>
          <a:p>
            <a:pPr lvl="2"/>
            <a:r>
              <a:rPr lang="en-US" dirty="0" smtClean="0"/>
              <a:t>RMI-IIOP was developed by Sun Microsystems and IBM, combining the best features of Java RMI technology with the best features of CORBA technology. </a:t>
            </a:r>
          </a:p>
          <a:p>
            <a:pPr lvl="2"/>
            <a:r>
              <a:rPr lang="en-US" dirty="0" smtClean="0"/>
              <a:t>HTTP (Hypertext Transfer Protocol) is an application protocol that runs on top of the TCP/IP. HTTP is used for transferring files text, graphic images, sound, video, and other multimedia files on the World Wide Web.</a:t>
            </a:r>
          </a:p>
          <a:p>
            <a:pPr lvl="2"/>
            <a:r>
              <a:rPr lang="en-US" dirty="0" smtClean="0"/>
              <a:t>HTTPS (Hypertext Transfer Protocol Secure) provides encryption and secures identification of the server and is often used for sensitive transactions in corporate information systems on the World Wide Web such as payment transactions.</a:t>
            </a:r>
          </a:p>
          <a:p>
            <a:pPr lvl="1"/>
            <a:r>
              <a:rPr lang="en-US" dirty="0" smtClean="0"/>
              <a:t>Normally the external client is before the firewall due to security reasons, and the internal client is after firewall. </a:t>
            </a:r>
          </a:p>
          <a:p>
            <a:endParaRPr lang="en-US" dirty="0" smtClean="0"/>
          </a:p>
          <a:p>
            <a:pPr eaLnBrk="1" hangingPunct="1">
              <a:buFont typeface="Wingdings" pitchFamily="2" charset="2"/>
              <a:buNone/>
            </a:pPr>
            <a:r>
              <a:rPr lang="en-US" b="1" dirty="0" smtClean="0"/>
              <a:t>Note to Instructor: </a:t>
            </a:r>
            <a:r>
              <a:rPr lang="en-US" dirty="0" smtClean="0"/>
              <a:t>N/A</a:t>
            </a:r>
          </a:p>
          <a:p>
            <a:pPr eaLnBrk="1" hangingPunct="1">
              <a:buFont typeface="Wingdings" pitchFamily="2" charset="2"/>
              <a:buNone/>
            </a:pPr>
            <a:endParaRPr lang="en-US" dirty="0" smtClean="0"/>
          </a:p>
          <a:p>
            <a:pPr eaLnBrk="1" hangingPunct="1">
              <a:buFont typeface="Wingdings" pitchFamily="2" charset="2"/>
              <a:buNone/>
            </a:pPr>
            <a:r>
              <a:rPr lang="en-US" b="1" dirty="0" smtClean="0"/>
              <a:t>Transition: </a:t>
            </a:r>
            <a:r>
              <a:rPr lang="en-US" dirty="0" smtClean="0"/>
              <a:t>Let’s take an overview of Java EE UI technologies.</a:t>
            </a:r>
          </a:p>
          <a:p>
            <a:pPr eaLnBrk="1" hangingPunct="1">
              <a:buFont typeface="Wingdings" pitchFamily="2" charset="2"/>
              <a:buNone/>
            </a:pPr>
            <a:endParaRPr lang="en-US" dirty="0" smtClean="0"/>
          </a:p>
          <a:p>
            <a:pPr eaLnBrk="1" hangingPunct="1">
              <a:buFont typeface="Wingdings" pitchFamily="2" charset="2"/>
              <a:buNone/>
            </a:pPr>
            <a:r>
              <a:rPr lang="en-US" b="1" dirty="0" smtClean="0"/>
              <a:t>AFP-J Note:</a:t>
            </a:r>
            <a:endParaRPr lang="en-US" b="1" dirty="0"/>
          </a:p>
          <a:p>
            <a:pPr lvl="1"/>
            <a:r>
              <a:rPr lang="en-US" b="1" dirty="0"/>
              <a:t>EJB: </a:t>
            </a:r>
            <a:r>
              <a:rPr lang="en-US" dirty="0"/>
              <a:t>EJB 2.0 Persistent API and Java Persistent API are Java EE technologies. EJB 2.0 Persistent API is part of J2EE framework which is the older version of Java EE framework. EJB 2.0 Persistent API is similar to Java Persistence API.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Practical Java EE 5 Presentation Layer Technologies (</a:t>
            </a:r>
            <a:r>
              <a:rPr lang="en-US" sz="1000" dirty="0" smtClean="0">
                <a:solidFill>
                  <a:srgbClr val="000000"/>
                </a:solidFill>
              </a:rPr>
              <a:t>Z59131)</a:t>
            </a:r>
            <a:endParaRPr lang="en-US" sz="1000" dirty="0" smtClean="0">
              <a:solidFill>
                <a:prstClr val="black"/>
              </a:solidFill>
            </a:endParaRPr>
          </a:p>
          <a:p>
            <a:pPr>
              <a:buClr>
                <a:prstClr val="black"/>
              </a:buClr>
            </a:pPr>
            <a:r>
              <a:rPr lang="en-US" sz="1000" dirty="0" smtClean="0">
                <a:solidFill>
                  <a:prstClr val="black"/>
                </a:solidFill>
              </a:rPr>
              <a:t>Module 4: </a:t>
            </a:r>
            <a:r>
              <a:rPr lang="fr-FR" sz="1000" dirty="0" smtClean="0">
                <a:solidFill>
                  <a:prstClr val="black"/>
                </a:solidFill>
              </a:rPr>
              <a:t>Java EE Presentation Layer Technologies</a:t>
            </a:r>
            <a:endParaRPr lang="en-US" sz="1000" dirty="0" smtClean="0">
              <a:solidFill>
                <a:prstClr val="black"/>
              </a:solidFill>
            </a:endParaRPr>
          </a:p>
        </p:txBody>
      </p:sp>
      <p:sp>
        <p:nvSpPr>
          <p:cNvPr id="97283" name="Rectangle 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r>
              <a:rPr lang="en-US" sz="1000" dirty="0" smtClean="0">
                <a:solidFill>
                  <a:prstClr val="black"/>
                </a:solidFill>
              </a:rPr>
              <a:t>Copyright © 2010 Accenture All Rights Reserved.</a:t>
            </a:r>
          </a:p>
        </p:txBody>
      </p:sp>
      <p:sp>
        <p:nvSpPr>
          <p:cNvPr id="9728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sz="2800">
                <a:solidFill>
                  <a:schemeClr val="tx1"/>
                </a:solidFill>
                <a:latin typeface="Arial" charset="0"/>
              </a:defRPr>
            </a:lvl1pPr>
            <a:lvl2pPr marL="742950" indent="-285750" defTabSz="952500">
              <a:defRPr sz="2800">
                <a:solidFill>
                  <a:schemeClr val="tx1"/>
                </a:solidFill>
                <a:latin typeface="Arial" charset="0"/>
              </a:defRPr>
            </a:lvl2pPr>
            <a:lvl3pPr marL="1143000" indent="-228600" defTabSz="952500">
              <a:defRPr sz="2800">
                <a:solidFill>
                  <a:schemeClr val="tx1"/>
                </a:solidFill>
                <a:latin typeface="Arial" charset="0"/>
              </a:defRPr>
            </a:lvl3pPr>
            <a:lvl4pPr marL="1600200" indent="-228600" defTabSz="952500">
              <a:defRPr sz="2800">
                <a:solidFill>
                  <a:schemeClr val="tx1"/>
                </a:solidFill>
                <a:latin typeface="Arial" charset="0"/>
              </a:defRPr>
            </a:lvl4pPr>
            <a:lvl5pPr marL="2057400" indent="-228600" defTabSz="952500">
              <a:defRPr sz="2800">
                <a:solidFill>
                  <a:schemeClr val="tx1"/>
                </a:solidFill>
                <a:latin typeface="Arial" charset="0"/>
              </a:defRPr>
            </a:lvl5pPr>
            <a:lvl6pPr marL="2514600" indent="-228600" defTabSz="9525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defTabSz="9525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defTabSz="9525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defTabSz="952500" eaLnBrk="0" fontAlgn="base" hangingPunct="0">
              <a:spcBef>
                <a:spcPct val="20000"/>
              </a:spcBef>
              <a:spcAft>
                <a:spcPct val="0"/>
              </a:spcAft>
              <a:buClr>
                <a:schemeClr val="tx1"/>
              </a:buClr>
              <a:buChar char="•"/>
              <a:defRPr sz="2800">
                <a:solidFill>
                  <a:schemeClr val="tx1"/>
                </a:solidFill>
                <a:latin typeface="Arial" charset="0"/>
              </a:defRPr>
            </a:lvl9pPr>
          </a:lstStyle>
          <a:p>
            <a:pPr>
              <a:buClr>
                <a:prstClr val="black"/>
              </a:buClr>
            </a:pPr>
            <a:fld id="{F24EB7ED-16BA-4956-9DB1-47309C2CFE48}" type="slidenum">
              <a:rPr lang="en-US" sz="1000" smtClean="0">
                <a:solidFill>
                  <a:prstClr val="black"/>
                </a:solidFill>
              </a:rPr>
              <a:pPr>
                <a:buClr>
                  <a:prstClr val="black"/>
                </a:buClr>
              </a:pPr>
              <a:t>9</a:t>
            </a:fld>
            <a:endParaRPr lang="en-US" sz="1000" dirty="0" smtClean="0">
              <a:solidFill>
                <a:prstClr val="black"/>
              </a:solidFill>
            </a:endParaRPr>
          </a:p>
        </p:txBody>
      </p:sp>
      <p:sp>
        <p:nvSpPr>
          <p:cNvPr id="97285" name="Rectangle 8"/>
          <p:cNvSpPr>
            <a:spLocks noGrp="1" noRot="1" noChangeAspect="1" noChangeArrowheads="1" noTextEdit="1"/>
          </p:cNvSpPr>
          <p:nvPr>
            <p:ph type="sldImg"/>
          </p:nvPr>
        </p:nvSpPr>
        <p:spPr>
          <a:ln/>
        </p:spPr>
      </p:sp>
      <p:sp>
        <p:nvSpPr>
          <p:cNvPr id="97286" name="Rectangle 9"/>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b="1" dirty="0" smtClean="0"/>
              <a:t>Focus:</a:t>
            </a:r>
            <a:r>
              <a:rPr lang="en-US" dirty="0" smtClean="0"/>
              <a:t> Java EE UI Technologies – An Overview </a:t>
            </a:r>
          </a:p>
          <a:p>
            <a:endParaRPr lang="en-US" dirty="0" smtClean="0"/>
          </a:p>
          <a:p>
            <a:r>
              <a:rPr lang="en-US" b="1" dirty="0" smtClean="0"/>
              <a:t>Content:</a:t>
            </a:r>
            <a:r>
              <a:rPr lang="en-US" dirty="0" smtClean="0"/>
              <a:t> </a:t>
            </a:r>
          </a:p>
          <a:p>
            <a:pPr lvl="1"/>
            <a:r>
              <a:rPr lang="en-US" dirty="0" smtClean="0"/>
              <a:t>AWT is part of the Java Front Controller (JFC). It provides a standard API for developing GUIs for Java programs. AWT initially provided a very thin level of abstraction over the underlying native user interface. Thus, an AWT check box would allow AWT to directly call the underlying native subroutine that created a check box. However, a check box on Microsoft</a:t>
            </a:r>
            <a:r>
              <a:rPr lang="en-US" baseline="30000" dirty="0" smtClean="0"/>
              <a:t>®</a:t>
            </a:r>
            <a:r>
              <a:rPr lang="en-US" dirty="0" smtClean="0"/>
              <a:t> Windows</a:t>
            </a:r>
            <a:r>
              <a:rPr lang="en-US" baseline="30000" dirty="0" smtClean="0"/>
              <a:t>®</a:t>
            </a:r>
            <a:r>
              <a:rPr lang="en-US" dirty="0" smtClean="0"/>
              <a:t> is not exactly the same as a check box on </a:t>
            </a:r>
            <a:r>
              <a:rPr lang="en-AU" dirty="0" smtClean="0"/>
              <a:t>Macintosh </a:t>
            </a:r>
            <a:r>
              <a:rPr lang="en-US" dirty="0" smtClean="0"/>
              <a:t>Operating System (MAC OS) or on the various types of UNIX. </a:t>
            </a:r>
          </a:p>
          <a:p>
            <a:pPr lvl="1"/>
            <a:r>
              <a:rPr lang="en-US" dirty="0" smtClean="0"/>
              <a:t>Swing is also a part of JFC. Swing widgets provide more sophisticated GUI components. Swing components can change their appearance based on the current 'look-and-feel' library that is being used. Lightweight components have slower execution, but the advantage is their uniformity across all platforms.</a:t>
            </a:r>
          </a:p>
          <a:p>
            <a:endParaRPr lang="en-US" dirty="0" smtClean="0"/>
          </a:p>
          <a:p>
            <a:r>
              <a:rPr lang="en-US" b="1" dirty="0" smtClean="0"/>
              <a:t>Note to Instructor:</a:t>
            </a:r>
            <a:r>
              <a:rPr lang="en-US" dirty="0" smtClean="0"/>
              <a:t> Click to reveal the description of the Java EE UI technology (Swing).</a:t>
            </a:r>
          </a:p>
          <a:p>
            <a:pPr lvl="1"/>
            <a:r>
              <a:rPr lang="en-US" dirty="0" smtClean="0"/>
              <a:t>Explain the content on the slide in reference to the information in the Content row above.</a:t>
            </a:r>
          </a:p>
          <a:p>
            <a:pPr lvl="1"/>
            <a:r>
              <a:rPr lang="en-US" dirty="0" smtClean="0"/>
              <a:t>List out the packages to the participants:</a:t>
            </a:r>
          </a:p>
          <a:p>
            <a:pPr lvl="2"/>
            <a:r>
              <a:rPr lang="en-US" dirty="0" smtClean="0"/>
              <a:t>java.awt.*; </a:t>
            </a:r>
          </a:p>
          <a:p>
            <a:pPr lvl="2"/>
            <a:r>
              <a:rPr lang="en-US" dirty="0" smtClean="0"/>
              <a:t>javax.swing.*;</a:t>
            </a:r>
          </a:p>
          <a:p>
            <a:pPr lvl="1"/>
            <a:r>
              <a:rPr lang="en-US" dirty="0" smtClean="0"/>
              <a:t>Share following references with participants (also provided in the topic ‘References’ for this module):</a:t>
            </a:r>
          </a:p>
          <a:p>
            <a:pPr lvl="2"/>
            <a:r>
              <a:rPr lang="en-US" dirty="0" smtClean="0"/>
              <a:t>AWT: http://java.sun.com/developer/onlineTraining/awt/contents.html</a:t>
            </a:r>
          </a:p>
          <a:p>
            <a:pPr lvl="2"/>
            <a:r>
              <a:rPr lang="en-US" dirty="0" smtClean="0"/>
              <a:t>Swing: http://java.sun.com/docs/books/tutorial/uiswing/start/index.html</a:t>
            </a:r>
          </a:p>
          <a:p>
            <a:pPr lvl="2"/>
            <a:endParaRPr lang="en-US" dirty="0" smtClean="0"/>
          </a:p>
          <a:p>
            <a:r>
              <a:rPr lang="en-US" b="1" dirty="0" smtClean="0"/>
              <a:t>Reference(s):</a:t>
            </a:r>
            <a:r>
              <a:rPr lang="en-US" dirty="0" smtClean="0"/>
              <a:t> http://en.wikipedia.org/wiki/Abstract_Windowing_Toolkit &amp; SWING</a:t>
            </a:r>
          </a:p>
          <a:p>
            <a:endParaRPr lang="en-US" dirty="0" smtClean="0"/>
          </a:p>
          <a:p>
            <a:r>
              <a:rPr lang="en-US" b="1" dirty="0" smtClean="0"/>
              <a:t>Transition:</a:t>
            </a:r>
            <a:r>
              <a:rPr lang="en-US" dirty="0" smtClean="0"/>
              <a:t> Let’s look at the comparison between AWT and Swing.</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1.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extLst>
              <a:ext uri="{28A0092B-C50C-407E-A947-70E740481C1C}">
                <a14:useLocalDpi xmlns:a14="http://schemas.microsoft.com/office/drawing/2010/main" val="0"/>
              </a:ext>
            </a:extLst>
          </a:blip>
          <a:srcRect l="3226"/>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19100" y="6553200"/>
            <a:ext cx="7427913" cy="225425"/>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25" y="2449513"/>
            <a:ext cx="42481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4_Code_2 [Converted])pool bl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425825"/>
            <a:ext cx="91408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867" name="Rectangle 3"/>
          <p:cNvSpPr>
            <a:spLocks noGrp="1" noChangeArrowheads="1"/>
          </p:cNvSpPr>
          <p:nvPr>
            <p:ph type="ctrTitle" sz="quarter"/>
          </p:nvPr>
        </p:nvSpPr>
        <p:spPr bwMode="white">
          <a:xfrm>
            <a:off x="912813" y="381000"/>
            <a:ext cx="7085012" cy="914400"/>
          </a:xfrm>
        </p:spPr>
        <p:txBody>
          <a:bodyPr anchor="t"/>
          <a:lstStyle>
            <a:lvl1pPr>
              <a:lnSpc>
                <a:spcPct val="90000"/>
              </a:lnSpc>
              <a:defRPr b="0">
                <a:solidFill>
                  <a:schemeClr val="accent2"/>
                </a:solidFill>
              </a:defRPr>
            </a:lvl1pPr>
          </a:lstStyle>
          <a:p>
            <a:r>
              <a:rPr lang="en-US"/>
              <a:t>/ click to add course name /</a:t>
            </a:r>
          </a:p>
        </p:txBody>
      </p:sp>
      <p:sp>
        <p:nvSpPr>
          <p:cNvPr id="420868" name="Rectangle 4"/>
          <p:cNvSpPr>
            <a:spLocks noGrp="1" noChangeArrowheads="1"/>
          </p:cNvSpPr>
          <p:nvPr>
            <p:ph type="subTitle" sz="quarter" idx="1"/>
          </p:nvPr>
        </p:nvSpPr>
        <p:spPr bwMode="white">
          <a:xfrm>
            <a:off x="914400" y="1371600"/>
            <a:ext cx="6562725" cy="863600"/>
          </a:xfrm>
        </p:spPr>
        <p:txBody>
          <a:bodyPr/>
          <a:lstStyle>
            <a:lvl1pPr marL="0" indent="0">
              <a:lnSpc>
                <a:spcPct val="90000"/>
              </a:lnSpc>
              <a:spcBef>
                <a:spcPct val="0"/>
              </a:spcBef>
              <a:buFontTx/>
              <a:buNone/>
              <a:defRPr sz="2000">
                <a:solidFill>
                  <a:srgbClr val="003300"/>
                </a:solidFill>
              </a:defRPr>
            </a:lvl1pPr>
          </a:lstStyle>
          <a:p>
            <a:r>
              <a:rPr lang="en-US"/>
              <a:t>Click to add module number and name</a:t>
            </a:r>
          </a:p>
        </p:txBody>
      </p:sp>
    </p:spTree>
    <p:extLst>
      <p:ext uri="{BB962C8B-B14F-4D97-AF65-F5344CB8AC3E}">
        <p14:creationId xmlns:p14="http://schemas.microsoft.com/office/powerpoint/2010/main" val="87481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69CCFDEB-3572-464F-B7FD-A6F43E93FCCE}" type="slidenum">
              <a:rPr lang="en-US"/>
              <a:pPr>
                <a:defRPr/>
              </a:pPr>
              <a:t>‹#›</a:t>
            </a:fld>
            <a:endParaRPr lang="en-US" dirty="0"/>
          </a:p>
        </p:txBody>
      </p:sp>
    </p:spTree>
    <p:extLst>
      <p:ext uri="{BB962C8B-B14F-4D97-AF65-F5344CB8AC3E}">
        <p14:creationId xmlns:p14="http://schemas.microsoft.com/office/powerpoint/2010/main" val="113775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5575" y="196850"/>
            <a:ext cx="2114550" cy="6432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196850"/>
            <a:ext cx="6191250" cy="6432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B77D25EE-6EA1-4A55-B6C7-8F30307A5C56}" type="slidenum">
              <a:rPr lang="en-US"/>
              <a:pPr>
                <a:defRPr/>
              </a:pPr>
              <a:t>‹#›</a:t>
            </a:fld>
            <a:endParaRPr lang="en-US" dirty="0"/>
          </a:p>
        </p:txBody>
      </p:sp>
    </p:spTree>
    <p:extLst>
      <p:ext uri="{BB962C8B-B14F-4D97-AF65-F5344CB8AC3E}">
        <p14:creationId xmlns:p14="http://schemas.microsoft.com/office/powerpoint/2010/main" val="811788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3243C659-DD69-49A5-8580-44F32FFA31E2}" type="slidenum">
              <a:rPr lang="en-US"/>
              <a:pPr>
                <a:defRPr/>
              </a:pPr>
              <a:t>‹#›</a:t>
            </a:fld>
            <a:endParaRPr lang="en-US" dirty="0"/>
          </a:p>
        </p:txBody>
      </p:sp>
    </p:spTree>
    <p:extLst>
      <p:ext uri="{BB962C8B-B14F-4D97-AF65-F5344CB8AC3E}">
        <p14:creationId xmlns:p14="http://schemas.microsoft.com/office/powerpoint/2010/main" val="57923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25/05/2015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25/05/2015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25/05/2015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B70F7AD0-2D9D-4EE0-87B7-148E109A5F39}" type="slidenum">
              <a:rPr lang="en-US"/>
              <a:pPr>
                <a:defRPr/>
              </a:pPr>
              <a:t>‹#›</a:t>
            </a:fld>
            <a:endParaRPr lang="en-US" dirty="0"/>
          </a:p>
        </p:txBody>
      </p:sp>
    </p:spTree>
    <p:extLst>
      <p:ext uri="{BB962C8B-B14F-4D97-AF65-F5344CB8AC3E}">
        <p14:creationId xmlns:p14="http://schemas.microsoft.com/office/powerpoint/2010/main" val="30973474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25/05/2015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25/05/2015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25/05/2015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1925" y="12954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7225" y="12954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A29C45FB-853E-48B9-B296-C9F02D64A273}" type="slidenum">
              <a:rPr lang="en-US"/>
              <a:pPr>
                <a:defRPr/>
              </a:pPr>
              <a:t>‹#›</a:t>
            </a:fld>
            <a:endParaRPr lang="en-US" dirty="0"/>
          </a:p>
        </p:txBody>
      </p:sp>
    </p:spTree>
    <p:extLst>
      <p:ext uri="{BB962C8B-B14F-4D97-AF65-F5344CB8AC3E}">
        <p14:creationId xmlns:p14="http://schemas.microsoft.com/office/powerpoint/2010/main" val="3023671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25/05/2015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25/05/2015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25/05/2015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FBBC8D65-9750-4EAC-B30A-6D1F7EC35E8A}" type="slidenum">
              <a:rPr lang="en-US"/>
              <a:pPr>
                <a:defRPr/>
              </a:pPr>
              <a:t>‹#›</a:t>
            </a:fld>
            <a:endParaRPr lang="en-US" dirty="0"/>
          </a:p>
        </p:txBody>
      </p:sp>
    </p:spTree>
    <p:extLst>
      <p:ext uri="{BB962C8B-B14F-4D97-AF65-F5344CB8AC3E}">
        <p14:creationId xmlns:p14="http://schemas.microsoft.com/office/powerpoint/2010/main" val="30583725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25/05/2015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25/05/2015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25/05/2015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D9BC7CE0-CEE0-42C6-B58F-041D0FB7E5FC}" type="slidenum">
              <a:rPr lang="en-US"/>
              <a:pPr>
                <a:defRPr/>
              </a:pPr>
              <a:t>‹#›</a:t>
            </a:fld>
            <a:endParaRPr lang="en-US" dirty="0"/>
          </a:p>
        </p:txBody>
      </p:sp>
    </p:spTree>
    <p:extLst>
      <p:ext uri="{BB962C8B-B14F-4D97-AF65-F5344CB8AC3E}">
        <p14:creationId xmlns:p14="http://schemas.microsoft.com/office/powerpoint/2010/main" val="35161940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25/05/2015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25/05/2015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25/05/2015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CA590542-B611-4C11-8019-BDF519C4E5F0}" type="slidenum">
              <a:rPr lang="en-US"/>
              <a:pPr>
                <a:defRPr/>
              </a:pPr>
              <a:t>‹#›</a:t>
            </a:fld>
            <a:endParaRPr lang="en-US" dirty="0"/>
          </a:p>
        </p:txBody>
      </p:sp>
    </p:spTree>
    <p:extLst>
      <p:ext uri="{BB962C8B-B14F-4D97-AF65-F5344CB8AC3E}">
        <p14:creationId xmlns:p14="http://schemas.microsoft.com/office/powerpoint/2010/main" val="5947400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25/05/2015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25/05/2015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25/05/2015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25/05/2015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9E1DD328-2322-4BEC-8044-CAD09CA11F69}" type="slidenum">
              <a:rPr lang="en-US"/>
              <a:pPr>
                <a:defRPr/>
              </a:pPr>
              <a:t>‹#›</a:t>
            </a:fld>
            <a:endParaRPr lang="en-US" dirty="0"/>
          </a:p>
        </p:txBody>
      </p:sp>
    </p:spTree>
    <p:extLst>
      <p:ext uri="{BB962C8B-B14F-4D97-AF65-F5344CB8AC3E}">
        <p14:creationId xmlns:p14="http://schemas.microsoft.com/office/powerpoint/2010/main" val="29805224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25/05/2015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extLst>
              <a:ext uri="{28A0092B-C50C-407E-A947-70E740481C1C}">
                <a14:useLocalDpi xmlns:a14="http://schemas.microsoft.com/office/drawing/2010/main" val="0"/>
              </a:ext>
            </a:extLst>
          </a:blip>
          <a:srcRect l="3226"/>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19100" y="6553200"/>
            <a:ext cx="7427913" cy="225425"/>
          </a:xfrm>
          <a:prstGeom prst="rect">
            <a:avLst/>
          </a:prstGeom>
          <a:noFill/>
          <a:ln w="12700">
            <a:noFill/>
            <a:miter lim="800000"/>
            <a:headEnd/>
            <a:tailEnd/>
          </a:ln>
          <a:effectLst/>
        </p:spPr>
        <p:txBody>
          <a:bodyPr wrap="none" lIns="90488" tIns="44450" rIns="90488" bIns="44450">
            <a:spAutoFit/>
          </a:bodyPr>
          <a:lstStyle/>
          <a:p>
            <a:pPr marL="342900" indent="-342900">
              <a:buClr>
                <a:srgbClr val="000000"/>
              </a:buClr>
              <a:buFontTx/>
              <a:buNone/>
              <a:defRPr/>
            </a:pPr>
            <a:r>
              <a:rPr lang="en-US" sz="900" dirty="0">
                <a:solidFill>
                  <a:srgbClr val="000000"/>
                </a:solidFill>
              </a:rPr>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25" y="2449513"/>
            <a:ext cx="42481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4_Code_2 [Converted])pool bl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425825"/>
            <a:ext cx="91408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867" name="Rectangle 3"/>
          <p:cNvSpPr>
            <a:spLocks noGrp="1" noChangeArrowheads="1"/>
          </p:cNvSpPr>
          <p:nvPr>
            <p:ph type="ctrTitle" sz="quarter"/>
          </p:nvPr>
        </p:nvSpPr>
        <p:spPr bwMode="white">
          <a:xfrm>
            <a:off x="912813" y="381000"/>
            <a:ext cx="7085012" cy="914400"/>
          </a:xfrm>
        </p:spPr>
        <p:txBody>
          <a:bodyPr anchor="t"/>
          <a:lstStyle>
            <a:lvl1pPr>
              <a:lnSpc>
                <a:spcPct val="90000"/>
              </a:lnSpc>
              <a:defRPr b="0">
                <a:solidFill>
                  <a:schemeClr val="accent2"/>
                </a:solidFill>
              </a:defRPr>
            </a:lvl1pPr>
          </a:lstStyle>
          <a:p>
            <a:r>
              <a:rPr lang="en-US"/>
              <a:t>/ click to add course name /</a:t>
            </a:r>
          </a:p>
        </p:txBody>
      </p:sp>
      <p:sp>
        <p:nvSpPr>
          <p:cNvPr id="420868" name="Rectangle 4"/>
          <p:cNvSpPr>
            <a:spLocks noGrp="1" noChangeArrowheads="1"/>
          </p:cNvSpPr>
          <p:nvPr>
            <p:ph type="subTitle" sz="quarter" idx="1"/>
          </p:nvPr>
        </p:nvSpPr>
        <p:spPr bwMode="white">
          <a:xfrm>
            <a:off x="914400" y="1371600"/>
            <a:ext cx="6562725" cy="863600"/>
          </a:xfrm>
        </p:spPr>
        <p:txBody>
          <a:bodyPr/>
          <a:lstStyle>
            <a:lvl1pPr marL="0" indent="0">
              <a:lnSpc>
                <a:spcPct val="90000"/>
              </a:lnSpc>
              <a:spcBef>
                <a:spcPct val="0"/>
              </a:spcBef>
              <a:buFontTx/>
              <a:buNone/>
              <a:defRPr sz="2000">
                <a:solidFill>
                  <a:srgbClr val="003300"/>
                </a:solidFill>
              </a:defRPr>
            </a:lvl1pPr>
          </a:lstStyle>
          <a:p>
            <a:r>
              <a:rPr lang="en-US"/>
              <a:t>Click to add module number and name</a:t>
            </a:r>
          </a:p>
        </p:txBody>
      </p:sp>
    </p:spTree>
    <p:extLst>
      <p:ext uri="{BB962C8B-B14F-4D97-AF65-F5344CB8AC3E}">
        <p14:creationId xmlns:p14="http://schemas.microsoft.com/office/powerpoint/2010/main" val="33407185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3243C659-DD69-49A5-8580-44F32FFA31E2}" type="slidenum">
              <a:rPr lang="en-US"/>
              <a:pPr>
                <a:defRPr/>
              </a:pPr>
              <a:t>‹#›</a:t>
            </a:fld>
            <a:endParaRPr lang="en-US" dirty="0"/>
          </a:p>
        </p:txBody>
      </p:sp>
    </p:spTree>
    <p:extLst>
      <p:ext uri="{BB962C8B-B14F-4D97-AF65-F5344CB8AC3E}">
        <p14:creationId xmlns:p14="http://schemas.microsoft.com/office/powerpoint/2010/main" val="12535663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B70F7AD0-2D9D-4EE0-87B7-148E109A5F39}" type="slidenum">
              <a:rPr lang="en-US"/>
              <a:pPr>
                <a:defRPr/>
              </a:pPr>
              <a:t>‹#›</a:t>
            </a:fld>
            <a:endParaRPr lang="en-US" dirty="0"/>
          </a:p>
        </p:txBody>
      </p:sp>
    </p:spTree>
    <p:extLst>
      <p:ext uri="{BB962C8B-B14F-4D97-AF65-F5344CB8AC3E}">
        <p14:creationId xmlns:p14="http://schemas.microsoft.com/office/powerpoint/2010/main" val="39295810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1925" y="12954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7225" y="12954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A29C45FB-853E-48B9-B296-C9F02D64A273}" type="slidenum">
              <a:rPr lang="en-US"/>
              <a:pPr>
                <a:defRPr/>
              </a:pPr>
              <a:t>‹#›</a:t>
            </a:fld>
            <a:endParaRPr lang="en-US" dirty="0"/>
          </a:p>
        </p:txBody>
      </p:sp>
    </p:spTree>
    <p:extLst>
      <p:ext uri="{BB962C8B-B14F-4D97-AF65-F5344CB8AC3E}">
        <p14:creationId xmlns:p14="http://schemas.microsoft.com/office/powerpoint/2010/main" val="65033875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FBBC8D65-9750-4EAC-B30A-6D1F7EC35E8A}" type="slidenum">
              <a:rPr lang="en-US"/>
              <a:pPr>
                <a:defRPr/>
              </a:pPr>
              <a:t>‹#›</a:t>
            </a:fld>
            <a:endParaRPr lang="en-US" dirty="0"/>
          </a:p>
        </p:txBody>
      </p:sp>
    </p:spTree>
    <p:extLst>
      <p:ext uri="{BB962C8B-B14F-4D97-AF65-F5344CB8AC3E}">
        <p14:creationId xmlns:p14="http://schemas.microsoft.com/office/powerpoint/2010/main" val="22780513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D9BC7CE0-CEE0-42C6-B58F-041D0FB7E5FC}" type="slidenum">
              <a:rPr lang="en-US"/>
              <a:pPr>
                <a:defRPr/>
              </a:pPr>
              <a:t>‹#›</a:t>
            </a:fld>
            <a:endParaRPr lang="en-US" dirty="0"/>
          </a:p>
        </p:txBody>
      </p:sp>
    </p:spTree>
    <p:extLst>
      <p:ext uri="{BB962C8B-B14F-4D97-AF65-F5344CB8AC3E}">
        <p14:creationId xmlns:p14="http://schemas.microsoft.com/office/powerpoint/2010/main" val="37036789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CA590542-B611-4C11-8019-BDF519C4E5F0}" type="slidenum">
              <a:rPr lang="en-US"/>
              <a:pPr>
                <a:defRPr/>
              </a:pPr>
              <a:t>‹#›</a:t>
            </a:fld>
            <a:endParaRPr lang="en-US" dirty="0"/>
          </a:p>
        </p:txBody>
      </p:sp>
    </p:spTree>
    <p:extLst>
      <p:ext uri="{BB962C8B-B14F-4D97-AF65-F5344CB8AC3E}">
        <p14:creationId xmlns:p14="http://schemas.microsoft.com/office/powerpoint/2010/main" val="246385073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9E1DD328-2322-4BEC-8044-CAD09CA11F69}" type="slidenum">
              <a:rPr lang="en-US"/>
              <a:pPr>
                <a:defRPr/>
              </a:pPr>
              <a:t>‹#›</a:t>
            </a:fld>
            <a:endParaRPr lang="en-US" dirty="0"/>
          </a:p>
        </p:txBody>
      </p:sp>
    </p:spTree>
    <p:extLst>
      <p:ext uri="{BB962C8B-B14F-4D97-AF65-F5344CB8AC3E}">
        <p14:creationId xmlns:p14="http://schemas.microsoft.com/office/powerpoint/2010/main" val="393981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F8E32FEC-499C-4FA8-A196-3980EE734E6B}" type="slidenum">
              <a:rPr lang="en-US"/>
              <a:pPr>
                <a:defRPr/>
              </a:pPr>
              <a:t>‹#›</a:t>
            </a:fld>
            <a:endParaRPr lang="en-US" dirty="0"/>
          </a:p>
        </p:txBody>
      </p:sp>
    </p:spTree>
    <p:extLst>
      <p:ext uri="{BB962C8B-B14F-4D97-AF65-F5344CB8AC3E}">
        <p14:creationId xmlns:p14="http://schemas.microsoft.com/office/powerpoint/2010/main" val="39629326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F8E32FEC-499C-4FA8-A196-3980EE734E6B}" type="slidenum">
              <a:rPr lang="en-US"/>
              <a:pPr>
                <a:defRPr/>
              </a:pPr>
              <a:t>‹#›</a:t>
            </a:fld>
            <a:endParaRPr lang="en-US" dirty="0"/>
          </a:p>
        </p:txBody>
      </p:sp>
    </p:spTree>
    <p:extLst>
      <p:ext uri="{BB962C8B-B14F-4D97-AF65-F5344CB8AC3E}">
        <p14:creationId xmlns:p14="http://schemas.microsoft.com/office/powerpoint/2010/main" val="11397416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69CCFDEB-3572-464F-B7FD-A6F43E93FCCE}" type="slidenum">
              <a:rPr lang="en-US"/>
              <a:pPr>
                <a:defRPr/>
              </a:pPr>
              <a:t>‹#›</a:t>
            </a:fld>
            <a:endParaRPr lang="en-US" dirty="0"/>
          </a:p>
        </p:txBody>
      </p:sp>
    </p:spTree>
    <p:extLst>
      <p:ext uri="{BB962C8B-B14F-4D97-AF65-F5344CB8AC3E}">
        <p14:creationId xmlns:p14="http://schemas.microsoft.com/office/powerpoint/2010/main" val="121038907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5575" y="196850"/>
            <a:ext cx="2114550" cy="6432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196850"/>
            <a:ext cx="6191250" cy="6432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dirty="0"/>
          </a:p>
          <a:p>
            <a:pPr>
              <a:defRPr/>
            </a:pPr>
            <a:fld id="{B77D25EE-6EA1-4A55-B6C7-8F30307A5C56}" type="slidenum">
              <a:rPr lang="en-US"/>
              <a:pPr>
                <a:defRPr/>
              </a:pPr>
              <a:t>‹#›</a:t>
            </a:fld>
            <a:endParaRPr lang="en-US" dirty="0"/>
          </a:p>
        </p:txBody>
      </p:sp>
    </p:spTree>
    <p:extLst>
      <p:ext uri="{BB962C8B-B14F-4D97-AF65-F5344CB8AC3E}">
        <p14:creationId xmlns:p14="http://schemas.microsoft.com/office/powerpoint/2010/main" val="27225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9.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19685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9844"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defRPr>
            </a:lvl1pPr>
          </a:lstStyle>
          <a:p>
            <a:pPr>
              <a:defRPr/>
            </a:pPr>
            <a:endParaRPr lang="en-US" dirty="0"/>
          </a:p>
          <a:p>
            <a:pPr>
              <a:defRPr/>
            </a:pPr>
            <a:fld id="{CC4E710C-FC54-4B1A-B58B-FA144714752A}" type="slidenum">
              <a:rPr lang="en-US"/>
              <a:pPr>
                <a:defRPr/>
              </a:pPr>
              <a:t>‹#›</a:t>
            </a:fld>
            <a:endParaRPr lang="en-US" dirty="0"/>
          </a:p>
        </p:txBody>
      </p:sp>
      <p:sp>
        <p:nvSpPr>
          <p:cNvPr id="419845"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t>
            </a:r>
          </a:p>
        </p:txBody>
      </p:sp>
      <p:pic>
        <p:nvPicPr>
          <p:cNvPr id="7174" name="Picture 6" descr="A4_Code_2 [Converted])pool blu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1139825"/>
            <a:ext cx="91408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1"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smtClean="0"/>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smtClean="0"/>
              <a:t>Click to edit Master text styles</a:t>
            </a:r>
          </a:p>
          <a:p>
            <a:pPr lvl="1"/>
            <a:r>
              <a:rPr lang="en-US" altLang="pt-BR" smtClean="0"/>
              <a:t>Second level</a:t>
            </a:r>
          </a:p>
          <a:p>
            <a:pPr lvl="2"/>
            <a:r>
              <a:rPr lang="en-US" altLang="pt-BR" smtClean="0"/>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25/05/2015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25/05/2015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25/05/2015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25/05/2015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25/05/2015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25/05/2015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19685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9844"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defRPr>
            </a:lvl1pPr>
          </a:lstStyle>
          <a:p>
            <a:pPr>
              <a:defRPr/>
            </a:pPr>
            <a:endParaRPr lang="en-US" dirty="0"/>
          </a:p>
          <a:p>
            <a:pPr>
              <a:defRPr/>
            </a:pPr>
            <a:fld id="{CC4E710C-FC54-4B1A-B58B-FA144714752A}" type="slidenum">
              <a:rPr lang="en-US"/>
              <a:pPr>
                <a:defRPr/>
              </a:pPr>
              <a:t>‹#›</a:t>
            </a:fld>
            <a:endParaRPr lang="en-US" dirty="0"/>
          </a:p>
        </p:txBody>
      </p:sp>
      <p:sp>
        <p:nvSpPr>
          <p:cNvPr id="419845"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buClr>
                <a:srgbClr val="000000"/>
              </a:buClr>
              <a:buFontTx/>
              <a:buNone/>
              <a:defRPr/>
            </a:pPr>
            <a:r>
              <a:rPr lang="en-US" sz="900" dirty="0">
                <a:solidFill>
                  <a:srgbClr val="000000"/>
                </a:solidFill>
              </a:rPr>
              <a:t>Copyright © 2010 Accenture All Rights Reserved. </a:t>
            </a:r>
          </a:p>
        </p:txBody>
      </p:sp>
      <p:pic>
        <p:nvPicPr>
          <p:cNvPr id="7174" name="Picture 6" descr="A4_Code_2 [Converted])pool blu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1139825"/>
            <a:ext cx="91408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20212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8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Grp="1" noChangeArrowheads="1"/>
          </p:cNvSpPr>
          <p:nvPr>
            <p:ph type="ctrTitle"/>
          </p:nvPr>
        </p:nvSpPr>
        <p:spPr>
          <a:xfrm>
            <a:off x="435220" y="4585581"/>
            <a:ext cx="7565780" cy="748419"/>
          </a:xfrm>
        </p:spPr>
        <p:txBody>
          <a:bodyPr/>
          <a:lstStyle/>
          <a:p>
            <a:pPr eaLnBrk="1" hangingPunct="1"/>
            <a:r>
              <a:rPr lang="en-US" dirty="0" smtClean="0"/>
              <a:t>Practical Java EE 5 Presentation Layer Technologies</a:t>
            </a:r>
          </a:p>
        </p:txBody>
      </p:sp>
      <p:sp>
        <p:nvSpPr>
          <p:cNvPr id="9219" name="Rectangle 13"/>
          <p:cNvSpPr>
            <a:spLocks noGrp="1" noChangeArrowheads="1"/>
          </p:cNvSpPr>
          <p:nvPr>
            <p:ph type="subTitle" idx="1"/>
          </p:nvPr>
        </p:nvSpPr>
        <p:spPr>
          <a:xfrm>
            <a:off x="457200" y="5562600"/>
            <a:ext cx="6019800" cy="307777"/>
          </a:xfrm>
        </p:spPr>
        <p:txBody>
          <a:bodyPr/>
          <a:lstStyle/>
          <a:p>
            <a:pPr eaLnBrk="1" hangingPunct="1"/>
            <a:r>
              <a:rPr lang="en-US" sz="2000" dirty="0" smtClean="0">
                <a:solidFill>
                  <a:schemeClr val="accent2"/>
                </a:solidFill>
              </a:rPr>
              <a:t>Module 5: </a:t>
            </a:r>
            <a:r>
              <a:rPr lang="fr-FR" sz="2000" dirty="0" smtClean="0">
                <a:solidFill>
                  <a:schemeClr val="accent2"/>
                </a:solidFill>
              </a:rPr>
              <a:t>Apache </a:t>
            </a:r>
            <a:r>
              <a:rPr lang="fr-FR" sz="2000" dirty="0" err="1" smtClean="0">
                <a:solidFill>
                  <a:schemeClr val="accent2"/>
                </a:solidFill>
              </a:rPr>
              <a:t>Tomcat</a:t>
            </a:r>
            <a:endParaRPr lang="en-US" sz="2000" dirty="0" smtClean="0">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24465D18-3EBC-4F75-88E0-B4C53C2BF18C}" type="slidenum">
              <a:rPr lang="en-US" sz="1000" smtClean="0">
                <a:solidFill>
                  <a:srgbClr val="000000"/>
                </a:solidFill>
              </a:rPr>
              <a:pPr/>
              <a:t>10</a:t>
            </a:fld>
            <a:endParaRPr lang="en-US" sz="1000" dirty="0" smtClean="0">
              <a:solidFill>
                <a:srgbClr val="000000"/>
              </a:solidFill>
            </a:endParaRPr>
          </a:p>
        </p:txBody>
      </p:sp>
      <p:sp>
        <p:nvSpPr>
          <p:cNvPr id="20483" name="Rectangle 41"/>
          <p:cNvSpPr>
            <a:spLocks noGrp="1" noChangeArrowheads="1"/>
          </p:cNvSpPr>
          <p:nvPr>
            <p:ph type="title"/>
          </p:nvPr>
        </p:nvSpPr>
        <p:spPr/>
        <p:txBody>
          <a:bodyPr/>
          <a:lstStyle/>
          <a:p>
            <a:pPr eaLnBrk="1" hangingPunct="1"/>
            <a:r>
              <a:rPr lang="en-US" dirty="0" err="1"/>
              <a:t>Instalação</a:t>
            </a:r>
            <a:r>
              <a:rPr lang="en-US" dirty="0"/>
              <a:t> do Tomcat (Cont.)</a:t>
            </a:r>
            <a:endParaRPr lang="en-US" dirty="0" smtClean="0"/>
          </a:p>
        </p:txBody>
      </p:sp>
      <p:sp>
        <p:nvSpPr>
          <p:cNvPr id="9" name="Rectangle 5"/>
          <p:cNvSpPr txBox="1">
            <a:spLocks noChangeArrowheads="1"/>
          </p:cNvSpPr>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a:lstStyle>
          <a:p>
            <a:pPr>
              <a:buClr>
                <a:srgbClr val="000000"/>
              </a:buClr>
            </a:pPr>
            <a:r>
              <a:rPr lang="en-US" kern="0" dirty="0" err="1" smtClean="0"/>
              <a:t>Tela</a:t>
            </a:r>
            <a:r>
              <a:rPr lang="en-US" kern="0" dirty="0" smtClean="0"/>
              <a:t> final</a:t>
            </a:r>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2" y="1752600"/>
            <a:ext cx="488632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103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DD4E930E-C33E-421E-8A9B-1C3EF4A86C68}" type="slidenum">
              <a:rPr lang="en-US" sz="1000" smtClean="0">
                <a:solidFill>
                  <a:srgbClr val="000000"/>
                </a:solidFill>
              </a:rPr>
              <a:pPr/>
              <a:t>11</a:t>
            </a:fld>
            <a:endParaRPr lang="en-US" sz="1000" dirty="0" smtClean="0">
              <a:solidFill>
                <a:srgbClr val="000000"/>
              </a:solidFill>
            </a:endParaRPr>
          </a:p>
        </p:txBody>
      </p:sp>
      <p:sp>
        <p:nvSpPr>
          <p:cNvPr id="21507" name="Rectangle 2"/>
          <p:cNvSpPr>
            <a:spLocks noGrp="1" noChangeArrowheads="1"/>
          </p:cNvSpPr>
          <p:nvPr>
            <p:ph type="body" idx="4294967295"/>
          </p:nvPr>
        </p:nvSpPr>
        <p:spPr/>
        <p:txBody>
          <a:bodyPr/>
          <a:lstStyle/>
          <a:p>
            <a:pPr marL="292100" indent="-292100">
              <a:buFontTx/>
              <a:buNone/>
            </a:pPr>
            <a:r>
              <a:rPr lang="en-US" dirty="0" err="1" smtClean="0"/>
              <a:t>Testando</a:t>
            </a:r>
            <a:r>
              <a:rPr lang="en-US" dirty="0" smtClean="0"/>
              <a:t> a </a:t>
            </a:r>
            <a:r>
              <a:rPr lang="en-US" dirty="0" err="1" smtClean="0"/>
              <a:t>instalação</a:t>
            </a:r>
            <a:r>
              <a:rPr lang="en-US" dirty="0"/>
              <a:t>: http://localhost:8080/</a:t>
            </a:r>
            <a:endParaRPr lang="en-US" dirty="0" smtClean="0"/>
          </a:p>
        </p:txBody>
      </p:sp>
      <p:sp>
        <p:nvSpPr>
          <p:cNvPr id="21508" name="Rectangle 9"/>
          <p:cNvSpPr>
            <a:spLocks noGrp="1" noChangeArrowheads="1"/>
          </p:cNvSpPr>
          <p:nvPr>
            <p:ph type="title" idx="4294967295"/>
          </p:nvPr>
        </p:nvSpPr>
        <p:spPr>
          <a:noFill/>
        </p:spPr>
        <p:txBody>
          <a:bodyPr/>
          <a:lstStyle/>
          <a:p>
            <a:pPr eaLnBrk="1" hangingPunct="1"/>
            <a:r>
              <a:rPr lang="en-US" dirty="0" err="1"/>
              <a:t>Instalação</a:t>
            </a:r>
            <a:r>
              <a:rPr lang="en-US" dirty="0"/>
              <a:t> do Tomcat (Cont.)</a:t>
            </a:r>
            <a:endParaRPr lang="en-US" dirty="0" smtClean="0"/>
          </a:p>
        </p:txBody>
      </p:sp>
      <p:pic>
        <p:nvPicPr>
          <p:cNvPr id="21509" name="Picture 7" descr="bul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6425" y="227013"/>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752600"/>
            <a:ext cx="5943599" cy="4639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845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5EB10E56-11D9-4156-9E0C-852B3DC182D4}" type="slidenum">
              <a:rPr lang="en-US" sz="1000" smtClean="0">
                <a:solidFill>
                  <a:srgbClr val="000000"/>
                </a:solidFill>
              </a:rPr>
              <a:pPr/>
              <a:t>12</a:t>
            </a:fld>
            <a:endParaRPr lang="en-US" sz="1000" dirty="0" smtClean="0">
              <a:solidFill>
                <a:srgbClr val="000000"/>
              </a:solidFill>
            </a:endParaRPr>
          </a:p>
        </p:txBody>
      </p:sp>
      <p:sp>
        <p:nvSpPr>
          <p:cNvPr id="23555" name="Rectangle 6"/>
          <p:cNvSpPr>
            <a:spLocks noGrp="1" noChangeArrowheads="1"/>
          </p:cNvSpPr>
          <p:nvPr>
            <p:ph type="title"/>
          </p:nvPr>
        </p:nvSpPr>
        <p:spPr/>
        <p:txBody>
          <a:bodyPr/>
          <a:lstStyle/>
          <a:p>
            <a:pPr eaLnBrk="1" hangingPunct="1"/>
            <a:r>
              <a:rPr lang="en-US" dirty="0" err="1"/>
              <a:t>Integração</a:t>
            </a:r>
            <a:r>
              <a:rPr lang="en-US" dirty="0"/>
              <a:t> do Tomcat com o Eclipse</a:t>
            </a:r>
            <a:endParaRPr lang="en-US" dirty="0" smtClean="0"/>
          </a:p>
        </p:txBody>
      </p:sp>
      <p:sp>
        <p:nvSpPr>
          <p:cNvPr id="23557" name="Rectangle 3"/>
          <p:cNvSpPr>
            <a:spLocks noChangeArrowheads="1"/>
          </p:cNvSpPr>
          <p:nvPr/>
        </p:nvSpPr>
        <p:spPr bwMode="auto">
          <a:xfrm>
            <a:off x="161924" y="1295400"/>
            <a:ext cx="86772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638" indent="-274638">
              <a:buClr>
                <a:srgbClr val="000000"/>
              </a:buClr>
            </a:pPr>
            <a:r>
              <a:rPr lang="pt-BR" sz="2400" dirty="0" smtClean="0">
                <a:solidFill>
                  <a:srgbClr val="000000"/>
                </a:solidFill>
              </a:rPr>
              <a:t>No Eclipse, acesse o menu </a:t>
            </a:r>
            <a:r>
              <a:rPr lang="pt-BR" sz="2400" dirty="0" err="1" smtClean="0">
                <a:solidFill>
                  <a:srgbClr val="000000"/>
                </a:solidFill>
              </a:rPr>
              <a:t>Window</a:t>
            </a:r>
            <a:r>
              <a:rPr lang="pt-BR" sz="2400" dirty="0" smtClean="0">
                <a:solidFill>
                  <a:srgbClr val="000000"/>
                </a:solidFill>
              </a:rPr>
              <a:t> -&gt; </a:t>
            </a:r>
            <a:r>
              <a:rPr lang="pt-BR" sz="2400" dirty="0" err="1" smtClean="0">
                <a:solidFill>
                  <a:srgbClr val="000000"/>
                </a:solidFill>
              </a:rPr>
              <a:t>Preferences</a:t>
            </a:r>
            <a:r>
              <a:rPr lang="pt-BR" sz="2400" dirty="0">
                <a:solidFill>
                  <a:srgbClr val="000000"/>
                </a:solidFill>
              </a:rPr>
              <a:t/>
            </a:r>
            <a:br>
              <a:rPr lang="pt-BR" sz="2400" dirty="0">
                <a:solidFill>
                  <a:srgbClr val="000000"/>
                </a:solidFill>
              </a:rPr>
            </a:br>
            <a:endParaRPr lang="en-US" sz="2200" dirty="0">
              <a:solidFill>
                <a:srgbClr val="000000"/>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606742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059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422B278A-9DB3-4AED-ADC9-666B63533F5F}" type="slidenum">
              <a:rPr lang="en-US" sz="1000" smtClean="0">
                <a:solidFill>
                  <a:srgbClr val="000000"/>
                </a:solidFill>
              </a:rPr>
              <a:pPr/>
              <a:t>13</a:t>
            </a:fld>
            <a:endParaRPr lang="en-US" sz="1000" dirty="0" smtClean="0">
              <a:solidFill>
                <a:srgbClr val="000000"/>
              </a:solidFill>
            </a:endParaRPr>
          </a:p>
        </p:txBody>
      </p:sp>
      <p:sp>
        <p:nvSpPr>
          <p:cNvPr id="24579" name="Rectangle 82"/>
          <p:cNvSpPr>
            <a:spLocks noGrp="1" noChangeArrowheads="1"/>
          </p:cNvSpPr>
          <p:nvPr>
            <p:ph type="title" idx="4294967295"/>
          </p:nvPr>
        </p:nvSpPr>
        <p:spPr>
          <a:xfrm>
            <a:off x="304800" y="196850"/>
            <a:ext cx="8839200" cy="914400"/>
          </a:xfrm>
        </p:spPr>
        <p:txBody>
          <a:bodyPr/>
          <a:lstStyle/>
          <a:p>
            <a:pPr eaLnBrk="1" hangingPunct="1"/>
            <a:r>
              <a:rPr lang="en-US" dirty="0" err="1"/>
              <a:t>Integração</a:t>
            </a:r>
            <a:r>
              <a:rPr lang="en-US" dirty="0"/>
              <a:t> do Tomcat com o </a:t>
            </a:r>
            <a:r>
              <a:rPr lang="en-US" dirty="0" smtClean="0"/>
              <a:t>Eclipse (Cont.)</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92899"/>
            <a:ext cx="5572125" cy="4909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216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E3BE0FEA-9404-4FC0-9CC3-2A5F72AE67DB}" type="slidenum">
              <a:rPr lang="en-US" sz="1000" smtClean="0">
                <a:solidFill>
                  <a:srgbClr val="000000"/>
                </a:solidFill>
              </a:rPr>
              <a:pPr/>
              <a:t>14</a:t>
            </a:fld>
            <a:endParaRPr lang="en-US" sz="1000" dirty="0" smtClean="0">
              <a:solidFill>
                <a:srgbClr val="000000"/>
              </a:solidFill>
            </a:endParaRPr>
          </a:p>
        </p:txBody>
      </p:sp>
      <p:sp>
        <p:nvSpPr>
          <p:cNvPr id="25603" name="Rectangle 5"/>
          <p:cNvSpPr>
            <a:spLocks noGrp="1" noChangeArrowheads="1"/>
          </p:cNvSpPr>
          <p:nvPr>
            <p:ph type="title"/>
          </p:nvPr>
        </p:nvSpPr>
        <p:spPr>
          <a:xfrm>
            <a:off x="304800" y="196850"/>
            <a:ext cx="8686800" cy="914400"/>
          </a:xfrm>
        </p:spPr>
        <p:txBody>
          <a:bodyPr/>
          <a:lstStyle/>
          <a:p>
            <a:pPr eaLnBrk="1" hangingPunct="1"/>
            <a:r>
              <a:rPr lang="en-US" dirty="0" err="1"/>
              <a:t>Integração</a:t>
            </a:r>
            <a:r>
              <a:rPr lang="en-US" dirty="0"/>
              <a:t> do Tomcat com o Eclipse (Cont.)</a:t>
            </a:r>
            <a:endParaRPr lang="en-US" dirty="0" smtClean="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500062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540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0B4A0260-A5B4-47CF-8698-4A2EC4BECBE6}" type="slidenum">
              <a:rPr lang="en-US" sz="1000" smtClean="0">
                <a:solidFill>
                  <a:srgbClr val="000000"/>
                </a:solidFill>
              </a:rPr>
              <a:pPr/>
              <a:t>15</a:t>
            </a:fld>
            <a:endParaRPr lang="en-US" sz="1000" dirty="0" smtClean="0">
              <a:solidFill>
                <a:srgbClr val="000000"/>
              </a:solidFill>
            </a:endParaRPr>
          </a:p>
        </p:txBody>
      </p:sp>
      <p:sp>
        <p:nvSpPr>
          <p:cNvPr id="26628" name="Rectangle 6"/>
          <p:cNvSpPr>
            <a:spLocks noGrp="1" noChangeArrowheads="1"/>
          </p:cNvSpPr>
          <p:nvPr>
            <p:ph type="body" idx="1"/>
          </p:nvPr>
        </p:nvSpPr>
        <p:spPr>
          <a:xfrm>
            <a:off x="161924" y="1295400"/>
            <a:ext cx="8753475" cy="5334000"/>
          </a:xfrm>
        </p:spPr>
        <p:txBody>
          <a:bodyPr/>
          <a:lstStyle/>
          <a:p>
            <a:pPr eaLnBrk="1" hangingPunct="1"/>
            <a:r>
              <a:rPr lang="en-US" altLang="ja-JP" dirty="0" smtClean="0">
                <a:ea typeface="MS PGothic" pitchFamily="34" charset="-128"/>
              </a:rPr>
              <a:t>Aponte para o </a:t>
            </a:r>
            <a:r>
              <a:rPr lang="en-US" altLang="ja-JP" dirty="0" err="1" smtClean="0">
                <a:ea typeface="MS PGothic" pitchFamily="34" charset="-128"/>
              </a:rPr>
              <a:t>diretório</a:t>
            </a:r>
            <a:r>
              <a:rPr lang="en-US" altLang="ja-JP" dirty="0" smtClean="0">
                <a:ea typeface="MS PGothic" pitchFamily="34" charset="-128"/>
              </a:rPr>
              <a:t> </a:t>
            </a:r>
            <a:r>
              <a:rPr lang="en-US" altLang="ja-JP" dirty="0" err="1" smtClean="0">
                <a:ea typeface="MS PGothic" pitchFamily="34" charset="-128"/>
              </a:rPr>
              <a:t>onde</a:t>
            </a:r>
            <a:r>
              <a:rPr lang="en-US" altLang="ja-JP" dirty="0" smtClean="0">
                <a:ea typeface="MS PGothic" pitchFamily="34" charset="-128"/>
              </a:rPr>
              <a:t> o tomcat </a:t>
            </a:r>
            <a:r>
              <a:rPr lang="en-US" altLang="ja-JP" dirty="0" err="1" smtClean="0">
                <a:ea typeface="MS PGothic" pitchFamily="34" charset="-128"/>
              </a:rPr>
              <a:t>foi</a:t>
            </a:r>
            <a:r>
              <a:rPr lang="en-US" altLang="ja-JP" dirty="0" smtClean="0">
                <a:ea typeface="MS PGothic" pitchFamily="34" charset="-128"/>
              </a:rPr>
              <a:t> </a:t>
            </a:r>
            <a:r>
              <a:rPr lang="en-US" altLang="ja-JP" dirty="0" err="1" smtClean="0">
                <a:ea typeface="MS PGothic" pitchFamily="34" charset="-128"/>
              </a:rPr>
              <a:t>instalado</a:t>
            </a:r>
            <a:r>
              <a:rPr lang="en-US" altLang="ja-JP" dirty="0" smtClean="0">
                <a:ea typeface="MS PGothic" pitchFamily="34" charset="-128"/>
              </a:rPr>
              <a:t>.</a:t>
            </a:r>
          </a:p>
          <a:p>
            <a:pPr eaLnBrk="1" hangingPunct="1"/>
            <a:endParaRPr lang="en-US"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28800"/>
            <a:ext cx="4543425" cy="4777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5"/>
          <p:cNvSpPr>
            <a:spLocks noGrp="1" noChangeArrowheads="1"/>
          </p:cNvSpPr>
          <p:nvPr>
            <p:ph type="title"/>
          </p:nvPr>
        </p:nvSpPr>
        <p:spPr>
          <a:xfrm>
            <a:off x="304800" y="196850"/>
            <a:ext cx="8686800" cy="914400"/>
          </a:xfrm>
        </p:spPr>
        <p:txBody>
          <a:bodyPr/>
          <a:lstStyle/>
          <a:p>
            <a:pPr eaLnBrk="1" hangingPunct="1"/>
            <a:r>
              <a:rPr lang="en-US" dirty="0" err="1"/>
              <a:t>Integração</a:t>
            </a:r>
            <a:r>
              <a:rPr lang="en-US" dirty="0"/>
              <a:t> do Tomcat com o Eclipse (Cont.)</a:t>
            </a:r>
            <a:endParaRPr lang="en-US" dirty="0" smtClean="0"/>
          </a:p>
        </p:txBody>
      </p:sp>
    </p:spTree>
    <p:extLst>
      <p:ext uri="{BB962C8B-B14F-4D97-AF65-F5344CB8AC3E}">
        <p14:creationId xmlns:p14="http://schemas.microsoft.com/office/powerpoint/2010/main" val="4092991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DA6AFEC7-C989-4A4D-A05A-100DB6233EF4}" type="slidenum">
              <a:rPr lang="en-US" sz="1000" smtClean="0">
                <a:solidFill>
                  <a:srgbClr val="000000"/>
                </a:solidFill>
              </a:rPr>
              <a:pPr/>
              <a:t>16</a:t>
            </a:fld>
            <a:endParaRPr lang="en-US" sz="1000" dirty="0" smtClean="0">
              <a:solidFill>
                <a:srgbClr val="000000"/>
              </a:solidFill>
            </a:endParaRPr>
          </a:p>
        </p:txBody>
      </p:sp>
      <p:sp>
        <p:nvSpPr>
          <p:cNvPr id="21" name="Rectangle 5"/>
          <p:cNvSpPr>
            <a:spLocks noGrp="1" noChangeArrowheads="1"/>
          </p:cNvSpPr>
          <p:nvPr>
            <p:ph type="title"/>
          </p:nvPr>
        </p:nvSpPr>
        <p:spPr>
          <a:xfrm>
            <a:off x="304800" y="196850"/>
            <a:ext cx="8686800" cy="914400"/>
          </a:xfrm>
        </p:spPr>
        <p:txBody>
          <a:bodyPr/>
          <a:lstStyle/>
          <a:p>
            <a:pPr eaLnBrk="1" hangingPunct="1"/>
            <a:r>
              <a:rPr lang="en-US" dirty="0" err="1"/>
              <a:t>Integração</a:t>
            </a:r>
            <a:r>
              <a:rPr lang="en-US" dirty="0"/>
              <a:t> do Tomcat com o Eclipse (Cont.)</a:t>
            </a:r>
            <a:endParaRPr lang="en-US" dirty="0" smtClean="0"/>
          </a:p>
        </p:txBody>
      </p:sp>
      <p:sp>
        <p:nvSpPr>
          <p:cNvPr id="22" name="Rectangle 6"/>
          <p:cNvSpPr txBox="1">
            <a:spLocks noChangeArrowheads="1"/>
          </p:cNvSpPr>
          <p:nvPr/>
        </p:nvSpPr>
        <p:spPr bwMode="auto">
          <a:xfrm>
            <a:off x="161924" y="1295400"/>
            <a:ext cx="87534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a:lstStyle>
          <a:p>
            <a:pPr eaLnBrk="1" hangingPunct="1">
              <a:buClr>
                <a:srgbClr val="000000"/>
              </a:buClr>
            </a:pPr>
            <a:r>
              <a:rPr lang="en-US" altLang="ja-JP" kern="0" dirty="0" smtClean="0">
                <a:ea typeface="MS PGothic" pitchFamily="34" charset="-128"/>
              </a:rPr>
              <a:t>Para </a:t>
            </a:r>
            <a:r>
              <a:rPr lang="en-US" altLang="ja-JP" kern="0" dirty="0" err="1" smtClean="0">
                <a:ea typeface="MS PGothic" pitchFamily="34" charset="-128"/>
              </a:rPr>
              <a:t>testar</a:t>
            </a:r>
            <a:r>
              <a:rPr lang="en-US" altLang="ja-JP" kern="0" dirty="0" smtClean="0">
                <a:ea typeface="MS PGothic" pitchFamily="34" charset="-128"/>
              </a:rPr>
              <a:t> a </a:t>
            </a:r>
            <a:r>
              <a:rPr lang="en-US" altLang="ja-JP" kern="0" dirty="0" err="1" smtClean="0">
                <a:ea typeface="MS PGothic" pitchFamily="34" charset="-128"/>
              </a:rPr>
              <a:t>instalação</a:t>
            </a:r>
            <a:r>
              <a:rPr lang="en-US" altLang="ja-JP" kern="0" dirty="0" smtClean="0">
                <a:ea typeface="MS PGothic" pitchFamily="34" charset="-128"/>
              </a:rPr>
              <a:t>, </a:t>
            </a:r>
            <a:r>
              <a:rPr lang="en-US" altLang="ja-JP" kern="0" dirty="0" err="1" smtClean="0">
                <a:ea typeface="MS PGothic" pitchFamily="34" charset="-128"/>
              </a:rPr>
              <a:t>primeiro</a:t>
            </a:r>
            <a:r>
              <a:rPr lang="en-US" altLang="ja-JP" kern="0" dirty="0" smtClean="0">
                <a:ea typeface="MS PGothic" pitchFamily="34" charset="-128"/>
              </a:rPr>
              <a:t> é </a:t>
            </a:r>
            <a:r>
              <a:rPr lang="en-US" altLang="ja-JP" kern="0" dirty="0" err="1" smtClean="0">
                <a:ea typeface="MS PGothic" pitchFamily="34" charset="-128"/>
              </a:rPr>
              <a:t>necessário</a:t>
            </a:r>
            <a:r>
              <a:rPr lang="en-US" altLang="ja-JP" kern="0" dirty="0" smtClean="0">
                <a:ea typeface="MS PGothic" pitchFamily="34" charset="-128"/>
              </a:rPr>
              <a:t> </a:t>
            </a:r>
            <a:r>
              <a:rPr lang="en-US" altLang="ja-JP" kern="0" dirty="0" err="1" smtClean="0">
                <a:ea typeface="MS PGothic" pitchFamily="34" charset="-128"/>
              </a:rPr>
              <a:t>parar</a:t>
            </a:r>
            <a:r>
              <a:rPr lang="en-US" altLang="ja-JP" kern="0" dirty="0" smtClean="0">
                <a:ea typeface="MS PGothic" pitchFamily="34" charset="-128"/>
              </a:rPr>
              <a:t> o </a:t>
            </a:r>
            <a:r>
              <a:rPr lang="en-US" altLang="ja-JP" kern="0" dirty="0" err="1" smtClean="0">
                <a:ea typeface="MS PGothic" pitchFamily="34" charset="-128"/>
              </a:rPr>
              <a:t>serviço</a:t>
            </a:r>
            <a:r>
              <a:rPr lang="en-US" altLang="ja-JP" kern="0" dirty="0" smtClean="0">
                <a:ea typeface="MS PGothic" pitchFamily="34" charset="-128"/>
              </a:rPr>
              <a:t> </a:t>
            </a:r>
            <a:r>
              <a:rPr lang="en-US" altLang="ja-JP" kern="0" dirty="0" err="1" smtClean="0">
                <a:ea typeface="MS PGothic" pitchFamily="34" charset="-128"/>
              </a:rPr>
              <a:t>que</a:t>
            </a:r>
            <a:r>
              <a:rPr lang="en-US" altLang="ja-JP" kern="0" dirty="0" smtClean="0">
                <a:ea typeface="MS PGothic" pitchFamily="34" charset="-128"/>
              </a:rPr>
              <a:t> </a:t>
            </a:r>
            <a:r>
              <a:rPr lang="en-US" altLang="ja-JP" kern="0" dirty="0" err="1" smtClean="0">
                <a:ea typeface="MS PGothic" pitchFamily="34" charset="-128"/>
              </a:rPr>
              <a:t>esta</a:t>
            </a:r>
            <a:r>
              <a:rPr lang="en-US" altLang="ja-JP" kern="0" dirty="0" smtClean="0">
                <a:ea typeface="MS PGothic" pitchFamily="34" charset="-128"/>
              </a:rPr>
              <a:t> </a:t>
            </a:r>
            <a:r>
              <a:rPr lang="en-US" altLang="ja-JP" kern="0" dirty="0" err="1" smtClean="0">
                <a:ea typeface="MS PGothic" pitchFamily="34" charset="-128"/>
              </a:rPr>
              <a:t>rodando</a:t>
            </a:r>
            <a:r>
              <a:rPr lang="en-US" altLang="ja-JP" kern="0" dirty="0" smtClean="0">
                <a:ea typeface="MS PGothic" pitchFamily="34" charset="-128"/>
              </a:rPr>
              <a:t> no windows, </a:t>
            </a:r>
            <a:r>
              <a:rPr lang="en-US" altLang="ja-JP" kern="0" dirty="0" err="1" smtClean="0">
                <a:ea typeface="MS PGothic" pitchFamily="34" charset="-128"/>
              </a:rPr>
              <a:t>caso</a:t>
            </a:r>
            <a:r>
              <a:rPr lang="en-US" altLang="ja-JP" kern="0" dirty="0" smtClean="0">
                <a:ea typeface="MS PGothic" pitchFamily="34" charset="-128"/>
              </a:rPr>
              <a:t> </a:t>
            </a:r>
            <a:r>
              <a:rPr lang="en-US" altLang="ja-JP" kern="0" dirty="0" err="1" smtClean="0">
                <a:ea typeface="MS PGothic" pitchFamily="34" charset="-128"/>
              </a:rPr>
              <a:t>contrário</a:t>
            </a:r>
            <a:r>
              <a:rPr lang="en-US" altLang="ja-JP" kern="0" dirty="0" smtClean="0">
                <a:ea typeface="MS PGothic" pitchFamily="34" charset="-128"/>
              </a:rPr>
              <a:t>, </a:t>
            </a:r>
            <a:r>
              <a:rPr lang="en-US" altLang="ja-JP" kern="0" dirty="0" err="1" smtClean="0">
                <a:ea typeface="MS PGothic" pitchFamily="34" charset="-128"/>
              </a:rPr>
              <a:t>dará</a:t>
            </a:r>
            <a:r>
              <a:rPr lang="en-US" altLang="ja-JP" kern="0" dirty="0" smtClean="0">
                <a:ea typeface="MS PGothic" pitchFamily="34" charset="-128"/>
              </a:rPr>
              <a:t> um </a:t>
            </a:r>
            <a:r>
              <a:rPr lang="en-US" altLang="ja-JP" kern="0" dirty="0" err="1" smtClean="0">
                <a:ea typeface="MS PGothic" pitchFamily="34" charset="-128"/>
              </a:rPr>
              <a:t>erro</a:t>
            </a:r>
            <a:r>
              <a:rPr lang="en-US" altLang="ja-JP" kern="0" dirty="0" smtClean="0">
                <a:ea typeface="MS PGothic" pitchFamily="34" charset="-128"/>
              </a:rPr>
              <a:t> </a:t>
            </a:r>
            <a:r>
              <a:rPr lang="en-US" altLang="ja-JP" kern="0" dirty="0" err="1" smtClean="0">
                <a:ea typeface="MS PGothic" pitchFamily="34" charset="-128"/>
              </a:rPr>
              <a:t>informando</a:t>
            </a:r>
            <a:r>
              <a:rPr lang="en-US" altLang="ja-JP" kern="0" dirty="0" smtClean="0">
                <a:ea typeface="MS PGothic" pitchFamily="34" charset="-128"/>
              </a:rPr>
              <a:t> </a:t>
            </a:r>
            <a:r>
              <a:rPr lang="en-US" altLang="ja-JP" kern="0" dirty="0" err="1" smtClean="0">
                <a:ea typeface="MS PGothic" pitchFamily="34" charset="-128"/>
              </a:rPr>
              <a:t>que</a:t>
            </a:r>
            <a:r>
              <a:rPr lang="en-US" altLang="ja-JP" kern="0" dirty="0" smtClean="0">
                <a:ea typeface="MS PGothic" pitchFamily="34" charset="-128"/>
              </a:rPr>
              <a:t> a porta </a:t>
            </a:r>
            <a:r>
              <a:rPr lang="en-US" altLang="ja-JP" kern="0" dirty="0" err="1" smtClean="0">
                <a:ea typeface="MS PGothic" pitchFamily="34" charset="-128"/>
              </a:rPr>
              <a:t>já</a:t>
            </a:r>
            <a:r>
              <a:rPr lang="en-US" altLang="ja-JP" kern="0" dirty="0" smtClean="0">
                <a:ea typeface="MS PGothic" pitchFamily="34" charset="-128"/>
              </a:rPr>
              <a:t> </a:t>
            </a:r>
            <a:r>
              <a:rPr lang="en-US" altLang="ja-JP" kern="0" dirty="0" err="1" smtClean="0">
                <a:ea typeface="MS PGothic" pitchFamily="34" charset="-128"/>
              </a:rPr>
              <a:t>esta</a:t>
            </a:r>
            <a:r>
              <a:rPr lang="en-US" altLang="ja-JP" kern="0" dirty="0" smtClean="0">
                <a:ea typeface="MS PGothic" pitchFamily="34" charset="-128"/>
              </a:rPr>
              <a:t> </a:t>
            </a:r>
            <a:r>
              <a:rPr lang="en-US" altLang="ja-JP" kern="0" dirty="0" err="1" smtClean="0">
                <a:ea typeface="MS PGothic" pitchFamily="34" charset="-128"/>
              </a:rPr>
              <a:t>sendo</a:t>
            </a:r>
            <a:r>
              <a:rPr lang="en-US" altLang="ja-JP" kern="0" dirty="0" smtClean="0">
                <a:ea typeface="MS PGothic" pitchFamily="34" charset="-128"/>
              </a:rPr>
              <a:t> </a:t>
            </a:r>
            <a:r>
              <a:rPr lang="en-US" altLang="ja-JP" kern="0" dirty="0" err="1" smtClean="0">
                <a:ea typeface="MS PGothic" pitchFamily="34" charset="-128"/>
              </a:rPr>
              <a:t>utilizada</a:t>
            </a:r>
            <a:r>
              <a:rPr lang="en-US" altLang="ja-JP" kern="0" dirty="0" smtClean="0">
                <a:ea typeface="MS PGothic" pitchFamily="34" charset="-128"/>
              </a:rPr>
              <a:t>.</a:t>
            </a:r>
          </a:p>
          <a:p>
            <a:pPr eaLnBrk="1" hangingPunct="1">
              <a:buClr>
                <a:srgbClr val="000000"/>
              </a:buClr>
            </a:pPr>
            <a:r>
              <a:rPr lang="en-US" altLang="ja-JP" kern="0" dirty="0" smtClean="0">
                <a:ea typeface="MS PGothic" pitchFamily="34" charset="-128"/>
              </a:rPr>
              <a:t>Rode o Monitor Tomcat, e </a:t>
            </a:r>
            <a:r>
              <a:rPr lang="en-US" altLang="ja-JP" kern="0" dirty="0" err="1" smtClean="0">
                <a:ea typeface="MS PGothic" pitchFamily="34" charset="-128"/>
              </a:rPr>
              <a:t>verifique</a:t>
            </a:r>
            <a:r>
              <a:rPr lang="en-US" altLang="ja-JP" kern="0" dirty="0" smtClean="0">
                <a:ea typeface="MS PGothic" pitchFamily="34" charset="-128"/>
              </a:rPr>
              <a:t> se o </a:t>
            </a:r>
            <a:r>
              <a:rPr lang="en-US" altLang="ja-JP" kern="0" dirty="0" err="1" smtClean="0">
                <a:ea typeface="MS PGothic" pitchFamily="34" charset="-128"/>
              </a:rPr>
              <a:t>serviço</a:t>
            </a:r>
            <a:r>
              <a:rPr lang="en-US" altLang="ja-JP" kern="0" dirty="0" smtClean="0">
                <a:ea typeface="MS PGothic" pitchFamily="34" charset="-128"/>
              </a:rPr>
              <a:t> </a:t>
            </a:r>
            <a:r>
              <a:rPr lang="en-US" altLang="ja-JP" kern="0" dirty="0" err="1" smtClean="0">
                <a:ea typeface="MS PGothic" pitchFamily="34" charset="-128"/>
              </a:rPr>
              <a:t>esta</a:t>
            </a:r>
            <a:r>
              <a:rPr lang="en-US" altLang="ja-JP" kern="0" dirty="0" smtClean="0">
                <a:ea typeface="MS PGothic" pitchFamily="34" charset="-128"/>
              </a:rPr>
              <a:t> </a:t>
            </a:r>
            <a:r>
              <a:rPr lang="en-US" altLang="ja-JP" kern="0" dirty="0" err="1" smtClean="0">
                <a:ea typeface="MS PGothic" pitchFamily="34" charset="-128"/>
              </a:rPr>
              <a:t>parado</a:t>
            </a:r>
            <a:endParaRPr lang="en-US" altLang="ja-JP" kern="0" dirty="0" smtClean="0">
              <a:ea typeface="MS PGothic" pitchFamily="34" charset="-128"/>
            </a:endParaRPr>
          </a:p>
          <a:p>
            <a:pPr marL="0" indent="0" eaLnBrk="1" hangingPunct="1">
              <a:buClr>
                <a:srgbClr val="000000"/>
              </a:buClr>
              <a:buFontTx/>
              <a:buNone/>
            </a:pPr>
            <a:endParaRPr lang="en-US" kern="0" dirty="0" smtClean="0"/>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2124076" cy="3733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772229"/>
            <a:ext cx="40576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784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DA6AFEC7-C989-4A4D-A05A-100DB6233EF4}" type="slidenum">
              <a:rPr lang="en-US" sz="1000" smtClean="0">
                <a:solidFill>
                  <a:srgbClr val="000000"/>
                </a:solidFill>
              </a:rPr>
              <a:pPr/>
              <a:t>17</a:t>
            </a:fld>
            <a:endParaRPr lang="en-US" sz="1000" dirty="0" smtClean="0">
              <a:solidFill>
                <a:srgbClr val="000000"/>
              </a:solidFill>
            </a:endParaRPr>
          </a:p>
        </p:txBody>
      </p:sp>
      <p:sp>
        <p:nvSpPr>
          <p:cNvPr id="21" name="Rectangle 5"/>
          <p:cNvSpPr>
            <a:spLocks noGrp="1" noChangeArrowheads="1"/>
          </p:cNvSpPr>
          <p:nvPr>
            <p:ph type="title"/>
          </p:nvPr>
        </p:nvSpPr>
        <p:spPr>
          <a:xfrm>
            <a:off x="304800" y="196850"/>
            <a:ext cx="8686800" cy="914400"/>
          </a:xfrm>
        </p:spPr>
        <p:txBody>
          <a:bodyPr/>
          <a:lstStyle/>
          <a:p>
            <a:pPr eaLnBrk="1" hangingPunct="1"/>
            <a:r>
              <a:rPr lang="en-US" dirty="0" err="1"/>
              <a:t>Integração</a:t>
            </a:r>
            <a:r>
              <a:rPr lang="en-US" dirty="0"/>
              <a:t> do Tomcat com o Eclipse (Cont.)</a:t>
            </a:r>
            <a:endParaRPr lang="en-US" dirty="0" smtClean="0"/>
          </a:p>
        </p:txBody>
      </p:sp>
      <p:sp>
        <p:nvSpPr>
          <p:cNvPr id="22" name="Rectangle 6"/>
          <p:cNvSpPr txBox="1">
            <a:spLocks noChangeArrowheads="1"/>
          </p:cNvSpPr>
          <p:nvPr/>
        </p:nvSpPr>
        <p:spPr bwMode="auto">
          <a:xfrm>
            <a:off x="161924" y="1295400"/>
            <a:ext cx="87534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a:lstStyle>
          <a:p>
            <a:pPr eaLnBrk="1" hangingPunct="1">
              <a:buClr>
                <a:srgbClr val="000000"/>
              </a:buClr>
            </a:pPr>
            <a:r>
              <a:rPr lang="en-US" altLang="ja-JP" kern="0" dirty="0" smtClean="0">
                <a:ea typeface="MS PGothic" pitchFamily="34" charset="-128"/>
              </a:rPr>
              <a:t>Para </a:t>
            </a:r>
            <a:r>
              <a:rPr lang="en-US" altLang="ja-JP" kern="0" dirty="0" err="1" smtClean="0">
                <a:ea typeface="MS PGothic" pitchFamily="34" charset="-128"/>
              </a:rPr>
              <a:t>testar</a:t>
            </a:r>
            <a:r>
              <a:rPr lang="en-US" altLang="ja-JP" kern="0" dirty="0" smtClean="0">
                <a:ea typeface="MS PGothic" pitchFamily="34" charset="-128"/>
              </a:rPr>
              <a:t> a </a:t>
            </a:r>
            <a:r>
              <a:rPr lang="en-US" altLang="ja-JP" kern="0" dirty="0" err="1" smtClean="0">
                <a:ea typeface="MS PGothic" pitchFamily="34" charset="-128"/>
              </a:rPr>
              <a:t>instalação</a:t>
            </a:r>
            <a:r>
              <a:rPr lang="en-US" altLang="ja-JP" kern="0" dirty="0" smtClean="0">
                <a:ea typeface="MS PGothic" pitchFamily="34" charset="-128"/>
              </a:rPr>
              <a:t>, </a:t>
            </a:r>
            <a:r>
              <a:rPr lang="en-US" altLang="ja-JP" kern="0" dirty="0" err="1" smtClean="0">
                <a:ea typeface="MS PGothic" pitchFamily="34" charset="-128"/>
              </a:rPr>
              <a:t>na</a:t>
            </a:r>
            <a:r>
              <a:rPr lang="en-US" altLang="ja-JP" kern="0" dirty="0" smtClean="0">
                <a:ea typeface="MS PGothic" pitchFamily="34" charset="-128"/>
              </a:rPr>
              <a:t> aba Servers, clique no start</a:t>
            </a:r>
          </a:p>
          <a:p>
            <a:pPr eaLnBrk="1" hangingPunct="1">
              <a:buClr>
                <a:srgbClr val="000000"/>
              </a:buClr>
            </a:pPr>
            <a:endParaRPr lang="en-US" altLang="ja-JP" kern="0" dirty="0">
              <a:ea typeface="MS PGothic" pitchFamily="34" charset="-128"/>
            </a:endParaRPr>
          </a:p>
          <a:p>
            <a:pPr eaLnBrk="1" hangingPunct="1">
              <a:buClr>
                <a:srgbClr val="000000"/>
              </a:buClr>
            </a:pPr>
            <a:endParaRPr lang="en-US" altLang="ja-JP" kern="0" dirty="0" smtClean="0">
              <a:ea typeface="MS PGothic" pitchFamily="34" charset="-128"/>
            </a:endParaRPr>
          </a:p>
          <a:p>
            <a:pPr eaLnBrk="1" hangingPunct="1">
              <a:buClr>
                <a:srgbClr val="000000"/>
              </a:buClr>
            </a:pPr>
            <a:endParaRPr lang="en-US" altLang="ja-JP" kern="0" dirty="0">
              <a:ea typeface="MS PGothic" pitchFamily="34" charset="-128"/>
            </a:endParaRPr>
          </a:p>
          <a:p>
            <a:pPr eaLnBrk="1" hangingPunct="1">
              <a:buClr>
                <a:srgbClr val="000000"/>
              </a:buClr>
            </a:pPr>
            <a:r>
              <a:rPr lang="en-US" altLang="ja-JP" kern="0" dirty="0" smtClean="0">
                <a:ea typeface="MS PGothic" pitchFamily="34" charset="-128"/>
              </a:rPr>
              <a:t>O tomcat </a:t>
            </a:r>
            <a:r>
              <a:rPr lang="en-US" altLang="ja-JP" kern="0" dirty="0" err="1" smtClean="0">
                <a:ea typeface="MS PGothic" pitchFamily="34" charset="-128"/>
              </a:rPr>
              <a:t>será</a:t>
            </a:r>
            <a:r>
              <a:rPr lang="en-US" altLang="ja-JP" kern="0" dirty="0" smtClean="0">
                <a:ea typeface="MS PGothic" pitchFamily="34" charset="-128"/>
              </a:rPr>
              <a:t> </a:t>
            </a:r>
            <a:r>
              <a:rPr lang="en-US" altLang="ja-JP" kern="0" dirty="0" err="1" smtClean="0">
                <a:ea typeface="MS PGothic" pitchFamily="34" charset="-128"/>
              </a:rPr>
              <a:t>executado</a:t>
            </a:r>
            <a:endParaRPr lang="en-US" altLang="ja-JP" kern="0" dirty="0" smtClean="0">
              <a:ea typeface="MS PGothic" pitchFamily="34" charset="-128"/>
            </a:endParaRPr>
          </a:p>
          <a:p>
            <a:pPr marL="0" indent="0" eaLnBrk="1" hangingPunct="1">
              <a:buClr>
                <a:srgbClr val="000000"/>
              </a:buClr>
              <a:buFontTx/>
              <a:buNone/>
            </a:pPr>
            <a:endParaRPr lang="en-US" kern="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728560"/>
            <a:ext cx="84582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4" y="3581400"/>
            <a:ext cx="84582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188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6FF0B6F9-7105-4E7A-AC33-8B14E4B9FA1F}" type="slidenum">
              <a:rPr lang="en-US" sz="1000" smtClean="0">
                <a:solidFill>
                  <a:srgbClr val="000000"/>
                </a:solidFill>
              </a:rPr>
              <a:pPr/>
              <a:t>2</a:t>
            </a:fld>
            <a:endParaRPr lang="en-US" sz="1000" dirty="0" smtClean="0">
              <a:solidFill>
                <a:srgbClr val="000000"/>
              </a:solidFill>
            </a:endParaRPr>
          </a:p>
        </p:txBody>
      </p:sp>
      <p:sp>
        <p:nvSpPr>
          <p:cNvPr id="12291" name="Rectangle 4"/>
          <p:cNvSpPr>
            <a:spLocks noGrp="1" noChangeArrowheads="1"/>
          </p:cNvSpPr>
          <p:nvPr>
            <p:ph type="title"/>
          </p:nvPr>
        </p:nvSpPr>
        <p:spPr/>
        <p:txBody>
          <a:bodyPr/>
          <a:lstStyle/>
          <a:p>
            <a:pPr eaLnBrk="1" hangingPunct="1"/>
            <a:r>
              <a:rPr lang="en-US" dirty="0" err="1" smtClean="0"/>
              <a:t>Objetivos</a:t>
            </a:r>
            <a:r>
              <a:rPr lang="en-US" dirty="0" smtClean="0"/>
              <a:t> do </a:t>
            </a:r>
            <a:r>
              <a:rPr lang="en-US" dirty="0" err="1" smtClean="0"/>
              <a:t>Módulo</a:t>
            </a:r>
            <a:endParaRPr lang="en-US" dirty="0" smtClean="0"/>
          </a:p>
        </p:txBody>
      </p:sp>
      <p:sp>
        <p:nvSpPr>
          <p:cNvPr id="12292" name="Rectangle 5"/>
          <p:cNvSpPr>
            <a:spLocks noGrp="1" noChangeArrowheads="1"/>
          </p:cNvSpPr>
          <p:nvPr>
            <p:ph type="body" idx="1"/>
          </p:nvPr>
        </p:nvSpPr>
        <p:spPr>
          <a:xfrm>
            <a:off x="161925" y="1295400"/>
            <a:ext cx="5857875" cy="5334000"/>
          </a:xfrm>
        </p:spPr>
        <p:txBody>
          <a:bodyPr/>
          <a:lstStyle/>
          <a:p>
            <a:pPr eaLnBrk="1" hangingPunct="1"/>
            <a:r>
              <a:rPr lang="en-US" dirty="0" err="1" smtClean="0"/>
              <a:t>Ao</a:t>
            </a:r>
            <a:r>
              <a:rPr lang="en-US" dirty="0" smtClean="0"/>
              <a:t> </a:t>
            </a:r>
            <a:r>
              <a:rPr lang="en-US" dirty="0" err="1" smtClean="0"/>
              <a:t>completar</a:t>
            </a:r>
            <a:r>
              <a:rPr lang="en-US" dirty="0" smtClean="0"/>
              <a:t> </a:t>
            </a:r>
            <a:r>
              <a:rPr lang="en-US" dirty="0" err="1" smtClean="0"/>
              <a:t>este</a:t>
            </a:r>
            <a:r>
              <a:rPr lang="en-US" dirty="0" smtClean="0"/>
              <a:t> </a:t>
            </a:r>
            <a:r>
              <a:rPr lang="en-US" dirty="0" err="1" smtClean="0"/>
              <a:t>módulo</a:t>
            </a:r>
            <a:r>
              <a:rPr lang="en-US" dirty="0" smtClean="0"/>
              <a:t> </a:t>
            </a:r>
            <a:r>
              <a:rPr lang="en-US" dirty="0" err="1" smtClean="0"/>
              <a:t>você</a:t>
            </a:r>
            <a:r>
              <a:rPr lang="en-US" dirty="0" smtClean="0"/>
              <a:t> </a:t>
            </a:r>
            <a:r>
              <a:rPr lang="en-US" dirty="0" err="1" smtClean="0"/>
              <a:t>saberá</a:t>
            </a:r>
            <a:r>
              <a:rPr lang="en-US" dirty="0" smtClean="0"/>
              <a:t>:</a:t>
            </a:r>
          </a:p>
          <a:p>
            <a:pPr lvl="1" eaLnBrk="1" hangingPunct="1"/>
            <a:r>
              <a:rPr lang="en-US" dirty="0" err="1" smtClean="0"/>
              <a:t>Entender</a:t>
            </a:r>
            <a:r>
              <a:rPr lang="en-US" dirty="0" smtClean="0"/>
              <a:t> o </a:t>
            </a:r>
            <a:r>
              <a:rPr lang="en-US" dirty="0" err="1" smtClean="0"/>
              <a:t>que</a:t>
            </a:r>
            <a:r>
              <a:rPr lang="en-US" dirty="0" smtClean="0"/>
              <a:t> é um </a:t>
            </a:r>
            <a:r>
              <a:rPr lang="en-US" dirty="0" err="1" smtClean="0"/>
              <a:t>Servidor</a:t>
            </a:r>
            <a:r>
              <a:rPr lang="en-US" dirty="0" smtClean="0"/>
              <a:t> de </a:t>
            </a:r>
            <a:r>
              <a:rPr lang="en-US" dirty="0" err="1" smtClean="0"/>
              <a:t>aplicações</a:t>
            </a:r>
            <a:endParaRPr lang="en-US" dirty="0" smtClean="0"/>
          </a:p>
          <a:p>
            <a:pPr lvl="1" eaLnBrk="1" hangingPunct="1"/>
            <a:r>
              <a:rPr lang="en-US" dirty="0" err="1"/>
              <a:t>Entender</a:t>
            </a:r>
            <a:r>
              <a:rPr lang="en-US" dirty="0"/>
              <a:t> o </a:t>
            </a:r>
            <a:r>
              <a:rPr lang="en-US" dirty="0" err="1"/>
              <a:t>que</a:t>
            </a:r>
            <a:r>
              <a:rPr lang="en-US" dirty="0"/>
              <a:t> é </a:t>
            </a:r>
            <a:r>
              <a:rPr lang="en-US" dirty="0" smtClean="0"/>
              <a:t>um Servlet Container.</a:t>
            </a:r>
          </a:p>
          <a:p>
            <a:pPr lvl="1" eaLnBrk="1" hangingPunct="1"/>
            <a:r>
              <a:rPr lang="en-US" dirty="0" err="1" smtClean="0"/>
              <a:t>Instalar</a:t>
            </a:r>
            <a:r>
              <a:rPr lang="en-US" dirty="0" smtClean="0"/>
              <a:t> o Tomcat.</a:t>
            </a:r>
          </a:p>
          <a:p>
            <a:pPr eaLnBrk="1" hangingPunct="1"/>
            <a:endParaRPr lang="en-US" dirty="0" smtClean="0"/>
          </a:p>
        </p:txBody>
      </p:sp>
      <p:pic>
        <p:nvPicPr>
          <p:cNvPr id="12293" name="Picture 6" descr="Module 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447800"/>
            <a:ext cx="27527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740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61897CEF-50AB-43B7-AAA2-9FBB06832B73}" type="slidenum">
              <a:rPr lang="en-US" sz="1000" smtClean="0">
                <a:solidFill>
                  <a:srgbClr val="000000"/>
                </a:solidFill>
              </a:rPr>
              <a:pPr/>
              <a:t>3</a:t>
            </a:fld>
            <a:endParaRPr lang="en-US" sz="1000" dirty="0" smtClean="0">
              <a:solidFill>
                <a:srgbClr val="000000"/>
              </a:solidFill>
            </a:endParaRPr>
          </a:p>
        </p:txBody>
      </p:sp>
      <p:sp>
        <p:nvSpPr>
          <p:cNvPr id="13315" name="Rectangle 82"/>
          <p:cNvSpPr>
            <a:spLocks noGrp="1" noChangeArrowheads="1"/>
          </p:cNvSpPr>
          <p:nvPr>
            <p:ph type="title" idx="4294967295"/>
          </p:nvPr>
        </p:nvSpPr>
        <p:spPr/>
        <p:txBody>
          <a:bodyPr/>
          <a:lstStyle/>
          <a:p>
            <a:pPr eaLnBrk="1" hangingPunct="1"/>
            <a:r>
              <a:rPr lang="en-US" dirty="0" smtClean="0"/>
              <a:t>Agenda</a:t>
            </a:r>
          </a:p>
        </p:txBody>
      </p:sp>
      <p:sp>
        <p:nvSpPr>
          <p:cNvPr id="13316" name="Rectangle 83"/>
          <p:cNvSpPr>
            <a:spLocks noGrp="1" noChangeArrowheads="1"/>
          </p:cNvSpPr>
          <p:nvPr>
            <p:ph type="body" idx="4294967295"/>
          </p:nvPr>
        </p:nvSpPr>
        <p:spPr/>
        <p:txBody>
          <a:bodyPr/>
          <a:lstStyle/>
          <a:p>
            <a:pPr eaLnBrk="1" hangingPunct="1"/>
            <a:r>
              <a:rPr lang="en-US" sz="2400" b="1" dirty="0" err="1">
                <a:solidFill>
                  <a:schemeClr val="accent2"/>
                </a:solidFill>
              </a:rPr>
              <a:t>Servidor</a:t>
            </a:r>
            <a:r>
              <a:rPr lang="en-US" sz="2400" b="1" dirty="0">
                <a:solidFill>
                  <a:schemeClr val="accent2"/>
                </a:solidFill>
              </a:rPr>
              <a:t> de </a:t>
            </a:r>
            <a:r>
              <a:rPr lang="en-US" sz="2400" b="1" dirty="0" err="1">
                <a:solidFill>
                  <a:schemeClr val="accent2"/>
                </a:solidFill>
              </a:rPr>
              <a:t>Aplicação</a:t>
            </a:r>
            <a:endParaRPr lang="en-US" sz="2400" b="1" dirty="0" smtClean="0">
              <a:solidFill>
                <a:schemeClr val="accent2"/>
              </a:solidFill>
            </a:endParaRPr>
          </a:p>
          <a:p>
            <a:pPr eaLnBrk="1" hangingPunct="1"/>
            <a:r>
              <a:rPr lang="en-US" sz="2400" dirty="0"/>
              <a:t>Servlet Container</a:t>
            </a:r>
            <a:endParaRPr lang="en-US" sz="2400" dirty="0" smtClean="0"/>
          </a:p>
          <a:p>
            <a:pPr eaLnBrk="1" hangingPunct="1"/>
            <a:r>
              <a:rPr lang="en-US" sz="2400" dirty="0" err="1" smtClean="0"/>
              <a:t>Instalação</a:t>
            </a:r>
            <a:r>
              <a:rPr lang="en-US" sz="2400" dirty="0"/>
              <a:t> do Tomcat</a:t>
            </a:r>
            <a:endParaRPr lang="en-US" sz="2400" dirty="0" smtClean="0"/>
          </a:p>
          <a:p>
            <a:pPr eaLnBrk="1" hangingPunct="1"/>
            <a:r>
              <a:rPr lang="en-US" sz="2400" dirty="0" err="1" smtClean="0"/>
              <a:t>Integração</a:t>
            </a:r>
            <a:r>
              <a:rPr lang="en-US" sz="2400" dirty="0" smtClean="0"/>
              <a:t> do Tomcat com o Eclipse</a:t>
            </a:r>
          </a:p>
          <a:p>
            <a:pPr marL="0" indent="0" eaLnBrk="1" hangingPunct="1">
              <a:buNone/>
            </a:pPr>
            <a:endParaRPr lang="en-US" sz="2400" dirty="0" smtClean="0"/>
          </a:p>
          <a:p>
            <a:pPr eaLnBrk="1" hangingPunct="1"/>
            <a:endParaRPr lang="en-US" sz="2400" dirty="0" smtClean="0"/>
          </a:p>
          <a:p>
            <a:pPr eaLnBrk="1" hangingPunct="1"/>
            <a:endParaRPr lang="en-US" sz="2400" dirty="0" smtClean="0"/>
          </a:p>
        </p:txBody>
      </p:sp>
      <p:pic>
        <p:nvPicPr>
          <p:cNvPr id="13317" name="Picture 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0"/>
            <a:ext cx="2819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5111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53AD350D-C963-4DBB-9564-3104AA83A2C1}" type="slidenum">
              <a:rPr lang="en-US" sz="1000" smtClean="0">
                <a:solidFill>
                  <a:srgbClr val="000000"/>
                </a:solidFill>
              </a:rPr>
              <a:pPr/>
              <a:t>4</a:t>
            </a:fld>
            <a:endParaRPr lang="en-US" sz="1000" dirty="0" smtClean="0">
              <a:solidFill>
                <a:srgbClr val="000000"/>
              </a:solidFill>
            </a:endParaRPr>
          </a:p>
        </p:txBody>
      </p:sp>
      <p:sp>
        <p:nvSpPr>
          <p:cNvPr id="14339" name="Rectangle 4"/>
          <p:cNvSpPr>
            <a:spLocks noGrp="1" noChangeArrowheads="1"/>
          </p:cNvSpPr>
          <p:nvPr>
            <p:ph type="title"/>
          </p:nvPr>
        </p:nvSpPr>
        <p:spPr>
          <a:xfrm>
            <a:off x="457200" y="196850"/>
            <a:ext cx="8534400" cy="914400"/>
          </a:xfrm>
        </p:spPr>
        <p:txBody>
          <a:bodyPr/>
          <a:lstStyle/>
          <a:p>
            <a:r>
              <a:rPr lang="en-US" dirty="0" err="1">
                <a:solidFill>
                  <a:schemeClr val="accent2"/>
                </a:solidFill>
              </a:rPr>
              <a:t>Servidor</a:t>
            </a:r>
            <a:r>
              <a:rPr lang="en-US" dirty="0">
                <a:solidFill>
                  <a:schemeClr val="accent2"/>
                </a:solidFill>
              </a:rPr>
              <a:t> de </a:t>
            </a:r>
            <a:r>
              <a:rPr lang="en-US" dirty="0" err="1">
                <a:solidFill>
                  <a:schemeClr val="accent2"/>
                </a:solidFill>
              </a:rPr>
              <a:t>Aplicação</a:t>
            </a:r>
            <a:endParaRPr lang="en-US" dirty="0" smtClean="0"/>
          </a:p>
        </p:txBody>
      </p:sp>
      <p:sp>
        <p:nvSpPr>
          <p:cNvPr id="14340" name="Rectangle 5"/>
          <p:cNvSpPr>
            <a:spLocks noGrp="1" noChangeArrowheads="1"/>
          </p:cNvSpPr>
          <p:nvPr>
            <p:ph type="body" idx="1"/>
          </p:nvPr>
        </p:nvSpPr>
        <p:spPr/>
        <p:txBody>
          <a:bodyPr/>
          <a:lstStyle/>
          <a:p>
            <a:r>
              <a:rPr lang="pt-BR" dirty="0"/>
              <a:t>Java EE é um grande conjunto de especificações </a:t>
            </a:r>
            <a:endParaRPr lang="pt-BR" dirty="0" smtClean="0"/>
          </a:p>
          <a:p>
            <a:r>
              <a:rPr lang="pt-BR" dirty="0" smtClean="0"/>
              <a:t>Para utilizar o JAVA EE é necessário usar uma </a:t>
            </a:r>
            <a:r>
              <a:rPr lang="pt-BR" b="1" dirty="0"/>
              <a:t>implementação</a:t>
            </a:r>
            <a:r>
              <a:rPr lang="pt-BR" dirty="0"/>
              <a:t> dessas </a:t>
            </a:r>
            <a:r>
              <a:rPr lang="pt-BR" dirty="0" smtClean="0"/>
              <a:t>especificações</a:t>
            </a:r>
          </a:p>
          <a:p>
            <a:r>
              <a:rPr lang="pt-BR" dirty="0" smtClean="0"/>
              <a:t>O servidor de aplicação é uma implementação que </a:t>
            </a:r>
            <a:r>
              <a:rPr lang="pt-BR" dirty="0"/>
              <a:t>tem papel de </a:t>
            </a:r>
            <a:r>
              <a:rPr lang="pt-BR" b="1" dirty="0"/>
              <a:t>servir</a:t>
            </a:r>
            <a:r>
              <a:rPr lang="pt-BR" dirty="0"/>
              <a:t> sua aplicação para auxiliá-la com serviços de </a:t>
            </a:r>
            <a:r>
              <a:rPr lang="pt-BR" dirty="0" smtClean="0"/>
              <a:t>infraestrutura</a:t>
            </a:r>
          </a:p>
          <a:p>
            <a:r>
              <a:rPr lang="pt-BR" dirty="0" smtClean="0"/>
              <a:t>Servidores </a:t>
            </a:r>
            <a:r>
              <a:rPr lang="pt-BR" dirty="0"/>
              <a:t>de </a:t>
            </a:r>
            <a:r>
              <a:rPr lang="pt-BR" dirty="0" smtClean="0"/>
              <a:t>aplicação implementam as especificações do </a:t>
            </a:r>
            <a:r>
              <a:rPr lang="pt-BR" dirty="0" err="1" smtClean="0"/>
              <a:t>java</a:t>
            </a:r>
            <a:r>
              <a:rPr lang="pt-BR" dirty="0" smtClean="0"/>
              <a:t>, como </a:t>
            </a:r>
            <a:r>
              <a:rPr lang="pt-BR" dirty="0"/>
              <a:t>Java EE </a:t>
            </a:r>
            <a:r>
              <a:rPr lang="pt-BR" dirty="0" smtClean="0"/>
              <a:t>5, </a:t>
            </a:r>
            <a:r>
              <a:rPr lang="pt-BR" dirty="0"/>
              <a:t>Java EE </a:t>
            </a:r>
            <a:r>
              <a:rPr lang="pt-BR" dirty="0" smtClean="0"/>
              <a:t>6, </a:t>
            </a:r>
            <a:r>
              <a:rPr lang="pt-BR" dirty="0" err="1" smtClean="0"/>
              <a:t>etc</a:t>
            </a:r>
            <a:endParaRPr lang="pt-BR" dirty="0" smtClean="0"/>
          </a:p>
          <a:p>
            <a:r>
              <a:rPr lang="pt-BR" dirty="0"/>
              <a:t>Alguns softwares implementam apenas uma parte dessas especificações do Java </a:t>
            </a:r>
            <a:r>
              <a:rPr lang="pt-BR" dirty="0" smtClean="0"/>
              <a:t>EE, como por exemplo o Apache </a:t>
            </a:r>
            <a:r>
              <a:rPr lang="pt-BR" dirty="0" err="1" smtClean="0"/>
              <a:t>Tomcat</a:t>
            </a:r>
            <a:endParaRPr lang="en-US" dirty="0" smtClean="0"/>
          </a:p>
        </p:txBody>
      </p:sp>
    </p:spTree>
    <p:extLst>
      <p:ext uri="{BB962C8B-B14F-4D97-AF65-F5344CB8AC3E}">
        <p14:creationId xmlns:p14="http://schemas.microsoft.com/office/powerpoint/2010/main" val="306782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489693E0-B414-452B-B67D-028B4584ACA5}" type="slidenum">
              <a:rPr lang="en-US" sz="1000" smtClean="0">
                <a:solidFill>
                  <a:srgbClr val="000000"/>
                </a:solidFill>
              </a:rPr>
              <a:pPr/>
              <a:t>5</a:t>
            </a:fld>
            <a:endParaRPr lang="en-US" sz="1000" dirty="0" smtClean="0">
              <a:solidFill>
                <a:srgbClr val="000000"/>
              </a:solidFill>
            </a:endParaRPr>
          </a:p>
        </p:txBody>
      </p:sp>
      <p:sp>
        <p:nvSpPr>
          <p:cNvPr id="15363" name="Rectangle 6"/>
          <p:cNvSpPr>
            <a:spLocks noGrp="1" noChangeArrowheads="1"/>
          </p:cNvSpPr>
          <p:nvPr>
            <p:ph type="title"/>
          </p:nvPr>
        </p:nvSpPr>
        <p:spPr/>
        <p:txBody>
          <a:bodyPr/>
          <a:lstStyle/>
          <a:p>
            <a:r>
              <a:rPr lang="en-US" dirty="0"/>
              <a:t>Servlet </a:t>
            </a:r>
            <a:r>
              <a:rPr lang="en-US" dirty="0" smtClean="0"/>
              <a:t>Container</a:t>
            </a:r>
          </a:p>
        </p:txBody>
      </p:sp>
      <p:sp>
        <p:nvSpPr>
          <p:cNvPr id="15364" name="Rectangle 7"/>
          <p:cNvSpPr>
            <a:spLocks noGrp="1" noChangeArrowheads="1"/>
          </p:cNvSpPr>
          <p:nvPr>
            <p:ph type="body" idx="1"/>
          </p:nvPr>
        </p:nvSpPr>
        <p:spPr/>
        <p:txBody>
          <a:bodyPr/>
          <a:lstStyle/>
          <a:p>
            <a:r>
              <a:rPr lang="en-US" dirty="0" err="1" smtClean="0"/>
              <a:t>Especificações</a:t>
            </a:r>
            <a:r>
              <a:rPr lang="en-US" dirty="0" smtClean="0"/>
              <a:t> Java EE para </a:t>
            </a:r>
            <a:r>
              <a:rPr lang="en-US" dirty="0" err="1" smtClean="0"/>
              <a:t>desenvolvimento</a:t>
            </a:r>
            <a:r>
              <a:rPr lang="en-US" dirty="0" smtClean="0"/>
              <a:t> WEB</a:t>
            </a:r>
          </a:p>
          <a:p>
            <a:pPr lvl="1"/>
            <a:r>
              <a:rPr lang="pt-BR" dirty="0" err="1"/>
              <a:t>Servlet</a:t>
            </a:r>
            <a:endParaRPr lang="pt-BR" dirty="0"/>
          </a:p>
          <a:p>
            <a:pPr lvl="1"/>
            <a:r>
              <a:rPr lang="pt-BR" dirty="0"/>
              <a:t>JSP</a:t>
            </a:r>
          </a:p>
          <a:p>
            <a:pPr lvl="1"/>
            <a:r>
              <a:rPr lang="pt-BR" dirty="0"/>
              <a:t>JSTL</a:t>
            </a:r>
          </a:p>
          <a:p>
            <a:pPr lvl="1"/>
            <a:r>
              <a:rPr lang="pt-BR" dirty="0" smtClean="0"/>
              <a:t>JSF</a:t>
            </a:r>
          </a:p>
          <a:p>
            <a:r>
              <a:rPr lang="pt-BR" b="1" dirty="0" err="1"/>
              <a:t>Servlet</a:t>
            </a:r>
            <a:r>
              <a:rPr lang="pt-BR" b="1" dirty="0"/>
              <a:t> Container</a:t>
            </a:r>
            <a:r>
              <a:rPr lang="pt-BR" dirty="0"/>
              <a:t> é um servidor que suporta essas </a:t>
            </a:r>
            <a:r>
              <a:rPr lang="pt-BR" dirty="0" smtClean="0"/>
              <a:t>especificações, </a:t>
            </a:r>
            <a:r>
              <a:rPr lang="pt-BR" dirty="0"/>
              <a:t>mas não necessariamente o Java EE </a:t>
            </a:r>
            <a:r>
              <a:rPr lang="pt-BR" dirty="0" smtClean="0"/>
              <a:t>completo</a:t>
            </a:r>
          </a:p>
          <a:p>
            <a:r>
              <a:rPr lang="pt-BR" dirty="0" smtClean="0"/>
              <a:t>O Apache </a:t>
            </a:r>
            <a:r>
              <a:rPr lang="pt-BR" dirty="0" err="1" smtClean="0"/>
              <a:t>Tomcat</a:t>
            </a:r>
            <a:r>
              <a:rPr lang="pt-BR" dirty="0" smtClean="0"/>
              <a:t> é o </a:t>
            </a:r>
            <a:r>
              <a:rPr lang="pt-BR" dirty="0" err="1" smtClean="0"/>
              <a:t>servlet</a:t>
            </a:r>
            <a:r>
              <a:rPr lang="pt-BR" dirty="0" smtClean="0"/>
              <a:t> container mais famoso do mercado, ele não é um container EJB.</a:t>
            </a:r>
            <a:endParaRPr lang="pt-BR" dirty="0"/>
          </a:p>
          <a:p>
            <a:pPr lvl="3"/>
            <a:endParaRPr lang="en-US" dirty="0" smtClean="0"/>
          </a:p>
        </p:txBody>
      </p:sp>
    </p:spTree>
    <p:extLst>
      <p:ext uri="{BB962C8B-B14F-4D97-AF65-F5344CB8AC3E}">
        <p14:creationId xmlns:p14="http://schemas.microsoft.com/office/powerpoint/2010/main" val="3739418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221DF1CE-8576-42A5-9CF1-18AEFB5E193D}" type="slidenum">
              <a:rPr lang="en-US" sz="1000" smtClean="0">
                <a:solidFill>
                  <a:srgbClr val="000000"/>
                </a:solidFill>
              </a:rPr>
              <a:pPr/>
              <a:t>6</a:t>
            </a:fld>
            <a:endParaRPr lang="en-US" sz="1000" dirty="0" smtClean="0">
              <a:solidFill>
                <a:srgbClr val="000000"/>
              </a:solidFill>
            </a:endParaRPr>
          </a:p>
        </p:txBody>
      </p:sp>
      <p:sp>
        <p:nvSpPr>
          <p:cNvPr id="16387" name="Rectangle 12"/>
          <p:cNvSpPr>
            <a:spLocks noGrp="1" noChangeArrowheads="1"/>
          </p:cNvSpPr>
          <p:nvPr>
            <p:ph type="title"/>
          </p:nvPr>
        </p:nvSpPr>
        <p:spPr/>
        <p:txBody>
          <a:bodyPr/>
          <a:lstStyle/>
          <a:p>
            <a:r>
              <a:rPr lang="en-US" dirty="0" err="1"/>
              <a:t>Instalação</a:t>
            </a:r>
            <a:r>
              <a:rPr lang="en-US" dirty="0"/>
              <a:t> do </a:t>
            </a:r>
            <a:r>
              <a:rPr lang="en-US" dirty="0" smtClean="0"/>
              <a:t>Tomcat</a:t>
            </a:r>
          </a:p>
        </p:txBody>
      </p:sp>
      <p:sp>
        <p:nvSpPr>
          <p:cNvPr id="14" name="Rectangle 5"/>
          <p:cNvSpPr txBox="1">
            <a:spLocks noChangeArrowheads="1"/>
          </p:cNvSpPr>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a:lstStyle>
          <a:p>
            <a:pPr>
              <a:buClr>
                <a:srgbClr val="000000"/>
              </a:buClr>
            </a:pPr>
            <a:r>
              <a:rPr lang="en-US" kern="0" dirty="0"/>
              <a:t>Execute o </a:t>
            </a:r>
            <a:r>
              <a:rPr lang="en-US" kern="0" dirty="0" smtClean="0"/>
              <a:t>apache-tomcat-7.0.59 </a:t>
            </a:r>
            <a:r>
              <a:rPr lang="en-US" kern="0" dirty="0" err="1" smtClean="0"/>
              <a:t>que</a:t>
            </a:r>
            <a:r>
              <a:rPr lang="en-US" kern="0" dirty="0" smtClean="0"/>
              <a:t> se </a:t>
            </a:r>
            <a:r>
              <a:rPr lang="en-US" kern="0" dirty="0" err="1" smtClean="0"/>
              <a:t>encontra</a:t>
            </a:r>
            <a:r>
              <a:rPr lang="en-US" kern="0" dirty="0" smtClean="0"/>
              <a:t> </a:t>
            </a:r>
            <a:r>
              <a:rPr lang="en-US" kern="0" dirty="0" err="1" smtClean="0"/>
              <a:t>na</a:t>
            </a:r>
            <a:r>
              <a:rPr lang="en-US" kern="0" dirty="0" smtClean="0"/>
              <a:t> pasta </a:t>
            </a:r>
            <a:r>
              <a:rPr lang="en-US" kern="0" dirty="0" err="1" smtClean="0"/>
              <a:t>ambiente</a:t>
            </a:r>
            <a:endParaRPr lang="en-US" kern="0" dirty="0" smtClean="0"/>
          </a:p>
          <a:p>
            <a:pPr>
              <a:buClr>
                <a:srgbClr val="000000"/>
              </a:buClr>
              <a:buFontTx/>
              <a:buNone/>
            </a:pPr>
            <a:r>
              <a:rPr lang="en-US" kern="0" dirty="0" smtClean="0"/>
              <a:t> </a:t>
            </a:r>
          </a:p>
          <a:p>
            <a:pPr marL="1076325" lvl="4" indent="0">
              <a:buClr>
                <a:srgbClr val="000000"/>
              </a:buClr>
              <a:buFontTx/>
              <a:buNone/>
            </a:pPr>
            <a:endParaRPr lang="en-US" i="1" kern="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62162"/>
            <a:ext cx="488632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703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DB583250-B8F9-44A8-B5B4-B8758C03D79E}" type="slidenum">
              <a:rPr lang="en-US" sz="1000" smtClean="0">
                <a:solidFill>
                  <a:srgbClr val="000000"/>
                </a:solidFill>
              </a:rPr>
              <a:pPr/>
              <a:t>7</a:t>
            </a:fld>
            <a:endParaRPr lang="en-US" sz="1000" dirty="0" smtClean="0">
              <a:solidFill>
                <a:srgbClr val="000000"/>
              </a:solidFill>
            </a:endParaRPr>
          </a:p>
        </p:txBody>
      </p:sp>
      <p:sp>
        <p:nvSpPr>
          <p:cNvPr id="17411" name="Rectangle 4"/>
          <p:cNvSpPr>
            <a:spLocks noGrp="1" noChangeArrowheads="1"/>
          </p:cNvSpPr>
          <p:nvPr>
            <p:ph type="title"/>
          </p:nvPr>
        </p:nvSpPr>
        <p:spPr/>
        <p:txBody>
          <a:bodyPr/>
          <a:lstStyle/>
          <a:p>
            <a:r>
              <a:rPr lang="en-US" dirty="0" err="1"/>
              <a:t>Instalação</a:t>
            </a:r>
            <a:r>
              <a:rPr lang="en-US" dirty="0"/>
              <a:t> do </a:t>
            </a:r>
            <a:r>
              <a:rPr lang="en-US" dirty="0" smtClean="0"/>
              <a:t>Tomcat (Cont.)</a:t>
            </a:r>
          </a:p>
        </p:txBody>
      </p:sp>
      <p:sp>
        <p:nvSpPr>
          <p:cNvPr id="17412" name="Rectangle 5"/>
          <p:cNvSpPr>
            <a:spLocks noGrp="1" noChangeArrowheads="1"/>
          </p:cNvSpPr>
          <p:nvPr>
            <p:ph type="body" idx="1"/>
          </p:nvPr>
        </p:nvSpPr>
        <p:spPr/>
        <p:txBody>
          <a:bodyPr/>
          <a:lstStyle/>
          <a:p>
            <a:r>
              <a:rPr lang="en-US" dirty="0" err="1" smtClean="0"/>
              <a:t>Aperte</a:t>
            </a:r>
            <a:r>
              <a:rPr lang="en-US" dirty="0" smtClean="0"/>
              <a:t> next </a:t>
            </a:r>
            <a:r>
              <a:rPr lang="en-US" dirty="0" err="1" smtClean="0"/>
              <a:t>até</a:t>
            </a:r>
            <a:r>
              <a:rPr lang="en-US" dirty="0" smtClean="0"/>
              <a:t> </a:t>
            </a:r>
            <a:r>
              <a:rPr lang="en-US" dirty="0" err="1" smtClean="0"/>
              <a:t>chegar</a:t>
            </a:r>
            <a:r>
              <a:rPr lang="en-US" dirty="0" smtClean="0"/>
              <a:t> </a:t>
            </a:r>
            <a:r>
              <a:rPr lang="en-US" dirty="0" err="1" smtClean="0"/>
              <a:t>na</a:t>
            </a:r>
            <a:r>
              <a:rPr lang="en-US" dirty="0" smtClean="0"/>
              <a:t> </a:t>
            </a:r>
            <a:r>
              <a:rPr lang="en-US" dirty="0" err="1" smtClean="0"/>
              <a:t>tela</a:t>
            </a:r>
            <a:r>
              <a:rPr lang="en-US" dirty="0" smtClean="0"/>
              <a:t> </a:t>
            </a:r>
            <a:r>
              <a:rPr lang="en-US" dirty="0" err="1" smtClean="0"/>
              <a:t>abaixo</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err="1" smtClean="0"/>
              <a:t>Aqui</a:t>
            </a:r>
            <a:r>
              <a:rPr lang="en-US" dirty="0" smtClean="0"/>
              <a:t> é </a:t>
            </a:r>
            <a:r>
              <a:rPr lang="en-US" dirty="0" err="1" smtClean="0"/>
              <a:t>configurado</a:t>
            </a:r>
            <a:r>
              <a:rPr lang="en-US" dirty="0" smtClean="0"/>
              <a:t> as </a:t>
            </a:r>
            <a:r>
              <a:rPr lang="en-US" dirty="0" err="1" smtClean="0"/>
              <a:t>portas</a:t>
            </a:r>
            <a:r>
              <a:rPr lang="en-US" dirty="0" smtClean="0"/>
              <a:t> de </a:t>
            </a:r>
            <a:r>
              <a:rPr lang="en-US" dirty="0" err="1" smtClean="0"/>
              <a:t>acesso</a:t>
            </a:r>
            <a:r>
              <a:rPr lang="en-US" dirty="0" smtClean="0"/>
              <a:t>, </a:t>
            </a:r>
            <a:r>
              <a:rPr lang="en-US" dirty="0" err="1" smtClean="0"/>
              <a:t>usuário</a:t>
            </a:r>
            <a:r>
              <a:rPr lang="en-US" dirty="0" smtClean="0"/>
              <a:t> e </a:t>
            </a:r>
            <a:r>
              <a:rPr lang="en-US" dirty="0" err="1" smtClean="0"/>
              <a:t>senha</a:t>
            </a:r>
            <a:r>
              <a:rPr lang="en-US" dirty="0" smtClean="0"/>
              <a:t>, a porta </a:t>
            </a:r>
            <a:r>
              <a:rPr lang="en-US" dirty="0" err="1" smtClean="0"/>
              <a:t>padrão</a:t>
            </a:r>
            <a:r>
              <a:rPr lang="en-US" dirty="0" smtClean="0"/>
              <a:t> é 8080, </a:t>
            </a:r>
            <a:r>
              <a:rPr lang="en-US" dirty="0" err="1" smtClean="0"/>
              <a:t>altere</a:t>
            </a:r>
            <a:r>
              <a:rPr lang="en-US" dirty="0" smtClean="0"/>
              <a:t> </a:t>
            </a:r>
            <a:r>
              <a:rPr lang="en-US" dirty="0" err="1" smtClean="0"/>
              <a:t>apenas</a:t>
            </a:r>
            <a:r>
              <a:rPr lang="en-US" dirty="0" smtClean="0"/>
              <a:t> o user name e password</a:t>
            </a:r>
          </a:p>
          <a:p>
            <a:pPr>
              <a:buFontTx/>
              <a:buNone/>
            </a:pPr>
            <a:r>
              <a:rPr lang="en-US" dirty="0" smtClean="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488632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3001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203A7052-E1EF-4C2A-9223-0ED051FED32C}" type="slidenum">
              <a:rPr lang="en-US" sz="1000" smtClean="0">
                <a:solidFill>
                  <a:srgbClr val="000000"/>
                </a:solidFill>
              </a:rPr>
              <a:pPr/>
              <a:t>8</a:t>
            </a:fld>
            <a:endParaRPr lang="en-US" sz="1000" dirty="0" smtClean="0">
              <a:solidFill>
                <a:srgbClr val="000000"/>
              </a:solidFill>
            </a:endParaRPr>
          </a:p>
        </p:txBody>
      </p:sp>
      <p:sp>
        <p:nvSpPr>
          <p:cNvPr id="18435" name="Rectangle 7"/>
          <p:cNvSpPr>
            <a:spLocks noGrp="1" noChangeArrowheads="1"/>
          </p:cNvSpPr>
          <p:nvPr>
            <p:ph type="title"/>
          </p:nvPr>
        </p:nvSpPr>
        <p:spPr/>
        <p:txBody>
          <a:bodyPr/>
          <a:lstStyle/>
          <a:p>
            <a:r>
              <a:rPr lang="en-US" dirty="0" err="1"/>
              <a:t>Instalação</a:t>
            </a:r>
            <a:r>
              <a:rPr lang="en-US" dirty="0"/>
              <a:t> do Tomcat (Cont.)</a:t>
            </a:r>
            <a:endParaRPr lang="en-US"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133600"/>
            <a:ext cx="488632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txBox="1">
            <a:spLocks noChangeArrowheads="1"/>
          </p:cNvSpPr>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a:lstStyle>
          <a:p>
            <a:pPr>
              <a:buClr>
                <a:srgbClr val="000000"/>
              </a:buClr>
            </a:pPr>
            <a:r>
              <a:rPr lang="en-US" kern="0" dirty="0" smtClean="0"/>
              <a:t>Na </a:t>
            </a:r>
            <a:r>
              <a:rPr lang="en-US" kern="0" dirty="0" err="1" smtClean="0"/>
              <a:t>tela</a:t>
            </a:r>
            <a:r>
              <a:rPr lang="en-US" kern="0" dirty="0" smtClean="0"/>
              <a:t> </a:t>
            </a:r>
            <a:r>
              <a:rPr lang="en-US" kern="0" dirty="0" err="1" smtClean="0"/>
              <a:t>abaixo</a:t>
            </a:r>
            <a:r>
              <a:rPr lang="en-US" kern="0" dirty="0" smtClean="0"/>
              <a:t>, </a:t>
            </a:r>
            <a:r>
              <a:rPr lang="en-US" kern="0" dirty="0" err="1" smtClean="0"/>
              <a:t>aponte</a:t>
            </a:r>
            <a:r>
              <a:rPr lang="en-US" kern="0" dirty="0" smtClean="0"/>
              <a:t> para a </a:t>
            </a:r>
            <a:r>
              <a:rPr lang="en-US" kern="0" dirty="0" err="1" smtClean="0"/>
              <a:t>instalação</a:t>
            </a:r>
            <a:r>
              <a:rPr lang="en-US" kern="0" dirty="0" smtClean="0"/>
              <a:t> do java</a:t>
            </a:r>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p:txBody>
      </p:sp>
    </p:spTree>
    <p:extLst>
      <p:ext uri="{BB962C8B-B14F-4D97-AF65-F5344CB8AC3E}">
        <p14:creationId xmlns:p14="http://schemas.microsoft.com/office/powerpoint/2010/main" val="3839450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20000"/>
              </a:spcBef>
              <a:spcAft>
                <a:spcPct val="0"/>
              </a:spcAft>
              <a:buClr>
                <a:schemeClr val="tx1"/>
              </a:buClr>
              <a:buChar char="•"/>
              <a:defRPr sz="2800">
                <a:solidFill>
                  <a:schemeClr val="tx1"/>
                </a:solidFill>
                <a:latin typeface="Arial" charset="0"/>
              </a:defRPr>
            </a:lvl6pPr>
            <a:lvl7pPr marL="2971800" indent="-228600" eaLnBrk="0" fontAlgn="base" hangingPunct="0">
              <a:spcBef>
                <a:spcPct val="20000"/>
              </a:spcBef>
              <a:spcAft>
                <a:spcPct val="0"/>
              </a:spcAft>
              <a:buClr>
                <a:schemeClr val="tx1"/>
              </a:buClr>
              <a:buChar char="•"/>
              <a:defRPr sz="2800">
                <a:solidFill>
                  <a:schemeClr val="tx1"/>
                </a:solidFill>
                <a:latin typeface="Arial" charset="0"/>
              </a:defRPr>
            </a:lvl7pPr>
            <a:lvl8pPr marL="3429000" indent="-228600" eaLnBrk="0" fontAlgn="base" hangingPunct="0">
              <a:spcBef>
                <a:spcPct val="20000"/>
              </a:spcBef>
              <a:spcAft>
                <a:spcPct val="0"/>
              </a:spcAft>
              <a:buClr>
                <a:schemeClr val="tx1"/>
              </a:buClr>
              <a:buChar char="•"/>
              <a:defRPr sz="2800">
                <a:solidFill>
                  <a:schemeClr val="tx1"/>
                </a:solidFill>
                <a:latin typeface="Arial" charset="0"/>
              </a:defRPr>
            </a:lvl8pPr>
            <a:lvl9pPr marL="3886200" indent="-228600" eaLnBrk="0" fontAlgn="base" hangingPunct="0">
              <a:spcBef>
                <a:spcPct val="20000"/>
              </a:spcBef>
              <a:spcAft>
                <a:spcPct val="0"/>
              </a:spcAft>
              <a:buClr>
                <a:schemeClr val="tx1"/>
              </a:buClr>
              <a:buChar char="•"/>
              <a:defRPr sz="2800">
                <a:solidFill>
                  <a:schemeClr val="tx1"/>
                </a:solidFill>
                <a:latin typeface="Arial" charset="0"/>
              </a:defRPr>
            </a:lvl9pPr>
          </a:lstStyle>
          <a:p>
            <a:endParaRPr lang="en-US" sz="1000" dirty="0" smtClean="0">
              <a:solidFill>
                <a:srgbClr val="000000"/>
              </a:solidFill>
            </a:endParaRPr>
          </a:p>
          <a:p>
            <a:fld id="{2370CC71-B299-46FA-A948-721D4B8B40E6}" type="slidenum">
              <a:rPr lang="en-US" sz="1000" smtClean="0">
                <a:solidFill>
                  <a:srgbClr val="000000"/>
                </a:solidFill>
              </a:rPr>
              <a:pPr/>
              <a:t>9</a:t>
            </a:fld>
            <a:endParaRPr lang="en-US" sz="1000" dirty="0" smtClean="0">
              <a:solidFill>
                <a:srgbClr val="000000"/>
              </a:solidFill>
            </a:endParaRPr>
          </a:p>
        </p:txBody>
      </p:sp>
      <p:sp>
        <p:nvSpPr>
          <p:cNvPr id="19459" name="Rectangle 2"/>
          <p:cNvSpPr>
            <a:spLocks noGrp="1" noChangeArrowheads="1"/>
          </p:cNvSpPr>
          <p:nvPr>
            <p:ph type="title"/>
          </p:nvPr>
        </p:nvSpPr>
        <p:spPr/>
        <p:txBody>
          <a:bodyPr/>
          <a:lstStyle/>
          <a:p>
            <a:pPr eaLnBrk="1" hangingPunct="1"/>
            <a:r>
              <a:rPr lang="en-US" dirty="0" err="1"/>
              <a:t>Instalação</a:t>
            </a:r>
            <a:r>
              <a:rPr lang="en-US" dirty="0"/>
              <a:t> do Tomcat (Cont.) </a:t>
            </a:r>
            <a:endParaRPr lang="en-US" dirty="0" smtClean="0"/>
          </a:p>
        </p:txBody>
      </p:sp>
      <p:sp>
        <p:nvSpPr>
          <p:cNvPr id="10" name="Rectangle 5"/>
          <p:cNvSpPr txBox="1">
            <a:spLocks noChangeArrowheads="1"/>
          </p:cNvSpPr>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a:lstStyle>
          <a:p>
            <a:pPr>
              <a:buClr>
                <a:srgbClr val="000000"/>
              </a:buClr>
            </a:pPr>
            <a:r>
              <a:rPr lang="en-US" kern="0" dirty="0" smtClean="0"/>
              <a:t>Na </a:t>
            </a:r>
            <a:r>
              <a:rPr lang="en-US" kern="0" dirty="0" err="1" smtClean="0"/>
              <a:t>tela</a:t>
            </a:r>
            <a:r>
              <a:rPr lang="en-US" kern="0" dirty="0" smtClean="0"/>
              <a:t> </a:t>
            </a:r>
            <a:r>
              <a:rPr lang="en-US" kern="0" dirty="0" err="1" smtClean="0"/>
              <a:t>abaixo</a:t>
            </a:r>
            <a:r>
              <a:rPr lang="en-US" kern="0" dirty="0" smtClean="0"/>
              <a:t>, </a:t>
            </a:r>
            <a:r>
              <a:rPr lang="en-US" kern="0" dirty="0" err="1" smtClean="0"/>
              <a:t>escolha</a:t>
            </a:r>
            <a:r>
              <a:rPr lang="en-US" kern="0" dirty="0" smtClean="0"/>
              <a:t> o local de </a:t>
            </a:r>
            <a:r>
              <a:rPr lang="en-US" kern="0" dirty="0" err="1" smtClean="0"/>
              <a:t>instalação</a:t>
            </a: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a:p>
            <a:pPr>
              <a:buClr>
                <a:srgbClr val="000000"/>
              </a:buClr>
            </a:pPr>
            <a:endParaRPr lang="en-US" kern="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488632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637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3_ATS Branded_v3">
  <a:themeElements>
    <a:clrScheme name="3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3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3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ATS Branded_v3">
  <a:themeElements>
    <a:clrScheme name="3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3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3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D9F88394303F4EA7625EF122C0D5B2" ma:contentTypeVersion="5" ma:contentTypeDescription="Create a new document." ma:contentTypeScope="" ma:versionID="472178dc915bd2f45911ceb324f5a2e6">
  <xsd:schema xmlns:xsd="http://www.w3.org/2001/XMLSchema" xmlns:xs="http://www.w3.org/2001/XMLSchema" xmlns:p="http://schemas.microsoft.com/office/2006/metadata/properties" xmlns:ns1="http://schemas.microsoft.com/sharepoint/v3" targetNamespace="http://schemas.microsoft.com/office/2006/metadata/properties" ma:root="true" ma:fieldsID="2454dd4a68407bc35d0b97ff204fc963" ns1:_="">
    <xsd:import namespace="http://schemas.microsoft.com/sharepoint/v3"/>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CheckoutUser"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2" nillable="true" ma:displayName="Approver Comments" ma:hidden="true" ma:internalName="_ModerationComments" ma:readOnly="true">
      <xsd:simpleType>
        <xsd:restriction base="dms:Note"/>
      </xsd:simpleType>
    </xsd:element>
    <xsd:element name="File_x0020_Type" ma:index="5" nillable="true" ma:displayName="File Type" ma:hidden="true" ma:internalName="File_x0020_Type" ma:readOnly="true">
      <xsd:simpleType>
        <xsd:restriction base="dms:Text"/>
      </xsd:simpleType>
    </xsd:element>
    <xsd:element name="HTML_x0020_File_x0020_Type" ma:index="6" nillable="true" ma:displayName="HTML File Type" ma:hidden="true" ma:internalName="HTML_x0020_File_x0020_Type" ma:readOnly="true">
      <xsd:simpleType>
        <xsd:restriction base="dms:Text"/>
      </xsd:simpleType>
    </xsd:element>
    <xsd:element name="_SourceUrl" ma:index="7" nillable="true" ma:displayName="Source URL" ma:hidden="true" ma:internalName="_SourceUrl">
      <xsd:simpleType>
        <xsd:restriction base="dms:Text"/>
      </xsd:simpleType>
    </xsd:element>
    <xsd:element name="_SharedFileIndex" ma:index="8"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CheckoutUser" ma:index="14" nillable="true" ma:displayName="Checked Out To" ma:list="UserInfo" ma:internalName="CheckoutUs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Solution Planner Name"/>
        <xsd:element ref="dc:subject" minOccurs="0" maxOccurs="1"/>
        <xsd:element ref="dc:description" minOccurs="0" maxOccurs="1" ma:index="13"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CheckoutUser xmlns="http://schemas.microsoft.com/sharepoint/v3">
      <UserInfo>
        <DisplayName/>
        <AccountId xsi:nil="true"/>
        <AccountType/>
      </UserInfo>
    </CheckoutUser>
    <Order xmlns="http://schemas.microsoft.com/sharepoint/v3" xsi:nil="true"/>
    <_SharedFileIndex xmlns="http://schemas.microsoft.com/sharepoint/v3" xsi:nil="true"/>
    <MetaInfo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E3AF4B6E-4E73-4FC8-AA33-81E6B6B93D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1CEC04-4B29-44D7-99D0-636166927CB3}">
  <ds:schemaRefs>
    <ds:schemaRef ds:uri="http://schemas.microsoft.com/office/2006/documentManagement/types"/>
    <ds:schemaRef ds:uri="http://purl.org/dc/dcmitype/"/>
    <ds:schemaRef ds:uri="http://schemas.microsoft.com/office/infopath/2007/PartnerControls"/>
    <ds:schemaRef ds:uri="http://purl.org/dc/elements/1.1/"/>
    <ds:schemaRef ds:uri="http://purl.org/dc/terms/"/>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3.xml><?xml version="1.0" encoding="utf-8"?>
<ds:datastoreItem xmlns:ds="http://schemas.openxmlformats.org/officeDocument/2006/customXml" ds:itemID="{BEC30771-012F-482D-BE33-5F179B440106}">
  <ds:schemaRefs>
    <ds:schemaRef ds:uri="http://schemas.microsoft.com/sharepoint/v3/contenttype/forms"/>
  </ds:schemaRefs>
</ds:datastoreItem>
</file>

<file path=customXml/itemProps4.xml><?xml version="1.0" encoding="utf-8"?>
<ds:datastoreItem xmlns:ds="http://schemas.openxmlformats.org/officeDocument/2006/customXml" ds:itemID="{DAF674C8-02E0-44E8-8239-6E701F5DA2DC}">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12263</TotalTime>
  <Words>2230</Words>
  <Application>Microsoft Office PowerPoint</Application>
  <PresentationFormat>On-screen Show (4:3)</PresentationFormat>
  <Paragraphs>360</Paragraphs>
  <Slides>17</Slides>
  <Notes>17</Notes>
  <HiddenSlides>0</HiddenSlides>
  <MMClips>0</MMClips>
  <ScaleCrop>false</ScaleCrop>
  <HeadingPairs>
    <vt:vector size="4" baseType="variant">
      <vt:variant>
        <vt:lpstr>Theme</vt:lpstr>
      </vt:variant>
      <vt:variant>
        <vt:i4>9</vt:i4>
      </vt:variant>
      <vt:variant>
        <vt:lpstr>Slide Titles</vt:lpstr>
      </vt:variant>
      <vt:variant>
        <vt:i4>17</vt:i4>
      </vt:variant>
    </vt:vector>
  </HeadingPairs>
  <TitlesOfParts>
    <vt:vector size="26" baseType="lpstr">
      <vt:lpstr>3_ATS Branded_v3</vt:lpstr>
      <vt:lpstr>soul1</vt:lpstr>
      <vt:lpstr>1_Custom Design</vt:lpstr>
      <vt:lpstr>Custom Design</vt:lpstr>
      <vt:lpstr>2_Custom Design</vt:lpstr>
      <vt:lpstr>3_Custom Design</vt:lpstr>
      <vt:lpstr>4_Custom Design</vt:lpstr>
      <vt:lpstr>5_Custom Design</vt:lpstr>
      <vt:lpstr>4_ATS Branded_v3</vt:lpstr>
      <vt:lpstr>Practical Java EE 5 Presentation Layer Technologies</vt:lpstr>
      <vt:lpstr>Objetivos do Módulo</vt:lpstr>
      <vt:lpstr>Agenda</vt:lpstr>
      <vt:lpstr>Servidor de Aplicação</vt:lpstr>
      <vt:lpstr>Servlet Container</vt:lpstr>
      <vt:lpstr>Instalação do Tomcat</vt:lpstr>
      <vt:lpstr>Instalação do Tomcat (Cont.)</vt:lpstr>
      <vt:lpstr>Instalação do Tomcat (Cont.)</vt:lpstr>
      <vt:lpstr>Instalação do Tomcat (Cont.) </vt:lpstr>
      <vt:lpstr>Instalação do Tomcat (Cont.)</vt:lpstr>
      <vt:lpstr>Instalação do Tomcat (Cont.)</vt:lpstr>
      <vt:lpstr>Integração do Tomcat com o Eclipse</vt:lpstr>
      <vt:lpstr>Integração do Tomcat com o Eclipse (Cont.)</vt:lpstr>
      <vt:lpstr>Integração do Tomcat com o Eclipse (Cont.)</vt:lpstr>
      <vt:lpstr>Integração do Tomcat com o Eclipse (Cont.)</vt:lpstr>
      <vt:lpstr>Integração do Tomcat com o Eclipse (Cont.)</vt:lpstr>
      <vt:lpstr>Integração do Tomcat com o Eclipse (Cont.)</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Presentation Layer</dc:title>
  <dc:creator>carolyn.cosse</dc:creator>
  <dc:description>Updated/Corrected content based on Change Tracker</dc:description>
  <cp:lastModifiedBy>Silva, Simone Amorim</cp:lastModifiedBy>
  <cp:revision>1368</cp:revision>
  <cp:lastPrinted>2000-08-10T20:43:38Z</cp:lastPrinted>
  <dcterms:created xsi:type="dcterms:W3CDTF">2007-02-13T04:42:34Z</dcterms:created>
  <dcterms:modified xsi:type="dcterms:W3CDTF">2015-05-25T22:44:05Z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0">
    <vt:lpwstr/>
  </property>
  <property fmtid="{D5CDD505-2E9C-101B-9397-08002B2CF9AE}" pid="3" name="ContentType">
    <vt:lpwstr>Document</vt:lpwstr>
  </property>
  <property fmtid="{D5CDD505-2E9C-101B-9397-08002B2CF9AE}" pid="4" name="display_urn:schemas-microsoft-com:office:office#CheckoutUser">
    <vt:lpwstr>Ranasingh, Mausumi</vt:lpwstr>
  </property>
</Properties>
</file>