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 id="2147483691" r:id="rId7"/>
    <p:sldMasterId id="2147483696" r:id="rId8"/>
    <p:sldMasterId id="2147483708" r:id="rId9"/>
    <p:sldMasterId id="2147483720" r:id="rId10"/>
    <p:sldMasterId id="2147483732" r:id="rId11"/>
    <p:sldMasterId id="2147483744" r:id="rId12"/>
    <p:sldMasterId id="2147483756" r:id="rId13"/>
  </p:sldMasterIdLst>
  <p:notesMasterIdLst>
    <p:notesMasterId r:id="rId92"/>
  </p:notesMasterIdLst>
  <p:handoutMasterIdLst>
    <p:handoutMasterId r:id="rId93"/>
  </p:handoutMasterIdLst>
  <p:sldIdLst>
    <p:sldId id="299" r:id="rId14"/>
    <p:sldId id="442" r:id="rId15"/>
    <p:sldId id="313" r:id="rId16"/>
    <p:sldId id="315" r:id="rId17"/>
    <p:sldId id="316" r:id="rId18"/>
    <p:sldId id="340" r:id="rId19"/>
    <p:sldId id="342" r:id="rId20"/>
    <p:sldId id="344" r:id="rId21"/>
    <p:sldId id="363" r:id="rId22"/>
    <p:sldId id="439" r:id="rId23"/>
    <p:sldId id="348" r:id="rId24"/>
    <p:sldId id="349" r:id="rId25"/>
    <p:sldId id="432" r:id="rId26"/>
    <p:sldId id="433" r:id="rId27"/>
    <p:sldId id="435" r:id="rId28"/>
    <p:sldId id="434" r:id="rId29"/>
    <p:sldId id="414" r:id="rId30"/>
    <p:sldId id="415" r:id="rId31"/>
    <p:sldId id="355" r:id="rId32"/>
    <p:sldId id="370" r:id="rId33"/>
    <p:sldId id="352" r:id="rId34"/>
    <p:sldId id="356" r:id="rId35"/>
    <p:sldId id="357" r:id="rId36"/>
    <p:sldId id="354" r:id="rId37"/>
    <p:sldId id="358" r:id="rId38"/>
    <p:sldId id="359" r:id="rId39"/>
    <p:sldId id="360" r:id="rId40"/>
    <p:sldId id="361" r:id="rId41"/>
    <p:sldId id="392" r:id="rId42"/>
    <p:sldId id="417" r:id="rId43"/>
    <p:sldId id="418" r:id="rId44"/>
    <p:sldId id="419" r:id="rId45"/>
    <p:sldId id="420" r:id="rId46"/>
    <p:sldId id="422" r:id="rId47"/>
    <p:sldId id="421" r:id="rId48"/>
    <p:sldId id="423" r:id="rId49"/>
    <p:sldId id="446" r:id="rId50"/>
    <p:sldId id="377" r:id="rId51"/>
    <p:sldId id="378" r:id="rId52"/>
    <p:sldId id="379" r:id="rId53"/>
    <p:sldId id="380" r:id="rId54"/>
    <p:sldId id="381" r:id="rId55"/>
    <p:sldId id="382" r:id="rId56"/>
    <p:sldId id="383" r:id="rId57"/>
    <p:sldId id="408" r:id="rId58"/>
    <p:sldId id="400" r:id="rId59"/>
    <p:sldId id="428" r:id="rId60"/>
    <p:sldId id="427" r:id="rId61"/>
    <p:sldId id="429" r:id="rId62"/>
    <p:sldId id="430" r:id="rId63"/>
    <p:sldId id="431" r:id="rId64"/>
    <p:sldId id="424" r:id="rId65"/>
    <p:sldId id="425" r:id="rId66"/>
    <p:sldId id="426" r:id="rId67"/>
    <p:sldId id="394" r:id="rId68"/>
    <p:sldId id="395" r:id="rId69"/>
    <p:sldId id="396" r:id="rId70"/>
    <p:sldId id="398" r:id="rId71"/>
    <p:sldId id="384" r:id="rId72"/>
    <p:sldId id="412" r:id="rId73"/>
    <p:sldId id="385" r:id="rId74"/>
    <p:sldId id="373" r:id="rId75"/>
    <p:sldId id="386" r:id="rId76"/>
    <p:sldId id="440" r:id="rId77"/>
    <p:sldId id="372" r:id="rId78"/>
    <p:sldId id="441" r:id="rId79"/>
    <p:sldId id="407" r:id="rId80"/>
    <p:sldId id="324" r:id="rId81"/>
    <p:sldId id="325" r:id="rId82"/>
    <p:sldId id="399" r:id="rId83"/>
    <p:sldId id="326" r:id="rId84"/>
    <p:sldId id="402" r:id="rId85"/>
    <p:sldId id="403" r:id="rId86"/>
    <p:sldId id="443" r:id="rId87"/>
    <p:sldId id="444" r:id="rId88"/>
    <p:sldId id="445" r:id="rId89"/>
    <p:sldId id="404" r:id="rId90"/>
    <p:sldId id="447" r:id="rId91"/>
  </p:sldIdLst>
  <p:sldSz cx="9144000" cy="6858000" type="screen4x3"/>
  <p:notesSz cx="6858000" cy="9296400"/>
  <p:custDataLst>
    <p:tags r:id="rId94"/>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B33"/>
    <a:srgbClr val="339966"/>
    <a:srgbClr val="336600"/>
    <a:srgbClr val="B2B2B2"/>
    <a:srgbClr val="777777"/>
    <a:srgbClr val="008000"/>
    <a:srgbClr val="FE0000"/>
    <a:srgbClr val="0000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93716" autoAdjust="0"/>
  </p:normalViewPr>
  <p:slideViewPr>
    <p:cSldViewPr snapToObjects="1" showGuides="1">
      <p:cViewPr>
        <p:scale>
          <a:sx n="69" d="100"/>
          <a:sy n="69" d="100"/>
        </p:scale>
        <p:origin x="-187" y="43"/>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100" d="100"/>
          <a:sy n="100" d="100"/>
        </p:scale>
        <p:origin x="-2100" y="-6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slide" Target="slides/slide50.xml"/><Relationship Id="rId68" Type="http://schemas.openxmlformats.org/officeDocument/2006/relationships/slide" Target="slides/slide55.xml"/><Relationship Id="rId76" Type="http://schemas.openxmlformats.org/officeDocument/2006/relationships/slide" Target="slides/slide63.xml"/><Relationship Id="rId84" Type="http://schemas.openxmlformats.org/officeDocument/2006/relationships/slide" Target="slides/slide71.xml"/><Relationship Id="rId89" Type="http://schemas.openxmlformats.org/officeDocument/2006/relationships/slide" Target="slides/slide76.xml"/><Relationship Id="rId97" Type="http://schemas.openxmlformats.org/officeDocument/2006/relationships/theme" Target="theme/theme1.xml"/><Relationship Id="rId7" Type="http://schemas.openxmlformats.org/officeDocument/2006/relationships/slideMaster" Target="slideMasters/slideMaster3.xml"/><Relationship Id="rId71" Type="http://schemas.openxmlformats.org/officeDocument/2006/relationships/slide" Target="slides/slide58.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slide" Target="slides/slide61.xml"/><Relationship Id="rId79" Type="http://schemas.openxmlformats.org/officeDocument/2006/relationships/slide" Target="slides/slide66.xml"/><Relationship Id="rId87" Type="http://schemas.openxmlformats.org/officeDocument/2006/relationships/slide" Target="slides/slide74.xml"/><Relationship Id="rId5" Type="http://schemas.openxmlformats.org/officeDocument/2006/relationships/slideMaster" Target="slideMasters/slideMaster1.xml"/><Relationship Id="rId61" Type="http://schemas.openxmlformats.org/officeDocument/2006/relationships/slide" Target="slides/slide48.xml"/><Relationship Id="rId82" Type="http://schemas.openxmlformats.org/officeDocument/2006/relationships/slide" Target="slides/slide69.xml"/><Relationship Id="rId90" Type="http://schemas.openxmlformats.org/officeDocument/2006/relationships/slide" Target="slides/slide77.xml"/><Relationship Id="rId95" Type="http://schemas.openxmlformats.org/officeDocument/2006/relationships/presProps" Target="presProps.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slide" Target="slides/slide64.xml"/><Relationship Id="rId8" Type="http://schemas.openxmlformats.org/officeDocument/2006/relationships/slideMaster" Target="slideMasters/slideMaster4.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slide" Target="slides/slide67.xml"/><Relationship Id="rId85" Type="http://schemas.openxmlformats.org/officeDocument/2006/relationships/slide" Target="slides/slide72.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slide" Target="slides/slide62.xml"/><Relationship Id="rId83" Type="http://schemas.openxmlformats.org/officeDocument/2006/relationships/slide" Target="slides/slide70.xml"/><Relationship Id="rId88" Type="http://schemas.openxmlformats.org/officeDocument/2006/relationships/slide" Target="slides/slide75.xml"/><Relationship Id="rId91" Type="http://schemas.openxmlformats.org/officeDocument/2006/relationships/slide" Target="slides/slide78.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slide" Target="slides/slide73.xml"/><Relationship Id="rId94"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Master" Target="slideMasters/slideMaster5.xml"/><Relationship Id="rId13" Type="http://schemas.openxmlformats.org/officeDocument/2006/relationships/slideMaster" Target="slideMasters/slideMaster9.xml"/><Relationship Id="rId18" Type="http://schemas.openxmlformats.org/officeDocument/2006/relationships/slide" Target="slides/slide5.xml"/><Relationship Id="rId39"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87800" cy="54133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a:t>
            </a:r>
            <a:br>
              <a:rPr lang="en-US"/>
            </a:br>
            <a:r>
              <a:rPr lang="en-US"/>
              <a:t>Module 2: Introduction to Java</a:t>
            </a:r>
          </a:p>
        </p:txBody>
      </p:sp>
      <p:sp>
        <p:nvSpPr>
          <p:cNvPr id="30723" name="Rectangle 3"/>
          <p:cNvSpPr>
            <a:spLocks noGrp="1" noChangeArrowheads="1"/>
          </p:cNvSpPr>
          <p:nvPr>
            <p:ph type="dt" idx="1"/>
          </p:nvPr>
        </p:nvSpPr>
        <p:spPr bwMode="auto">
          <a:xfrm>
            <a:off x="4132263" y="0"/>
            <a:ext cx="2682875" cy="53975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M2 - Introduction to Java.ppt</a:t>
            </a:r>
          </a:p>
        </p:txBody>
      </p:sp>
      <p:sp>
        <p:nvSpPr>
          <p:cNvPr id="30724" name="Rectangle 4"/>
          <p:cNvSpPr>
            <a:spLocks noChangeArrowheads="1"/>
          </p:cNvSpPr>
          <p:nvPr/>
        </p:nvSpPr>
        <p:spPr bwMode="auto">
          <a:xfrm>
            <a:off x="-11113" y="8920163"/>
            <a:ext cx="5310188" cy="387350"/>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392738" y="8920163"/>
            <a:ext cx="1414462" cy="387350"/>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C43E5585-97AD-4BCC-9725-8ABC3A1D71E3}" type="slidenum">
              <a:rPr lang="en-US">
                <a:latin typeface="Arial" charset="0"/>
              </a:rPr>
              <a:pPr algn="r" defTabSz="1017588" eaLnBrk="0" hangingPunct="0">
                <a:lnSpc>
                  <a:spcPct val="100000"/>
                </a:lnSpc>
                <a:spcBef>
                  <a:spcPct val="0"/>
                </a:spcBef>
                <a:buClrTx/>
                <a:defRPr/>
              </a:pPr>
              <a:t>‹nº›</a:t>
            </a:fld>
            <a:endParaRPr lang="en-US">
              <a:latin typeface="Arial" charset="0"/>
            </a:endParaRPr>
          </a:p>
        </p:txBody>
      </p:sp>
    </p:spTree>
    <p:extLst>
      <p:ext uri="{BB962C8B-B14F-4D97-AF65-F5344CB8AC3E}">
        <p14:creationId xmlns:p14="http://schemas.microsoft.com/office/powerpoint/2010/main" val="38374353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3987800" cy="54133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2: Introduction to Java</a:t>
            </a:r>
          </a:p>
        </p:txBody>
      </p:sp>
      <p:sp>
        <p:nvSpPr>
          <p:cNvPr id="18442" name="Rectangle 10"/>
          <p:cNvSpPr>
            <a:spLocks noGrp="1" noChangeArrowheads="1"/>
          </p:cNvSpPr>
          <p:nvPr>
            <p:ph type="dt" idx="1"/>
          </p:nvPr>
        </p:nvSpPr>
        <p:spPr bwMode="auto">
          <a:xfrm>
            <a:off x="4132263" y="0"/>
            <a:ext cx="2682875" cy="53975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M2 - Introduction to Java.ppt</a:t>
            </a:r>
          </a:p>
        </p:txBody>
      </p:sp>
      <p:sp>
        <p:nvSpPr>
          <p:cNvPr id="18443" name="Rectangle 11"/>
          <p:cNvSpPr>
            <a:spLocks noGrp="1" noChangeArrowheads="1"/>
          </p:cNvSpPr>
          <p:nvPr>
            <p:ph type="ftr" sz="quarter" idx="4"/>
          </p:nvPr>
        </p:nvSpPr>
        <p:spPr bwMode="auto">
          <a:xfrm>
            <a:off x="-11113" y="8920163"/>
            <a:ext cx="5310188" cy="387350"/>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392738" y="8920163"/>
            <a:ext cx="1414462" cy="387350"/>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16A8B60C-6761-49A5-9301-CC4452D2081F}" type="slidenum">
              <a:rPr lang="en-US"/>
              <a:pPr>
                <a:defRPr/>
              </a:pPr>
              <a:t>‹nº›</a:t>
            </a:fld>
            <a:endParaRPr lang="en-US"/>
          </a:p>
        </p:txBody>
      </p:sp>
      <p:sp>
        <p:nvSpPr>
          <p:cNvPr id="29702" name="Rectangle 13"/>
          <p:cNvSpPr>
            <a:spLocks noGrp="1" noRot="1" noChangeAspect="1" noChangeArrowheads="1" noTextEdit="1"/>
          </p:cNvSpPr>
          <p:nvPr>
            <p:ph type="sldImg" idx="2"/>
          </p:nvPr>
        </p:nvSpPr>
        <p:spPr bwMode="auto">
          <a:xfrm>
            <a:off x="884238" y="782638"/>
            <a:ext cx="5153025" cy="3865562"/>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22338" y="4914900"/>
            <a:ext cx="5075237" cy="3810000"/>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57238172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hdr" sz="quarter"/>
          </p:nvPr>
        </p:nvSpPr>
        <p:spPr>
          <a:noFill/>
        </p:spPr>
        <p:txBody>
          <a:bodyPr/>
          <a:lstStyle/>
          <a:p>
            <a:r>
              <a:rPr lang="en-US" dirty="0" smtClean="0">
                <a:latin typeface="Arial" pitchFamily="34" charset="0"/>
              </a:rPr>
              <a:t>ADF Java (Z16325) Module 2: Introduction to Java</a:t>
            </a:r>
          </a:p>
        </p:txBody>
      </p:sp>
      <p:sp>
        <p:nvSpPr>
          <p:cNvPr id="30723" name="Rectangle 10"/>
          <p:cNvSpPr>
            <a:spLocks noGrp="1" noChangeArrowheads="1"/>
          </p:cNvSpPr>
          <p:nvPr>
            <p:ph type="dt" sz="quarter" idx="1"/>
          </p:nvPr>
        </p:nvSpPr>
        <p:spPr>
          <a:noFill/>
        </p:spPr>
        <p:txBody>
          <a:bodyPr/>
          <a:lstStyle/>
          <a:p>
            <a:r>
              <a:rPr lang="en-US" dirty="0" smtClean="0">
                <a:latin typeface="Arial" pitchFamily="34" charset="0"/>
              </a:rPr>
              <a:t>M2 - Introduction to Java.ppt</a:t>
            </a:r>
          </a:p>
        </p:txBody>
      </p:sp>
      <p:sp>
        <p:nvSpPr>
          <p:cNvPr id="30724" name="Rectangle 11"/>
          <p:cNvSpPr>
            <a:spLocks noGrp="1" noChangeArrowheads="1"/>
          </p:cNvSpPr>
          <p:nvPr>
            <p:ph type="ftr" sz="quarter" idx="4"/>
          </p:nvPr>
        </p:nvSpPr>
        <p:spPr>
          <a:noFill/>
        </p:spPr>
        <p:txBody>
          <a:bodyPr/>
          <a:lstStyle/>
          <a:p>
            <a:r>
              <a:rPr lang="en-US" dirty="0" smtClean="0">
                <a:latin typeface="Arial" pitchFamily="34" charset="0"/>
              </a:rPr>
              <a:t>Copyright © 2011 Accenture All Rights Reserved.</a:t>
            </a:r>
          </a:p>
        </p:txBody>
      </p:sp>
      <p:sp>
        <p:nvSpPr>
          <p:cNvPr id="30725" name="Rectangle 12"/>
          <p:cNvSpPr>
            <a:spLocks noGrp="1" noChangeArrowheads="1"/>
          </p:cNvSpPr>
          <p:nvPr>
            <p:ph type="sldNum" sz="quarter" idx="5"/>
          </p:nvPr>
        </p:nvSpPr>
        <p:spPr>
          <a:noFill/>
        </p:spPr>
        <p:txBody>
          <a:bodyPr/>
          <a:lstStyle/>
          <a:p>
            <a:fld id="{7FC3B2F8-11AE-4B59-A000-52428D0F8A53}" type="slidenum">
              <a:rPr lang="en-US" smtClean="0">
                <a:latin typeface="Arial" pitchFamily="34" charset="0"/>
              </a:rPr>
              <a:pPr/>
              <a:t>1</a:t>
            </a:fld>
            <a:endParaRPr lang="en-US" dirty="0" smtClean="0">
              <a:latin typeface="Arial" pitchFamily="34" charset="0"/>
            </a:endParaRPr>
          </a:p>
        </p:txBody>
      </p:sp>
      <p:sp>
        <p:nvSpPr>
          <p:cNvPr id="30726" name="Rectangle 15"/>
          <p:cNvSpPr>
            <a:spLocks noGrp="1" noRot="1" noChangeAspect="1" noChangeArrowheads="1" noTextEdit="1"/>
          </p:cNvSpPr>
          <p:nvPr>
            <p:ph type="sldImg"/>
          </p:nvPr>
        </p:nvSpPr>
        <p:spPr>
          <a:ln/>
        </p:spPr>
      </p:sp>
      <p:sp>
        <p:nvSpPr>
          <p:cNvPr id="30727" name="Rectangle 16"/>
          <p:cNvSpPr>
            <a:spLocks noGrp="1" noChangeArrowheads="1"/>
          </p:cNvSpPr>
          <p:nvPr>
            <p:ph type="body" idx="1"/>
          </p:nvPr>
        </p:nvSpPr>
        <p:spPr>
          <a:noFill/>
          <a:ln w="9525"/>
        </p:spPr>
        <p:txBody>
          <a:bodyPr/>
          <a:lstStyle/>
          <a:p>
            <a:endParaRPr lang="en-IE" dirty="0" smtClean="0">
              <a:latin typeface="Arial" pitchFamily="34" charset="0"/>
            </a:endParaRPr>
          </a:p>
        </p:txBody>
      </p:sp>
    </p:spTree>
    <p:extLst>
      <p:ext uri="{BB962C8B-B14F-4D97-AF65-F5344CB8AC3E}">
        <p14:creationId xmlns:p14="http://schemas.microsoft.com/office/powerpoint/2010/main" val="207229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10</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485733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11</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727263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12</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41426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13</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841536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14</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841536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15</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847455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16</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841536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17</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1696027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18</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847455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19</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3397649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hdr" sz="quarter"/>
          </p:nvPr>
        </p:nvSpPr>
        <p:spPr>
          <a:noFill/>
        </p:spPr>
        <p:txBody>
          <a:bodyPr/>
          <a:lstStyle/>
          <a:p>
            <a:r>
              <a:rPr lang="en-US" dirty="0" smtClean="0">
                <a:latin typeface="Arial" pitchFamily="34" charset="0"/>
              </a:rPr>
              <a:t>ADF Java (Z16325) Module 2: Introduction to Java</a:t>
            </a:r>
          </a:p>
        </p:txBody>
      </p:sp>
      <p:sp>
        <p:nvSpPr>
          <p:cNvPr id="34819" name="Rectangle 10"/>
          <p:cNvSpPr>
            <a:spLocks noGrp="1" noChangeArrowheads="1"/>
          </p:cNvSpPr>
          <p:nvPr>
            <p:ph type="dt" sz="quarter" idx="1"/>
          </p:nvPr>
        </p:nvSpPr>
        <p:spPr>
          <a:noFill/>
        </p:spPr>
        <p:txBody>
          <a:bodyPr/>
          <a:lstStyle/>
          <a:p>
            <a:r>
              <a:rPr lang="en-US" dirty="0" smtClean="0">
                <a:latin typeface="Arial" pitchFamily="34" charset="0"/>
              </a:rPr>
              <a:t>M2 - Introduction to Java.ppt</a:t>
            </a:r>
          </a:p>
        </p:txBody>
      </p:sp>
      <p:sp>
        <p:nvSpPr>
          <p:cNvPr id="34820" name="Rectangle 11"/>
          <p:cNvSpPr>
            <a:spLocks noGrp="1" noChangeArrowheads="1"/>
          </p:cNvSpPr>
          <p:nvPr>
            <p:ph type="ftr" sz="quarter" idx="4"/>
          </p:nvPr>
        </p:nvSpPr>
        <p:spPr>
          <a:noFill/>
        </p:spPr>
        <p:txBody>
          <a:bodyPr/>
          <a:lstStyle/>
          <a:p>
            <a:r>
              <a:rPr lang="en-US" dirty="0" smtClean="0">
                <a:latin typeface="Arial" pitchFamily="34" charset="0"/>
              </a:rPr>
              <a:t>Copyright © 2011 Accenture All Rights Reserved.</a:t>
            </a:r>
          </a:p>
        </p:txBody>
      </p:sp>
      <p:sp>
        <p:nvSpPr>
          <p:cNvPr id="34821" name="Rectangle 12"/>
          <p:cNvSpPr>
            <a:spLocks noGrp="1" noChangeArrowheads="1"/>
          </p:cNvSpPr>
          <p:nvPr>
            <p:ph type="sldNum" sz="quarter" idx="5"/>
          </p:nvPr>
        </p:nvSpPr>
        <p:spPr>
          <a:noFill/>
        </p:spPr>
        <p:txBody>
          <a:bodyPr/>
          <a:lstStyle/>
          <a:p>
            <a:fld id="{2634FD98-9BD5-4A14-9902-D4C3E7675099}" type="slidenum">
              <a:rPr lang="en-US" smtClean="0">
                <a:latin typeface="Arial" pitchFamily="34" charset="0"/>
              </a:rPr>
              <a:pPr/>
              <a:t>2</a:t>
            </a:fld>
            <a:endParaRPr lang="en-US" dirty="0" smtClean="0">
              <a:latin typeface="Arial" pitchFamily="34" charset="0"/>
            </a:endParaRPr>
          </a:p>
        </p:txBody>
      </p:sp>
      <p:sp>
        <p:nvSpPr>
          <p:cNvPr id="34822" name="Rectangle 4"/>
          <p:cNvSpPr>
            <a:spLocks noGrp="1" noRot="1" noChangeAspect="1" noChangeArrowheads="1" noTextEdit="1"/>
          </p:cNvSpPr>
          <p:nvPr>
            <p:ph type="sldImg"/>
          </p:nvPr>
        </p:nvSpPr>
        <p:spPr>
          <a:ln/>
        </p:spPr>
      </p:sp>
      <p:sp>
        <p:nvSpPr>
          <p:cNvPr id="34823" name="Rectangle 5"/>
          <p:cNvSpPr>
            <a:spLocks noGrp="1" noChangeArrowheads="1"/>
          </p:cNvSpPr>
          <p:nvPr>
            <p:ph type="body" idx="1"/>
          </p:nvPr>
        </p:nvSpPr>
        <p:spPr>
          <a:noFill/>
          <a:ln w="9525"/>
        </p:spPr>
        <p:txBody>
          <a:bodyPr/>
          <a:lstStyle/>
          <a:p>
            <a:r>
              <a:rPr lang="en-US" b="1" dirty="0" smtClean="0">
                <a:latin typeface="Arial" pitchFamily="34" charset="0"/>
              </a:rPr>
              <a:t>Key message:</a:t>
            </a:r>
          </a:p>
          <a:p>
            <a:r>
              <a:rPr lang="en-US" dirty="0" smtClean="0">
                <a:latin typeface="Arial" pitchFamily="34" charset="0"/>
              </a:rPr>
              <a:t>The virtual machine provides a standardized environment for byte-codes to execute.  By isolating and hiding the underlying hardware platform, Java programmers will not have worry about the specifics of their target platform when writing code.  All compliant virtual machines are capable of reading byte-codes.  Byte codes can be executed from one VM to another without a need to re-compile.</a:t>
            </a:r>
          </a:p>
        </p:txBody>
      </p:sp>
    </p:spTree>
    <p:extLst>
      <p:ext uri="{BB962C8B-B14F-4D97-AF65-F5344CB8AC3E}">
        <p14:creationId xmlns:p14="http://schemas.microsoft.com/office/powerpoint/2010/main" val="125160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20</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4018588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21</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52378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22</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445058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23</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809116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24</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542665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25</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1173708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26</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73647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27</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3242138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28</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3046336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29</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248764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hdr" sz="quarter"/>
          </p:nvPr>
        </p:nvSpPr>
        <p:spPr>
          <a:noFill/>
        </p:spPr>
        <p:txBody>
          <a:bodyPr/>
          <a:lstStyle/>
          <a:p>
            <a:r>
              <a:rPr lang="en-US" dirty="0" smtClean="0">
                <a:latin typeface="Arial" pitchFamily="34" charset="0"/>
              </a:rPr>
              <a:t>ADF Java (Z16325) Module 2: Introduction to Java</a:t>
            </a:r>
          </a:p>
        </p:txBody>
      </p:sp>
      <p:sp>
        <p:nvSpPr>
          <p:cNvPr id="31747" name="Rectangle 10"/>
          <p:cNvSpPr>
            <a:spLocks noGrp="1" noChangeArrowheads="1"/>
          </p:cNvSpPr>
          <p:nvPr>
            <p:ph type="dt" sz="quarter" idx="1"/>
          </p:nvPr>
        </p:nvSpPr>
        <p:spPr>
          <a:noFill/>
        </p:spPr>
        <p:txBody>
          <a:bodyPr/>
          <a:lstStyle/>
          <a:p>
            <a:r>
              <a:rPr lang="en-US" dirty="0" smtClean="0">
                <a:latin typeface="Arial" pitchFamily="34" charset="0"/>
              </a:rPr>
              <a:t>M2 - Introduction to Java.ppt</a:t>
            </a:r>
          </a:p>
        </p:txBody>
      </p:sp>
      <p:sp>
        <p:nvSpPr>
          <p:cNvPr id="31748" name="Rectangle 11"/>
          <p:cNvSpPr>
            <a:spLocks noGrp="1" noChangeArrowheads="1"/>
          </p:cNvSpPr>
          <p:nvPr>
            <p:ph type="ftr" sz="quarter" idx="4"/>
          </p:nvPr>
        </p:nvSpPr>
        <p:spPr>
          <a:noFill/>
        </p:spPr>
        <p:txBody>
          <a:bodyPr/>
          <a:lstStyle/>
          <a:p>
            <a:r>
              <a:rPr lang="en-US" dirty="0" smtClean="0">
                <a:latin typeface="Arial" pitchFamily="34" charset="0"/>
              </a:rPr>
              <a:t>Copyright © 2011 Accenture All Rights Reserved.</a:t>
            </a:r>
          </a:p>
        </p:txBody>
      </p:sp>
      <p:sp>
        <p:nvSpPr>
          <p:cNvPr id="31749" name="Rectangle 12"/>
          <p:cNvSpPr>
            <a:spLocks noGrp="1" noChangeArrowheads="1"/>
          </p:cNvSpPr>
          <p:nvPr>
            <p:ph type="sldNum" sz="quarter" idx="5"/>
          </p:nvPr>
        </p:nvSpPr>
        <p:spPr>
          <a:noFill/>
        </p:spPr>
        <p:txBody>
          <a:bodyPr/>
          <a:lstStyle/>
          <a:p>
            <a:fld id="{FF439DEB-D6A8-44A1-9BCF-30AC4726489B}" type="slidenum">
              <a:rPr lang="en-US" smtClean="0">
                <a:latin typeface="Arial" pitchFamily="34" charset="0"/>
              </a:rPr>
              <a:pPr/>
              <a:t>3</a:t>
            </a:fld>
            <a:endParaRPr lang="en-US" dirty="0" smtClean="0">
              <a:latin typeface="Arial" pitchFamily="34" charset="0"/>
            </a:endParaRPr>
          </a:p>
        </p:txBody>
      </p:sp>
      <p:sp>
        <p:nvSpPr>
          <p:cNvPr id="31750" name="Rectangle 4"/>
          <p:cNvSpPr>
            <a:spLocks noGrp="1" noRot="1" noChangeAspect="1" noChangeArrowheads="1" noTextEdit="1"/>
          </p:cNvSpPr>
          <p:nvPr>
            <p:ph type="sldImg"/>
          </p:nvPr>
        </p:nvSpPr>
        <p:spPr>
          <a:ln/>
        </p:spPr>
      </p:sp>
      <p:sp>
        <p:nvSpPr>
          <p:cNvPr id="31751" name="Rectangle 5"/>
          <p:cNvSpPr>
            <a:spLocks noGrp="1" noChangeArrowheads="1"/>
          </p:cNvSpPr>
          <p:nvPr>
            <p:ph type="body" idx="1"/>
          </p:nvPr>
        </p:nvSpPr>
        <p:spPr>
          <a:noFill/>
          <a:ln w="9525"/>
        </p:spPr>
        <p:txBody>
          <a:bodyPr/>
          <a:lstStyle/>
          <a:p>
            <a:endParaRPr lang="en-US" dirty="0" smtClean="0">
              <a:latin typeface="Arial" pitchFamily="34" charset="0"/>
            </a:endParaRPr>
          </a:p>
        </p:txBody>
      </p:sp>
    </p:spTree>
    <p:extLst>
      <p:ext uri="{BB962C8B-B14F-4D97-AF65-F5344CB8AC3E}">
        <p14:creationId xmlns:p14="http://schemas.microsoft.com/office/powerpoint/2010/main" val="3315405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30</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3995059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31</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1351689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32</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3729302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33</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1726729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34</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3676973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35</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2134632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36</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13292714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37</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51415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38</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3650974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39</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03221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dirty="0"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dirty="0"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dirty="0"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4</a:t>
            </a:fld>
            <a:endParaRPr lang="en-US" dirty="0"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13909961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40</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391466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41</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1739917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42</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677777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43</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514151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44</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9792069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45</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37133977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46</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3773822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47</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8134359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48</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2186817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49</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29774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hdr" sz="quarter"/>
          </p:nvPr>
        </p:nvSpPr>
        <p:spPr>
          <a:noFill/>
        </p:spPr>
        <p:txBody>
          <a:bodyPr/>
          <a:lstStyle/>
          <a:p>
            <a:r>
              <a:rPr lang="en-US" dirty="0" smtClean="0">
                <a:latin typeface="Arial" pitchFamily="34" charset="0"/>
              </a:rPr>
              <a:t>ADF Java (Z16325) Module 2: Introduction to Java</a:t>
            </a:r>
          </a:p>
        </p:txBody>
      </p:sp>
      <p:sp>
        <p:nvSpPr>
          <p:cNvPr id="34819" name="Rectangle 10"/>
          <p:cNvSpPr>
            <a:spLocks noGrp="1" noChangeArrowheads="1"/>
          </p:cNvSpPr>
          <p:nvPr>
            <p:ph type="dt" sz="quarter" idx="1"/>
          </p:nvPr>
        </p:nvSpPr>
        <p:spPr>
          <a:noFill/>
        </p:spPr>
        <p:txBody>
          <a:bodyPr/>
          <a:lstStyle/>
          <a:p>
            <a:r>
              <a:rPr lang="en-US" dirty="0" smtClean="0">
                <a:latin typeface="Arial" pitchFamily="34" charset="0"/>
              </a:rPr>
              <a:t>M2 - Introduction to Java.ppt</a:t>
            </a:r>
          </a:p>
        </p:txBody>
      </p:sp>
      <p:sp>
        <p:nvSpPr>
          <p:cNvPr id="34820" name="Rectangle 11"/>
          <p:cNvSpPr>
            <a:spLocks noGrp="1" noChangeArrowheads="1"/>
          </p:cNvSpPr>
          <p:nvPr>
            <p:ph type="ftr" sz="quarter" idx="4"/>
          </p:nvPr>
        </p:nvSpPr>
        <p:spPr>
          <a:noFill/>
        </p:spPr>
        <p:txBody>
          <a:bodyPr/>
          <a:lstStyle/>
          <a:p>
            <a:r>
              <a:rPr lang="en-US" dirty="0" smtClean="0">
                <a:latin typeface="Arial" pitchFamily="34" charset="0"/>
              </a:rPr>
              <a:t>Copyright © 2011 Accenture All Rights Reserved.</a:t>
            </a:r>
          </a:p>
        </p:txBody>
      </p:sp>
      <p:sp>
        <p:nvSpPr>
          <p:cNvPr id="34821" name="Rectangle 12"/>
          <p:cNvSpPr>
            <a:spLocks noGrp="1" noChangeArrowheads="1"/>
          </p:cNvSpPr>
          <p:nvPr>
            <p:ph type="sldNum" sz="quarter" idx="5"/>
          </p:nvPr>
        </p:nvSpPr>
        <p:spPr>
          <a:noFill/>
        </p:spPr>
        <p:txBody>
          <a:bodyPr/>
          <a:lstStyle/>
          <a:p>
            <a:fld id="{2634FD98-9BD5-4A14-9902-D4C3E7675099}" type="slidenum">
              <a:rPr lang="en-US" smtClean="0">
                <a:latin typeface="Arial" pitchFamily="34" charset="0"/>
              </a:rPr>
              <a:pPr/>
              <a:t>5</a:t>
            </a:fld>
            <a:endParaRPr lang="en-US" dirty="0" smtClean="0">
              <a:latin typeface="Arial" pitchFamily="34" charset="0"/>
            </a:endParaRPr>
          </a:p>
        </p:txBody>
      </p:sp>
      <p:sp>
        <p:nvSpPr>
          <p:cNvPr id="34822" name="Rectangle 4"/>
          <p:cNvSpPr>
            <a:spLocks noGrp="1" noRot="1" noChangeAspect="1" noChangeArrowheads="1" noTextEdit="1"/>
          </p:cNvSpPr>
          <p:nvPr>
            <p:ph type="sldImg"/>
          </p:nvPr>
        </p:nvSpPr>
        <p:spPr>
          <a:ln/>
        </p:spPr>
      </p:sp>
      <p:sp>
        <p:nvSpPr>
          <p:cNvPr id="34823" name="Rectangle 5"/>
          <p:cNvSpPr>
            <a:spLocks noGrp="1" noChangeArrowheads="1"/>
          </p:cNvSpPr>
          <p:nvPr>
            <p:ph type="body" idx="1"/>
          </p:nvPr>
        </p:nvSpPr>
        <p:spPr>
          <a:noFill/>
          <a:ln w="9525"/>
        </p:spPr>
        <p:txBody>
          <a:bodyPr/>
          <a:lstStyle/>
          <a:p>
            <a:r>
              <a:rPr lang="en-US" b="1" dirty="0" smtClean="0">
                <a:latin typeface="Arial" pitchFamily="34" charset="0"/>
              </a:rPr>
              <a:t>Key message:</a:t>
            </a:r>
          </a:p>
          <a:p>
            <a:r>
              <a:rPr lang="en-US" dirty="0" smtClean="0">
                <a:latin typeface="Arial" pitchFamily="34" charset="0"/>
              </a:rPr>
              <a:t>The virtual machine provides a standardized environment for byte-codes to execute.  By isolating and hiding the underlying hardware platform, Java programmers will not have worry about the specifics of their target platform when writing code.  All compliant virtual machines are capable of reading byte-codes.  Byte codes can be executed from one VM to another without a need to re-compile.</a:t>
            </a:r>
          </a:p>
        </p:txBody>
      </p:sp>
    </p:spTree>
    <p:extLst>
      <p:ext uri="{BB962C8B-B14F-4D97-AF65-F5344CB8AC3E}">
        <p14:creationId xmlns:p14="http://schemas.microsoft.com/office/powerpoint/2010/main" val="1251604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50</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3622756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51</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3607847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52</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4977954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53</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7425968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54</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1908303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55</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1802928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56</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12573044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57</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1644717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58</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19828956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59</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29158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821323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60</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37861725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61</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23122557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62</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42042964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63</a:t>
            </a:fld>
            <a:endParaRPr lang="en-US" smtClean="0">
              <a:latin typeface="Arial" pitchFamily="34" charset="0"/>
            </a:endParaRPr>
          </a:p>
        </p:txBody>
      </p:sp>
      <p:sp>
        <p:nvSpPr>
          <p:cNvPr id="33798" name="Rectangle 4"/>
          <p:cNvSpPr>
            <a:spLocks noGrp="1" noRot="1"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dirty="0" smtClean="0">
                <a:latin typeface="Arial" pitchFamily="34" charset="0"/>
              </a:rPr>
              <a:t>Commercial point of view.</a:t>
            </a:r>
          </a:p>
        </p:txBody>
      </p:sp>
    </p:spTree>
    <p:extLst>
      <p:ext uri="{BB962C8B-B14F-4D97-AF65-F5344CB8AC3E}">
        <p14:creationId xmlns:p14="http://schemas.microsoft.com/office/powerpoint/2010/main" val="28156814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64</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13061336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dirty="0"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dirty="0"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dirty="0"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65</a:t>
            </a:fld>
            <a:endParaRPr lang="en-US" dirty="0"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dirty="0" smtClean="0">
              <a:latin typeface="Arial" pitchFamily="34" charset="0"/>
            </a:endParaRPr>
          </a:p>
          <a:p>
            <a:endParaRPr lang="en-US" dirty="0" smtClean="0">
              <a:latin typeface="Arial" pitchFamily="34" charset="0"/>
            </a:endParaRPr>
          </a:p>
        </p:txBody>
      </p:sp>
    </p:spTree>
    <p:extLst>
      <p:ext uri="{BB962C8B-B14F-4D97-AF65-F5344CB8AC3E}">
        <p14:creationId xmlns:p14="http://schemas.microsoft.com/office/powerpoint/2010/main" val="29822026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dirty="0" smtClean="0">
                <a:latin typeface="Arial" pitchFamily="34" charset="0"/>
              </a:rPr>
              <a:t>ADF Java (Z16325) Module 2: Introduction to Java</a:t>
            </a:r>
          </a:p>
        </p:txBody>
      </p:sp>
      <p:sp>
        <p:nvSpPr>
          <p:cNvPr id="44035" name="Rectangle 10"/>
          <p:cNvSpPr>
            <a:spLocks noGrp="1" noChangeArrowheads="1"/>
          </p:cNvSpPr>
          <p:nvPr>
            <p:ph type="dt" sz="quarter" idx="1"/>
          </p:nvPr>
        </p:nvSpPr>
        <p:spPr>
          <a:noFill/>
        </p:spPr>
        <p:txBody>
          <a:bodyPr/>
          <a:lstStyle/>
          <a:p>
            <a:r>
              <a:rPr lang="en-US" dirty="0" smtClean="0">
                <a:latin typeface="Arial" pitchFamily="34" charset="0"/>
              </a:rPr>
              <a:t>M2 - Introduction to Java.ppt</a:t>
            </a:r>
          </a:p>
        </p:txBody>
      </p:sp>
      <p:sp>
        <p:nvSpPr>
          <p:cNvPr id="44036" name="Rectangle 11"/>
          <p:cNvSpPr>
            <a:spLocks noGrp="1" noChangeArrowheads="1"/>
          </p:cNvSpPr>
          <p:nvPr>
            <p:ph type="ftr" sz="quarter" idx="4"/>
          </p:nvPr>
        </p:nvSpPr>
        <p:spPr>
          <a:noFill/>
        </p:spPr>
        <p:txBody>
          <a:bodyPr/>
          <a:lstStyle/>
          <a:p>
            <a:r>
              <a:rPr lang="en-US" dirty="0" smtClean="0">
                <a:latin typeface="Arial" pitchFamily="34" charset="0"/>
              </a:rPr>
              <a:t>Copyright © 2011 Accenture All Rights Reserved.</a:t>
            </a:r>
          </a:p>
        </p:txBody>
      </p:sp>
      <p:sp>
        <p:nvSpPr>
          <p:cNvPr id="44037" name="Rectangle 12"/>
          <p:cNvSpPr>
            <a:spLocks noGrp="1" noChangeArrowheads="1"/>
          </p:cNvSpPr>
          <p:nvPr>
            <p:ph type="sldNum" sz="quarter" idx="5"/>
          </p:nvPr>
        </p:nvSpPr>
        <p:spPr>
          <a:noFill/>
        </p:spPr>
        <p:txBody>
          <a:bodyPr/>
          <a:lstStyle/>
          <a:p>
            <a:fld id="{FE4B4F0D-C2DA-43A5-ACEB-4677D54836D5}" type="slidenum">
              <a:rPr lang="en-US" smtClean="0">
                <a:latin typeface="Arial" pitchFamily="34" charset="0"/>
              </a:rPr>
              <a:pPr/>
              <a:t>66</a:t>
            </a:fld>
            <a:endParaRPr lang="en-US" dirty="0" smtClean="0">
              <a:latin typeface="Arial" pitchFamily="34" charset="0"/>
            </a:endParaRPr>
          </a:p>
        </p:txBody>
      </p:sp>
      <p:sp>
        <p:nvSpPr>
          <p:cNvPr id="44038" name="Rectangle 4"/>
          <p:cNvSpPr>
            <a:spLocks noGrp="1" noRot="1"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dirty="0" smtClean="0">
                <a:latin typeface="Arial" pitchFamily="34" charset="0"/>
              </a:rPr>
              <a:t>Key message:</a:t>
            </a:r>
          </a:p>
          <a:p>
            <a:r>
              <a:rPr lang="en-US" dirty="0" smtClean="0">
                <a:latin typeface="Arial" pitchFamily="34" charset="0"/>
              </a:rPr>
              <a:t>The workspace is where all your projects and files will be stored. You can create several workspaces. Whenever you launch eclipse, the prompt will show up asking you wish workspace to use, or to create a new one if the specified directory doesn’t exist yet.</a:t>
            </a:r>
          </a:p>
        </p:txBody>
      </p:sp>
    </p:spTree>
    <p:extLst>
      <p:ext uri="{BB962C8B-B14F-4D97-AF65-F5344CB8AC3E}">
        <p14:creationId xmlns:p14="http://schemas.microsoft.com/office/powerpoint/2010/main" val="28487261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dirty="0" smtClean="0">
                <a:latin typeface="Arial" pitchFamily="34" charset="0"/>
              </a:rPr>
              <a:t>ADF Java (Z16325) Module 2: Introduction to Java</a:t>
            </a:r>
          </a:p>
        </p:txBody>
      </p:sp>
      <p:sp>
        <p:nvSpPr>
          <p:cNvPr id="44035" name="Rectangle 10"/>
          <p:cNvSpPr>
            <a:spLocks noGrp="1" noChangeArrowheads="1"/>
          </p:cNvSpPr>
          <p:nvPr>
            <p:ph type="dt" sz="quarter" idx="1"/>
          </p:nvPr>
        </p:nvSpPr>
        <p:spPr>
          <a:noFill/>
        </p:spPr>
        <p:txBody>
          <a:bodyPr/>
          <a:lstStyle/>
          <a:p>
            <a:r>
              <a:rPr lang="en-US" dirty="0" smtClean="0">
                <a:latin typeface="Arial" pitchFamily="34" charset="0"/>
              </a:rPr>
              <a:t>M2 - Introduction to Java.ppt</a:t>
            </a:r>
          </a:p>
        </p:txBody>
      </p:sp>
      <p:sp>
        <p:nvSpPr>
          <p:cNvPr id="44036" name="Rectangle 11"/>
          <p:cNvSpPr>
            <a:spLocks noGrp="1" noChangeArrowheads="1"/>
          </p:cNvSpPr>
          <p:nvPr>
            <p:ph type="ftr" sz="quarter" idx="4"/>
          </p:nvPr>
        </p:nvSpPr>
        <p:spPr>
          <a:noFill/>
        </p:spPr>
        <p:txBody>
          <a:bodyPr/>
          <a:lstStyle/>
          <a:p>
            <a:r>
              <a:rPr lang="en-US" dirty="0" smtClean="0">
                <a:latin typeface="Arial" pitchFamily="34" charset="0"/>
              </a:rPr>
              <a:t>Copyright © 2011 Accenture All Rights Reserved.</a:t>
            </a:r>
          </a:p>
        </p:txBody>
      </p:sp>
      <p:sp>
        <p:nvSpPr>
          <p:cNvPr id="44037" name="Rectangle 12"/>
          <p:cNvSpPr>
            <a:spLocks noGrp="1" noChangeArrowheads="1"/>
          </p:cNvSpPr>
          <p:nvPr>
            <p:ph type="sldNum" sz="quarter" idx="5"/>
          </p:nvPr>
        </p:nvSpPr>
        <p:spPr>
          <a:noFill/>
        </p:spPr>
        <p:txBody>
          <a:bodyPr/>
          <a:lstStyle/>
          <a:p>
            <a:fld id="{FE4B4F0D-C2DA-43A5-ACEB-4677D54836D5}" type="slidenum">
              <a:rPr lang="en-US" smtClean="0">
                <a:latin typeface="Arial" pitchFamily="34" charset="0"/>
              </a:rPr>
              <a:pPr/>
              <a:t>67</a:t>
            </a:fld>
            <a:endParaRPr lang="en-US" dirty="0" smtClean="0">
              <a:latin typeface="Arial" pitchFamily="34" charset="0"/>
            </a:endParaRPr>
          </a:p>
        </p:txBody>
      </p:sp>
      <p:sp>
        <p:nvSpPr>
          <p:cNvPr id="44038" name="Rectangle 4"/>
          <p:cNvSpPr>
            <a:spLocks noGrp="1" noRot="1"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dirty="0" smtClean="0">
                <a:latin typeface="Arial" pitchFamily="34" charset="0"/>
              </a:rPr>
              <a:t>Key message:</a:t>
            </a:r>
          </a:p>
          <a:p>
            <a:r>
              <a:rPr lang="en-US" dirty="0" smtClean="0">
                <a:latin typeface="Arial" pitchFamily="34" charset="0"/>
              </a:rPr>
              <a:t>The workspace is where all your projects and files will be stored. You can create several workspaces. Whenever you launch eclipse, the prompt will show up asking you wish workspace to use, or to create a new one if the specified directory doesn’t exist yet.</a:t>
            </a:r>
          </a:p>
        </p:txBody>
      </p:sp>
    </p:spTree>
    <p:extLst>
      <p:ext uri="{BB962C8B-B14F-4D97-AF65-F5344CB8AC3E}">
        <p14:creationId xmlns:p14="http://schemas.microsoft.com/office/powerpoint/2010/main" val="28487261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301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301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3013" name="Rectangle 12"/>
          <p:cNvSpPr>
            <a:spLocks noGrp="1" noChangeArrowheads="1"/>
          </p:cNvSpPr>
          <p:nvPr>
            <p:ph type="sldNum" sz="quarter" idx="5"/>
          </p:nvPr>
        </p:nvSpPr>
        <p:spPr>
          <a:noFill/>
        </p:spPr>
        <p:txBody>
          <a:bodyPr/>
          <a:lstStyle/>
          <a:p>
            <a:fld id="{06821849-38CB-4623-A3C7-B17AF78EDD21}" type="slidenum">
              <a:rPr lang="en-US" smtClean="0">
                <a:latin typeface="Arial" pitchFamily="34" charset="0"/>
              </a:rPr>
              <a:pPr/>
              <a:t>68</a:t>
            </a:fld>
            <a:endParaRPr lang="en-US" smtClean="0">
              <a:latin typeface="Arial" pitchFamily="34" charset="0"/>
            </a:endParaRPr>
          </a:p>
        </p:txBody>
      </p:sp>
      <p:sp>
        <p:nvSpPr>
          <p:cNvPr id="43014" name="Rectangle 4"/>
          <p:cNvSpPr>
            <a:spLocks noGrp="1" noRot="1" noChangeAspect="1" noChangeArrowheads="1" noTextEdit="1"/>
          </p:cNvSpPr>
          <p:nvPr>
            <p:ph type="sldImg"/>
          </p:nvPr>
        </p:nvSpPr>
        <p:spPr>
          <a:ln/>
        </p:spPr>
      </p:sp>
      <p:sp>
        <p:nvSpPr>
          <p:cNvPr id="4301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The Eclipse that will be used is an Accenture approved OSS. </a:t>
            </a:r>
          </a:p>
          <a:p>
            <a:r>
              <a:rPr lang="en-US" smtClean="0">
                <a:latin typeface="Arial" pitchFamily="34" charset="0"/>
              </a:rPr>
              <a:t>Eclipse license details can be found in the Appendix section of this module.</a:t>
            </a:r>
          </a:p>
          <a:p>
            <a:r>
              <a:rPr lang="en-US" smtClean="0">
                <a:latin typeface="Arial" pitchFamily="34" charset="0"/>
              </a:rPr>
              <a:t>There might be different flavors of Eclipse available.  For this course, the most appropriate download would be Eclipse IDE for Java EE developers or Eclipse IDE for Java Developers.  The screenshots here were made using the Eclipse IDE for Java EE (Ganymede) release</a:t>
            </a:r>
          </a:p>
          <a:p>
            <a:endParaRPr lang="en-US" smtClean="0">
              <a:latin typeface="Arial" pitchFamily="34" charset="0"/>
            </a:endParaRPr>
          </a:p>
        </p:txBody>
      </p:sp>
    </p:spTree>
    <p:extLst>
      <p:ext uri="{BB962C8B-B14F-4D97-AF65-F5344CB8AC3E}">
        <p14:creationId xmlns:p14="http://schemas.microsoft.com/office/powerpoint/2010/main" val="41485454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403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40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4037" name="Rectangle 12"/>
          <p:cNvSpPr>
            <a:spLocks noGrp="1" noChangeArrowheads="1"/>
          </p:cNvSpPr>
          <p:nvPr>
            <p:ph type="sldNum" sz="quarter" idx="5"/>
          </p:nvPr>
        </p:nvSpPr>
        <p:spPr>
          <a:noFill/>
        </p:spPr>
        <p:txBody>
          <a:bodyPr/>
          <a:lstStyle/>
          <a:p>
            <a:fld id="{FE4B4F0D-C2DA-43A5-ACEB-4677D54836D5}" type="slidenum">
              <a:rPr lang="en-US" smtClean="0">
                <a:latin typeface="Arial" pitchFamily="34" charset="0"/>
              </a:rPr>
              <a:pPr/>
              <a:t>69</a:t>
            </a:fld>
            <a:endParaRPr lang="en-US" smtClean="0">
              <a:latin typeface="Arial" pitchFamily="34" charset="0"/>
            </a:endParaRPr>
          </a:p>
        </p:txBody>
      </p:sp>
      <p:sp>
        <p:nvSpPr>
          <p:cNvPr id="44038" name="Rectangle 4"/>
          <p:cNvSpPr>
            <a:spLocks noGrp="1" noRot="1"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The workspace is where all your projects and files will be stored. You can create several workspaces. Whenever you launch eclipse, the prompt will show up asking you wish workspace to use, or to create a new one if the specified directory doesn’t exist yet.</a:t>
            </a:r>
          </a:p>
        </p:txBody>
      </p:sp>
    </p:spTree>
    <p:extLst>
      <p:ext uri="{BB962C8B-B14F-4D97-AF65-F5344CB8AC3E}">
        <p14:creationId xmlns:p14="http://schemas.microsoft.com/office/powerpoint/2010/main" val="2938040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7</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18398517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70</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1131993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71</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247951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72</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15000103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73</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34434469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74</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018065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75</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018065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76</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018065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77</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018065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78</a:t>
            </a:fld>
            <a:endParaRPr lang="en-US" smtClean="0">
              <a:latin typeface="Arial" pitchFamily="34" charset="0"/>
            </a:endParaRP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extLst>
      <p:ext uri="{BB962C8B-B14F-4D97-AF65-F5344CB8AC3E}">
        <p14:creationId xmlns:p14="http://schemas.microsoft.com/office/powerpoint/2010/main" val="701806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8</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15945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9</a:t>
            </a:fld>
            <a:endParaRPr lang="en-US" smtClean="0">
              <a:latin typeface="Arial" pitchFamily="34" charset="0"/>
            </a:endParaRP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92322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8048E104-0AAA-464D-BCAC-96B54A87323E}"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72D9D60A-9180-47FC-90EC-7CD9570DB524}"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01466369-89B1-4F8B-9258-21DC29B5C676}"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8EF4588-28B3-4545-8C09-0537C5AF59D6}" type="slidenum">
              <a:rPr lang="en-US"/>
              <a:pPr>
                <a:defRPr/>
              </a:pPr>
              <a:t>‹nº›</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041AC1BC-2E3D-4C6A-B869-C50C3A6FC8A9}" type="slidenum">
              <a:rPr lang="en-US"/>
              <a:pPr>
                <a:defRPr/>
              </a:pPr>
              <a:t>‹nº›</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11/11/2015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11/11/2015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11/11/2015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48831DC4-EE03-4BDF-8856-D029B0B01B8C}" type="slidenum">
              <a:rPr lang="en-US"/>
              <a:pPr>
                <a:defRPr/>
              </a:pPr>
              <a:t>‹nº›</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11/11/2015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11/11/2015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11/11/2015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32585CCC-7E6A-46EC-9298-AF0FA2E1A931}" type="slidenum">
              <a:rPr lang="en-US"/>
              <a:pPr>
                <a:defRPr/>
              </a:pPr>
              <a:t>‹nº›</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11/11/2015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11/11/2015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11/11/2015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13BAF93-7127-49BA-BAA1-5E8E27A113B2}" type="slidenum">
              <a:rPr lang="en-US"/>
              <a:pPr>
                <a:defRPr/>
              </a:pPr>
              <a:t>‹nº›</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11/11/2015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11/11/2015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11/11/2015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B4A91AAB-32C0-454D-98BD-6F970E0B5D48}" type="slidenum">
              <a:rPr lang="en-US"/>
              <a:pPr>
                <a:defRPr/>
              </a:pPr>
              <a:t>‹nº›</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11/11/2015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11/11/2015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11/11/2015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11A00B3F-6EA5-4984-9B31-27D246856AD8}" type="slidenum">
              <a:rPr lang="en-US"/>
              <a:pPr>
                <a:defRPr/>
              </a:pPr>
              <a:t>‹nº›</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‹nº›</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11/11/2015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11/11/2015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11/11/2015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02EA5641-61F4-4348-8AF6-9A7EC20EC7A4}" type="slidenum">
              <a:rPr lang="en-US"/>
              <a:pPr>
                <a:defRPr/>
              </a:pPr>
              <a:t>‹nº›</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11/11/2015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11/11/2015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‹nº›</a:t>
            </a:fld>
            <a:endParaRPr lang="pt-BR"/>
          </a:p>
        </p:txBody>
      </p:sp>
    </p:spTree>
    <p:extLst>
      <p:ext uri="{BB962C8B-B14F-4D97-AF65-F5344CB8AC3E}">
        <p14:creationId xmlns:p14="http://schemas.microsoft.com/office/powerpoint/2010/main" val="137900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9.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66C53590-F70E-447B-ADC7-BC7C68DD5764}" type="slidenum">
              <a:rPr lang="en-US"/>
              <a:pPr>
                <a:defRPr/>
              </a:pPr>
              <a:t>‹nº›</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latin typeface="Arial" charset="0"/>
              </a:rPr>
              <a:t>Copyright </a:t>
            </a:r>
            <a:r>
              <a:rPr lang="en-US" sz="900">
                <a:latin typeface="Arial" charset="0"/>
              </a:rPr>
              <a:t>© 2011 </a:t>
            </a:r>
            <a:r>
              <a:rPr lang="en-US" sz="900" dirty="0">
                <a:latin typeface="Arial" charset="0"/>
              </a:rPr>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smtClean="0"/>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smtClean="0"/>
              <a:t>Click to edit Master text styles</a:t>
            </a:r>
          </a:p>
          <a:p>
            <a:pPr lvl="1"/>
            <a:r>
              <a:rPr lang="en-US" altLang="pt-BR" smtClean="0"/>
              <a:t>Second level</a:t>
            </a:r>
          </a:p>
          <a:p>
            <a:pPr lvl="2"/>
            <a:r>
              <a:rPr lang="en-US" altLang="pt-BR" smtClean="0"/>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‹nº›</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pic>
        <p:nvPicPr>
          <p:cNvPr id="7" name="Picture 9" descr="SigHPD_Sz3_2X_gray.png"/>
          <p:cNvPicPr>
            <a:picLocks noChangeAspect="1"/>
          </p:cNvPicPr>
          <p:nvPr userDrawn="1"/>
        </p:nvPicPr>
        <p:blipFill>
          <a:blip r:embed="rId6"/>
          <a:srcRect/>
          <a:stretch>
            <a:fillRect/>
          </a:stretch>
        </p:blipFill>
        <p:spPr bwMode="auto">
          <a:xfrm>
            <a:off x="533400" y="2478088"/>
            <a:ext cx="2743200" cy="14303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11/11/2015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‹nº›</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11/11/2015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‹nº›</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11/11/2015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‹nº›</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11/11/2015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‹nº›</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11/11/2015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‹nº›</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11/11/2015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‹nº›</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dirty="0"/>
          </a:p>
        </p:txBody>
      </p:sp>
      <p:sp>
        <p:nvSpPr>
          <p:cNvPr id="3075" name="Rectangle 6"/>
          <p:cNvSpPr>
            <a:spLocks noChangeArrowheads="1"/>
          </p:cNvSpPr>
          <p:nvPr/>
        </p:nvSpPr>
        <p:spPr bwMode="white">
          <a:xfrm>
            <a:off x="467544" y="4598640"/>
            <a:ext cx="6553200" cy="914400"/>
          </a:xfrm>
          <a:prstGeom prst="rect">
            <a:avLst/>
          </a:prstGeom>
          <a:noFill/>
          <a:ln w="9525">
            <a:noFill/>
            <a:miter lim="800000"/>
            <a:headEnd/>
            <a:tailEnd/>
          </a:ln>
        </p:spPr>
        <p:txBody>
          <a:bodyPr/>
          <a:lstStyle/>
          <a:p>
            <a:pPr algn="l" eaLnBrk="0" hangingPunct="0">
              <a:lnSpc>
                <a:spcPct val="90000"/>
              </a:lnSpc>
              <a:spcBef>
                <a:spcPct val="0"/>
              </a:spcBef>
              <a:buClrTx/>
            </a:pPr>
            <a:r>
              <a:rPr lang="en-US" sz="3200" dirty="0">
                <a:solidFill>
                  <a:srgbClr val="198B33"/>
                </a:solidFill>
              </a:rPr>
              <a:t>Application Delivery</a:t>
            </a:r>
            <a:br>
              <a:rPr lang="en-US" sz="3200" dirty="0">
                <a:solidFill>
                  <a:srgbClr val="198B33"/>
                </a:solidFill>
              </a:rPr>
            </a:br>
            <a:r>
              <a:rPr lang="en-US" sz="3200" dirty="0">
                <a:solidFill>
                  <a:srgbClr val="198B33"/>
                </a:solidFill>
              </a:rPr>
              <a:t>Fundamentals: </a:t>
            </a:r>
            <a:r>
              <a:rPr lang="en-US" sz="3200" dirty="0" smtClean="0">
                <a:solidFill>
                  <a:srgbClr val="198B33"/>
                </a:solidFill>
              </a:rPr>
              <a:t>SGBD</a:t>
            </a:r>
            <a:endParaRPr lang="en-US" sz="3200" dirty="0">
              <a:solidFill>
                <a:srgbClr val="198B33"/>
              </a:solidFill>
            </a:endParaRPr>
          </a:p>
        </p:txBody>
      </p:sp>
      <p:sp>
        <p:nvSpPr>
          <p:cNvPr id="3076" name="Rectangle 7"/>
          <p:cNvSpPr>
            <a:spLocks noChangeArrowheads="1"/>
          </p:cNvSpPr>
          <p:nvPr/>
        </p:nvSpPr>
        <p:spPr bwMode="white">
          <a:xfrm>
            <a:off x="467544" y="5589240"/>
            <a:ext cx="6562725" cy="863600"/>
          </a:xfrm>
          <a:prstGeom prst="rect">
            <a:avLst/>
          </a:prstGeom>
          <a:noFill/>
          <a:ln w="9525">
            <a:noFill/>
            <a:miter lim="800000"/>
            <a:headEnd/>
            <a:tailEnd/>
          </a:ln>
        </p:spPr>
        <p:txBody>
          <a:bodyPr/>
          <a:lstStyle/>
          <a:p>
            <a:pPr algn="l" eaLnBrk="0" hangingPunct="0">
              <a:lnSpc>
                <a:spcPct val="90000"/>
              </a:lnSpc>
              <a:spcBef>
                <a:spcPct val="0"/>
              </a:spcBef>
              <a:buClr>
                <a:schemeClr val="tx1"/>
              </a:buClr>
            </a:pPr>
            <a:r>
              <a:rPr lang="en-US" sz="2000" dirty="0">
                <a:solidFill>
                  <a:schemeClr val="accent2"/>
                </a:solidFill>
              </a:rPr>
              <a:t>Module </a:t>
            </a:r>
            <a:r>
              <a:rPr lang="en-US" sz="2000" dirty="0" smtClean="0">
                <a:solidFill>
                  <a:schemeClr val="accent2"/>
                </a:solidFill>
              </a:rPr>
              <a:t>1: Introdução a SGBD</a:t>
            </a:r>
            <a:endParaRPr lang="en-US" sz="2000" dirty="0">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10</a:t>
            </a:fld>
            <a:endParaRPr lang="en-US"/>
          </a:p>
        </p:txBody>
      </p:sp>
      <p:sp>
        <p:nvSpPr>
          <p:cNvPr id="12291" name="Rectangle 2"/>
          <p:cNvSpPr>
            <a:spLocks noGrp="1" noChangeArrowheads="1"/>
          </p:cNvSpPr>
          <p:nvPr>
            <p:ph type="title" idx="4294967295"/>
          </p:nvPr>
        </p:nvSpPr>
        <p:spPr/>
        <p:txBody>
          <a:bodyPr/>
          <a:lstStyle/>
          <a:p>
            <a:pPr eaLnBrk="1" hangingPunct="1"/>
            <a:r>
              <a:rPr lang="pt-BR" altLang="en-US" dirty="0"/>
              <a:t>Conceitos básicos</a:t>
            </a:r>
            <a:endParaRPr lang="en-US" dirty="0" smtClean="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altLang="en-US" sz="1800" b="1" dirty="0" smtClean="0">
                <a:solidFill>
                  <a:schemeClr val="tx1"/>
                </a:solidFill>
              </a:rPr>
              <a:t>Banco de Dados (BD)</a:t>
            </a:r>
            <a:r>
              <a:rPr lang="en-US" altLang="en-US" sz="1800" dirty="0">
                <a:solidFill>
                  <a:schemeClr val="tx1"/>
                </a:solidFill>
              </a:rPr>
              <a:t> </a:t>
            </a:r>
            <a:r>
              <a:rPr lang="pt-BR" sz="1800" dirty="0" smtClean="0"/>
              <a:t>: </a:t>
            </a:r>
          </a:p>
          <a:p>
            <a:pPr marL="0" indent="0" eaLnBrk="1" hangingPunct="1">
              <a:lnSpc>
                <a:spcPct val="90000"/>
              </a:lnSpc>
              <a:buNone/>
            </a:pPr>
            <a:endParaRPr lang="pt-BR" sz="1800" dirty="0"/>
          </a:p>
          <a:p>
            <a:pPr eaLnBrk="1" hangingPunct="1">
              <a:lnSpc>
                <a:spcPct val="90000"/>
              </a:lnSpc>
            </a:pPr>
            <a:r>
              <a:rPr lang="pt-BR" sz="1800" dirty="0"/>
              <a:t>São conjuntos de registros dispostos em estrutura regular que possibilita a organização dos dados e produção de informação.</a:t>
            </a:r>
          </a:p>
          <a:p>
            <a:pPr eaLnBrk="1" hangingPunct="1">
              <a:lnSpc>
                <a:spcPct val="90000"/>
              </a:lnSpc>
            </a:pPr>
            <a:endParaRPr lang="pt-BR" sz="1800" dirty="0"/>
          </a:p>
          <a:p>
            <a:pPr eaLnBrk="1" hangingPunct="1">
              <a:lnSpc>
                <a:spcPct val="90000"/>
              </a:lnSpc>
            </a:pPr>
            <a:r>
              <a:rPr lang="en-US" sz="1800" dirty="0"/>
              <a:t>É uma coleção de dados relacionados: (Representa aspectos do mundo real).</a:t>
            </a:r>
          </a:p>
          <a:p>
            <a:pPr eaLnBrk="1" hangingPunct="1">
              <a:lnSpc>
                <a:spcPct val="90000"/>
              </a:lnSpc>
            </a:pPr>
            <a:endParaRPr lang="en-US" sz="1800" dirty="0"/>
          </a:p>
          <a:p>
            <a:pPr eaLnBrk="1" hangingPunct="1">
              <a:lnSpc>
                <a:spcPct val="90000"/>
              </a:lnSpc>
            </a:pPr>
            <a:r>
              <a:rPr lang="en-US" sz="1800" dirty="0"/>
              <a:t>Seu principal Objetivo é retirar da aplicação cliente a responsabilidade de gerenciar o acesso, manipulação e organização dos dados. </a:t>
            </a:r>
          </a:p>
          <a:p>
            <a:pPr marL="0" indent="0" eaLnBrk="1" hangingPunct="1">
              <a:lnSpc>
                <a:spcPct val="90000"/>
              </a:lnSpc>
              <a:buNone/>
            </a:pPr>
            <a:endParaRPr lang="en-US" sz="1800" dirty="0"/>
          </a:p>
          <a:p>
            <a:pPr eaLnBrk="1" hangingPunct="1">
              <a:lnSpc>
                <a:spcPct val="90000"/>
              </a:lnSpc>
            </a:pPr>
            <a:r>
              <a:rPr lang="en-US" sz="1800" dirty="0"/>
              <a:t>Software aplicativo que permite ao usuário:</a:t>
            </a:r>
          </a:p>
          <a:p>
            <a:pPr lvl="1" eaLnBrk="1" hangingPunct="1">
              <a:lnSpc>
                <a:spcPct val="90000"/>
              </a:lnSpc>
            </a:pPr>
            <a:r>
              <a:rPr lang="en-US" sz="1600" dirty="0"/>
              <a:t>Inserir.</a:t>
            </a:r>
          </a:p>
          <a:p>
            <a:pPr lvl="1" eaLnBrk="1" hangingPunct="1">
              <a:lnSpc>
                <a:spcPct val="90000"/>
              </a:lnSpc>
            </a:pPr>
            <a:r>
              <a:rPr lang="en-US" sz="1800" dirty="0"/>
              <a:t>Atualizar.</a:t>
            </a:r>
          </a:p>
          <a:p>
            <a:pPr lvl="1" eaLnBrk="1" hangingPunct="1">
              <a:lnSpc>
                <a:spcPct val="90000"/>
              </a:lnSpc>
            </a:pPr>
            <a:r>
              <a:rPr lang="en-US" sz="1800" dirty="0"/>
              <a:t>Recuperar Dados.</a:t>
            </a:r>
          </a:p>
          <a:p>
            <a:pPr lvl="1" eaLnBrk="1" hangingPunct="1">
              <a:lnSpc>
                <a:spcPct val="90000"/>
              </a:lnSpc>
            </a:pPr>
            <a:r>
              <a:rPr lang="en-US" sz="1800" dirty="0"/>
              <a:t>Organizar  determinados Dados.</a:t>
            </a:r>
          </a:p>
          <a:p>
            <a:pPr lvl="1" eaLnBrk="1" hangingPunct="1">
              <a:lnSpc>
                <a:spcPct val="90000"/>
              </a:lnSpc>
            </a:pPr>
            <a:r>
              <a:rPr lang="en-US" sz="1800" dirty="0"/>
              <a:t>Pesquisar esses dados de várias maneiras.</a:t>
            </a:r>
          </a:p>
          <a:p>
            <a:pPr marL="0" indent="0" eaLnBrk="1" hangingPunct="1">
              <a:lnSpc>
                <a:spcPct val="90000"/>
              </a:lnSpc>
              <a:buNone/>
            </a:pPr>
            <a:endParaRPr lang="en-US" sz="1800" dirty="0" smtClean="0"/>
          </a:p>
        </p:txBody>
      </p:sp>
    </p:spTree>
    <p:extLst>
      <p:ext uri="{BB962C8B-B14F-4D97-AF65-F5344CB8AC3E}">
        <p14:creationId xmlns:p14="http://schemas.microsoft.com/office/powerpoint/2010/main" val="354744346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11</a:t>
            </a:fld>
            <a:endParaRPr lang="en-US"/>
          </a:p>
        </p:txBody>
      </p:sp>
      <p:sp>
        <p:nvSpPr>
          <p:cNvPr id="12291" name="Rectangle 2"/>
          <p:cNvSpPr>
            <a:spLocks noGrp="1" noChangeArrowheads="1"/>
          </p:cNvSpPr>
          <p:nvPr>
            <p:ph type="title" idx="4294967295"/>
          </p:nvPr>
        </p:nvSpPr>
        <p:spPr/>
        <p:txBody>
          <a:bodyPr/>
          <a:lstStyle/>
          <a:p>
            <a:pPr eaLnBrk="1" hangingPunct="1"/>
            <a:r>
              <a:rPr lang="en-US" dirty="0"/>
              <a:t>Principais </a:t>
            </a:r>
            <a:r>
              <a:rPr lang="en-US" dirty="0" smtClean="0"/>
              <a:t>Vantagens de um DB</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endParaRPr lang="en-US" sz="2000" dirty="0" smtClean="0"/>
          </a:p>
          <a:p>
            <a:pPr eaLnBrk="1" hangingPunct="1">
              <a:lnSpc>
                <a:spcPct val="90000"/>
              </a:lnSpc>
            </a:pPr>
            <a:r>
              <a:rPr lang="en-US" sz="2000" dirty="0" smtClean="0"/>
              <a:t>Diminuir </a:t>
            </a:r>
            <a:r>
              <a:rPr lang="en-US" sz="2000" dirty="0"/>
              <a:t>o espaço ocupado pela informação.</a:t>
            </a:r>
          </a:p>
          <a:p>
            <a:pPr marL="0" indent="0" eaLnBrk="1" hangingPunct="1">
              <a:lnSpc>
                <a:spcPct val="90000"/>
              </a:lnSpc>
              <a:buNone/>
            </a:pPr>
            <a:endParaRPr lang="en-US" sz="2000" dirty="0"/>
          </a:p>
          <a:p>
            <a:pPr eaLnBrk="1" hangingPunct="1">
              <a:lnSpc>
                <a:spcPct val="90000"/>
              </a:lnSpc>
            </a:pPr>
            <a:r>
              <a:rPr lang="en-US" sz="2000" dirty="0"/>
              <a:t>Facilitar o acesso e a </a:t>
            </a:r>
            <a:r>
              <a:rPr lang="en-US" sz="2000" dirty="0" err="1" smtClean="0"/>
              <a:t>atualização</a:t>
            </a:r>
            <a:r>
              <a:rPr lang="en-US" sz="2000" dirty="0" smtClean="0"/>
              <a:t> </a:t>
            </a:r>
            <a:r>
              <a:rPr lang="en-US" sz="2000" dirty="0"/>
              <a:t>da informação.</a:t>
            </a:r>
          </a:p>
          <a:p>
            <a:pPr eaLnBrk="1" hangingPunct="1">
              <a:lnSpc>
                <a:spcPct val="90000"/>
              </a:lnSpc>
            </a:pPr>
            <a:endParaRPr lang="en-US" sz="2000" dirty="0"/>
          </a:p>
          <a:p>
            <a:pPr eaLnBrk="1" hangingPunct="1">
              <a:lnSpc>
                <a:spcPct val="90000"/>
              </a:lnSpc>
            </a:pPr>
            <a:r>
              <a:rPr lang="en-US" sz="2000" dirty="0"/>
              <a:t>Aumentar a velocidade da pesquisa.</a:t>
            </a:r>
          </a:p>
          <a:p>
            <a:pPr eaLnBrk="1" hangingPunct="1">
              <a:lnSpc>
                <a:spcPct val="90000"/>
              </a:lnSpc>
            </a:pPr>
            <a:endParaRPr lang="en-US" sz="2000" dirty="0"/>
          </a:p>
          <a:p>
            <a:pPr eaLnBrk="1" hangingPunct="1">
              <a:lnSpc>
                <a:spcPct val="90000"/>
              </a:lnSpc>
            </a:pPr>
            <a:r>
              <a:rPr lang="en-US" sz="2000" dirty="0"/>
              <a:t>Evitar a redundância da informação.</a:t>
            </a:r>
          </a:p>
          <a:p>
            <a:pPr algn="just" eaLnBrk="1" hangingPunct="1">
              <a:lnSpc>
                <a:spcPct val="90000"/>
              </a:lnSpc>
            </a:pPr>
            <a:endParaRPr lang="en-US" sz="2000" b="1" dirty="0" smtClean="0"/>
          </a:p>
          <a:p>
            <a:pPr algn="just" eaLnBrk="1" hangingPunct="1">
              <a:lnSpc>
                <a:spcPct val="90000"/>
              </a:lnSpc>
            </a:pPr>
            <a:r>
              <a:rPr lang="en-US" sz="2000" dirty="0"/>
              <a:t>Todas as operações realizadas pelo utilizador na base de dados, nunca são realizadas diretamente na mesma, mas sim através de uma aplicação especial chamada : </a:t>
            </a:r>
            <a:r>
              <a:rPr lang="en-US" sz="2000" b="1" dirty="0"/>
              <a:t>Sistema de Gestão de Banco de Dados.</a:t>
            </a:r>
          </a:p>
          <a:p>
            <a:pPr algn="just" eaLnBrk="1" hangingPunct="1">
              <a:lnSpc>
                <a:spcPct val="90000"/>
              </a:lnSpc>
            </a:pPr>
            <a:endParaRPr lang="en-US" sz="2000" b="1" dirty="0" smtClean="0"/>
          </a:p>
        </p:txBody>
      </p:sp>
    </p:spTree>
    <p:extLst>
      <p:ext uri="{BB962C8B-B14F-4D97-AF65-F5344CB8AC3E}">
        <p14:creationId xmlns:p14="http://schemas.microsoft.com/office/powerpoint/2010/main" val="163453461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12</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Sistema de Gerenciamento de Banco de Dados.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3" y="1412776"/>
            <a:ext cx="4248472" cy="28083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2515" y="2792523"/>
            <a:ext cx="4343400" cy="3600400"/>
          </a:xfrm>
          <a:prstGeom prst="rect">
            <a:avLst/>
          </a:prstGeom>
        </p:spPr>
      </p:pic>
    </p:spTree>
    <p:extLst>
      <p:ext uri="{BB962C8B-B14F-4D97-AF65-F5344CB8AC3E}">
        <p14:creationId xmlns:p14="http://schemas.microsoft.com/office/powerpoint/2010/main" val="25136497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13</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SGBD - Introdução</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1800" dirty="0"/>
              <a:t>É o Conjunto de programas de computador que tem </a:t>
            </a:r>
            <a:r>
              <a:rPr lang="en-US" sz="1800" dirty="0" err="1"/>
              <a:t>por</a:t>
            </a:r>
            <a:r>
              <a:rPr lang="en-US" sz="1800" dirty="0"/>
              <a:t> responsabilidade o gerenciamento de uma base de dados</a:t>
            </a:r>
            <a:r>
              <a:rPr lang="en-US" sz="1800" dirty="0" smtClean="0"/>
              <a:t>.</a:t>
            </a:r>
          </a:p>
          <a:p>
            <a:pPr eaLnBrk="1" hangingPunct="1">
              <a:lnSpc>
                <a:spcPct val="90000"/>
              </a:lnSpc>
            </a:pPr>
            <a:r>
              <a:rPr lang="pt-BR" sz="1800" dirty="0"/>
              <a:t> É um software com recursos específicos para facilitar a manipulação das informações de um BD e o desenvolvimento de programas aplicativos. </a:t>
            </a:r>
            <a:endParaRPr lang="pt-BR" sz="1800" dirty="0" smtClean="0"/>
          </a:p>
          <a:p>
            <a:pPr eaLnBrk="1" hangingPunct="1">
              <a:lnSpc>
                <a:spcPct val="90000"/>
              </a:lnSpc>
            </a:pPr>
            <a:r>
              <a:rPr lang="pt-BR" sz="1800" dirty="0"/>
              <a:t>É um software com recursos específicos para facilitar a manipulação das informações de um BD e o desenvolvimento de programas aplicativos.</a:t>
            </a:r>
          </a:p>
          <a:p>
            <a:pPr eaLnBrk="1" hangingPunct="1">
              <a:lnSpc>
                <a:spcPct val="90000"/>
              </a:lnSpc>
            </a:pPr>
            <a:r>
              <a:rPr lang="pt-BR" sz="1800" dirty="0" smtClean="0"/>
              <a:t>SGBDs são utilizados para manipular grandes volumes de dados:</a:t>
            </a:r>
          </a:p>
          <a:p>
            <a:pPr marL="0" indent="0" eaLnBrk="1" hangingPunct="1">
              <a:lnSpc>
                <a:spcPct val="90000"/>
              </a:lnSpc>
              <a:buNone/>
            </a:pPr>
            <a:endParaRPr lang="pt-BR" sz="1800" dirty="0"/>
          </a:p>
          <a:p>
            <a:pPr lvl="1" eaLnBrk="1" hangingPunct="1">
              <a:lnSpc>
                <a:spcPct val="90000"/>
              </a:lnSpc>
            </a:pPr>
            <a:r>
              <a:rPr lang="pt-BR" sz="1800" dirty="0" smtClean="0"/>
              <a:t> Dados sobre empregados – alunos – contas bancárias – dados climatológico, dados geológicos, etc.</a:t>
            </a:r>
          </a:p>
          <a:p>
            <a:pPr marL="0" indent="0" eaLnBrk="1" hangingPunct="1">
              <a:lnSpc>
                <a:spcPct val="90000"/>
              </a:lnSpc>
              <a:buNone/>
            </a:pPr>
            <a:endParaRPr lang="pt-BR" sz="1800" dirty="0"/>
          </a:p>
          <a:p>
            <a:pPr eaLnBrk="1" hangingPunct="1">
              <a:lnSpc>
                <a:spcPct val="90000"/>
              </a:lnSpc>
            </a:pPr>
            <a:r>
              <a:rPr lang="pt-BR" sz="1800" dirty="0" smtClean="0"/>
              <a:t>Atualmente, a área de Banco de Dados abrange todas os diversos tipos de dados em larga escala, envolvendo tecnologia sofisticada:</a:t>
            </a:r>
          </a:p>
          <a:p>
            <a:pPr marL="0" indent="0" eaLnBrk="1" hangingPunct="1">
              <a:lnSpc>
                <a:spcPct val="90000"/>
              </a:lnSpc>
              <a:buNone/>
            </a:pPr>
            <a:endParaRPr lang="pt-BR" sz="1800" dirty="0" smtClean="0"/>
          </a:p>
          <a:p>
            <a:pPr lvl="1" eaLnBrk="1" hangingPunct="1">
              <a:lnSpc>
                <a:spcPct val="90000"/>
              </a:lnSpc>
            </a:pPr>
            <a:r>
              <a:rPr lang="pt-BR" sz="1800" dirty="0" smtClean="0"/>
              <a:t>Busca na Internet</a:t>
            </a:r>
          </a:p>
          <a:p>
            <a:pPr lvl="1" eaLnBrk="1" hangingPunct="1">
              <a:lnSpc>
                <a:spcPct val="90000"/>
              </a:lnSpc>
            </a:pPr>
            <a:r>
              <a:rPr lang="pt-BR" sz="1800" dirty="0" smtClean="0"/>
              <a:t>Mineração de Dados(Data Mining).</a:t>
            </a:r>
          </a:p>
          <a:p>
            <a:pPr lvl="1" eaLnBrk="1" hangingPunct="1">
              <a:lnSpc>
                <a:spcPct val="90000"/>
              </a:lnSpc>
            </a:pPr>
            <a:r>
              <a:rPr lang="pt-BR" sz="1800" dirty="0" smtClean="0"/>
              <a:t>Banco de Dados Científicos e Medicais.</a:t>
            </a:r>
          </a:p>
          <a:p>
            <a:pPr lvl="1" eaLnBrk="1" hangingPunct="1">
              <a:lnSpc>
                <a:spcPct val="90000"/>
              </a:lnSpc>
            </a:pPr>
            <a:r>
              <a:rPr lang="pt-BR" sz="1800" dirty="0" smtClean="0"/>
              <a:t>Integração de Informação</a:t>
            </a:r>
            <a:endParaRPr lang="pt-BR" sz="1800" dirty="0"/>
          </a:p>
        </p:txBody>
      </p:sp>
    </p:spTree>
    <p:extLst>
      <p:ext uri="{BB962C8B-B14F-4D97-AF65-F5344CB8AC3E}">
        <p14:creationId xmlns:p14="http://schemas.microsoft.com/office/powerpoint/2010/main" val="167921041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14</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SGBD- </a:t>
            </a:r>
            <a:r>
              <a:rPr lang="en-US" dirty="0"/>
              <a:t>Introdução</a:t>
            </a:r>
            <a:endParaRPr lang="en-US" dirty="0" smtClean="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pt-BR" sz="2000" dirty="0" smtClean="0"/>
              <a:t>Um SGBD permite que consultas aos dados sejam respondidas de forma correta e rapidamente.</a:t>
            </a:r>
          </a:p>
          <a:p>
            <a:pPr eaLnBrk="1" hangingPunct="1">
              <a:lnSpc>
                <a:spcPct val="90000"/>
              </a:lnSpc>
            </a:pPr>
            <a:endParaRPr lang="pt-BR" sz="2000" dirty="0"/>
          </a:p>
          <a:p>
            <a:pPr marL="0" indent="0" eaLnBrk="1" hangingPunct="1">
              <a:lnSpc>
                <a:spcPct val="90000"/>
              </a:lnSpc>
              <a:buNone/>
            </a:pPr>
            <a:endParaRPr lang="pt-BR" sz="2000" dirty="0" smtClean="0"/>
          </a:p>
          <a:p>
            <a:pPr eaLnBrk="1" hangingPunct="1">
              <a:lnSpc>
                <a:spcPct val="90000"/>
              </a:lnSpc>
            </a:pPr>
            <a:r>
              <a:rPr lang="pt-BR" sz="2000" dirty="0" smtClean="0"/>
              <a:t>Os SBDs permitem a realização no banco de dados de diversas atividades (transações) por diferentes usuários “simultaneamente”.</a:t>
            </a:r>
          </a:p>
          <a:p>
            <a:pPr marL="0" indent="0" eaLnBrk="1" hangingPunct="1">
              <a:lnSpc>
                <a:spcPct val="90000"/>
              </a:lnSpc>
              <a:buNone/>
            </a:pPr>
            <a:endParaRPr lang="pt-BR" sz="2000" dirty="0" smtClean="0"/>
          </a:p>
          <a:p>
            <a:pPr eaLnBrk="1" hangingPunct="1">
              <a:lnSpc>
                <a:spcPct val="90000"/>
              </a:lnSpc>
            </a:pPr>
            <a:r>
              <a:rPr lang="pt-BR" sz="2000" dirty="0" smtClean="0"/>
              <a:t>Possuem mecanismos que permitem não confundir as diferentes ações: por exemplo, duas reservas simultâneas para o mesmo assento em um determinado </a:t>
            </a:r>
            <a:r>
              <a:rPr lang="pt-BR" sz="2000" dirty="0" err="1" smtClean="0"/>
              <a:t>vôo</a:t>
            </a:r>
            <a:r>
              <a:rPr lang="pt-BR" sz="2000" dirty="0" smtClean="0"/>
              <a:t>.</a:t>
            </a:r>
          </a:p>
          <a:p>
            <a:pPr marL="0" indent="0" eaLnBrk="1" hangingPunct="1">
              <a:lnSpc>
                <a:spcPct val="90000"/>
              </a:lnSpc>
              <a:buNone/>
            </a:pPr>
            <a:endParaRPr lang="pt-BR" sz="2000" dirty="0" smtClean="0"/>
          </a:p>
          <a:p>
            <a:pPr eaLnBrk="1" hangingPunct="1">
              <a:lnSpc>
                <a:spcPct val="90000"/>
              </a:lnSpc>
            </a:pPr>
            <a:r>
              <a:rPr lang="pt-BR" sz="2000" dirty="0" smtClean="0"/>
              <a:t>Um SGBD tem mecanismo para “esconder” certas partes do banco de dados de certos usuários.</a:t>
            </a:r>
            <a:endParaRPr lang="en-US" sz="2000" dirty="0" smtClean="0"/>
          </a:p>
        </p:txBody>
      </p:sp>
    </p:spTree>
    <p:extLst>
      <p:ext uri="{BB962C8B-B14F-4D97-AF65-F5344CB8AC3E}">
        <p14:creationId xmlns:p14="http://schemas.microsoft.com/office/powerpoint/2010/main" val="16792104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15</a:t>
            </a:fld>
            <a:endParaRPr lang="en-US"/>
          </a:p>
        </p:txBody>
      </p:sp>
      <p:sp>
        <p:nvSpPr>
          <p:cNvPr id="12291" name="Rectangle 2"/>
          <p:cNvSpPr>
            <a:spLocks noGrp="1" noChangeArrowheads="1"/>
          </p:cNvSpPr>
          <p:nvPr>
            <p:ph type="title" idx="4294967295"/>
          </p:nvPr>
        </p:nvSpPr>
        <p:spPr/>
        <p:txBody>
          <a:bodyPr/>
          <a:lstStyle/>
          <a:p>
            <a:pPr eaLnBrk="1" hangingPunct="1"/>
            <a:r>
              <a:rPr lang="pt-BR" dirty="0" smtClean="0"/>
              <a:t>Por que utilizar um SGBD ?</a:t>
            </a:r>
            <a:endParaRPr lang="en-US" dirty="0" smtClean="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lvl="1" eaLnBrk="1" hangingPunct="1">
              <a:lnSpc>
                <a:spcPct val="90000"/>
              </a:lnSpc>
              <a:buFont typeface="Arial" panose="020B0604020202020204" pitchFamily="34" charset="0"/>
              <a:buChar char="•"/>
            </a:pPr>
            <a:r>
              <a:rPr lang="pt-BR" dirty="0"/>
              <a:t>Independência dos dados e acesso eficiente</a:t>
            </a:r>
            <a:r>
              <a:rPr lang="pt-BR" dirty="0" smtClean="0"/>
              <a:t>.</a:t>
            </a:r>
          </a:p>
          <a:p>
            <a:pPr lvl="1" eaLnBrk="1" hangingPunct="1">
              <a:lnSpc>
                <a:spcPct val="90000"/>
              </a:lnSpc>
              <a:buFont typeface="Arial" panose="020B0604020202020204" pitchFamily="34" charset="0"/>
              <a:buChar char="•"/>
            </a:pPr>
            <a:endParaRPr lang="en-US" altLang="en-US" dirty="0" smtClean="0"/>
          </a:p>
          <a:p>
            <a:pPr lvl="1" eaLnBrk="1" hangingPunct="1">
              <a:lnSpc>
                <a:spcPct val="90000"/>
              </a:lnSpc>
              <a:buFont typeface="Arial" panose="020B0604020202020204" pitchFamily="34" charset="0"/>
              <a:buChar char="•"/>
            </a:pPr>
            <a:r>
              <a:rPr lang="en-US" altLang="en-US" dirty="0" smtClean="0"/>
              <a:t>Redução </a:t>
            </a:r>
            <a:r>
              <a:rPr lang="en-US" altLang="en-US" dirty="0"/>
              <a:t>do tempo de desenvolvimento de </a:t>
            </a:r>
            <a:r>
              <a:rPr lang="en-US" altLang="en-US" dirty="0" smtClean="0"/>
              <a:t>aplicativos.	</a:t>
            </a:r>
          </a:p>
          <a:p>
            <a:pPr marL="276225" lvl="1" indent="0" eaLnBrk="1" hangingPunct="1">
              <a:lnSpc>
                <a:spcPct val="90000"/>
              </a:lnSpc>
              <a:buNone/>
            </a:pPr>
            <a:endParaRPr lang="en-US" altLang="en-US" dirty="0" smtClean="0"/>
          </a:p>
          <a:p>
            <a:pPr lvl="1" eaLnBrk="1" hangingPunct="1">
              <a:lnSpc>
                <a:spcPct val="90000"/>
              </a:lnSpc>
              <a:buFont typeface="Arial" panose="020B0604020202020204" pitchFamily="34" charset="0"/>
              <a:buChar char="•"/>
            </a:pPr>
            <a:r>
              <a:rPr lang="en-US" altLang="en-US" dirty="0"/>
              <a:t> Integridade e Segurança dos dados</a:t>
            </a:r>
            <a:r>
              <a:rPr lang="en-US" altLang="en-US" dirty="0" smtClean="0"/>
              <a:t>.</a:t>
            </a:r>
          </a:p>
          <a:p>
            <a:pPr lvl="1" eaLnBrk="1" hangingPunct="1">
              <a:lnSpc>
                <a:spcPct val="90000"/>
              </a:lnSpc>
              <a:buFont typeface="Arial" panose="020B0604020202020204" pitchFamily="34" charset="0"/>
              <a:buChar char="•"/>
            </a:pPr>
            <a:endParaRPr lang="en-US" altLang="en-US" dirty="0"/>
          </a:p>
          <a:p>
            <a:pPr lvl="1" eaLnBrk="1" hangingPunct="1">
              <a:lnSpc>
                <a:spcPct val="90000"/>
              </a:lnSpc>
              <a:buFont typeface="Arial" panose="020B0604020202020204" pitchFamily="34" charset="0"/>
              <a:buChar char="•"/>
            </a:pPr>
            <a:r>
              <a:rPr lang="en-US" altLang="en-US" dirty="0"/>
              <a:t>Administração uniforme dos dados</a:t>
            </a:r>
            <a:r>
              <a:rPr lang="en-US" altLang="en-US" dirty="0" smtClean="0"/>
              <a:t>.</a:t>
            </a:r>
          </a:p>
          <a:p>
            <a:pPr lvl="1" eaLnBrk="1" hangingPunct="1">
              <a:lnSpc>
                <a:spcPct val="90000"/>
              </a:lnSpc>
              <a:buFont typeface="Arial" panose="020B0604020202020204" pitchFamily="34" charset="0"/>
              <a:buChar char="•"/>
            </a:pPr>
            <a:endParaRPr lang="en-US" altLang="en-US" dirty="0"/>
          </a:p>
          <a:p>
            <a:pPr lvl="1" eaLnBrk="1" hangingPunct="1">
              <a:lnSpc>
                <a:spcPct val="90000"/>
              </a:lnSpc>
              <a:buFont typeface="Arial" panose="020B0604020202020204" pitchFamily="34" charset="0"/>
              <a:buChar char="•"/>
            </a:pPr>
            <a:r>
              <a:rPr lang="en-US" altLang="en-US" dirty="0"/>
              <a:t>Acesso concorrente aos dados, </a:t>
            </a:r>
            <a:r>
              <a:rPr lang="en-US" altLang="en-US" dirty="0" err="1"/>
              <a:t>recuperação</a:t>
            </a:r>
            <a:r>
              <a:rPr lang="en-US" altLang="en-US" dirty="0"/>
              <a:t> de </a:t>
            </a:r>
            <a:r>
              <a:rPr lang="en-US" altLang="en-US" dirty="0" err="1"/>
              <a:t>falhas</a:t>
            </a:r>
            <a:r>
              <a:rPr lang="en-US" altLang="en-US" dirty="0" smtClean="0"/>
              <a:t>.</a:t>
            </a:r>
          </a:p>
          <a:p>
            <a:pPr lvl="1" eaLnBrk="1" hangingPunct="1">
              <a:lnSpc>
                <a:spcPct val="90000"/>
              </a:lnSpc>
              <a:buFont typeface="Arial" panose="020B0604020202020204" pitchFamily="34" charset="0"/>
              <a:buChar char="•"/>
            </a:pPr>
            <a:endParaRPr lang="en-US" altLang="en-US" dirty="0"/>
          </a:p>
          <a:p>
            <a:pPr lvl="1" eaLnBrk="1" hangingPunct="1">
              <a:lnSpc>
                <a:spcPct val="90000"/>
              </a:lnSpc>
              <a:buFont typeface="Arial" panose="020B0604020202020204" pitchFamily="34" charset="0"/>
              <a:buChar char="•"/>
            </a:pPr>
            <a:r>
              <a:rPr lang="pt-BR" altLang="pt-BR" dirty="0"/>
              <a:t>Ser eficiente através de suas funcionalidades provê um ambiente seguro, de fácil operação e íntegro</a:t>
            </a:r>
            <a:r>
              <a:rPr lang="pt-BR" altLang="pt-BR" dirty="0" smtClean="0"/>
              <a:t>.</a:t>
            </a:r>
          </a:p>
          <a:p>
            <a:pPr marL="276225" lvl="1" indent="0" eaLnBrk="1" hangingPunct="1">
              <a:lnSpc>
                <a:spcPct val="90000"/>
              </a:lnSpc>
              <a:buNone/>
            </a:pPr>
            <a:endParaRPr lang="pt-BR" altLang="pt-BR" dirty="0"/>
          </a:p>
          <a:p>
            <a:pPr lvl="1" eaLnBrk="1" hangingPunct="1">
              <a:lnSpc>
                <a:spcPct val="90000"/>
              </a:lnSpc>
              <a:buFont typeface="Arial" panose="020B0604020202020204" pitchFamily="34" charset="0"/>
              <a:buChar char="•"/>
            </a:pPr>
            <a:r>
              <a:rPr lang="pt-BR" altLang="pt-BR" dirty="0"/>
              <a:t>Fornecer uma visão abstrata dos dados, detalhes de como dados são armazenados e mantidos são transparentes para o usuário</a:t>
            </a:r>
            <a:endParaRPr lang="en-US" altLang="en-US" dirty="0"/>
          </a:p>
          <a:p>
            <a:pPr marL="276225" lvl="1" indent="0" eaLnBrk="1" hangingPunct="1">
              <a:lnSpc>
                <a:spcPct val="90000"/>
              </a:lnSpc>
              <a:buNone/>
            </a:pPr>
            <a:endParaRPr lang="en-US" altLang="en-US" sz="2000" dirty="0" smtClean="0"/>
          </a:p>
          <a:p>
            <a:pPr lvl="1"/>
            <a:endParaRPr lang="pt-BR" altLang="pt-BR" dirty="0"/>
          </a:p>
          <a:p>
            <a:pPr marL="0" indent="0" eaLnBrk="1" hangingPunct="1">
              <a:lnSpc>
                <a:spcPct val="90000"/>
              </a:lnSpc>
              <a:buNone/>
            </a:pPr>
            <a:endParaRPr lang="pt-BR" sz="1800" dirty="0" smtClean="0"/>
          </a:p>
        </p:txBody>
      </p:sp>
    </p:spTree>
    <p:extLst>
      <p:ext uri="{BB962C8B-B14F-4D97-AF65-F5344CB8AC3E}">
        <p14:creationId xmlns:p14="http://schemas.microsoft.com/office/powerpoint/2010/main" val="382493636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16</a:t>
            </a:fld>
            <a:endParaRPr lang="en-US"/>
          </a:p>
        </p:txBody>
      </p:sp>
      <p:sp>
        <p:nvSpPr>
          <p:cNvPr id="12291" name="Rectangle 2"/>
          <p:cNvSpPr>
            <a:spLocks noGrp="1" noChangeArrowheads="1"/>
          </p:cNvSpPr>
          <p:nvPr>
            <p:ph type="title" idx="4294967295"/>
          </p:nvPr>
        </p:nvSpPr>
        <p:spPr/>
        <p:txBody>
          <a:bodyPr/>
          <a:lstStyle/>
          <a:p>
            <a:pPr eaLnBrk="1" hangingPunct="1"/>
            <a:r>
              <a:rPr lang="pt-BR" dirty="0" smtClean="0"/>
              <a:t>Arquitetura Básica :  SGBD</a:t>
            </a: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84784"/>
            <a:ext cx="7848872" cy="4752528"/>
          </a:xfrm>
          <a:prstGeom prst="rect">
            <a:avLst/>
          </a:prstGeom>
        </p:spPr>
      </p:pic>
    </p:spTree>
    <p:extLst>
      <p:ext uri="{BB962C8B-B14F-4D97-AF65-F5344CB8AC3E}">
        <p14:creationId xmlns:p14="http://schemas.microsoft.com/office/powerpoint/2010/main" val="115734847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17</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Alguns SGBDs</a:t>
            </a:r>
          </a:p>
        </p:txBody>
      </p:sp>
      <p:pic>
        <p:nvPicPr>
          <p:cNvPr id="5" name="Picture 2" descr="http://www.oracleimg.com/us/assets/oralogo-smal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30658"/>
            <a:ext cx="230425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lh3.ggpht.com/_uU5cLRayUdQ/SkW0WF3dydI/AAAAAAAABsE/1kkwEIcahtM/IBM-DB2-logo.jpg"/>
          <p:cNvPicPr>
            <a:picLocks noChangeAspect="1" noChangeArrowheads="1"/>
          </p:cNvPicPr>
          <p:nvPr/>
        </p:nvPicPr>
        <p:blipFill>
          <a:blip r:embed="rId4">
            <a:extLst>
              <a:ext uri="{28A0092B-C50C-407E-A947-70E740481C1C}">
                <a14:useLocalDpi xmlns:a14="http://schemas.microsoft.com/office/drawing/2010/main" val="0"/>
              </a:ext>
            </a:extLst>
          </a:blip>
          <a:srcRect t="26134" b="26401"/>
          <a:stretch>
            <a:fillRect/>
          </a:stretch>
        </p:blipFill>
        <p:spPr bwMode="auto">
          <a:xfrm>
            <a:off x="4644008" y="1339364"/>
            <a:ext cx="32289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Firebird is used by approximately 1 million of software developers worldw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34" y="2564904"/>
            <a:ext cx="27146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Sybase Business Intelligence Solutions - Database Management, Data Warehousing Software, Mobile Enterprise Applications and Messag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026" y="3068960"/>
            <a:ext cx="29289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634" y="4535561"/>
            <a:ext cx="2500313"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descr="PostgreSQ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3120" y="4365104"/>
            <a:ext cx="2190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descr="MySQ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6258" y="5589240"/>
            <a:ext cx="15668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tângulo 4"/>
          <p:cNvSpPr>
            <a:spLocks noChangeArrowheads="1"/>
          </p:cNvSpPr>
          <p:nvPr/>
        </p:nvSpPr>
        <p:spPr bwMode="auto">
          <a:xfrm>
            <a:off x="457200" y="2102952"/>
            <a:ext cx="1528762"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smtClean="0">
                <a:solidFill>
                  <a:schemeClr val="accent5">
                    <a:lumMod val="75000"/>
                  </a:schemeClr>
                </a:solidFill>
              </a:rPr>
              <a:t>www.oracle.com</a:t>
            </a:r>
            <a:endParaRPr lang="pt-BR" altLang="en-US" sz="1400" dirty="0">
              <a:solidFill>
                <a:schemeClr val="accent5">
                  <a:lumMod val="75000"/>
                </a:schemeClr>
              </a:solidFill>
            </a:endParaRPr>
          </a:p>
        </p:txBody>
      </p:sp>
      <p:sp>
        <p:nvSpPr>
          <p:cNvPr id="13" name="Retângulo 5"/>
          <p:cNvSpPr>
            <a:spLocks noChangeArrowheads="1"/>
          </p:cNvSpPr>
          <p:nvPr/>
        </p:nvSpPr>
        <p:spPr bwMode="auto">
          <a:xfrm>
            <a:off x="4794060" y="2256929"/>
            <a:ext cx="3079689"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www-01.ibm.com/software/data/db2/</a:t>
            </a:r>
          </a:p>
        </p:txBody>
      </p:sp>
      <p:sp>
        <p:nvSpPr>
          <p:cNvPr id="14" name="Retângulo 6"/>
          <p:cNvSpPr>
            <a:spLocks noChangeArrowheads="1"/>
          </p:cNvSpPr>
          <p:nvPr/>
        </p:nvSpPr>
        <p:spPr bwMode="auto">
          <a:xfrm>
            <a:off x="323778" y="3531462"/>
            <a:ext cx="1747337"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www.firebirdsql.org/</a:t>
            </a:r>
          </a:p>
        </p:txBody>
      </p:sp>
      <p:sp>
        <p:nvSpPr>
          <p:cNvPr id="15" name="Retângulo 3"/>
          <p:cNvSpPr>
            <a:spLocks noChangeArrowheads="1"/>
          </p:cNvSpPr>
          <p:nvPr/>
        </p:nvSpPr>
        <p:spPr bwMode="auto">
          <a:xfrm>
            <a:off x="4820560" y="3884675"/>
            <a:ext cx="1827487"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www.sybase.com.br/</a:t>
            </a:r>
          </a:p>
        </p:txBody>
      </p:sp>
      <p:sp>
        <p:nvSpPr>
          <p:cNvPr id="16" name="Retângulo 7"/>
          <p:cNvSpPr>
            <a:spLocks noChangeArrowheads="1"/>
          </p:cNvSpPr>
          <p:nvPr/>
        </p:nvSpPr>
        <p:spPr bwMode="auto">
          <a:xfrm>
            <a:off x="5435389" y="5281265"/>
            <a:ext cx="1797030"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a:solidFill>
                  <a:schemeClr val="accent5">
                    <a:lumMod val="75000"/>
                  </a:schemeClr>
                </a:solidFill>
              </a:rPr>
              <a:t>www.postgresql.org/</a:t>
            </a:r>
          </a:p>
        </p:txBody>
      </p:sp>
      <p:sp>
        <p:nvSpPr>
          <p:cNvPr id="17" name="Retângulo 9"/>
          <p:cNvSpPr>
            <a:spLocks noChangeArrowheads="1"/>
          </p:cNvSpPr>
          <p:nvPr/>
        </p:nvSpPr>
        <p:spPr bwMode="auto">
          <a:xfrm>
            <a:off x="65309" y="5421538"/>
            <a:ext cx="4011612"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www.microsoft.com/sqlserver/en/us/default.aspx</a:t>
            </a:r>
          </a:p>
        </p:txBody>
      </p:sp>
      <p:sp>
        <p:nvSpPr>
          <p:cNvPr id="18" name="Retângulo 10"/>
          <p:cNvSpPr>
            <a:spLocks noChangeArrowheads="1"/>
          </p:cNvSpPr>
          <p:nvPr/>
        </p:nvSpPr>
        <p:spPr bwMode="auto">
          <a:xfrm>
            <a:off x="5128573" y="6094065"/>
            <a:ext cx="1519711"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1400" dirty="0">
                <a:solidFill>
                  <a:schemeClr val="accent5">
                    <a:lumMod val="75000"/>
                  </a:schemeClr>
                </a:solidFill>
              </a:rPr>
              <a:t>www.mysql.com/</a:t>
            </a:r>
          </a:p>
        </p:txBody>
      </p:sp>
    </p:spTree>
    <p:extLst>
      <p:ext uri="{BB962C8B-B14F-4D97-AF65-F5344CB8AC3E}">
        <p14:creationId xmlns:p14="http://schemas.microsoft.com/office/powerpoint/2010/main" val="37018885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18</a:t>
            </a:fld>
            <a:endParaRPr lang="en-US"/>
          </a:p>
        </p:txBody>
      </p:sp>
      <p:sp>
        <p:nvSpPr>
          <p:cNvPr id="12291" name="Rectangle 2"/>
          <p:cNvSpPr>
            <a:spLocks noGrp="1" noChangeArrowheads="1"/>
          </p:cNvSpPr>
          <p:nvPr>
            <p:ph type="title" idx="4294967295"/>
          </p:nvPr>
        </p:nvSpPr>
        <p:spPr/>
        <p:txBody>
          <a:bodyPr/>
          <a:lstStyle/>
          <a:p>
            <a:pPr eaLnBrk="1" hangingPunct="1"/>
            <a:r>
              <a:rPr lang="en-US" dirty="0" err="1" smtClean="0"/>
              <a:t>Atividade</a:t>
            </a:r>
            <a:r>
              <a:rPr lang="en-US" dirty="0"/>
              <a:t> </a:t>
            </a:r>
            <a:r>
              <a:rPr lang="en-US" dirty="0" smtClean="0"/>
              <a:t>- </a:t>
            </a:r>
            <a:r>
              <a:rPr lang="en-US" smtClean="0"/>
              <a:t>Pesquisa</a:t>
            </a:r>
            <a:endParaRPr lang="en-US" dirty="0" smtClean="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marL="0" indent="0" eaLnBrk="1" hangingPunct="1">
              <a:lnSpc>
                <a:spcPct val="90000"/>
              </a:lnSpc>
              <a:buNone/>
            </a:pPr>
            <a:r>
              <a:rPr lang="pt-BR" sz="2400" dirty="0" smtClean="0"/>
              <a:t>Pesquisar </a:t>
            </a:r>
            <a:r>
              <a:rPr lang="pt-BR" sz="2400" dirty="0"/>
              <a:t>sobre um </a:t>
            </a:r>
            <a:r>
              <a:rPr lang="pt-BR" sz="2400" dirty="0" smtClean="0"/>
              <a:t>dos </a:t>
            </a:r>
            <a:r>
              <a:rPr lang="pt-BR" sz="2400" dirty="0"/>
              <a:t>SGBDs do slide anterior. Listar suas </a:t>
            </a:r>
            <a:r>
              <a:rPr lang="pt-BR" sz="2400" dirty="0" smtClean="0"/>
              <a:t>características</a:t>
            </a:r>
            <a:r>
              <a:rPr lang="pt-BR" sz="2400" dirty="0"/>
              <a:t>, funcionalidades, requisitos </a:t>
            </a:r>
            <a:r>
              <a:rPr lang="pt-BR" sz="2400" dirty="0" smtClean="0"/>
              <a:t>de hardware</a:t>
            </a:r>
            <a:r>
              <a:rPr lang="pt-BR" sz="2400" dirty="0"/>
              <a:t>, aplicações, cases de clientes, etc.</a:t>
            </a:r>
            <a:endParaRPr lang="en-US" sz="2400" dirty="0" smtClean="0"/>
          </a:p>
        </p:txBody>
      </p:sp>
    </p:spTree>
    <p:extLst>
      <p:ext uri="{BB962C8B-B14F-4D97-AF65-F5344CB8AC3E}">
        <p14:creationId xmlns:p14="http://schemas.microsoft.com/office/powerpoint/2010/main" val="22228913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19</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SGBD x DB – Qual a Diferença ?</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algn="just" eaLnBrk="1" hangingPunct="1">
              <a:lnSpc>
                <a:spcPct val="90000"/>
              </a:lnSpc>
            </a:pPr>
            <a:endParaRPr lang="en-US" sz="2000" dirty="0" smtClean="0"/>
          </a:p>
          <a:p>
            <a:pPr algn="just" eaLnBrk="1" hangingPunct="1">
              <a:lnSpc>
                <a:spcPct val="90000"/>
              </a:lnSpc>
            </a:pPr>
            <a:r>
              <a:rPr lang="en-US" sz="2000" dirty="0" smtClean="0"/>
              <a:t>Banco de Dados, é um Conjunto de </a:t>
            </a:r>
            <a:r>
              <a:rPr lang="en-US" sz="2000" dirty="0" err="1" smtClean="0"/>
              <a:t>registros</a:t>
            </a:r>
            <a:r>
              <a:rPr lang="en-US" sz="2000" dirty="0" smtClean="0"/>
              <a:t> ou dados dispostos em estrutura regular que possibilita a reorganização dos mesmos e produção de informação.</a:t>
            </a:r>
          </a:p>
          <a:p>
            <a:pPr marL="0" indent="0" algn="just" eaLnBrk="1" hangingPunct="1">
              <a:lnSpc>
                <a:spcPct val="90000"/>
              </a:lnSpc>
              <a:buNone/>
            </a:pPr>
            <a:endParaRPr lang="en-US" sz="2000" dirty="0" smtClean="0"/>
          </a:p>
          <a:p>
            <a:pPr algn="just" eaLnBrk="1" hangingPunct="1">
              <a:lnSpc>
                <a:spcPct val="90000"/>
              </a:lnSpc>
            </a:pPr>
            <a:r>
              <a:rPr lang="en-US" sz="2000" dirty="0" smtClean="0"/>
              <a:t>Um Sistema Gestor de Base de Dados (SGBD) é o </a:t>
            </a:r>
            <a:r>
              <a:rPr lang="en-US" sz="2000" dirty="0" err="1" smtClean="0"/>
              <a:t>conjunto</a:t>
            </a:r>
            <a:r>
              <a:rPr lang="en-US" sz="2000" dirty="0" smtClean="0"/>
              <a:t> de programas de computador (Softwares) resposáveis pelo gerenciamento de uma base de dados.</a:t>
            </a:r>
          </a:p>
          <a:p>
            <a:pPr algn="just" eaLnBrk="1" hangingPunct="1">
              <a:lnSpc>
                <a:spcPct val="90000"/>
              </a:lnSpc>
            </a:pPr>
            <a:endParaRPr lang="en-US" sz="2000" dirty="0"/>
          </a:p>
          <a:p>
            <a:pPr algn="just" eaLnBrk="1" hangingPunct="1">
              <a:lnSpc>
                <a:spcPct val="90000"/>
              </a:lnSpc>
            </a:pPr>
            <a:r>
              <a:rPr lang="en-US" sz="2000" dirty="0" smtClean="0"/>
              <a:t>O principal Objetivo é retirar da aplicação cliente a responsabilidade de gerenciar o acesso, manipulação e organização dos dados.</a:t>
            </a:r>
          </a:p>
          <a:p>
            <a:pPr marL="0" indent="0" algn="just" eaLnBrk="1" hangingPunct="1">
              <a:lnSpc>
                <a:spcPct val="90000"/>
              </a:lnSpc>
              <a:buNone/>
            </a:pPr>
            <a:endParaRPr lang="en-US" sz="2000" dirty="0" smtClean="0"/>
          </a:p>
          <a:p>
            <a:pPr algn="just" eaLnBrk="1" hangingPunct="1">
              <a:lnSpc>
                <a:spcPct val="90000"/>
              </a:lnSpc>
            </a:pPr>
            <a:r>
              <a:rPr lang="en-US" sz="2000" dirty="0" smtClean="0"/>
              <a:t>O SGBD disponibiliza uma interface para que os seus clients possam incluir, alterar e consultar dados.</a:t>
            </a:r>
          </a:p>
          <a:p>
            <a:pPr algn="just" eaLnBrk="1" hangingPunct="1">
              <a:lnSpc>
                <a:spcPct val="90000"/>
              </a:lnSpc>
            </a:pPr>
            <a:endParaRPr lang="en-US" sz="2000" dirty="0" smtClean="0"/>
          </a:p>
        </p:txBody>
      </p:sp>
    </p:spTree>
    <p:extLst>
      <p:ext uri="{BB962C8B-B14F-4D97-AF65-F5344CB8AC3E}">
        <p14:creationId xmlns:p14="http://schemas.microsoft.com/office/powerpoint/2010/main" val="27487546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48AC5A2-2FF5-45B8-BFD1-9E5FAAB938C2}" type="slidenum">
              <a:rPr lang="en-US"/>
              <a:pPr algn="r" eaLnBrk="0" hangingPunct="0">
                <a:spcBef>
                  <a:spcPct val="0"/>
                </a:spcBef>
                <a:buClrTx/>
              </a:pPr>
              <a:t>2</a:t>
            </a:fld>
            <a:endParaRPr lang="en-US" dirty="0"/>
          </a:p>
        </p:txBody>
      </p:sp>
      <p:sp>
        <p:nvSpPr>
          <p:cNvPr id="7171" name="Rectangle 2"/>
          <p:cNvSpPr>
            <a:spLocks noGrp="1" noChangeArrowheads="1"/>
          </p:cNvSpPr>
          <p:nvPr>
            <p:ph type="title" idx="4294967295"/>
          </p:nvPr>
        </p:nvSpPr>
        <p:spPr/>
        <p:txBody>
          <a:bodyPr/>
          <a:lstStyle/>
          <a:p>
            <a:pPr eaLnBrk="1" hangingPunct="1"/>
            <a:r>
              <a:rPr lang="en-US" dirty="0" smtClean="0"/>
              <a:t>Agenda</a:t>
            </a:r>
          </a:p>
        </p:txBody>
      </p:sp>
      <p:sp>
        <p:nvSpPr>
          <p:cNvPr id="7172" name="Rectangle 3"/>
          <p:cNvSpPr>
            <a:spLocks noGrp="1" noChangeArrowheads="1"/>
          </p:cNvSpPr>
          <p:nvPr>
            <p:ph type="body" idx="4294967295"/>
          </p:nvPr>
        </p:nvSpPr>
        <p:spPr/>
        <p:txBody>
          <a:bodyPr lIns="90488" tIns="44450" rIns="90488" bIns="44450"/>
          <a:lstStyle/>
          <a:p>
            <a:pPr eaLnBrk="1" hangingPunct="1"/>
            <a:r>
              <a:rPr lang="pt-BR" dirty="0" smtClean="0"/>
              <a:t>Histórico</a:t>
            </a:r>
          </a:p>
          <a:p>
            <a:pPr eaLnBrk="1" hangingPunct="1"/>
            <a:r>
              <a:rPr lang="pt-BR" dirty="0" smtClean="0"/>
              <a:t>Introdução</a:t>
            </a:r>
          </a:p>
          <a:p>
            <a:pPr eaLnBrk="1" hangingPunct="1"/>
            <a:r>
              <a:rPr lang="pt-BR" dirty="0" smtClean="0"/>
              <a:t>SGBD (Sistema de Gerenciamento de Banco de Dados)</a:t>
            </a:r>
          </a:p>
          <a:p>
            <a:pPr eaLnBrk="1" hangingPunct="1"/>
            <a:r>
              <a:rPr lang="pt-BR" dirty="0" smtClean="0"/>
              <a:t>Modelo de Dados</a:t>
            </a:r>
          </a:p>
          <a:p>
            <a:pPr eaLnBrk="1" hangingPunct="1"/>
            <a:r>
              <a:rPr lang="pt-BR" dirty="0" smtClean="0"/>
              <a:t>O Modelo Relacional</a:t>
            </a:r>
          </a:p>
          <a:p>
            <a:pPr eaLnBrk="1" hangingPunct="1"/>
            <a:r>
              <a:rPr lang="pt-BR" dirty="0" smtClean="0"/>
              <a:t>Linguagem de Banco de Dados</a:t>
            </a:r>
          </a:p>
        </p:txBody>
      </p:sp>
    </p:spTree>
    <p:extLst>
      <p:ext uri="{BB962C8B-B14F-4D97-AF65-F5344CB8AC3E}">
        <p14:creationId xmlns:p14="http://schemas.microsoft.com/office/powerpoint/2010/main" val="340232672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20</a:t>
            </a:fld>
            <a:endParaRPr lang="en-US"/>
          </a:p>
        </p:txBody>
      </p:sp>
      <p:sp>
        <p:nvSpPr>
          <p:cNvPr id="12291" name="Rectangle 2"/>
          <p:cNvSpPr>
            <a:spLocks noGrp="1" noChangeArrowheads="1"/>
          </p:cNvSpPr>
          <p:nvPr>
            <p:ph type="title" idx="4294967295"/>
          </p:nvPr>
        </p:nvSpPr>
        <p:spPr/>
        <p:txBody>
          <a:bodyPr/>
          <a:lstStyle/>
          <a:p>
            <a:pPr eaLnBrk="1" hangingPunct="1"/>
            <a:r>
              <a:rPr lang="en-US" dirty="0"/>
              <a:t>SGBD x DB – Qual a Diferença ?</a:t>
            </a:r>
            <a:endParaRPr lang="en-US" dirty="0" smtClean="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2000" dirty="0" smtClean="0"/>
              <a:t>Dúvidas nas Diferenças entre SGBD x DB ?</a:t>
            </a:r>
          </a:p>
          <a:p>
            <a:pPr eaLnBrk="1" hangingPunct="1">
              <a:lnSpc>
                <a:spcPct val="90000"/>
              </a:lnSpc>
            </a:pPr>
            <a:endParaRPr lang="en-US" sz="2000" dirty="0"/>
          </a:p>
          <a:p>
            <a:pPr eaLnBrk="1" hangingPunct="1">
              <a:lnSpc>
                <a:spcPct val="90000"/>
              </a:lnSpc>
            </a:pPr>
            <a:r>
              <a:rPr lang="en-US" sz="2000" dirty="0" smtClean="0"/>
              <a:t>Usando um exemplo bem “Simples” .</a:t>
            </a:r>
          </a:p>
          <a:p>
            <a:pPr eaLnBrk="1" hangingPunct="1">
              <a:lnSpc>
                <a:spcPct val="90000"/>
              </a:lnSpc>
            </a:pPr>
            <a:endParaRPr lang="en-US" sz="2000" dirty="0"/>
          </a:p>
          <a:p>
            <a:pPr eaLnBrk="1" hangingPunct="1">
              <a:lnSpc>
                <a:spcPct val="90000"/>
              </a:lnSpc>
            </a:pPr>
            <a:r>
              <a:rPr lang="en-US" sz="2000" dirty="0" smtClean="0"/>
              <a:t>Você tem o chip do </a:t>
            </a:r>
            <a:r>
              <a:rPr lang="en-US" sz="2000" dirty="0" err="1" smtClean="0"/>
              <a:t>seu</a:t>
            </a:r>
            <a:r>
              <a:rPr lang="en-US" sz="2000" dirty="0" smtClean="0"/>
              <a:t> celular que tem os seus contatos.</a:t>
            </a:r>
          </a:p>
          <a:p>
            <a:pPr lvl="1" eaLnBrk="1" hangingPunct="1">
              <a:lnSpc>
                <a:spcPct val="90000"/>
              </a:lnSpc>
            </a:pPr>
            <a:r>
              <a:rPr lang="en-US" dirty="0" smtClean="0"/>
              <a:t>(Seria o Banco de Dados).</a:t>
            </a:r>
          </a:p>
          <a:p>
            <a:pPr marL="276225" lvl="1" indent="0" eaLnBrk="1" hangingPunct="1">
              <a:lnSpc>
                <a:spcPct val="90000"/>
              </a:lnSpc>
              <a:buNone/>
            </a:pPr>
            <a:endParaRPr lang="en-US" dirty="0" smtClean="0"/>
          </a:p>
          <a:p>
            <a:pPr lvl="1" eaLnBrk="1" hangingPunct="1">
              <a:lnSpc>
                <a:spcPct val="90000"/>
              </a:lnSpc>
              <a:buFont typeface="Arial" panose="020B0604020202020204" pitchFamily="34" charset="0"/>
              <a:buChar char="•"/>
            </a:pPr>
            <a:r>
              <a:rPr lang="en-US" dirty="0" smtClean="0"/>
              <a:t>Você tem o </a:t>
            </a:r>
            <a:r>
              <a:rPr lang="en-US" dirty="0" err="1" smtClean="0"/>
              <a:t>seu</a:t>
            </a:r>
            <a:r>
              <a:rPr lang="en-US" dirty="0" smtClean="0"/>
              <a:t> Celular.</a:t>
            </a:r>
          </a:p>
          <a:p>
            <a:pPr lvl="1" eaLnBrk="1" hangingPunct="1">
              <a:lnSpc>
                <a:spcPct val="90000"/>
              </a:lnSpc>
            </a:pPr>
            <a:r>
              <a:rPr lang="en-US" dirty="0" smtClean="0"/>
              <a:t>(Seria </a:t>
            </a:r>
            <a:r>
              <a:rPr lang="en-US" dirty="0" err="1" smtClean="0"/>
              <a:t>seu</a:t>
            </a:r>
            <a:r>
              <a:rPr lang="en-US" dirty="0" smtClean="0"/>
              <a:t> SGBD).</a:t>
            </a:r>
          </a:p>
          <a:p>
            <a:pPr marL="276225" lvl="1" indent="0" eaLnBrk="1" hangingPunct="1">
              <a:lnSpc>
                <a:spcPct val="90000"/>
              </a:lnSpc>
              <a:buNone/>
            </a:pPr>
            <a:endParaRPr lang="en-US" dirty="0" smtClean="0"/>
          </a:p>
          <a:p>
            <a:pPr lvl="1" eaLnBrk="1" hangingPunct="1">
              <a:lnSpc>
                <a:spcPct val="90000"/>
              </a:lnSpc>
              <a:buFont typeface="Arial" panose="020B0604020202020204" pitchFamily="34" charset="0"/>
              <a:buChar char="•"/>
            </a:pPr>
            <a:r>
              <a:rPr lang="en-US" dirty="0" smtClean="0"/>
              <a:t>Pois permite que você inclua</a:t>
            </a:r>
            <a:r>
              <a:rPr lang="en-US" dirty="0"/>
              <a:t> </a:t>
            </a:r>
            <a:r>
              <a:rPr lang="en-US" dirty="0" smtClean="0"/>
              <a:t>contatos, exclua e altere.</a:t>
            </a:r>
          </a:p>
          <a:p>
            <a:pPr marL="276225" lvl="1" indent="0" eaLnBrk="1" hangingPunct="1">
              <a:lnSpc>
                <a:spcPct val="90000"/>
              </a:lnSpc>
              <a:buNone/>
            </a:pPr>
            <a:endParaRPr lang="en-US" sz="1400" dirty="0" smtClean="0"/>
          </a:p>
        </p:txBody>
      </p:sp>
    </p:spTree>
    <p:extLst>
      <p:ext uri="{BB962C8B-B14F-4D97-AF65-F5344CB8AC3E}">
        <p14:creationId xmlns:p14="http://schemas.microsoft.com/office/powerpoint/2010/main" val="149664927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21</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Funcionalidades de um SGBD</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a:spcBef>
                <a:spcPct val="60000"/>
              </a:spcBef>
            </a:pPr>
            <a:r>
              <a:rPr lang="pt-BR" altLang="pt-BR" sz="1600" b="1" dirty="0">
                <a:cs typeface="Times New Roman" panose="02020603050405020304" pitchFamily="18" charset="0"/>
              </a:rPr>
              <a:t>Persistência</a:t>
            </a:r>
            <a:r>
              <a:rPr lang="pt-BR" altLang="pt-BR" sz="1600" dirty="0">
                <a:cs typeface="Times New Roman" panose="02020603050405020304" pitchFamily="18" charset="0"/>
              </a:rPr>
              <a:t> – Capacidade dos dados de um BD persistirem ao longo de diferentes execuções de programas de aplicação</a:t>
            </a:r>
          </a:p>
          <a:p>
            <a:pPr>
              <a:spcBef>
                <a:spcPct val="60000"/>
              </a:spcBef>
            </a:pPr>
            <a:r>
              <a:rPr lang="pt-BR" altLang="pt-BR" sz="1600" b="1" dirty="0">
                <a:cs typeface="Times New Roman" panose="02020603050405020304" pitchFamily="18" charset="0"/>
              </a:rPr>
              <a:t>Definição e manipulação de dados</a:t>
            </a:r>
            <a:r>
              <a:rPr lang="pt-BR" altLang="pt-BR" sz="1600" dirty="0">
                <a:cs typeface="Times New Roman" panose="02020603050405020304" pitchFamily="18" charset="0"/>
              </a:rPr>
              <a:t> – Funcionalidades fornecidas pelas linguagens do SGBD. </a:t>
            </a:r>
          </a:p>
          <a:p>
            <a:pPr>
              <a:spcBef>
                <a:spcPct val="60000"/>
              </a:spcBef>
            </a:pPr>
            <a:r>
              <a:rPr lang="pt-BR" altLang="pt-BR" sz="1600" b="1" dirty="0">
                <a:cs typeface="Times New Roman" panose="02020603050405020304" pitchFamily="18" charset="0"/>
              </a:rPr>
              <a:t>Cópia, restauração e recuperação de dados </a:t>
            </a:r>
            <a:r>
              <a:rPr lang="pt-BR" altLang="pt-BR" sz="1600" dirty="0">
                <a:cs typeface="Times New Roman" panose="02020603050405020304" pitchFamily="18" charset="0"/>
              </a:rPr>
              <a:t>– Backup, restore (restauração), recovery (recuperação) </a:t>
            </a:r>
          </a:p>
          <a:p>
            <a:pPr>
              <a:spcBef>
                <a:spcPct val="60000"/>
              </a:spcBef>
            </a:pPr>
            <a:r>
              <a:rPr lang="pt-BR" altLang="pt-BR" sz="1600" b="1" dirty="0">
                <a:cs typeface="Times New Roman" panose="02020603050405020304" pitchFamily="18" charset="0"/>
              </a:rPr>
              <a:t>Segurança</a:t>
            </a:r>
            <a:r>
              <a:rPr lang="pt-BR" altLang="pt-BR" sz="1600" dirty="0">
                <a:cs typeface="Times New Roman" panose="02020603050405020304" pitchFamily="18" charset="0"/>
              </a:rPr>
              <a:t> – prove mecanismos de acesso para consulta ou atualização dos dados. A segurança pode ser a nível de coleção de dados, atributos ou valores .</a:t>
            </a:r>
          </a:p>
          <a:p>
            <a:pPr>
              <a:spcBef>
                <a:spcPct val="60000"/>
              </a:spcBef>
            </a:pPr>
            <a:r>
              <a:rPr lang="pt-BR" altLang="pt-BR" sz="1600" b="1" dirty="0">
                <a:cs typeface="Times New Roman" panose="02020603050405020304" pitchFamily="18" charset="0"/>
              </a:rPr>
              <a:t>Integridade </a:t>
            </a:r>
            <a:r>
              <a:rPr lang="pt-BR" altLang="pt-BR" sz="1600" dirty="0">
                <a:cs typeface="Times New Roman" panose="02020603050405020304" pitchFamily="18" charset="0"/>
              </a:rPr>
              <a:t>– mecanismos que garantam a consistência dos dados. Gerenciar as restrições de integridade. </a:t>
            </a:r>
          </a:p>
          <a:p>
            <a:pPr>
              <a:spcBef>
                <a:spcPct val="60000"/>
              </a:spcBef>
            </a:pPr>
            <a:r>
              <a:rPr lang="pt-BR" altLang="pt-BR" sz="1600" b="1" dirty="0">
                <a:cs typeface="Times New Roman" panose="02020603050405020304" pitchFamily="18" charset="0"/>
              </a:rPr>
              <a:t>Controle de concorrência de transações  </a:t>
            </a:r>
            <a:r>
              <a:rPr lang="pt-BR" altLang="pt-BR" sz="1600" dirty="0">
                <a:cs typeface="Times New Roman" panose="02020603050405020304" pitchFamily="18" charset="0"/>
              </a:rPr>
              <a:t>- transação é uma seqüência atômica de operações</a:t>
            </a:r>
          </a:p>
          <a:p>
            <a:pPr>
              <a:spcBef>
                <a:spcPct val="60000"/>
              </a:spcBef>
            </a:pPr>
            <a:r>
              <a:rPr lang="pt-BR" altLang="pt-BR" sz="1600" b="1" dirty="0">
                <a:cs typeface="Times New Roman" panose="02020603050405020304" pitchFamily="18" charset="0"/>
              </a:rPr>
              <a:t>Desempenho </a:t>
            </a:r>
            <a:r>
              <a:rPr lang="pt-BR" altLang="pt-BR" sz="1600" dirty="0">
                <a:cs typeface="Times New Roman" panose="02020603050405020304" pitchFamily="18" charset="0"/>
              </a:rPr>
              <a:t>– mecanismos de otimização </a:t>
            </a:r>
            <a:endParaRPr lang="en-US" sz="1600" dirty="0" smtClean="0"/>
          </a:p>
        </p:txBody>
      </p:sp>
    </p:spTree>
    <p:extLst>
      <p:ext uri="{BB962C8B-B14F-4D97-AF65-F5344CB8AC3E}">
        <p14:creationId xmlns:p14="http://schemas.microsoft.com/office/powerpoint/2010/main" val="59557129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22</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Usuários de um SGBD</a:t>
            </a:r>
          </a:p>
        </p:txBody>
      </p:sp>
      <p:sp>
        <p:nvSpPr>
          <p:cNvPr id="6" name="Text Placeholder 5"/>
          <p:cNvSpPr>
            <a:spLocks noGrp="1" noChangeArrowheads="1"/>
          </p:cNvSpPr>
          <p:nvPr>
            <p:ph type="body" idx="4294967295"/>
          </p:nvPr>
        </p:nvSpPr>
        <p:spPr bwMode="auto">
          <a:xfrm>
            <a:off x="311150" y="1304925"/>
            <a:ext cx="83756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eaLnBrk="0" hangingPunct="0"/>
            <a:r>
              <a:rPr lang="pt-BR" altLang="pt-BR" sz="1800" b="1" dirty="0">
                <a:latin typeface="+mn-lt"/>
                <a:cs typeface="Times New Roman" panose="02020603050405020304" pitchFamily="18" charset="0"/>
              </a:rPr>
              <a:t>Programadores de aplicação</a:t>
            </a:r>
            <a:r>
              <a:rPr lang="pt-BR" altLang="pt-BR" sz="1800" dirty="0">
                <a:latin typeface="+mn-lt"/>
                <a:cs typeface="Times New Roman" panose="02020603050405020304" pitchFamily="18" charset="0"/>
              </a:rPr>
              <a:t> – interagem com o sistema por meio da DML que é envolvida por programas escritos na linguagem hospedeira (C, Pascal, Java, PHP..)</a:t>
            </a:r>
          </a:p>
          <a:p>
            <a:pPr algn="just" eaLnBrk="0" hangingPunct="0"/>
            <a:endParaRPr lang="pt-BR" altLang="pt-BR" sz="1800" dirty="0">
              <a:latin typeface="+mn-lt"/>
              <a:cs typeface="Times New Roman" panose="02020603050405020304" pitchFamily="18" charset="0"/>
            </a:endParaRPr>
          </a:p>
          <a:p>
            <a:pPr algn="just" eaLnBrk="0" hangingPunct="0"/>
            <a:r>
              <a:rPr lang="pt-BR" altLang="pt-BR" sz="1800" b="1" dirty="0">
                <a:latin typeface="+mn-lt"/>
                <a:cs typeface="Times New Roman" panose="02020603050405020304" pitchFamily="18" charset="0"/>
              </a:rPr>
              <a:t>Usuários sofisticados</a:t>
            </a:r>
            <a:r>
              <a:rPr lang="pt-BR" altLang="pt-BR" sz="1800" dirty="0">
                <a:latin typeface="+mn-lt"/>
                <a:cs typeface="Times New Roman" panose="02020603050405020304" pitchFamily="18" charset="0"/>
              </a:rPr>
              <a:t> - interagem com o BD sem escrever código (programas). Formulam solicitações ao BD por meio de linguagens de consulta.</a:t>
            </a:r>
            <a:endParaRPr lang="en-US" altLang="pt-BR" sz="1800" dirty="0">
              <a:latin typeface="+mn-lt"/>
              <a:cs typeface="Times New Roman" panose="02020603050405020304" pitchFamily="18" charset="0"/>
            </a:endParaRPr>
          </a:p>
          <a:p>
            <a:pPr marL="0" indent="0" algn="just" eaLnBrk="0" hangingPunct="0">
              <a:buNone/>
            </a:pPr>
            <a:endParaRPr lang="en-US" altLang="pt-BR" sz="1800" dirty="0">
              <a:latin typeface="+mn-lt"/>
              <a:cs typeface="Times New Roman" panose="02020603050405020304" pitchFamily="18" charset="0"/>
            </a:endParaRPr>
          </a:p>
          <a:p>
            <a:pPr algn="just" eaLnBrk="0" hangingPunct="0"/>
            <a:r>
              <a:rPr lang="pt-BR" altLang="pt-BR" sz="1800" b="1" dirty="0">
                <a:latin typeface="+mn-lt"/>
                <a:cs typeface="Times New Roman" panose="02020603050405020304" pitchFamily="18" charset="0"/>
              </a:rPr>
              <a:t>Usuários especialistas</a:t>
            </a:r>
            <a:r>
              <a:rPr lang="pt-BR" altLang="pt-BR" sz="1800" dirty="0">
                <a:latin typeface="+mn-lt"/>
                <a:cs typeface="Times New Roman" panose="02020603050405020304" pitchFamily="18" charset="0"/>
              </a:rPr>
              <a:t> – escrevem aplicações especializadas de banco de dados tais como:  sistemas para projeto auxiliado por computador (CAD), sistemas especialistas, sistemas multimídia, etc.</a:t>
            </a:r>
            <a:endParaRPr lang="en-US" altLang="pt-BR" sz="1800" dirty="0">
              <a:latin typeface="+mn-lt"/>
              <a:cs typeface="Times New Roman" panose="02020603050405020304" pitchFamily="18" charset="0"/>
            </a:endParaRPr>
          </a:p>
          <a:p>
            <a:pPr algn="just" eaLnBrk="0" hangingPunct="0"/>
            <a:r>
              <a:rPr lang="pt-BR" altLang="pt-BR" sz="1800" dirty="0">
                <a:latin typeface="+mn-lt"/>
                <a:cs typeface="Times New Roman" panose="02020603050405020304" pitchFamily="18" charset="0"/>
              </a:rPr>
              <a:t> </a:t>
            </a:r>
            <a:endParaRPr lang="en-US" altLang="pt-BR" sz="1800" dirty="0">
              <a:latin typeface="+mn-lt"/>
              <a:cs typeface="Times New Roman" panose="02020603050405020304" pitchFamily="18" charset="0"/>
            </a:endParaRPr>
          </a:p>
          <a:p>
            <a:pPr algn="just" eaLnBrk="0" hangingPunct="0"/>
            <a:r>
              <a:rPr lang="pt-BR" altLang="pt-BR" sz="1800" b="1" dirty="0">
                <a:latin typeface="+mn-lt"/>
                <a:cs typeface="Times New Roman" panose="02020603050405020304" pitchFamily="18" charset="0"/>
              </a:rPr>
              <a:t>Usuários finais</a:t>
            </a:r>
            <a:r>
              <a:rPr lang="pt-BR" altLang="pt-BR" sz="1800" dirty="0">
                <a:latin typeface="+mn-lt"/>
                <a:cs typeface="Times New Roman" panose="02020603050405020304" pitchFamily="18" charset="0"/>
              </a:rPr>
              <a:t> – interagem com o BD através dos programas aplicativos disponíveis.</a:t>
            </a:r>
          </a:p>
          <a:p>
            <a:pPr algn="just" eaLnBrk="0" hangingPunct="0"/>
            <a:endParaRPr lang="pt-BR" altLang="pt-BR" sz="1800" dirty="0">
              <a:latin typeface="+mn-lt"/>
              <a:cs typeface="Times New Roman" panose="02020603050405020304" pitchFamily="18" charset="0"/>
            </a:endParaRPr>
          </a:p>
          <a:p>
            <a:pPr algn="just" eaLnBrk="0" hangingPunct="0"/>
            <a:r>
              <a:rPr lang="pt-BR" altLang="pt-BR" sz="1800" b="1" dirty="0">
                <a:latin typeface="+mn-lt"/>
                <a:cs typeface="Times New Roman" panose="02020603050405020304" pitchFamily="18" charset="0"/>
              </a:rPr>
              <a:t>Administrador do Banco de Dados</a:t>
            </a:r>
            <a:r>
              <a:rPr lang="pt-BR" altLang="pt-BR" sz="1800" dirty="0">
                <a:latin typeface="+mn-lt"/>
                <a:cs typeface="Times New Roman" panose="02020603050405020304" pitchFamily="18" charset="0"/>
              </a:rPr>
              <a:t> (ABD) - pessoa responsável pelo controle e manutenção do BD. Também conhecido como DBA.</a:t>
            </a:r>
            <a:endParaRPr lang="en-US" altLang="pt-BR" sz="1800" dirty="0">
              <a:latin typeface="+mn-lt"/>
              <a:cs typeface="Times New Roman" panose="02020603050405020304" pitchFamily="18" charset="0"/>
            </a:endParaRPr>
          </a:p>
          <a:p>
            <a:pPr marL="0" indent="0" algn="just" eaLnBrk="0" hangingPunct="0">
              <a:buNone/>
            </a:pPr>
            <a:endParaRPr lang="en-US" altLang="pt-BR" sz="1800" dirty="0">
              <a:latin typeface="Verdana" panose="020B0604030504040204" pitchFamily="34" charset="0"/>
            </a:endParaRPr>
          </a:p>
        </p:txBody>
      </p:sp>
    </p:spTree>
    <p:extLst>
      <p:ext uri="{BB962C8B-B14F-4D97-AF65-F5344CB8AC3E}">
        <p14:creationId xmlns:p14="http://schemas.microsoft.com/office/powerpoint/2010/main" val="193882538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23</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Funções de um ABD (DBA)</a:t>
            </a:r>
          </a:p>
        </p:txBody>
      </p:sp>
      <p:sp>
        <p:nvSpPr>
          <p:cNvPr id="5" name="Text Placeholder 4"/>
          <p:cNvSpPr>
            <a:spLocks noGrp="1" noChangeArrowheads="1"/>
          </p:cNvSpPr>
          <p:nvPr>
            <p:ph type="body" idx="4294967295"/>
          </p:nvPr>
        </p:nvSpPr>
        <p:spPr bwMode="auto">
          <a:xfrm>
            <a:off x="311150" y="1304925"/>
            <a:ext cx="83756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indent="0" algn="just" eaLnBrk="0" hangingPunct="0">
              <a:buNone/>
            </a:pPr>
            <a:endParaRPr lang="en-US" altLang="pt-BR" sz="1600" dirty="0">
              <a:latin typeface="Verdana" panose="020B0604030504040204" pitchFamily="34" charset="0"/>
              <a:cs typeface="Times New Roman" panose="02020603050405020304" pitchFamily="18" charset="0"/>
            </a:endParaRPr>
          </a:p>
          <a:p>
            <a:pPr algn="just" eaLnBrk="0" hangingPunct="0">
              <a:spcBef>
                <a:spcPct val="60000"/>
              </a:spcBef>
            </a:pPr>
            <a:r>
              <a:rPr lang="pt-BR" altLang="pt-BR" sz="2000" dirty="0" smtClean="0">
                <a:latin typeface="+mn-lt"/>
                <a:cs typeface="Times New Roman" panose="02020603050405020304" pitchFamily="18" charset="0"/>
              </a:rPr>
              <a:t>Definir </a:t>
            </a:r>
            <a:r>
              <a:rPr lang="pt-BR" altLang="pt-BR" sz="2000" dirty="0">
                <a:latin typeface="+mn-lt"/>
                <a:cs typeface="Times New Roman" panose="02020603050405020304" pitchFamily="18" charset="0"/>
              </a:rPr>
              <a:t>o esquema – criar o esquema do BD escrevendo um conjunto de definições  em DDL, que resultarão no dicionário de dados;</a:t>
            </a:r>
            <a:endParaRPr lang="en-US" altLang="pt-BR" sz="2000" dirty="0">
              <a:latin typeface="+mn-lt"/>
              <a:cs typeface="Times New Roman" panose="02020603050405020304" pitchFamily="18" charset="0"/>
            </a:endParaRPr>
          </a:p>
          <a:p>
            <a:pPr algn="just" eaLnBrk="0" hangingPunct="0">
              <a:spcBef>
                <a:spcPct val="60000"/>
              </a:spcBef>
            </a:pPr>
            <a:r>
              <a:rPr lang="pt-BR" altLang="pt-BR" sz="2000" dirty="0" smtClean="0">
                <a:latin typeface="+mn-lt"/>
                <a:cs typeface="Times New Roman" panose="02020603050405020304" pitchFamily="18" charset="0"/>
              </a:rPr>
              <a:t>Definir </a:t>
            </a:r>
            <a:r>
              <a:rPr lang="pt-BR" altLang="pt-BR" sz="2000" dirty="0">
                <a:latin typeface="+mn-lt"/>
                <a:cs typeface="Times New Roman" panose="02020603050405020304" pitchFamily="18" charset="0"/>
              </a:rPr>
              <a:t>a estrutura de dados e o método de acesso aos dados;</a:t>
            </a:r>
            <a:endParaRPr lang="en-US" altLang="pt-BR" sz="2000" dirty="0">
              <a:latin typeface="+mn-lt"/>
              <a:cs typeface="Times New Roman" panose="02020603050405020304" pitchFamily="18" charset="0"/>
            </a:endParaRPr>
          </a:p>
          <a:p>
            <a:pPr algn="just" eaLnBrk="0" hangingPunct="0">
              <a:spcBef>
                <a:spcPct val="60000"/>
              </a:spcBef>
            </a:pPr>
            <a:r>
              <a:rPr lang="pt-BR" altLang="pt-BR" sz="2000" dirty="0" smtClean="0">
                <a:latin typeface="+mn-lt"/>
                <a:cs typeface="Times New Roman" panose="02020603050405020304" pitchFamily="18" charset="0"/>
              </a:rPr>
              <a:t>Modificar </a:t>
            </a:r>
            <a:r>
              <a:rPr lang="pt-BR" altLang="pt-BR" sz="2000" dirty="0">
                <a:latin typeface="+mn-lt"/>
                <a:cs typeface="Times New Roman" panose="02020603050405020304" pitchFamily="18" charset="0"/>
              </a:rPr>
              <a:t>o esquema e a organização física  do BD;</a:t>
            </a:r>
            <a:endParaRPr lang="en-US" altLang="pt-BR" sz="2000" dirty="0">
              <a:latin typeface="+mn-lt"/>
              <a:cs typeface="Times New Roman" panose="02020603050405020304" pitchFamily="18" charset="0"/>
            </a:endParaRPr>
          </a:p>
          <a:p>
            <a:pPr algn="just" eaLnBrk="0" hangingPunct="0">
              <a:spcBef>
                <a:spcPct val="60000"/>
              </a:spcBef>
            </a:pPr>
            <a:r>
              <a:rPr lang="pt-BR" altLang="pt-BR" sz="2000" dirty="0" smtClean="0">
                <a:latin typeface="+mn-lt"/>
                <a:cs typeface="Times New Roman" panose="02020603050405020304" pitchFamily="18" charset="0"/>
              </a:rPr>
              <a:t>Fornecer </a:t>
            </a:r>
            <a:r>
              <a:rPr lang="pt-BR" altLang="pt-BR" sz="2000" dirty="0">
                <a:latin typeface="+mn-lt"/>
                <a:cs typeface="Times New Roman" panose="02020603050405020304" pitchFamily="18" charset="0"/>
              </a:rPr>
              <a:t>autorização de acesso ao BD, regulando o acesso de usuários à partes específicas do sistema;</a:t>
            </a:r>
            <a:endParaRPr lang="en-US" altLang="pt-BR" sz="2000" dirty="0">
              <a:latin typeface="+mn-lt"/>
              <a:cs typeface="Times New Roman" panose="02020603050405020304" pitchFamily="18" charset="0"/>
            </a:endParaRPr>
          </a:p>
          <a:p>
            <a:pPr algn="just" eaLnBrk="0" hangingPunct="0">
              <a:spcBef>
                <a:spcPct val="60000"/>
              </a:spcBef>
            </a:pPr>
            <a:r>
              <a:rPr lang="pt-BR" altLang="pt-BR" sz="2000" dirty="0" smtClean="0">
                <a:latin typeface="+mn-lt"/>
                <a:cs typeface="Times New Roman" panose="02020603050405020304" pitchFamily="18" charset="0"/>
              </a:rPr>
              <a:t>Especificar </a:t>
            </a:r>
            <a:r>
              <a:rPr lang="pt-BR" altLang="pt-BR" sz="2000" dirty="0">
                <a:latin typeface="+mn-lt"/>
                <a:cs typeface="Times New Roman" panose="02020603050405020304" pitchFamily="18" charset="0"/>
              </a:rPr>
              <a:t>regras de integridade.</a:t>
            </a:r>
            <a:r>
              <a:rPr lang="pt-BR" altLang="pt-BR" sz="1600" dirty="0">
                <a:latin typeface="Verdana" panose="020B0604030504040204" pitchFamily="34" charset="0"/>
                <a:cs typeface="Times New Roman" panose="02020603050405020304" pitchFamily="18" charset="0"/>
              </a:rPr>
              <a:t> </a:t>
            </a:r>
            <a:endParaRPr lang="en-US" altLang="pt-BR" sz="1600" dirty="0">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824996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24</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Componentes de um SGBD</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1600" dirty="0" smtClean="0"/>
              <a:t>Um SGBD é composto</a:t>
            </a:r>
            <a:r>
              <a:rPr lang="en-US" sz="1600" dirty="0"/>
              <a:t> </a:t>
            </a:r>
            <a:r>
              <a:rPr lang="en-US" sz="1600" dirty="0" smtClean="0"/>
              <a:t>de 4 components: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700808"/>
            <a:ext cx="7999040" cy="4506317"/>
          </a:xfrm>
          <a:prstGeom prst="rect">
            <a:avLst/>
          </a:prstGeom>
        </p:spPr>
      </p:pic>
    </p:spTree>
    <p:extLst>
      <p:ext uri="{BB962C8B-B14F-4D97-AF65-F5344CB8AC3E}">
        <p14:creationId xmlns:p14="http://schemas.microsoft.com/office/powerpoint/2010/main" val="236967977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25</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Estrutura de um SGBD</a:t>
            </a:r>
          </a:p>
        </p:txBody>
      </p:sp>
      <p:grpSp>
        <p:nvGrpSpPr>
          <p:cNvPr id="6" name="Group 5"/>
          <p:cNvGrpSpPr>
            <a:grpSpLocks/>
          </p:cNvGrpSpPr>
          <p:nvPr/>
        </p:nvGrpSpPr>
        <p:grpSpPr bwMode="auto">
          <a:xfrm>
            <a:off x="1644650" y="1355724"/>
            <a:ext cx="5853113" cy="4876802"/>
            <a:chOff x="1248" y="739"/>
            <a:chExt cx="3687" cy="3072"/>
          </a:xfrm>
        </p:grpSpPr>
        <p:sp>
          <p:nvSpPr>
            <p:cNvPr id="7" name="Rectangle 6"/>
            <p:cNvSpPr>
              <a:spLocks noChangeArrowheads="1"/>
            </p:cNvSpPr>
            <p:nvPr/>
          </p:nvSpPr>
          <p:spPr bwMode="auto">
            <a:xfrm>
              <a:off x="1248" y="739"/>
              <a:ext cx="3687" cy="1037"/>
            </a:xfrm>
            <a:prstGeom prst="rect">
              <a:avLst/>
            </a:prstGeom>
            <a:solidFill>
              <a:srgbClr val="F7E8C3"/>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eaLnBrk="0" hangingPunct="0"/>
              <a:endParaRPr lang="en-US" altLang="pt-BR" sz="1000" b="1" dirty="0">
                <a:latin typeface="Arial" panose="020B0604020202020204" pitchFamily="34" charset="0"/>
              </a:endParaRPr>
            </a:p>
            <a:p>
              <a:pPr algn="ctr" eaLnBrk="0" hangingPunct="0"/>
              <a:r>
                <a:rPr lang="en-US" altLang="pt-BR" sz="1400" b="1" dirty="0">
                  <a:latin typeface="Arial" panose="020B0604020202020204" pitchFamily="34" charset="0"/>
                </a:rPr>
                <a:t>Usuários do BD</a:t>
              </a:r>
            </a:p>
          </p:txBody>
        </p:sp>
        <p:sp>
          <p:nvSpPr>
            <p:cNvPr id="8" name="Rectangle 7"/>
            <p:cNvSpPr>
              <a:spLocks noChangeArrowheads="1"/>
            </p:cNvSpPr>
            <p:nvPr/>
          </p:nvSpPr>
          <p:spPr bwMode="auto">
            <a:xfrm>
              <a:off x="1363" y="1084"/>
              <a:ext cx="576" cy="519"/>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Usuários </a:t>
              </a:r>
            </a:p>
            <a:p>
              <a:pPr algn="ctr" eaLnBrk="0" hangingPunct="0">
                <a:spcBef>
                  <a:spcPct val="10000"/>
                </a:spcBef>
              </a:pPr>
              <a:r>
                <a:rPr lang="pt-BR" altLang="pt-BR" sz="1200">
                  <a:latin typeface="Arial" panose="020B0604020202020204" pitchFamily="34" charset="0"/>
                </a:rPr>
                <a:t>Finais</a:t>
              </a:r>
            </a:p>
          </p:txBody>
        </p:sp>
        <p:sp>
          <p:nvSpPr>
            <p:cNvPr id="9" name="Rectangle 8"/>
            <p:cNvSpPr>
              <a:spLocks noChangeArrowheads="1"/>
            </p:cNvSpPr>
            <p:nvPr/>
          </p:nvSpPr>
          <p:spPr bwMode="auto">
            <a:xfrm>
              <a:off x="2112" y="1084"/>
              <a:ext cx="807" cy="519"/>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Programadores </a:t>
              </a:r>
            </a:p>
            <a:p>
              <a:pPr algn="ctr" eaLnBrk="0" hangingPunct="0">
                <a:spcBef>
                  <a:spcPct val="10000"/>
                </a:spcBef>
              </a:pPr>
              <a:r>
                <a:rPr lang="pt-BR" altLang="pt-BR" sz="1200">
                  <a:latin typeface="Arial" panose="020B0604020202020204" pitchFamily="34" charset="0"/>
                </a:rPr>
                <a:t>de Aplicações</a:t>
              </a:r>
            </a:p>
          </p:txBody>
        </p:sp>
        <p:sp>
          <p:nvSpPr>
            <p:cNvPr id="10" name="Rectangle 9"/>
            <p:cNvSpPr>
              <a:spLocks noChangeArrowheads="1"/>
            </p:cNvSpPr>
            <p:nvPr/>
          </p:nvSpPr>
          <p:spPr bwMode="auto">
            <a:xfrm>
              <a:off x="3091" y="1084"/>
              <a:ext cx="692" cy="519"/>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Usuários Sofisticados</a:t>
              </a:r>
            </a:p>
          </p:txBody>
        </p:sp>
        <p:sp>
          <p:nvSpPr>
            <p:cNvPr id="11" name="Rectangle 10"/>
            <p:cNvSpPr>
              <a:spLocks noChangeArrowheads="1"/>
            </p:cNvSpPr>
            <p:nvPr/>
          </p:nvSpPr>
          <p:spPr bwMode="auto">
            <a:xfrm>
              <a:off x="3955" y="1084"/>
              <a:ext cx="864" cy="519"/>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Administrador do BD  (ABD)</a:t>
              </a:r>
            </a:p>
          </p:txBody>
        </p:sp>
        <p:sp>
          <p:nvSpPr>
            <p:cNvPr id="12" name="Rectangle 11"/>
            <p:cNvSpPr>
              <a:spLocks noChangeArrowheads="1"/>
            </p:cNvSpPr>
            <p:nvPr/>
          </p:nvSpPr>
          <p:spPr bwMode="auto">
            <a:xfrm>
              <a:off x="1248" y="2006"/>
              <a:ext cx="3687" cy="749"/>
            </a:xfrm>
            <a:prstGeom prst="rect">
              <a:avLst/>
            </a:prstGeom>
            <a:solidFill>
              <a:srgbClr val="F7E8C3"/>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en-US" altLang="pt-BR" sz="1400" b="1">
                  <a:latin typeface="Arial" panose="020B0604020202020204" pitchFamily="34" charset="0"/>
                </a:rPr>
                <a:t>Interface com o Banco de Dados</a:t>
              </a:r>
            </a:p>
          </p:txBody>
        </p:sp>
        <p:sp>
          <p:nvSpPr>
            <p:cNvPr id="13" name="Rectangle 12"/>
            <p:cNvSpPr>
              <a:spLocks noChangeArrowheads="1"/>
            </p:cNvSpPr>
            <p:nvPr/>
          </p:nvSpPr>
          <p:spPr bwMode="auto">
            <a:xfrm>
              <a:off x="1306" y="2236"/>
              <a:ext cx="749" cy="404"/>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Interface com as aplicações</a:t>
              </a:r>
            </a:p>
          </p:txBody>
        </p:sp>
        <p:sp>
          <p:nvSpPr>
            <p:cNvPr id="14" name="Rectangle 13"/>
            <p:cNvSpPr>
              <a:spLocks noChangeArrowheads="1"/>
            </p:cNvSpPr>
            <p:nvPr/>
          </p:nvSpPr>
          <p:spPr bwMode="auto">
            <a:xfrm>
              <a:off x="2170" y="2236"/>
              <a:ext cx="749" cy="404"/>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Programas </a:t>
              </a:r>
            </a:p>
            <a:p>
              <a:pPr algn="ctr" eaLnBrk="0" hangingPunct="0">
                <a:spcBef>
                  <a:spcPct val="10000"/>
                </a:spcBef>
              </a:pPr>
              <a:r>
                <a:rPr lang="pt-BR" altLang="pt-BR" sz="1200">
                  <a:latin typeface="Arial" panose="020B0604020202020204" pitchFamily="34" charset="0"/>
                </a:rPr>
                <a:t>Aplicativos</a:t>
              </a:r>
            </a:p>
          </p:txBody>
        </p:sp>
        <p:sp>
          <p:nvSpPr>
            <p:cNvPr id="15" name="Rectangle 14"/>
            <p:cNvSpPr>
              <a:spLocks noChangeArrowheads="1"/>
            </p:cNvSpPr>
            <p:nvPr/>
          </p:nvSpPr>
          <p:spPr bwMode="auto">
            <a:xfrm>
              <a:off x="3149" y="2236"/>
              <a:ext cx="691" cy="404"/>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Consulta</a:t>
              </a:r>
            </a:p>
            <a:p>
              <a:pPr algn="ctr" eaLnBrk="0" hangingPunct="0">
                <a:spcBef>
                  <a:spcPct val="10000"/>
                </a:spcBef>
              </a:pPr>
              <a:r>
                <a:rPr lang="pt-BR" altLang="pt-BR" sz="1200">
                  <a:latin typeface="Arial" panose="020B0604020202020204" pitchFamily="34" charset="0"/>
                </a:rPr>
                <a:t>(query)</a:t>
              </a:r>
            </a:p>
          </p:txBody>
        </p:sp>
        <p:sp>
          <p:nvSpPr>
            <p:cNvPr id="16" name="Rectangle 15"/>
            <p:cNvSpPr>
              <a:spLocks noChangeArrowheads="1"/>
            </p:cNvSpPr>
            <p:nvPr/>
          </p:nvSpPr>
          <p:spPr bwMode="auto">
            <a:xfrm>
              <a:off x="4013" y="2236"/>
              <a:ext cx="806" cy="404"/>
            </a:xfrm>
            <a:prstGeom prst="rect">
              <a:avLst/>
            </a:prstGeom>
            <a:solidFill>
              <a:srgbClr val="BBDAB6"/>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spcBef>
                  <a:spcPct val="10000"/>
                </a:spcBef>
              </a:pPr>
              <a:r>
                <a:rPr lang="pt-BR" altLang="pt-BR" sz="1200">
                  <a:latin typeface="Arial" panose="020B0604020202020204" pitchFamily="34" charset="0"/>
                </a:rPr>
                <a:t>Esquema do BD</a:t>
              </a:r>
            </a:p>
          </p:txBody>
        </p:sp>
        <p:sp>
          <p:nvSpPr>
            <p:cNvPr id="17" name="Rectangle 16"/>
            <p:cNvSpPr>
              <a:spLocks noChangeArrowheads="1"/>
            </p:cNvSpPr>
            <p:nvPr/>
          </p:nvSpPr>
          <p:spPr bwMode="auto">
            <a:xfrm>
              <a:off x="1248" y="2928"/>
              <a:ext cx="3687" cy="288"/>
            </a:xfrm>
            <a:prstGeom prst="rect">
              <a:avLst/>
            </a:prstGeom>
            <a:solidFill>
              <a:srgbClr val="F7E8C3"/>
            </a:solidFill>
            <a:ln w="9525">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pt-BR" altLang="pt-BR" sz="1800" b="1">
                  <a:latin typeface="Arial" panose="020B0604020202020204" pitchFamily="34" charset="0"/>
                </a:rPr>
                <a:t>SGBD </a:t>
              </a:r>
            </a:p>
          </p:txBody>
        </p:sp>
        <p:sp>
          <p:nvSpPr>
            <p:cNvPr id="18" name="AutoShape 28"/>
            <p:cNvSpPr>
              <a:spLocks noChangeArrowheads="1"/>
            </p:cNvSpPr>
            <p:nvPr/>
          </p:nvSpPr>
          <p:spPr bwMode="auto">
            <a:xfrm>
              <a:off x="2227" y="3331"/>
              <a:ext cx="1844" cy="480"/>
            </a:xfrm>
            <a:prstGeom prst="flowChartMagneticDisk">
              <a:avLst/>
            </a:prstGeom>
            <a:solidFill>
              <a:srgbClr val="F7E8C3"/>
            </a:solidFill>
            <a:ln w="9525">
              <a:solidFill>
                <a:srgbClr val="000000"/>
              </a:solidFill>
              <a:round/>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0" hangingPunct="0"/>
              <a:r>
                <a:rPr lang="pt-BR" altLang="pt-BR" sz="1400" b="1">
                  <a:latin typeface="Arial" panose="020B0604020202020204" pitchFamily="34" charset="0"/>
                </a:rPr>
                <a:t>Armazenamento do BD</a:t>
              </a:r>
            </a:p>
          </p:txBody>
        </p:sp>
        <p:sp>
          <p:nvSpPr>
            <p:cNvPr id="19" name="Line 29"/>
            <p:cNvSpPr>
              <a:spLocks noChangeShapeType="1"/>
            </p:cNvSpPr>
            <p:nvPr/>
          </p:nvSpPr>
          <p:spPr bwMode="auto">
            <a:xfrm>
              <a:off x="1584" y="1603"/>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0" name="Line 30"/>
            <p:cNvSpPr>
              <a:spLocks noChangeShapeType="1"/>
            </p:cNvSpPr>
            <p:nvPr/>
          </p:nvSpPr>
          <p:spPr bwMode="auto">
            <a:xfrm>
              <a:off x="2256" y="1603"/>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1" name="Line 31"/>
            <p:cNvSpPr>
              <a:spLocks noChangeShapeType="1"/>
            </p:cNvSpPr>
            <p:nvPr/>
          </p:nvSpPr>
          <p:spPr bwMode="auto">
            <a:xfrm>
              <a:off x="3696" y="1603"/>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2" name="Line 32"/>
            <p:cNvSpPr>
              <a:spLocks noChangeShapeType="1"/>
            </p:cNvSpPr>
            <p:nvPr/>
          </p:nvSpPr>
          <p:spPr bwMode="auto">
            <a:xfrm>
              <a:off x="4368" y="1603"/>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3" name="Line 33"/>
            <p:cNvSpPr>
              <a:spLocks noChangeShapeType="1"/>
            </p:cNvSpPr>
            <p:nvPr/>
          </p:nvSpPr>
          <p:spPr bwMode="auto">
            <a:xfrm>
              <a:off x="2832" y="2755"/>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4" name="Line 34"/>
            <p:cNvSpPr>
              <a:spLocks noChangeShapeType="1"/>
            </p:cNvSpPr>
            <p:nvPr/>
          </p:nvSpPr>
          <p:spPr bwMode="auto">
            <a:xfrm>
              <a:off x="2832" y="3187"/>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5" name="Line 35"/>
            <p:cNvSpPr>
              <a:spLocks noChangeShapeType="1"/>
            </p:cNvSpPr>
            <p:nvPr/>
          </p:nvSpPr>
          <p:spPr bwMode="auto">
            <a:xfrm flipV="1">
              <a:off x="3360" y="2755"/>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6" name="Line 36"/>
            <p:cNvSpPr>
              <a:spLocks noChangeShapeType="1"/>
            </p:cNvSpPr>
            <p:nvPr/>
          </p:nvSpPr>
          <p:spPr bwMode="auto">
            <a:xfrm flipV="1">
              <a:off x="3360" y="3187"/>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grpSp>
    </p:spTree>
    <p:extLst>
      <p:ext uri="{BB962C8B-B14F-4D97-AF65-F5344CB8AC3E}">
        <p14:creationId xmlns:p14="http://schemas.microsoft.com/office/powerpoint/2010/main" val="21092544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26</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Terminologias Associadas a um DB</a:t>
            </a:r>
          </a:p>
        </p:txBody>
      </p:sp>
      <p:sp>
        <p:nvSpPr>
          <p:cNvPr id="5" name="Text Placeholder 4"/>
          <p:cNvSpPr>
            <a:spLocks noGrp="1" noChangeArrowheads="1"/>
          </p:cNvSpPr>
          <p:nvPr>
            <p:ph type="body" idx="4294967295"/>
          </p:nvPr>
        </p:nvSpPr>
        <p:spPr bwMode="auto">
          <a:xfrm>
            <a:off x="311150" y="1304925"/>
            <a:ext cx="83756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60000"/>
              </a:spcBef>
            </a:pPr>
            <a:r>
              <a:rPr lang="pt-BR" altLang="pt-BR" sz="2000" b="1" dirty="0">
                <a:latin typeface="+mn-lt"/>
              </a:rPr>
              <a:t>Terminologia Básica</a:t>
            </a:r>
            <a:endParaRPr lang="pt-BR" altLang="pt-BR" sz="2000" u="sng" dirty="0">
              <a:latin typeface="+mn-lt"/>
            </a:endParaRPr>
          </a:p>
          <a:p>
            <a:pPr>
              <a:spcBef>
                <a:spcPct val="60000"/>
              </a:spcBef>
              <a:buFontTx/>
              <a:buChar char="•"/>
            </a:pPr>
            <a:r>
              <a:rPr lang="pt-BR" altLang="pt-BR" sz="2000" dirty="0">
                <a:latin typeface="+mn-lt"/>
              </a:rPr>
              <a:t>Campo – unidade básica de informação mínima com </a:t>
            </a:r>
            <a:r>
              <a:rPr lang="pt-BR" altLang="pt-BR" sz="2000" dirty="0" smtClean="0">
                <a:latin typeface="+mn-lt"/>
              </a:rPr>
              <a:t>significado.</a:t>
            </a:r>
            <a:endParaRPr lang="pt-BR" altLang="pt-BR" sz="2000" dirty="0">
              <a:latin typeface="+mn-lt"/>
            </a:endParaRPr>
          </a:p>
          <a:p>
            <a:pPr>
              <a:spcBef>
                <a:spcPct val="60000"/>
              </a:spcBef>
              <a:buFontTx/>
              <a:buChar char="•"/>
            </a:pPr>
            <a:r>
              <a:rPr lang="pt-BR" altLang="pt-BR" sz="2000" dirty="0">
                <a:latin typeface="+mn-lt"/>
              </a:rPr>
              <a:t>Registro - conjunto de </a:t>
            </a:r>
            <a:r>
              <a:rPr lang="pt-BR" altLang="pt-BR" sz="2000" dirty="0" smtClean="0">
                <a:latin typeface="+mn-lt"/>
              </a:rPr>
              <a:t>campos.</a:t>
            </a:r>
            <a:endParaRPr lang="pt-BR" altLang="pt-BR" sz="2000" dirty="0">
              <a:latin typeface="+mn-lt"/>
            </a:endParaRPr>
          </a:p>
          <a:p>
            <a:pPr>
              <a:spcBef>
                <a:spcPct val="60000"/>
              </a:spcBef>
              <a:buFontTx/>
              <a:buChar char="•"/>
            </a:pPr>
            <a:r>
              <a:rPr lang="pt-BR" altLang="pt-BR" sz="2000" dirty="0">
                <a:latin typeface="+mn-lt"/>
              </a:rPr>
              <a:t>Arquivo-conjunto de </a:t>
            </a:r>
            <a:r>
              <a:rPr lang="pt-BR" altLang="pt-BR" sz="2000" dirty="0" smtClean="0">
                <a:latin typeface="+mn-lt"/>
              </a:rPr>
              <a:t>registros.</a:t>
            </a:r>
            <a:endParaRPr lang="pt-BR" altLang="pt-BR" sz="2000" dirty="0">
              <a:latin typeface="+mn-lt"/>
            </a:endParaRPr>
          </a:p>
          <a:p>
            <a:pPr>
              <a:spcBef>
                <a:spcPct val="60000"/>
              </a:spcBef>
              <a:buFontTx/>
              <a:buChar char="•"/>
            </a:pPr>
            <a:r>
              <a:rPr lang="pt-BR" altLang="pt-BR" sz="2000" dirty="0">
                <a:latin typeface="+mn-lt"/>
              </a:rPr>
              <a:t>Banco de Dados (BD)-conjunto de arquivos e as formas de </a:t>
            </a:r>
            <a:r>
              <a:rPr lang="pt-BR" altLang="pt-BR" sz="2000" dirty="0" smtClean="0">
                <a:latin typeface="+mn-lt"/>
              </a:rPr>
              <a:t>manipulação.</a:t>
            </a:r>
          </a:p>
          <a:p>
            <a:pPr>
              <a:spcBef>
                <a:spcPct val="60000"/>
              </a:spcBef>
              <a:buFontTx/>
              <a:buChar char="•"/>
            </a:pPr>
            <a:r>
              <a:rPr lang="pt-BR" altLang="pt-BR" sz="2000" b="1" dirty="0" smtClean="0">
                <a:latin typeface="+mn-lt"/>
              </a:rPr>
              <a:t>Terminologia Relacional </a:t>
            </a:r>
          </a:p>
          <a:p>
            <a:pPr>
              <a:spcBef>
                <a:spcPct val="60000"/>
              </a:spcBef>
              <a:buFontTx/>
              <a:buChar char="•"/>
            </a:pPr>
            <a:r>
              <a:rPr lang="pt-BR" altLang="pt-BR" sz="2000" dirty="0" smtClean="0">
                <a:latin typeface="+mn-lt"/>
              </a:rPr>
              <a:t>Campo – atributo</a:t>
            </a:r>
          </a:p>
          <a:p>
            <a:pPr>
              <a:spcBef>
                <a:spcPct val="60000"/>
              </a:spcBef>
              <a:buFontTx/>
              <a:buChar char="•"/>
            </a:pPr>
            <a:r>
              <a:rPr lang="pt-BR" altLang="pt-BR" sz="2000" dirty="0" smtClean="0">
                <a:latin typeface="+mn-lt"/>
              </a:rPr>
              <a:t>Registro – tupla</a:t>
            </a:r>
          </a:p>
          <a:p>
            <a:pPr>
              <a:spcBef>
                <a:spcPct val="60000"/>
              </a:spcBef>
              <a:buFontTx/>
              <a:buChar char="•"/>
            </a:pPr>
            <a:r>
              <a:rPr lang="pt-BR" altLang="pt-BR" sz="2000" dirty="0" smtClean="0">
                <a:latin typeface="+mn-lt"/>
              </a:rPr>
              <a:t>Arquivo – tabela ou relação</a:t>
            </a:r>
          </a:p>
          <a:p>
            <a:pPr>
              <a:spcBef>
                <a:spcPct val="60000"/>
              </a:spcBef>
              <a:buFontTx/>
              <a:buChar char="•"/>
            </a:pPr>
            <a:r>
              <a:rPr lang="pt-BR" altLang="pt-BR" sz="2000" dirty="0" smtClean="0">
                <a:latin typeface="+mn-lt"/>
              </a:rPr>
              <a:t>Domínio – conteúdo da relação </a:t>
            </a:r>
          </a:p>
          <a:p>
            <a:pPr>
              <a:spcBef>
                <a:spcPct val="60000"/>
              </a:spcBef>
              <a:buFontTx/>
              <a:buChar char="•"/>
            </a:pPr>
            <a:endParaRPr lang="pt-BR" altLang="pt-BR" sz="2000" dirty="0">
              <a:latin typeface="Verdana" panose="020B0604030504040204" pitchFamily="34" charset="0"/>
            </a:endParaRPr>
          </a:p>
        </p:txBody>
      </p:sp>
    </p:spTree>
    <p:extLst>
      <p:ext uri="{BB962C8B-B14F-4D97-AF65-F5344CB8AC3E}">
        <p14:creationId xmlns:p14="http://schemas.microsoft.com/office/powerpoint/2010/main" val="265930947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27</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Os Níveis de Arquitetura de um SGBD</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r>
              <a:rPr lang="pt-BR" sz="1800" b="1" dirty="0" smtClean="0"/>
              <a:t>Nível </a:t>
            </a:r>
            <a:r>
              <a:rPr lang="pt-BR" sz="1800" b="1" dirty="0"/>
              <a:t>físico</a:t>
            </a:r>
            <a:r>
              <a:rPr lang="pt-BR" sz="1800" dirty="0"/>
              <a:t>: descreve como um registro (por exemplo, </a:t>
            </a:r>
            <a:r>
              <a:rPr lang="pt-BR" sz="1800" dirty="0" smtClean="0"/>
              <a:t>cliente) é armazenado.</a:t>
            </a:r>
          </a:p>
          <a:p>
            <a:pPr marL="0" indent="0">
              <a:buNone/>
            </a:pPr>
            <a:endParaRPr lang="pt-BR" sz="1800" dirty="0"/>
          </a:p>
          <a:p>
            <a:r>
              <a:rPr lang="pt-BR" sz="1800" b="1" dirty="0"/>
              <a:t>Nível lógico</a:t>
            </a:r>
            <a:r>
              <a:rPr lang="pt-BR" sz="1800" dirty="0"/>
              <a:t>: descreve os dados armazenados no banco </a:t>
            </a:r>
            <a:r>
              <a:rPr lang="pt-BR" sz="1800" dirty="0" smtClean="0"/>
              <a:t>de dados </a:t>
            </a:r>
            <a:r>
              <a:rPr lang="pt-BR" sz="1800" dirty="0"/>
              <a:t>e as relações entre </a:t>
            </a:r>
            <a:r>
              <a:rPr lang="pt-BR" sz="1800" dirty="0" smtClean="0"/>
              <a:t>eles :</a:t>
            </a:r>
          </a:p>
          <a:p>
            <a:pPr marL="0" indent="0">
              <a:buNone/>
            </a:pPr>
            <a:endParaRPr lang="pt-BR" sz="1600" dirty="0" smtClean="0"/>
          </a:p>
          <a:p>
            <a:pPr marL="0" indent="0">
              <a:buNone/>
            </a:pPr>
            <a:r>
              <a:rPr lang="pt-BR" sz="1600" dirty="0" smtClean="0"/>
              <a:t>– </a:t>
            </a:r>
            <a:r>
              <a:rPr lang="pt-BR" sz="1600" dirty="0"/>
              <a:t>type </a:t>
            </a:r>
            <a:r>
              <a:rPr lang="pt-BR" sz="1600" i="1" dirty="0"/>
              <a:t>cliente </a:t>
            </a:r>
            <a:r>
              <a:rPr lang="pt-BR" sz="1600" dirty="0"/>
              <a:t>= registro</a:t>
            </a:r>
          </a:p>
          <a:p>
            <a:r>
              <a:rPr lang="pt-BR" sz="1800" i="1" dirty="0"/>
              <a:t>id_cliente </a:t>
            </a:r>
            <a:r>
              <a:rPr lang="pt-BR" sz="1800" dirty="0"/>
              <a:t>: string;</a:t>
            </a:r>
          </a:p>
          <a:p>
            <a:r>
              <a:rPr lang="pt-BR" sz="1800" i="1" dirty="0"/>
              <a:t>nome_cliente </a:t>
            </a:r>
            <a:r>
              <a:rPr lang="pt-BR" sz="1800" dirty="0"/>
              <a:t>: string;</a:t>
            </a:r>
          </a:p>
          <a:p>
            <a:r>
              <a:rPr lang="pt-BR" sz="1800" i="1" dirty="0"/>
              <a:t>rua_cliente </a:t>
            </a:r>
            <a:r>
              <a:rPr lang="pt-BR" sz="1800" dirty="0"/>
              <a:t>: string;</a:t>
            </a:r>
          </a:p>
          <a:p>
            <a:r>
              <a:rPr lang="pt-BR" sz="1800" i="1" dirty="0"/>
              <a:t>cidade_cliente </a:t>
            </a:r>
            <a:r>
              <a:rPr lang="pt-BR" sz="1800" dirty="0"/>
              <a:t>: string;</a:t>
            </a:r>
          </a:p>
          <a:p>
            <a:r>
              <a:rPr lang="pt-BR" sz="1800" dirty="0"/>
              <a:t>end</a:t>
            </a:r>
            <a:r>
              <a:rPr lang="pt-BR" sz="1800" dirty="0" smtClean="0"/>
              <a:t>;</a:t>
            </a:r>
          </a:p>
          <a:p>
            <a:endParaRPr lang="pt-BR" sz="1800" b="1" dirty="0" smtClean="0"/>
          </a:p>
          <a:p>
            <a:r>
              <a:rPr lang="pt-BR" sz="1800" b="1" dirty="0" smtClean="0"/>
              <a:t>Nível </a:t>
            </a:r>
            <a:r>
              <a:rPr lang="pt-BR" sz="1800" b="1" dirty="0"/>
              <a:t>externo</a:t>
            </a:r>
            <a:r>
              <a:rPr lang="pt-BR" sz="1800" dirty="0"/>
              <a:t>: os programas de aplicação ocultam </a:t>
            </a:r>
            <a:r>
              <a:rPr lang="pt-BR" sz="1800" dirty="0" smtClean="0"/>
              <a:t>detalhes dos </a:t>
            </a:r>
            <a:r>
              <a:rPr lang="pt-BR" sz="1800" dirty="0"/>
              <a:t>tipos de dados. As views também podem </a:t>
            </a:r>
            <a:r>
              <a:rPr lang="pt-BR" sz="1800" dirty="0" smtClean="0"/>
              <a:t>ocultar informações </a:t>
            </a:r>
            <a:r>
              <a:rPr lang="pt-BR" sz="1800" dirty="0"/>
              <a:t>(como o salário de um funcionário) por </a:t>
            </a:r>
            <a:r>
              <a:rPr lang="pt-BR" sz="1800" dirty="0" smtClean="0"/>
              <a:t>motivos de segurança.</a:t>
            </a:r>
            <a:endParaRPr lang="en-US" sz="1800" dirty="0"/>
          </a:p>
        </p:txBody>
      </p:sp>
    </p:spTree>
    <p:extLst>
      <p:ext uri="{BB962C8B-B14F-4D97-AF65-F5344CB8AC3E}">
        <p14:creationId xmlns:p14="http://schemas.microsoft.com/office/powerpoint/2010/main" val="83243555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28</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Níveis de Abstração de Dados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562100"/>
            <a:ext cx="7632849" cy="4531196"/>
          </a:xfrm>
          <a:prstGeom prst="rect">
            <a:avLst/>
          </a:prstGeom>
        </p:spPr>
      </p:pic>
    </p:spTree>
    <p:extLst>
      <p:ext uri="{BB962C8B-B14F-4D97-AF65-F5344CB8AC3E}">
        <p14:creationId xmlns:p14="http://schemas.microsoft.com/office/powerpoint/2010/main" val="220369497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29</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pt-BR" dirty="0"/>
              <a:t>Modelos de </a:t>
            </a:r>
            <a:r>
              <a:rPr lang="pt-BR" dirty="0" smtClean="0"/>
              <a:t>Dados</a:t>
            </a:r>
            <a:endParaRPr lang="en-US" dirty="0" smtClean="0"/>
          </a:p>
        </p:txBody>
      </p:sp>
      <p:sp>
        <p:nvSpPr>
          <p:cNvPr id="6148" name="Rectangle 3"/>
          <p:cNvSpPr>
            <a:spLocks noGrp="1" noChangeArrowheads="1"/>
          </p:cNvSpPr>
          <p:nvPr>
            <p:ph type="body" idx="4294967295"/>
          </p:nvPr>
        </p:nvSpPr>
        <p:spPr/>
        <p:txBody>
          <a:bodyPr lIns="90488" tIns="44450" rIns="90488" bIns="44450"/>
          <a:lstStyle/>
          <a:p>
            <a:pPr eaLnBrk="1" hangingPunct="1"/>
            <a:r>
              <a:rPr lang="pt-BR" altLang="en-US" dirty="0"/>
              <a:t>Um </a:t>
            </a:r>
            <a:r>
              <a:rPr lang="pt-BR" altLang="en-US" b="1" dirty="0"/>
              <a:t>modelo de dados</a:t>
            </a:r>
            <a:r>
              <a:rPr lang="pt-BR" altLang="en-US" dirty="0"/>
              <a:t> é uma coleção de ferramentas conceituais para a </a:t>
            </a:r>
            <a:r>
              <a:rPr lang="pt-BR" altLang="en-US" b="1" dirty="0"/>
              <a:t>descrição</a:t>
            </a:r>
            <a:r>
              <a:rPr lang="pt-BR" altLang="en-US" dirty="0"/>
              <a:t> de dados, </a:t>
            </a:r>
            <a:r>
              <a:rPr lang="pt-BR" altLang="en-US" b="1" dirty="0"/>
              <a:t>relacionamentos</a:t>
            </a:r>
            <a:r>
              <a:rPr lang="pt-BR" altLang="en-US" dirty="0"/>
              <a:t>, semântica de dados e restrições de </a:t>
            </a:r>
            <a:r>
              <a:rPr lang="pt-BR" altLang="en-US" b="1" dirty="0" smtClean="0"/>
              <a:t>consistência.</a:t>
            </a:r>
          </a:p>
          <a:p>
            <a:pPr eaLnBrk="1" hangingPunct="1">
              <a:buFont typeface="Arial" panose="020B0604020202020204" pitchFamily="34" charset="0"/>
              <a:buChar char="•"/>
            </a:pPr>
            <a:r>
              <a:rPr lang="pt-BR" dirty="0"/>
              <a:t>Para construir um modelo de dados, usa-se uma linguagem de modelagem de dados.</a:t>
            </a:r>
          </a:p>
          <a:p>
            <a:pPr eaLnBrk="1" hangingPunct="1">
              <a:buFont typeface="Arial" panose="020B0604020202020204" pitchFamily="34" charset="0"/>
              <a:buChar char="•"/>
            </a:pPr>
            <a:r>
              <a:rPr lang="pt-BR" dirty="0"/>
              <a:t>Existem linguagens textuais e linguagens gráficas.</a:t>
            </a:r>
          </a:p>
          <a:p>
            <a:pPr eaLnBrk="1" hangingPunct="1">
              <a:buFont typeface="Arial" panose="020B0604020202020204" pitchFamily="34" charset="0"/>
              <a:buChar char="•"/>
            </a:pPr>
            <a:r>
              <a:rPr lang="pt-BR" dirty="0"/>
              <a:t> É possível descrever os modelos em diferentes níveis de abstração e com diferentes objetivos.</a:t>
            </a:r>
          </a:p>
          <a:p>
            <a:pPr eaLnBrk="1" hangingPunct="1">
              <a:buFont typeface="Arial" panose="020B0604020202020204" pitchFamily="34" charset="0"/>
              <a:buChar char="•"/>
            </a:pPr>
            <a:r>
              <a:rPr lang="pt-BR" dirty="0"/>
              <a:t>Cada descrição recebe o nome de esquema de banco de dados.</a:t>
            </a:r>
            <a:endParaRPr lang="en-US" dirty="0"/>
          </a:p>
          <a:p>
            <a:pPr marL="0" indent="0" eaLnBrk="1" hangingPunct="1">
              <a:buNone/>
            </a:pPr>
            <a:endParaRPr lang="pt-BR" altLang="en-US" b="1" dirty="0"/>
          </a:p>
          <a:p>
            <a:pPr marL="0" indent="0" eaLnBrk="1" hangingPunct="1">
              <a:buNone/>
            </a:pPr>
            <a:endParaRPr lang="en-US" dirty="0" smtClean="0"/>
          </a:p>
        </p:txBody>
      </p:sp>
    </p:spTree>
    <p:extLst>
      <p:ext uri="{BB962C8B-B14F-4D97-AF65-F5344CB8AC3E}">
        <p14:creationId xmlns:p14="http://schemas.microsoft.com/office/powerpoint/2010/main" val="30783260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3A2F035-9A5A-48C9-B32D-3B0485D3DC0B}" type="slidenum">
              <a:rPr lang="en-US"/>
              <a:pPr algn="r" eaLnBrk="0" hangingPunct="0">
                <a:spcBef>
                  <a:spcPct val="0"/>
                </a:spcBef>
                <a:buClrTx/>
              </a:pPr>
              <a:t>3</a:t>
            </a:fld>
            <a:endParaRPr lang="en-US" dirty="0"/>
          </a:p>
        </p:txBody>
      </p:sp>
      <p:sp>
        <p:nvSpPr>
          <p:cNvPr id="4099" name="Rectangle 2"/>
          <p:cNvSpPr>
            <a:spLocks noGrp="1" noChangeArrowheads="1"/>
          </p:cNvSpPr>
          <p:nvPr>
            <p:ph type="title" idx="4294967295"/>
          </p:nvPr>
        </p:nvSpPr>
        <p:spPr/>
        <p:txBody>
          <a:bodyPr/>
          <a:lstStyle/>
          <a:p>
            <a:pPr eaLnBrk="1" hangingPunct="1"/>
            <a:r>
              <a:rPr lang="en-US" dirty="0" smtClean="0"/>
              <a:t>Objetivos</a:t>
            </a:r>
          </a:p>
        </p:txBody>
      </p:sp>
      <p:sp>
        <p:nvSpPr>
          <p:cNvPr id="4100" name="Rectangle 3"/>
          <p:cNvSpPr>
            <a:spLocks noGrp="1" noChangeArrowheads="1"/>
          </p:cNvSpPr>
          <p:nvPr>
            <p:ph type="body" idx="4294967295"/>
          </p:nvPr>
        </p:nvSpPr>
        <p:spPr>
          <a:xfrm>
            <a:off x="152400" y="1219200"/>
            <a:ext cx="6629400" cy="5334000"/>
          </a:xfrm>
        </p:spPr>
        <p:txBody>
          <a:bodyPr lIns="90488" tIns="44450" rIns="90488" bIns="44450"/>
          <a:lstStyle/>
          <a:p>
            <a:pPr eaLnBrk="1" hangingPunct="1"/>
            <a:r>
              <a:rPr lang="pt-BR" altLang="pt-BR" sz="2400" dirty="0">
                <a:latin typeface="Verdana" panose="020B0604030504040204" pitchFamily="34" charset="0"/>
                <a:cs typeface="Times New Roman" panose="02020603050405020304" pitchFamily="18" charset="0"/>
              </a:rPr>
              <a:t>Propiciar ao aluno conhecimento abrangente de um Sistema de Gerência de Banco de </a:t>
            </a:r>
            <a:r>
              <a:rPr lang="pt-BR" altLang="pt-BR" sz="2400" dirty="0" smtClean="0">
                <a:latin typeface="Verdana" panose="020B0604030504040204" pitchFamily="34" charset="0"/>
                <a:cs typeface="Times New Roman" panose="02020603050405020304" pitchFamily="18" charset="0"/>
              </a:rPr>
              <a:t>Dados.</a:t>
            </a:r>
          </a:p>
          <a:p>
            <a:pPr eaLnBrk="1" hangingPunct="1"/>
            <a:r>
              <a:rPr lang="pt-BR" altLang="pt-BR" sz="2400" dirty="0" smtClean="0">
                <a:latin typeface="Verdana" panose="020B0604030504040204" pitchFamily="34" charset="0"/>
                <a:cs typeface="Times New Roman" panose="02020603050405020304" pitchFamily="18" charset="0"/>
              </a:rPr>
              <a:t>Fornecer conhecimetos sobre a concepção e uso de um sistemas de banco de dados, técnicas de estruturação e manipulação de informações, modelos de representações e desenvolvimento, e tópicos emergentes em banco de dados.</a:t>
            </a:r>
          </a:p>
        </p:txBody>
      </p:sp>
      <p:pic>
        <p:nvPicPr>
          <p:cNvPr id="4101" name="Picture 5" descr="objectives"/>
          <p:cNvPicPr>
            <a:picLocks noChangeAspect="1" noChangeArrowheads="1"/>
          </p:cNvPicPr>
          <p:nvPr/>
        </p:nvPicPr>
        <p:blipFill>
          <a:blip r:embed="rId3"/>
          <a:srcRect/>
          <a:stretch>
            <a:fillRect/>
          </a:stretch>
        </p:blipFill>
        <p:spPr bwMode="auto">
          <a:xfrm>
            <a:off x="6781800" y="13716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30</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Conceitual</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É uma descrição de banco de dados de forma </a:t>
            </a:r>
            <a:r>
              <a:rPr lang="pt-BR" dirty="0" smtClean="0"/>
              <a:t>independente </a:t>
            </a:r>
            <a:r>
              <a:rPr lang="pt-BR" dirty="0"/>
              <a:t>de implementação num sistema de </a:t>
            </a:r>
            <a:r>
              <a:rPr lang="pt-BR" dirty="0" smtClean="0"/>
              <a:t>gerenciamento</a:t>
            </a:r>
            <a:r>
              <a:rPr lang="pt-BR" dirty="0"/>
              <a:t>.</a:t>
            </a:r>
          </a:p>
          <a:p>
            <a:pPr eaLnBrk="1" hangingPunct="1">
              <a:buFont typeface="Arial" panose="020B0604020202020204" pitchFamily="34" charset="0"/>
              <a:buChar char="•"/>
            </a:pPr>
            <a:r>
              <a:rPr lang="pt-BR" dirty="0" smtClean="0"/>
              <a:t> </a:t>
            </a:r>
            <a:r>
              <a:rPr lang="pt-BR" dirty="0"/>
              <a:t>Registra </a:t>
            </a:r>
            <a:r>
              <a:rPr lang="pt-BR" dirty="0" smtClean="0"/>
              <a:t>que dados </a:t>
            </a:r>
            <a:r>
              <a:rPr lang="pt-BR" dirty="0"/>
              <a:t>podem aparecer no banco, mas </a:t>
            </a:r>
            <a:r>
              <a:rPr lang="pt-BR" dirty="0" smtClean="0"/>
              <a:t>não </a:t>
            </a:r>
            <a:r>
              <a:rPr lang="pt-BR" dirty="0"/>
              <a:t>registra </a:t>
            </a:r>
            <a:r>
              <a:rPr lang="pt-BR" dirty="0" smtClean="0"/>
              <a:t>como estes </a:t>
            </a:r>
            <a:r>
              <a:rPr lang="pt-BR" dirty="0"/>
              <a:t>dados estão armazenados </a:t>
            </a:r>
            <a:r>
              <a:rPr lang="pt-BR" dirty="0" smtClean="0"/>
              <a:t>no SGBD.</a:t>
            </a:r>
          </a:p>
          <a:p>
            <a:pPr eaLnBrk="1" hangingPunct="1"/>
            <a:r>
              <a:rPr lang="pt-BR" dirty="0"/>
              <a:t>Exemplo de um modelo conceitual textual:</a:t>
            </a:r>
          </a:p>
          <a:p>
            <a:pPr marL="0" indent="0" eaLnBrk="1" hangingPunct="1">
              <a:buNone/>
            </a:pPr>
            <a:r>
              <a:rPr lang="pt-BR" b="1" dirty="0"/>
              <a:t>1) Cadastro de Clientes</a:t>
            </a:r>
          </a:p>
          <a:p>
            <a:pPr marL="0" indent="0" eaLnBrk="1" hangingPunct="1">
              <a:buNone/>
            </a:pPr>
            <a:r>
              <a:rPr lang="pt-BR" dirty="0" smtClean="0"/>
              <a:t>	Dados </a:t>
            </a:r>
            <a:r>
              <a:rPr lang="pt-BR" dirty="0"/>
              <a:t>necessários: nome completo, tipo de pessoa (física </a:t>
            </a:r>
          </a:p>
          <a:p>
            <a:pPr marL="0" indent="0" eaLnBrk="1" hangingPunct="1">
              <a:buNone/>
            </a:pPr>
            <a:r>
              <a:rPr lang="pt-BR" dirty="0" smtClean="0"/>
              <a:t>ou </a:t>
            </a:r>
            <a:r>
              <a:rPr lang="pt-BR" dirty="0"/>
              <a:t>jurídida), endereço, bairro, cidade, estado, telefone, </a:t>
            </a:r>
            <a:r>
              <a:rPr lang="pt-BR" dirty="0" smtClean="0"/>
              <a:t>email</a:t>
            </a:r>
            <a:r>
              <a:rPr lang="pt-BR" dirty="0"/>
              <a:t>, nome de contato.</a:t>
            </a:r>
          </a:p>
          <a:p>
            <a:pPr marL="0" indent="0" eaLnBrk="1" hangingPunct="1">
              <a:buNone/>
            </a:pPr>
            <a:r>
              <a:rPr lang="pt-BR" b="1" dirty="0" smtClean="0"/>
              <a:t>2</a:t>
            </a:r>
            <a:r>
              <a:rPr lang="pt-BR" b="1" dirty="0"/>
              <a:t>) Pedido</a:t>
            </a:r>
          </a:p>
          <a:p>
            <a:pPr marL="0" indent="0" eaLnBrk="1" hangingPunct="1">
              <a:buNone/>
            </a:pPr>
            <a:r>
              <a:rPr lang="pt-BR" dirty="0"/>
              <a:t>Dados necessários: código do produto, quantidade, </a:t>
            </a:r>
            <a:r>
              <a:rPr lang="pt-BR" dirty="0" smtClean="0"/>
              <a:t>código </a:t>
            </a:r>
            <a:r>
              <a:rPr lang="pt-BR" dirty="0"/>
              <a:t>do cliente, código do vendedor.</a:t>
            </a:r>
            <a:endParaRPr lang="en-US" dirty="0" smtClean="0"/>
          </a:p>
        </p:txBody>
      </p:sp>
    </p:spTree>
    <p:extLst>
      <p:ext uri="{BB962C8B-B14F-4D97-AF65-F5344CB8AC3E}">
        <p14:creationId xmlns:p14="http://schemas.microsoft.com/office/powerpoint/2010/main" val="164432003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31</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Lógico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Compreende uma descrição das estruturas que </a:t>
            </a:r>
            <a:r>
              <a:rPr lang="pt-BR" dirty="0" smtClean="0"/>
              <a:t>serão armazenadas </a:t>
            </a:r>
            <a:r>
              <a:rPr lang="pt-BR" dirty="0"/>
              <a:t>no banco e que resulta numa </a:t>
            </a:r>
            <a:r>
              <a:rPr lang="pt-BR" dirty="0" smtClean="0"/>
              <a:t>representação </a:t>
            </a:r>
            <a:r>
              <a:rPr lang="pt-BR" dirty="0"/>
              <a:t>gráfica dos dados de uma maneira </a:t>
            </a:r>
            <a:r>
              <a:rPr lang="pt-BR" dirty="0" smtClean="0"/>
              <a:t>lógica</a:t>
            </a:r>
            <a:r>
              <a:rPr lang="pt-BR" dirty="0"/>
              <a:t>, inclusive nomeando os componentes e ações </a:t>
            </a:r>
            <a:r>
              <a:rPr lang="pt-BR" dirty="0" smtClean="0"/>
              <a:t>que exercem </a:t>
            </a:r>
            <a:r>
              <a:rPr lang="pt-BR" dirty="0"/>
              <a:t>uns sobre os outros</a:t>
            </a:r>
            <a:r>
              <a:rPr lang="pt-BR" dirty="0" smtClean="0"/>
              <a:t>.</a:t>
            </a:r>
          </a:p>
          <a:p>
            <a:pPr algn="just" eaLnBrk="1" hangingPunct="1">
              <a:buFont typeface="Arial" panose="020B0604020202020204" pitchFamily="34" charset="0"/>
              <a:buChar char="•"/>
            </a:pPr>
            <a:r>
              <a:rPr lang="pt-BR" dirty="0"/>
              <a:t>Exemplo de um modelo </a:t>
            </a:r>
            <a:r>
              <a:rPr lang="pt-BR" dirty="0" smtClean="0"/>
              <a:t>lógico:</a:t>
            </a:r>
          </a:p>
          <a:p>
            <a:pPr algn="just" eaLnBrk="1" hangingPunct="1">
              <a:buFont typeface="Arial" panose="020B0604020202020204" pitchFamily="34" charset="0"/>
              <a:buChar char="•"/>
            </a:pPr>
            <a:endParaRPr lang="pt-BR" dirty="0"/>
          </a:p>
          <a:p>
            <a:pPr marL="0" indent="0" algn="just" eaLnBrk="1" hangingPunct="1">
              <a:buNone/>
            </a:pPr>
            <a:endParaRPr lang="pt-BR" dirty="0"/>
          </a:p>
          <a:p>
            <a:pPr algn="just" eaLnBrk="1" hangingPunct="1">
              <a:buFont typeface="Arial" panose="020B0604020202020204" pitchFamily="34" charset="0"/>
              <a:buChar char="•"/>
            </a:pP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544" y="3140968"/>
            <a:ext cx="6408712" cy="3336032"/>
          </a:xfrm>
          <a:prstGeom prst="rect">
            <a:avLst/>
          </a:prstGeom>
        </p:spPr>
      </p:pic>
    </p:spTree>
    <p:extLst>
      <p:ext uri="{BB962C8B-B14F-4D97-AF65-F5344CB8AC3E}">
        <p14:creationId xmlns:p14="http://schemas.microsoft.com/office/powerpoint/2010/main" val="70809560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32</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Lógico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a:t>O </a:t>
            </a:r>
            <a:r>
              <a:rPr lang="en-US" dirty="0" err="1"/>
              <a:t>modelo</a:t>
            </a:r>
            <a:r>
              <a:rPr lang="en-US" dirty="0"/>
              <a:t> lógico também pode ser representado </a:t>
            </a:r>
            <a:r>
              <a:rPr lang="en-US" dirty="0" smtClean="0"/>
              <a:t>assim</a:t>
            </a:r>
            <a:r>
              <a:rPr lang="en-US" dirty="0"/>
              <a:t>:</a:t>
            </a:r>
          </a:p>
          <a:p>
            <a:pPr eaLnBrk="1" hangingPunct="1">
              <a:buFont typeface="Arial" panose="020B0604020202020204" pitchFamily="34" charset="0"/>
              <a:buChar char="•"/>
            </a:pPr>
            <a:endParaRPr lang="en-US" dirty="0" smtClean="0"/>
          </a:p>
          <a:p>
            <a:pPr eaLnBrk="1" hangingPunct="1">
              <a:buFont typeface="Arial" panose="020B0604020202020204" pitchFamily="34" charset="0"/>
              <a:buChar char="•"/>
            </a:pPr>
            <a:endParaRPr lang="en-US" dirty="0"/>
          </a:p>
          <a:p>
            <a:pPr marL="0" indent="0" eaLnBrk="1" hangingPunct="1">
              <a:buNone/>
            </a:pPr>
            <a:r>
              <a:rPr lang="en-US" dirty="0" smtClean="0"/>
              <a:t>	TipoDeProduto </a:t>
            </a:r>
            <a:r>
              <a:rPr lang="en-US" dirty="0"/>
              <a:t>(CodTipoProd, DescrTipoProd</a:t>
            </a:r>
            <a:r>
              <a:rPr lang="en-US" dirty="0" smtClean="0"/>
              <a:t>)</a:t>
            </a:r>
          </a:p>
          <a:p>
            <a:pPr marL="0" indent="0" eaLnBrk="1" hangingPunct="1">
              <a:buNone/>
            </a:pPr>
            <a:endParaRPr lang="en-US" dirty="0"/>
          </a:p>
          <a:p>
            <a:pPr marL="0" indent="0" eaLnBrk="1" hangingPunct="1">
              <a:buNone/>
            </a:pPr>
            <a:r>
              <a:rPr lang="en-US" dirty="0" smtClean="0"/>
              <a:t>	Produto </a:t>
            </a:r>
            <a:r>
              <a:rPr lang="en-US" dirty="0"/>
              <a:t>(CodProd, DescrProd, PrecoProd, CodTipoProd)</a:t>
            </a:r>
          </a:p>
          <a:p>
            <a:pPr marL="0" indent="0" eaLnBrk="1" hangingPunct="1">
              <a:buNone/>
            </a:pPr>
            <a:r>
              <a:rPr lang="en-US" dirty="0" smtClean="0"/>
              <a:t>		CodTipoProd </a:t>
            </a:r>
            <a:r>
              <a:rPr lang="en-US" dirty="0"/>
              <a:t>referencia TipoDeProduto</a:t>
            </a:r>
            <a:endParaRPr lang="en-US" dirty="0" smtClean="0"/>
          </a:p>
        </p:txBody>
      </p:sp>
    </p:spTree>
    <p:extLst>
      <p:ext uri="{BB962C8B-B14F-4D97-AF65-F5344CB8AC3E}">
        <p14:creationId xmlns:p14="http://schemas.microsoft.com/office/powerpoint/2010/main" val="73742552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33</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Lógico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A técnica de modelagem mais difundida é a </a:t>
            </a:r>
            <a:r>
              <a:rPr lang="pt-BR" dirty="0" smtClean="0"/>
              <a:t>abordagem </a:t>
            </a:r>
            <a:r>
              <a:rPr lang="pt-BR" dirty="0"/>
              <a:t>entidade-relacionamento (ER). Nesta </a:t>
            </a:r>
            <a:r>
              <a:rPr lang="pt-BR" dirty="0" smtClean="0"/>
              <a:t>técnica</a:t>
            </a:r>
            <a:r>
              <a:rPr lang="pt-BR" dirty="0"/>
              <a:t>, um modelo conceitual é usualmente </a:t>
            </a:r>
            <a:r>
              <a:rPr lang="pt-BR" dirty="0" smtClean="0"/>
              <a:t>representado </a:t>
            </a:r>
            <a:r>
              <a:rPr lang="pt-BR" dirty="0"/>
              <a:t>através de um diagrama, chamado </a:t>
            </a:r>
            <a:r>
              <a:rPr lang="pt-BR" dirty="0" smtClean="0"/>
              <a:t>diagrama </a:t>
            </a:r>
            <a:r>
              <a:rPr lang="pt-BR" dirty="0"/>
              <a:t>entidade-relacionamento (DER</a:t>
            </a:r>
            <a:r>
              <a:rPr lang="pt-BR" dirty="0" smtClean="0"/>
              <a:t>).</a:t>
            </a:r>
          </a:p>
          <a:p>
            <a:pPr marL="0" indent="0" algn="just" eaLnBrk="1" hangingPunct="1">
              <a:buNone/>
            </a:pPr>
            <a:endParaRPr lang="pt-BR" dirty="0"/>
          </a:p>
          <a:p>
            <a:pPr algn="just" eaLnBrk="1" hangingPunct="1">
              <a:buFont typeface="Arial" panose="020B0604020202020204" pitchFamily="34" charset="0"/>
              <a:buChar char="•"/>
            </a:pPr>
            <a:r>
              <a:rPr lang="pt-BR" dirty="0" smtClean="0"/>
              <a:t> </a:t>
            </a:r>
            <a:r>
              <a:rPr lang="pt-BR" dirty="0"/>
              <a:t>Por enquanto iremos estudar apenas o modelo </a:t>
            </a:r>
            <a:r>
              <a:rPr lang="pt-BR" dirty="0" smtClean="0"/>
              <a:t>relacional</a:t>
            </a:r>
            <a:r>
              <a:rPr lang="pt-BR" dirty="0"/>
              <a:t>, no qual os dados estão organizados em </a:t>
            </a:r>
            <a:r>
              <a:rPr lang="pt-BR" dirty="0" smtClean="0"/>
              <a:t>forma </a:t>
            </a:r>
            <a:r>
              <a:rPr lang="pt-BR" dirty="0"/>
              <a:t>de tabelas.</a:t>
            </a:r>
            <a:endParaRPr lang="en-US" dirty="0" smtClean="0"/>
          </a:p>
        </p:txBody>
      </p:sp>
    </p:spTree>
    <p:extLst>
      <p:ext uri="{BB962C8B-B14F-4D97-AF65-F5344CB8AC3E}">
        <p14:creationId xmlns:p14="http://schemas.microsoft.com/office/powerpoint/2010/main" val="243401976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34</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Físico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smtClean="0"/>
              <a:t> </a:t>
            </a:r>
            <a:r>
              <a:rPr lang="pt-BR" dirty="0"/>
              <a:t>É uma descrição de um banco de dados no nível de </a:t>
            </a:r>
            <a:r>
              <a:rPr lang="pt-BR" dirty="0" smtClean="0"/>
              <a:t>abstração </a:t>
            </a:r>
            <a:r>
              <a:rPr lang="pt-BR" dirty="0"/>
              <a:t>visto pelo usuário do SGBD. Assim, esse </a:t>
            </a:r>
            <a:r>
              <a:rPr lang="pt-BR" dirty="0" smtClean="0"/>
              <a:t>modelo </a:t>
            </a:r>
            <a:r>
              <a:rPr lang="pt-BR" dirty="0"/>
              <a:t>depende do SGBD que está sendo usado</a:t>
            </a:r>
            <a:r>
              <a:rPr lang="pt-BR" dirty="0" smtClean="0"/>
              <a:t>.</a:t>
            </a:r>
          </a:p>
          <a:p>
            <a:pPr marL="0" indent="0" algn="just" eaLnBrk="1" hangingPunct="1">
              <a:buNone/>
            </a:pPr>
            <a:endParaRPr lang="pt-BR" dirty="0"/>
          </a:p>
          <a:p>
            <a:pPr algn="just" eaLnBrk="1" hangingPunct="1">
              <a:buFont typeface="Arial" panose="020B0604020202020204" pitchFamily="34" charset="0"/>
              <a:buChar char="•"/>
            </a:pPr>
            <a:r>
              <a:rPr lang="pt-BR" dirty="0" smtClean="0"/>
              <a:t>Aqui </a:t>
            </a:r>
            <a:r>
              <a:rPr lang="pt-BR" dirty="0"/>
              <a:t>são detalhados os componentes da estrutura </a:t>
            </a:r>
            <a:r>
              <a:rPr lang="pt-BR" dirty="0" smtClean="0"/>
              <a:t>física </a:t>
            </a:r>
            <a:r>
              <a:rPr lang="pt-BR" dirty="0"/>
              <a:t>do banco, como tabelas, campos, tipos de </a:t>
            </a:r>
            <a:r>
              <a:rPr lang="pt-BR" dirty="0" smtClean="0"/>
              <a:t>valores</a:t>
            </a:r>
            <a:r>
              <a:rPr lang="pt-BR" dirty="0"/>
              <a:t>, índices, etc</a:t>
            </a:r>
            <a:r>
              <a:rPr lang="pt-BR" dirty="0" smtClean="0"/>
              <a:t>.</a:t>
            </a:r>
          </a:p>
          <a:p>
            <a:pPr marL="0" indent="0" algn="just" eaLnBrk="1" hangingPunct="1">
              <a:buNone/>
            </a:pPr>
            <a:endParaRPr lang="pt-BR" dirty="0"/>
          </a:p>
          <a:p>
            <a:pPr algn="just" eaLnBrk="1" hangingPunct="1">
              <a:buFont typeface="Arial" panose="020B0604020202020204" pitchFamily="34" charset="0"/>
              <a:buChar char="•"/>
            </a:pPr>
            <a:r>
              <a:rPr lang="pt-BR" dirty="0" smtClean="0"/>
              <a:t>Nesse </a:t>
            </a:r>
            <a:r>
              <a:rPr lang="pt-BR" dirty="0"/>
              <a:t>estágio estamos prontos para criar o banco </a:t>
            </a:r>
            <a:r>
              <a:rPr lang="pt-BR" dirty="0" smtClean="0"/>
              <a:t>de dados </a:t>
            </a:r>
            <a:r>
              <a:rPr lang="pt-BR" dirty="0"/>
              <a:t>propriamente dito, usando o SGBD preferido.</a:t>
            </a:r>
            <a:endParaRPr lang="en-US" dirty="0" smtClean="0"/>
          </a:p>
        </p:txBody>
      </p:sp>
    </p:spTree>
    <p:extLst>
      <p:ext uri="{BB962C8B-B14F-4D97-AF65-F5344CB8AC3E}">
        <p14:creationId xmlns:p14="http://schemas.microsoft.com/office/powerpoint/2010/main" val="159720641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35</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Físico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smtClean="0"/>
              <a:t>Exemplo de Tabelas em um BD Relacional.</a:t>
            </a:r>
          </a:p>
          <a:p>
            <a:pPr eaLnBrk="1" hangingPunct="1">
              <a:buFont typeface="Arial" panose="020B0604020202020204" pitchFamily="34" charset="0"/>
              <a:buChar char="•"/>
            </a:pPr>
            <a:endParaRPr lang="en-US" dirty="0"/>
          </a:p>
          <a:p>
            <a:pPr marL="0" indent="0" eaLnBrk="1" hangingPunct="1">
              <a:buNone/>
            </a:pPr>
            <a:endParaRPr lang="en-US" dirty="0"/>
          </a:p>
          <a:p>
            <a:pPr marL="0" indent="0" eaLnBrk="1" hangingPunct="1">
              <a:buNone/>
            </a:pPr>
            <a:endParaRPr lang="en-US" dirty="0" smtClean="0"/>
          </a:p>
          <a:p>
            <a:pPr marL="0" indent="0" eaLnBrk="1" hangingPunct="1">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72816"/>
            <a:ext cx="7859215" cy="4392488"/>
          </a:xfrm>
          <a:prstGeom prst="rect">
            <a:avLst/>
          </a:prstGeom>
        </p:spPr>
      </p:pic>
    </p:spTree>
    <p:extLst>
      <p:ext uri="{BB962C8B-B14F-4D97-AF65-F5344CB8AC3E}">
        <p14:creationId xmlns:p14="http://schemas.microsoft.com/office/powerpoint/2010/main" val="220222752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36</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Físico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a:t>Detalhamento de uma </a:t>
            </a:r>
            <a:r>
              <a:rPr lang="en-US" dirty="0" smtClean="0"/>
              <a:t>tabela</a:t>
            </a:r>
          </a:p>
          <a:p>
            <a:pPr eaLnBrk="1" hangingPunct="1">
              <a:buFont typeface="Arial" panose="020B0604020202020204" pitchFamily="34" charset="0"/>
              <a:buChar char="•"/>
            </a:pPr>
            <a:endParaRPr lang="en-US" dirty="0"/>
          </a:p>
          <a:p>
            <a:pPr marL="0" indent="0" eaLnBrk="1" hangingPunct="1">
              <a:buNone/>
            </a:pP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44824"/>
            <a:ext cx="8153400" cy="3960440"/>
          </a:xfrm>
          <a:prstGeom prst="rect">
            <a:avLst/>
          </a:prstGeom>
        </p:spPr>
      </p:pic>
    </p:spTree>
    <p:extLst>
      <p:ext uri="{BB962C8B-B14F-4D97-AF65-F5344CB8AC3E}">
        <p14:creationId xmlns:p14="http://schemas.microsoft.com/office/powerpoint/2010/main" val="300011705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37</a:t>
            </a:fld>
            <a:endParaRPr lang="en-US"/>
          </a:p>
        </p:txBody>
      </p:sp>
      <p:sp>
        <p:nvSpPr>
          <p:cNvPr id="12291" name="Rectangle 2"/>
          <p:cNvSpPr>
            <a:spLocks noGrp="1" noChangeArrowheads="1"/>
          </p:cNvSpPr>
          <p:nvPr>
            <p:ph type="title" idx="4294967295"/>
          </p:nvPr>
        </p:nvSpPr>
        <p:spPr/>
        <p:txBody>
          <a:bodyPr/>
          <a:lstStyle/>
          <a:p>
            <a:pPr eaLnBrk="1" hangingPunct="1"/>
            <a:r>
              <a:rPr lang="en-US" dirty="0"/>
              <a:t>Modelos Lógicos com base em Registros</a:t>
            </a:r>
            <a:endParaRPr lang="en-US" dirty="0" smtClean="0"/>
          </a:p>
        </p:txBody>
      </p:sp>
      <p:sp>
        <p:nvSpPr>
          <p:cNvPr id="5" name="Text Box 8"/>
          <p:cNvSpPr txBox="1">
            <a:spLocks noGrp="1" noChangeArrowheads="1"/>
          </p:cNvSpPr>
          <p:nvPr>
            <p:ph type="body" idx="4294967295"/>
          </p:nvPr>
        </p:nvSpPr>
        <p:spPr bwMode="auto">
          <a:xfrm>
            <a:off x="311150" y="1304925"/>
            <a:ext cx="83756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altLang="pt-BR" sz="1800" dirty="0">
                <a:latin typeface="+mn-lt"/>
              </a:rPr>
              <a:t>Os modelos dividem-se em dois grupos: baseados em objetos e baseados em </a:t>
            </a:r>
            <a:r>
              <a:rPr lang="pt-BR" altLang="pt-BR" sz="1800" dirty="0" smtClean="0">
                <a:latin typeface="+mn-lt"/>
              </a:rPr>
              <a:t>registros</a:t>
            </a:r>
            <a:r>
              <a:rPr lang="pt-BR" altLang="pt-BR" sz="1800" dirty="0">
                <a:latin typeface="+mn-lt"/>
              </a:rPr>
              <a:t>. No modelo orientado a objetos, o código executável é parte integrante do </a:t>
            </a:r>
            <a:r>
              <a:rPr lang="pt-BR" altLang="pt-BR" sz="1800" dirty="0" smtClean="0">
                <a:latin typeface="+mn-lt"/>
              </a:rPr>
              <a:t>modelo </a:t>
            </a:r>
            <a:r>
              <a:rPr lang="pt-BR" altLang="pt-BR" sz="1800" dirty="0">
                <a:latin typeface="+mn-lt"/>
              </a:rPr>
              <a:t>de dados enquanto que no orientado a registros, o banco é estruturado em </a:t>
            </a:r>
            <a:r>
              <a:rPr lang="pt-BR" altLang="pt-BR" sz="1800" dirty="0" smtClean="0">
                <a:latin typeface="+mn-lt"/>
              </a:rPr>
              <a:t>registros </a:t>
            </a:r>
            <a:r>
              <a:rPr lang="pt-BR" altLang="pt-BR" sz="1800" dirty="0">
                <a:latin typeface="+mn-lt"/>
              </a:rPr>
              <a:t>de formato fixo, onde cada registro tem sua coleção de atributos. Além </a:t>
            </a:r>
            <a:r>
              <a:rPr lang="pt-BR" altLang="pt-BR" sz="1800" dirty="0" smtClean="0">
                <a:latin typeface="+mn-lt"/>
              </a:rPr>
              <a:t>disto</a:t>
            </a:r>
            <a:r>
              <a:rPr lang="pt-BR" altLang="pt-BR" sz="1800" dirty="0">
                <a:latin typeface="+mn-lt"/>
              </a:rPr>
              <a:t>, o modelo baseado em registro possuem linguagens para </a:t>
            </a:r>
            <a:r>
              <a:rPr lang="pt-BR" altLang="pt-BR" sz="1800" dirty="0" smtClean="0">
                <a:latin typeface="+mn-lt"/>
              </a:rPr>
              <a:t>expressar consultas e </a:t>
            </a:r>
            <a:r>
              <a:rPr lang="pt-BR" altLang="pt-BR" sz="1800" dirty="0">
                <a:latin typeface="+mn-lt"/>
              </a:rPr>
              <a:t>atualizações no BD. </a:t>
            </a:r>
            <a:endParaRPr lang="pt-BR" altLang="pt-BR" sz="1800" dirty="0" smtClean="0">
              <a:latin typeface="+mn-lt"/>
            </a:endParaRPr>
          </a:p>
          <a:p>
            <a:pPr marL="0" indent="0">
              <a:buNone/>
            </a:pPr>
            <a:endParaRPr lang="pt-BR" altLang="pt-BR" sz="1800" dirty="0">
              <a:latin typeface="+mn-lt"/>
            </a:endParaRPr>
          </a:p>
          <a:p>
            <a:pPr lvl="1"/>
            <a:r>
              <a:rPr lang="pt-BR" altLang="pt-BR" sz="1800" dirty="0" smtClean="0">
                <a:latin typeface="+mn-lt"/>
              </a:rPr>
              <a:t>São </a:t>
            </a:r>
            <a:r>
              <a:rPr lang="pt-BR" altLang="pt-BR" sz="1800" dirty="0">
                <a:latin typeface="+mn-lt"/>
              </a:rPr>
              <a:t>exemplos de modelos baseados em registro os modelos </a:t>
            </a:r>
            <a:r>
              <a:rPr lang="pt-BR" altLang="pt-BR" sz="1800" dirty="0" smtClean="0">
                <a:latin typeface="+mn-lt"/>
              </a:rPr>
              <a:t>de </a:t>
            </a:r>
            <a:r>
              <a:rPr lang="pt-BR" altLang="pt-BR" sz="1800" dirty="0">
                <a:latin typeface="+mn-lt"/>
              </a:rPr>
              <a:t>Redes, Hierárquico e </a:t>
            </a:r>
            <a:r>
              <a:rPr lang="pt-BR" altLang="pt-BR" sz="1800" dirty="0" smtClean="0">
                <a:latin typeface="+mn-lt"/>
              </a:rPr>
              <a:t>Relacional.</a:t>
            </a:r>
          </a:p>
          <a:p>
            <a:pPr marL="182562" lvl="1" indent="0">
              <a:buNone/>
            </a:pPr>
            <a:endParaRPr lang="pt-BR" altLang="pt-BR" sz="1800" dirty="0" smtClean="0">
              <a:latin typeface="+mn-lt"/>
            </a:endParaRPr>
          </a:p>
          <a:p>
            <a:pPr lvl="1">
              <a:buFont typeface="Arial" panose="020B0604020202020204" pitchFamily="34" charset="0"/>
              <a:buChar char="•"/>
            </a:pPr>
            <a:r>
              <a:rPr lang="pt-BR" altLang="pt-BR" sz="1800" dirty="0" smtClean="0">
                <a:latin typeface="+mn-lt"/>
              </a:rPr>
              <a:t>Em termos de evolução, o primeiro modelo utilizado foi o de </a:t>
            </a:r>
            <a:r>
              <a:rPr lang="pt-BR" altLang="pt-BR" sz="1800" b="1" dirty="0" smtClean="0">
                <a:latin typeface="+mn-lt"/>
              </a:rPr>
              <a:t>Redes</a:t>
            </a:r>
            <a:r>
              <a:rPr lang="pt-BR" altLang="pt-BR" sz="1800" dirty="0" smtClean="0">
                <a:latin typeface="+mn-lt"/>
              </a:rPr>
              <a:t>(1964) e, em seguida, o </a:t>
            </a:r>
            <a:r>
              <a:rPr lang="pt-BR" altLang="pt-BR" sz="1800" b="1" dirty="0" smtClean="0">
                <a:latin typeface="+mn-lt"/>
              </a:rPr>
              <a:t>Hierárquico</a:t>
            </a:r>
            <a:r>
              <a:rPr lang="pt-BR" altLang="pt-BR" sz="1800" dirty="0" smtClean="0">
                <a:latin typeface="+mn-lt"/>
              </a:rPr>
              <a:t> (1965-66), ambos fortemente influenciados por características físicas do banco de dados.</a:t>
            </a:r>
          </a:p>
          <a:p>
            <a:pPr marL="182562" lvl="1" indent="0">
              <a:buNone/>
            </a:pPr>
            <a:endParaRPr lang="pt-BR" altLang="pt-BR" sz="1800" dirty="0" smtClean="0">
              <a:latin typeface="+mn-lt"/>
            </a:endParaRPr>
          </a:p>
          <a:p>
            <a:pPr lvl="1">
              <a:buFont typeface="Arial" panose="020B0604020202020204" pitchFamily="34" charset="0"/>
              <a:buChar char="•"/>
            </a:pPr>
            <a:r>
              <a:rPr lang="pt-BR" altLang="pt-BR" sz="1800" dirty="0" smtClean="0">
                <a:latin typeface="+mn-lt"/>
              </a:rPr>
              <a:t>O </a:t>
            </a:r>
            <a:r>
              <a:rPr lang="pt-BR" altLang="pt-BR" sz="1800" b="1" dirty="0" smtClean="0">
                <a:latin typeface="+mn-lt"/>
              </a:rPr>
              <a:t>Relacional</a:t>
            </a:r>
            <a:r>
              <a:rPr lang="pt-BR" altLang="pt-BR" sz="1800" dirty="0">
                <a:latin typeface="+mn-lt"/>
              </a:rPr>
              <a:t>, proposto em 1970, esteve </a:t>
            </a:r>
            <a:r>
              <a:rPr lang="pt-BR" altLang="pt-BR" sz="1800" dirty="0" smtClean="0">
                <a:latin typeface="+mn-lt"/>
              </a:rPr>
              <a:t>disponível </a:t>
            </a:r>
            <a:r>
              <a:rPr lang="pt-BR" altLang="pt-BR" sz="1800" dirty="0">
                <a:latin typeface="+mn-lt"/>
              </a:rPr>
              <a:t>comercialmente em meados dos anos </a:t>
            </a:r>
            <a:r>
              <a:rPr lang="pt-BR" altLang="pt-BR" sz="1800" dirty="0" smtClean="0">
                <a:latin typeface="+mn-lt"/>
              </a:rPr>
              <a:t>80.</a:t>
            </a:r>
            <a:endParaRPr lang="pt-BR" altLang="pt-BR" sz="1800" dirty="0">
              <a:latin typeface="+mn-lt"/>
            </a:endParaRPr>
          </a:p>
        </p:txBody>
      </p:sp>
    </p:spTree>
    <p:extLst>
      <p:ext uri="{BB962C8B-B14F-4D97-AF65-F5344CB8AC3E}">
        <p14:creationId xmlns:p14="http://schemas.microsoft.com/office/powerpoint/2010/main" val="139513679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38</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Modelos Lógicos com base em Registros</a:t>
            </a:r>
          </a:p>
        </p:txBody>
      </p:sp>
      <p:sp>
        <p:nvSpPr>
          <p:cNvPr id="6" name="Text Box 9"/>
          <p:cNvSpPr txBox="1">
            <a:spLocks noGrp="1" noChangeArrowheads="1"/>
          </p:cNvSpPr>
          <p:nvPr>
            <p:ph type="body" idx="4294967295"/>
          </p:nvPr>
        </p:nvSpPr>
        <p:spPr bwMode="auto">
          <a:xfrm>
            <a:off x="311150" y="1304925"/>
            <a:ext cx="83756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indent="0">
              <a:buNone/>
            </a:pPr>
            <a:endParaRPr lang="pt-BR" altLang="pt-BR" sz="2000" b="1" dirty="0">
              <a:solidFill>
                <a:schemeClr val="accent2"/>
              </a:solidFill>
              <a:latin typeface="Verdana" panose="020B0604030504040204" pitchFamily="34" charset="0"/>
              <a:cs typeface="Times New Roman" panose="02020603050405020304" pitchFamily="18" charset="0"/>
            </a:endParaRPr>
          </a:p>
          <a:p>
            <a:r>
              <a:rPr lang="pt-BR" altLang="pt-BR" sz="2000" b="1" dirty="0">
                <a:latin typeface="+mn-lt"/>
                <a:cs typeface="Times New Roman" panose="02020603050405020304" pitchFamily="18" charset="0"/>
              </a:rPr>
              <a:t>Modelo de rede</a:t>
            </a:r>
          </a:p>
          <a:p>
            <a:endParaRPr lang="pt-BR" altLang="pt-BR" sz="2000" b="1" dirty="0">
              <a:latin typeface="+mn-lt"/>
              <a:cs typeface="Times New Roman" panose="02020603050405020304" pitchFamily="18" charset="0"/>
            </a:endParaRPr>
          </a:p>
          <a:p>
            <a:r>
              <a:rPr lang="pt-BR" altLang="pt-BR" sz="2000" b="1" dirty="0">
                <a:latin typeface="+mn-lt"/>
                <a:cs typeface="Times New Roman" panose="02020603050405020304" pitchFamily="18" charset="0"/>
              </a:rPr>
              <a:t>Modelo hierárquico</a:t>
            </a:r>
            <a:r>
              <a:rPr lang="pt-BR" altLang="pt-BR" sz="2000" dirty="0">
                <a:latin typeface="+mn-lt"/>
                <a:cs typeface="Times New Roman" panose="02020603050405020304" pitchFamily="18" charset="0"/>
              </a:rPr>
              <a:t> – Baseado na estrutura de árvore</a:t>
            </a:r>
          </a:p>
          <a:p>
            <a:endParaRPr lang="pt-BR" altLang="pt-BR" sz="2000" b="1" dirty="0">
              <a:latin typeface="+mn-lt"/>
              <a:cs typeface="Times New Roman" panose="02020603050405020304" pitchFamily="18" charset="0"/>
            </a:endParaRPr>
          </a:p>
          <a:p>
            <a:r>
              <a:rPr lang="pt-BR" altLang="pt-BR" sz="2000" b="1" dirty="0">
                <a:latin typeface="+mn-lt"/>
                <a:cs typeface="Times New Roman" panose="02020603050405020304" pitchFamily="18" charset="0"/>
              </a:rPr>
              <a:t>Modelo Relacional</a:t>
            </a:r>
            <a:r>
              <a:rPr lang="pt-BR" altLang="pt-BR" sz="2000" dirty="0">
                <a:latin typeface="+mn-lt"/>
                <a:cs typeface="Times New Roman" panose="02020603050405020304" pitchFamily="18" charset="0"/>
              </a:rPr>
              <a:t>  - Introduzido por Codd em 1970. A estrutura de dados é uma relação</a:t>
            </a:r>
          </a:p>
          <a:p>
            <a:r>
              <a:rPr lang="pt-BR" altLang="pt-BR" sz="2000" dirty="0">
                <a:latin typeface="+mn-lt"/>
                <a:cs typeface="Times New Roman" panose="02020603050405020304" pitchFamily="18" charset="0"/>
              </a:rPr>
              <a:t>Modelo baseado em listas invertidas. Exemplo: ADABAS </a:t>
            </a:r>
          </a:p>
          <a:p>
            <a:endParaRPr lang="pt-BR" altLang="pt-BR" sz="2000" b="1" dirty="0">
              <a:latin typeface="+mn-lt"/>
              <a:cs typeface="Times New Roman" panose="02020603050405020304" pitchFamily="18" charset="0"/>
            </a:endParaRPr>
          </a:p>
          <a:p>
            <a:r>
              <a:rPr lang="pt-BR" altLang="pt-BR" sz="2000" b="1" dirty="0">
                <a:latin typeface="+mn-lt"/>
                <a:cs typeface="Times New Roman" panose="02020603050405020304" pitchFamily="18" charset="0"/>
              </a:rPr>
              <a:t>Modelos OO</a:t>
            </a:r>
            <a:r>
              <a:rPr lang="pt-BR" altLang="pt-BR" sz="2000" dirty="0">
                <a:latin typeface="+mn-lt"/>
                <a:cs typeface="Times New Roman" panose="02020603050405020304" pitchFamily="18" charset="0"/>
              </a:rPr>
              <a:t> – Exemplo: O2 e Jasmine </a:t>
            </a:r>
          </a:p>
          <a:p>
            <a:endParaRPr lang="pt-BR" altLang="pt-BR" sz="2000" b="1" dirty="0">
              <a:latin typeface="+mn-lt"/>
              <a:cs typeface="Times New Roman" panose="02020603050405020304" pitchFamily="18" charset="0"/>
            </a:endParaRPr>
          </a:p>
          <a:p>
            <a:r>
              <a:rPr lang="pt-BR" altLang="pt-BR" sz="2000" b="1" dirty="0">
                <a:latin typeface="+mn-lt"/>
                <a:cs typeface="Times New Roman" panose="02020603050405020304" pitchFamily="18" charset="0"/>
              </a:rPr>
              <a:t>Modelos  Objeto-Relacional</a:t>
            </a:r>
            <a:r>
              <a:rPr lang="pt-BR" altLang="pt-BR" sz="2000" dirty="0">
                <a:latin typeface="+mn-lt"/>
                <a:cs typeface="Times New Roman" panose="02020603050405020304" pitchFamily="18" charset="0"/>
              </a:rPr>
              <a:t> - Exemplo: Oracle 8i</a:t>
            </a:r>
            <a:r>
              <a:rPr lang="pt-BR" altLang="pt-BR" sz="2000" b="1" dirty="0">
                <a:solidFill>
                  <a:schemeClr val="accent2"/>
                </a:solidFill>
                <a:latin typeface="+mn-lt"/>
                <a:cs typeface="Times New Roman" panose="02020603050405020304" pitchFamily="18" charset="0"/>
              </a:rPr>
              <a:t> </a:t>
            </a:r>
          </a:p>
        </p:txBody>
      </p:sp>
    </p:spTree>
    <p:extLst>
      <p:ext uri="{BB962C8B-B14F-4D97-AF65-F5344CB8AC3E}">
        <p14:creationId xmlns:p14="http://schemas.microsoft.com/office/powerpoint/2010/main" val="284131053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39</a:t>
            </a:fld>
            <a:endParaRPr lang="en-US"/>
          </a:p>
        </p:txBody>
      </p:sp>
      <p:sp>
        <p:nvSpPr>
          <p:cNvPr id="12291" name="Rectangle 2"/>
          <p:cNvSpPr>
            <a:spLocks noGrp="1" noChangeArrowheads="1"/>
          </p:cNvSpPr>
          <p:nvPr>
            <p:ph type="title" idx="4294967295"/>
          </p:nvPr>
        </p:nvSpPr>
        <p:spPr/>
        <p:txBody>
          <a:bodyPr/>
          <a:lstStyle/>
          <a:p>
            <a:pPr eaLnBrk="1" hangingPunct="1"/>
            <a:r>
              <a:rPr lang="en-US" dirty="0"/>
              <a:t>Modelos Lógicos com base em Registros</a:t>
            </a:r>
            <a:endParaRPr lang="en-US" dirty="0" smtClean="0"/>
          </a:p>
        </p:txBody>
      </p:sp>
      <p:sp>
        <p:nvSpPr>
          <p:cNvPr id="6" name="Text Box 8"/>
          <p:cNvSpPr txBox="1">
            <a:spLocks noChangeArrowheads="1"/>
          </p:cNvSpPr>
          <p:nvPr/>
        </p:nvSpPr>
        <p:spPr bwMode="auto">
          <a:xfrm>
            <a:off x="323528" y="1628800"/>
            <a:ext cx="828707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342900" indent="-342900" algn="just">
              <a:buFont typeface="Arial" panose="020B0604020202020204" pitchFamily="34" charset="0"/>
              <a:buChar char="•"/>
            </a:pPr>
            <a:r>
              <a:rPr lang="pt-BR" altLang="pt-BR" sz="2000" b="1" dirty="0" smtClean="0">
                <a:latin typeface="+mn-lt"/>
                <a:cs typeface="Times New Roman" panose="02020603050405020304" pitchFamily="18" charset="0"/>
              </a:rPr>
              <a:t>Modelo de Rede</a:t>
            </a:r>
            <a:endParaRPr lang="pt-BR" altLang="pt-BR" sz="2000" b="1" dirty="0">
              <a:latin typeface="+mn-lt"/>
              <a:cs typeface="Times New Roman" panose="02020603050405020304" pitchFamily="18" charset="0"/>
            </a:endParaRPr>
          </a:p>
          <a:p>
            <a:pPr algn="just"/>
            <a:endParaRPr lang="pt-BR" altLang="pt-BR" sz="2000" dirty="0">
              <a:latin typeface="+mn-lt"/>
              <a:cs typeface="Times New Roman" panose="02020603050405020304" pitchFamily="18" charset="0"/>
            </a:endParaRPr>
          </a:p>
          <a:p>
            <a:pPr marL="342900" indent="-342900" algn="just">
              <a:buFont typeface="Arial" panose="020B0604020202020204" pitchFamily="34" charset="0"/>
              <a:buChar char="•"/>
            </a:pPr>
            <a:r>
              <a:rPr lang="pt-BR" altLang="pt-BR" sz="2000" dirty="0">
                <a:latin typeface="+mn-lt"/>
                <a:cs typeface="Times New Roman" panose="02020603050405020304" pitchFamily="18" charset="0"/>
              </a:rPr>
              <a:t>É uma coleção de registros conectados uns aos outros por meio de </a:t>
            </a:r>
            <a:r>
              <a:rPr lang="pt-BR" altLang="pt-BR" sz="2000" i="1" dirty="0">
                <a:latin typeface="+mn-lt"/>
                <a:cs typeface="Times New Roman" panose="02020603050405020304" pitchFamily="18" charset="0"/>
              </a:rPr>
              <a:t>links</a:t>
            </a:r>
            <a:r>
              <a:rPr lang="pt-BR" altLang="pt-BR" sz="2000" dirty="0">
                <a:latin typeface="+mn-lt"/>
                <a:cs typeface="Times New Roman" panose="02020603050405020304" pitchFamily="18" charset="0"/>
              </a:rPr>
              <a:t>(ponteiros).</a:t>
            </a:r>
          </a:p>
          <a:p>
            <a:pPr algn="just"/>
            <a:endParaRPr lang="pt-BR" altLang="pt-BR" sz="2000" b="1" dirty="0">
              <a:latin typeface="+mn-lt"/>
              <a:cs typeface="Times New Roman" panose="02020603050405020304" pitchFamily="18" charset="0"/>
            </a:endParaRPr>
          </a:p>
          <a:p>
            <a:pPr marL="342900" indent="-342900" algn="just">
              <a:buFont typeface="Arial" panose="020B0604020202020204" pitchFamily="34" charset="0"/>
              <a:buChar char="•"/>
            </a:pPr>
            <a:r>
              <a:rPr lang="pt-BR" altLang="pt-BR" sz="2000" dirty="0">
                <a:latin typeface="+mn-lt"/>
                <a:cs typeface="Times New Roman" panose="02020603050405020304" pitchFamily="18" charset="0"/>
              </a:rPr>
              <a:t>É fortemente dependente da implementação. Muitas vezes é necessário criar registros artificiais para implementar relacionamentos.</a:t>
            </a:r>
          </a:p>
          <a:p>
            <a:pPr algn="just"/>
            <a:endParaRPr lang="pt-BR" altLang="pt-BR" sz="2000" dirty="0">
              <a:latin typeface="+mn-lt"/>
              <a:cs typeface="Times New Roman" panose="02020603050405020304" pitchFamily="18" charset="0"/>
            </a:endParaRPr>
          </a:p>
          <a:p>
            <a:pPr marL="342900" indent="-342900" algn="just">
              <a:buFont typeface="Arial" panose="020B0604020202020204" pitchFamily="34" charset="0"/>
              <a:buChar char="•"/>
            </a:pPr>
            <a:r>
              <a:rPr lang="pt-BR" altLang="pt-BR" sz="2000" dirty="0">
                <a:latin typeface="+mn-lt"/>
              </a:rPr>
              <a:t>Registros no BD são organizados como coleções arbitrárias de grafos</a:t>
            </a:r>
            <a:endParaRPr lang="pt-BR" altLang="pt-BR" sz="2000" dirty="0">
              <a:latin typeface="+mn-lt"/>
              <a:cs typeface="Times New Roman" panose="02020603050405020304" pitchFamily="18" charset="0"/>
            </a:endParaRPr>
          </a:p>
          <a:p>
            <a:pPr algn="just"/>
            <a:endParaRPr lang="pt-BR" altLang="pt-BR" sz="2000" dirty="0">
              <a:latin typeface="+mn-lt"/>
              <a:cs typeface="Times New Roman" panose="02020603050405020304" pitchFamily="18" charset="0"/>
            </a:endParaRPr>
          </a:p>
          <a:p>
            <a:pPr marL="342900" indent="-342900" algn="just">
              <a:buFont typeface="Arial" panose="020B0604020202020204" pitchFamily="34" charset="0"/>
              <a:buChar char="•"/>
            </a:pPr>
            <a:r>
              <a:rPr lang="pt-BR" altLang="pt-BR" sz="2000" dirty="0">
                <a:latin typeface="+mn-lt"/>
                <a:cs typeface="Times New Roman" panose="02020603050405020304" pitchFamily="18" charset="0"/>
              </a:rPr>
              <a:t>Seu esquema pode ser representado por um diagrama de estrutura de dados constituído por caixas e linhas.</a:t>
            </a:r>
          </a:p>
        </p:txBody>
      </p:sp>
    </p:spTree>
    <p:extLst>
      <p:ext uri="{BB962C8B-B14F-4D97-AF65-F5344CB8AC3E}">
        <p14:creationId xmlns:p14="http://schemas.microsoft.com/office/powerpoint/2010/main" val="18046658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4</a:t>
            </a:fld>
            <a:endParaRPr lang="en-US" dirty="0"/>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Metodologia de Ensino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smtClean="0"/>
              <a:t>Aulas Teórias (Expositivias).</a:t>
            </a:r>
          </a:p>
          <a:p>
            <a:pPr eaLnBrk="1" hangingPunct="1">
              <a:buFont typeface="Arial" panose="020B0604020202020204" pitchFamily="34" charset="0"/>
              <a:buChar char="•"/>
            </a:pPr>
            <a:r>
              <a:rPr lang="en-US" dirty="0" smtClean="0"/>
              <a:t>Exercícios de </a:t>
            </a:r>
            <a:r>
              <a:rPr lang="en-US" dirty="0" err="1" smtClean="0"/>
              <a:t>Fixação</a:t>
            </a:r>
            <a:endParaRPr lang="en-US" dirty="0" smtClean="0"/>
          </a:p>
          <a:p>
            <a:pPr eaLnBrk="1" hangingPunct="1">
              <a:buFont typeface="Arial" panose="020B0604020202020204" pitchFamily="34" charset="0"/>
              <a:buChar char="•"/>
            </a:pPr>
            <a:r>
              <a:rPr lang="en-US" dirty="0" smtClean="0"/>
              <a:t>Desenvolvimento de Atividades extra Classe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40</a:t>
            </a:fld>
            <a:endParaRPr lang="en-US"/>
          </a:p>
        </p:txBody>
      </p:sp>
      <p:sp>
        <p:nvSpPr>
          <p:cNvPr id="12291" name="Rectangle 2"/>
          <p:cNvSpPr>
            <a:spLocks noGrp="1" noChangeArrowheads="1"/>
          </p:cNvSpPr>
          <p:nvPr>
            <p:ph type="title" idx="4294967295"/>
          </p:nvPr>
        </p:nvSpPr>
        <p:spPr/>
        <p:txBody>
          <a:bodyPr/>
          <a:lstStyle/>
          <a:p>
            <a:pPr eaLnBrk="1" hangingPunct="1"/>
            <a:r>
              <a:rPr lang="en-US" dirty="0"/>
              <a:t>Modelos Lógicos com base em Registros</a:t>
            </a:r>
            <a:endParaRPr lang="en-US" dirty="0" smtClean="0"/>
          </a:p>
        </p:txBody>
      </p:sp>
      <p:sp>
        <p:nvSpPr>
          <p:cNvPr id="5" name="Text Box 57"/>
          <p:cNvSpPr txBox="1">
            <a:spLocks noChangeArrowheads="1"/>
          </p:cNvSpPr>
          <p:nvPr/>
        </p:nvSpPr>
        <p:spPr bwMode="auto">
          <a:xfrm>
            <a:off x="457200" y="1484784"/>
            <a:ext cx="70500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342900" indent="-342900">
              <a:buFont typeface="Arial" panose="020B0604020202020204" pitchFamily="34" charset="0"/>
              <a:buChar char="•"/>
            </a:pPr>
            <a:r>
              <a:rPr lang="pt-BR" altLang="pt-BR" sz="2000" b="1" dirty="0">
                <a:latin typeface="+mn-lt"/>
                <a:cs typeface="Times New Roman" panose="02020603050405020304" pitchFamily="18" charset="0"/>
              </a:rPr>
              <a:t>MODELO DE REDE</a:t>
            </a:r>
          </a:p>
          <a:p>
            <a:endParaRPr lang="pt-BR" altLang="pt-BR" sz="2000" b="1" dirty="0">
              <a:solidFill>
                <a:schemeClr val="accent2"/>
              </a:solidFill>
              <a:latin typeface="Verdana" panose="020B0604030504040204" pitchFamily="34" charset="0"/>
              <a:cs typeface="Times New Roman" panose="02020603050405020304" pitchFamily="18" charset="0"/>
            </a:endParaRPr>
          </a:p>
        </p:txBody>
      </p:sp>
      <p:grpSp>
        <p:nvGrpSpPr>
          <p:cNvPr id="6" name="Group 5"/>
          <p:cNvGrpSpPr>
            <a:grpSpLocks/>
          </p:cNvGrpSpPr>
          <p:nvPr/>
        </p:nvGrpSpPr>
        <p:grpSpPr bwMode="auto">
          <a:xfrm>
            <a:off x="518318" y="2166144"/>
            <a:ext cx="6927850" cy="3455988"/>
            <a:chOff x="854" y="1040"/>
            <a:chExt cx="4364" cy="2177"/>
          </a:xfrm>
          <a:solidFill>
            <a:schemeClr val="accent6">
              <a:lumMod val="60000"/>
              <a:lumOff val="40000"/>
            </a:schemeClr>
          </a:solidFill>
        </p:grpSpPr>
        <p:sp>
          <p:nvSpPr>
            <p:cNvPr id="7" name="Rectangle 6"/>
            <p:cNvSpPr>
              <a:spLocks noChangeArrowheads="1"/>
            </p:cNvSpPr>
            <p:nvPr/>
          </p:nvSpPr>
          <p:spPr bwMode="auto">
            <a:xfrm>
              <a:off x="854" y="1040"/>
              <a:ext cx="2096"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8" name="Rectangle 7"/>
            <p:cNvSpPr>
              <a:spLocks noChangeArrowheads="1"/>
            </p:cNvSpPr>
            <p:nvPr/>
          </p:nvSpPr>
          <p:spPr bwMode="auto">
            <a:xfrm>
              <a:off x="854" y="1952"/>
              <a:ext cx="2096"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9" name="Rectangle 8"/>
            <p:cNvSpPr>
              <a:spLocks noChangeArrowheads="1"/>
            </p:cNvSpPr>
            <p:nvPr/>
          </p:nvSpPr>
          <p:spPr bwMode="auto">
            <a:xfrm>
              <a:off x="854" y="2811"/>
              <a:ext cx="2096"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0" name="Rectangle 9"/>
            <p:cNvSpPr>
              <a:spLocks noChangeArrowheads="1"/>
            </p:cNvSpPr>
            <p:nvPr/>
          </p:nvSpPr>
          <p:spPr bwMode="auto">
            <a:xfrm>
              <a:off x="3648" y="1648"/>
              <a:ext cx="1570"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1" name="Rectangle 10"/>
            <p:cNvSpPr>
              <a:spLocks noChangeArrowheads="1"/>
            </p:cNvSpPr>
            <p:nvPr/>
          </p:nvSpPr>
          <p:spPr bwMode="auto">
            <a:xfrm>
              <a:off x="3648" y="2811"/>
              <a:ext cx="1570"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2" name="Rectangle 11"/>
            <p:cNvSpPr>
              <a:spLocks noChangeArrowheads="1"/>
            </p:cNvSpPr>
            <p:nvPr/>
          </p:nvSpPr>
          <p:spPr bwMode="auto">
            <a:xfrm>
              <a:off x="3648" y="1040"/>
              <a:ext cx="1570" cy="406"/>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3" name="Line 24"/>
            <p:cNvSpPr>
              <a:spLocks noChangeShapeType="1"/>
            </p:cNvSpPr>
            <p:nvPr/>
          </p:nvSpPr>
          <p:spPr bwMode="auto">
            <a:xfrm>
              <a:off x="1553" y="1040"/>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4" name="Line 25"/>
            <p:cNvSpPr>
              <a:spLocks noChangeShapeType="1"/>
            </p:cNvSpPr>
            <p:nvPr/>
          </p:nvSpPr>
          <p:spPr bwMode="auto">
            <a:xfrm flipH="1">
              <a:off x="2252" y="1040"/>
              <a:ext cx="2"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5" name="Line 26"/>
            <p:cNvSpPr>
              <a:spLocks noChangeShapeType="1"/>
            </p:cNvSpPr>
            <p:nvPr/>
          </p:nvSpPr>
          <p:spPr bwMode="auto">
            <a:xfrm>
              <a:off x="1553" y="1952"/>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6" name="Line 27"/>
            <p:cNvSpPr>
              <a:spLocks noChangeShapeType="1"/>
            </p:cNvSpPr>
            <p:nvPr/>
          </p:nvSpPr>
          <p:spPr bwMode="auto">
            <a:xfrm flipH="1">
              <a:off x="2252" y="1955"/>
              <a:ext cx="2" cy="403"/>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7" name="Line 28"/>
            <p:cNvSpPr>
              <a:spLocks noChangeShapeType="1"/>
            </p:cNvSpPr>
            <p:nvPr/>
          </p:nvSpPr>
          <p:spPr bwMode="auto">
            <a:xfrm>
              <a:off x="1553" y="2811"/>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8" name="Line 29"/>
            <p:cNvSpPr>
              <a:spLocks noChangeShapeType="1"/>
            </p:cNvSpPr>
            <p:nvPr/>
          </p:nvSpPr>
          <p:spPr bwMode="auto">
            <a:xfrm flipH="1">
              <a:off x="2252" y="2811"/>
              <a:ext cx="2"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9" name="Line 30"/>
            <p:cNvSpPr>
              <a:spLocks noChangeShapeType="1"/>
            </p:cNvSpPr>
            <p:nvPr/>
          </p:nvSpPr>
          <p:spPr bwMode="auto">
            <a:xfrm>
              <a:off x="4433" y="1040"/>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0" name="Line 31"/>
            <p:cNvSpPr>
              <a:spLocks noChangeShapeType="1"/>
            </p:cNvSpPr>
            <p:nvPr/>
          </p:nvSpPr>
          <p:spPr bwMode="auto">
            <a:xfrm>
              <a:off x="4433" y="1648"/>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1" name="Line 32"/>
            <p:cNvSpPr>
              <a:spLocks noChangeShapeType="1"/>
            </p:cNvSpPr>
            <p:nvPr/>
          </p:nvSpPr>
          <p:spPr bwMode="auto">
            <a:xfrm>
              <a:off x="4433" y="2811"/>
              <a:ext cx="1" cy="406"/>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2" name="Rectangle 21"/>
            <p:cNvSpPr>
              <a:spLocks noChangeArrowheads="1"/>
            </p:cNvSpPr>
            <p:nvPr/>
          </p:nvSpPr>
          <p:spPr bwMode="auto">
            <a:xfrm>
              <a:off x="3648" y="2256"/>
              <a:ext cx="1570" cy="382"/>
            </a:xfrm>
            <a:prstGeom prst="rect">
              <a:avLst/>
            </a:prstGeom>
            <a:grpFill/>
            <a:ln w="6350">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3" name="Line 34"/>
            <p:cNvSpPr>
              <a:spLocks noChangeShapeType="1"/>
            </p:cNvSpPr>
            <p:nvPr/>
          </p:nvSpPr>
          <p:spPr bwMode="auto">
            <a:xfrm>
              <a:off x="4433" y="2256"/>
              <a:ext cx="1" cy="382"/>
            </a:xfrm>
            <a:prstGeom prst="line">
              <a:avLst/>
            </a:prstGeom>
            <a:grpFill/>
            <a:ln w="17463">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4" name="Line 35"/>
            <p:cNvSpPr>
              <a:spLocks noChangeShapeType="1"/>
            </p:cNvSpPr>
            <p:nvPr/>
          </p:nvSpPr>
          <p:spPr bwMode="auto">
            <a:xfrm>
              <a:off x="2950" y="1243"/>
              <a:ext cx="698" cy="1"/>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5" name="Line 36"/>
            <p:cNvSpPr>
              <a:spLocks noChangeShapeType="1"/>
            </p:cNvSpPr>
            <p:nvPr/>
          </p:nvSpPr>
          <p:spPr bwMode="auto">
            <a:xfrm flipV="1">
              <a:off x="2950" y="1851"/>
              <a:ext cx="698" cy="251"/>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6" name="Line 37"/>
            <p:cNvSpPr>
              <a:spLocks noChangeShapeType="1"/>
            </p:cNvSpPr>
            <p:nvPr/>
          </p:nvSpPr>
          <p:spPr bwMode="auto">
            <a:xfrm>
              <a:off x="2950" y="3014"/>
              <a:ext cx="698" cy="1"/>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7" name="Line 38"/>
            <p:cNvSpPr>
              <a:spLocks noChangeShapeType="1"/>
            </p:cNvSpPr>
            <p:nvPr/>
          </p:nvSpPr>
          <p:spPr bwMode="auto">
            <a:xfrm>
              <a:off x="2950" y="2203"/>
              <a:ext cx="698" cy="179"/>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8" name="Line 39"/>
            <p:cNvSpPr>
              <a:spLocks noChangeShapeType="1"/>
            </p:cNvSpPr>
            <p:nvPr/>
          </p:nvSpPr>
          <p:spPr bwMode="auto">
            <a:xfrm flipV="1">
              <a:off x="2950" y="2507"/>
              <a:ext cx="698" cy="459"/>
            </a:xfrm>
            <a:prstGeom prst="line">
              <a:avLst/>
            </a:prstGeom>
            <a:grpFill/>
            <a:ln w="28575">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29" name="Rectangle 28"/>
            <p:cNvSpPr>
              <a:spLocks noChangeArrowheads="1"/>
            </p:cNvSpPr>
            <p:nvPr/>
          </p:nvSpPr>
          <p:spPr bwMode="auto">
            <a:xfrm>
              <a:off x="1053" y="2058"/>
              <a:ext cx="408"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Marta</a:t>
              </a:r>
              <a:endParaRPr kumimoji="1" lang="pt-BR" altLang="pt-BR">
                <a:effectLst>
                  <a:outerShdw blurRad="38100" dist="38100" dir="2700000" algn="tl">
                    <a:srgbClr val="FFFFFF"/>
                  </a:outerShdw>
                </a:effectLst>
              </a:endParaRPr>
            </a:p>
          </p:txBody>
        </p:sp>
        <p:sp>
          <p:nvSpPr>
            <p:cNvPr id="30" name="Rectangle 29"/>
            <p:cNvSpPr>
              <a:spLocks noChangeArrowheads="1"/>
            </p:cNvSpPr>
            <p:nvPr/>
          </p:nvSpPr>
          <p:spPr bwMode="auto">
            <a:xfrm>
              <a:off x="1740" y="2058"/>
              <a:ext cx="42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Rua 2</a:t>
              </a:r>
              <a:endParaRPr kumimoji="1" lang="pt-BR" altLang="pt-BR">
                <a:effectLst>
                  <a:outerShdw blurRad="38100" dist="38100" dir="2700000" algn="tl">
                    <a:srgbClr val="FFFFFF"/>
                  </a:outerShdw>
                </a:effectLst>
              </a:endParaRPr>
            </a:p>
          </p:txBody>
        </p:sp>
        <p:sp>
          <p:nvSpPr>
            <p:cNvPr id="31" name="Rectangle 30"/>
            <p:cNvSpPr>
              <a:spLocks noChangeArrowheads="1"/>
            </p:cNvSpPr>
            <p:nvPr/>
          </p:nvSpPr>
          <p:spPr bwMode="auto">
            <a:xfrm>
              <a:off x="2403" y="2058"/>
              <a:ext cx="471"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Oeiras</a:t>
              </a:r>
              <a:endParaRPr kumimoji="1" lang="pt-BR" altLang="pt-BR">
                <a:effectLst>
                  <a:outerShdw blurRad="38100" dist="38100" dir="2700000" algn="tl">
                    <a:srgbClr val="FFFFFF"/>
                  </a:outerShdw>
                </a:effectLst>
              </a:endParaRPr>
            </a:p>
          </p:txBody>
        </p:sp>
        <p:sp>
          <p:nvSpPr>
            <p:cNvPr id="32" name="Rectangle 31"/>
            <p:cNvSpPr>
              <a:spLocks noChangeArrowheads="1"/>
            </p:cNvSpPr>
            <p:nvPr/>
          </p:nvSpPr>
          <p:spPr bwMode="auto">
            <a:xfrm>
              <a:off x="1076" y="2922"/>
              <a:ext cx="338"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José</a:t>
              </a:r>
              <a:endParaRPr kumimoji="1" lang="pt-BR" altLang="pt-BR">
                <a:effectLst>
                  <a:outerShdw blurRad="38100" dist="38100" dir="2700000" algn="tl">
                    <a:srgbClr val="FFFFFF"/>
                  </a:outerShdw>
                </a:effectLst>
              </a:endParaRPr>
            </a:p>
          </p:txBody>
        </p:sp>
        <p:sp>
          <p:nvSpPr>
            <p:cNvPr id="33" name="Rectangle 32"/>
            <p:cNvSpPr>
              <a:spLocks noChangeArrowheads="1"/>
            </p:cNvSpPr>
            <p:nvPr/>
          </p:nvSpPr>
          <p:spPr bwMode="auto">
            <a:xfrm>
              <a:off x="1707" y="2922"/>
              <a:ext cx="516"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Rua 17</a:t>
              </a:r>
              <a:endParaRPr kumimoji="1" lang="pt-BR" altLang="pt-BR">
                <a:effectLst>
                  <a:outerShdw blurRad="38100" dist="38100" dir="2700000" algn="tl">
                    <a:srgbClr val="FFFFFF"/>
                  </a:outerShdw>
                </a:effectLst>
              </a:endParaRPr>
            </a:p>
          </p:txBody>
        </p:sp>
        <p:sp>
          <p:nvSpPr>
            <p:cNvPr id="34" name="Rectangle 33"/>
            <p:cNvSpPr>
              <a:spLocks noChangeArrowheads="1"/>
            </p:cNvSpPr>
            <p:nvPr/>
          </p:nvSpPr>
          <p:spPr bwMode="auto">
            <a:xfrm>
              <a:off x="2320" y="2922"/>
              <a:ext cx="596"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Campos</a:t>
              </a:r>
              <a:endParaRPr kumimoji="1" lang="pt-BR" altLang="pt-BR">
                <a:effectLst>
                  <a:outerShdw blurRad="38100" dist="38100" dir="2700000" algn="tl">
                    <a:srgbClr val="FFFFFF"/>
                  </a:outerShdw>
                </a:effectLst>
              </a:endParaRPr>
            </a:p>
          </p:txBody>
        </p:sp>
        <p:sp>
          <p:nvSpPr>
            <p:cNvPr id="35" name="Rectangle 34"/>
            <p:cNvSpPr>
              <a:spLocks noChangeArrowheads="1"/>
            </p:cNvSpPr>
            <p:nvPr/>
          </p:nvSpPr>
          <p:spPr bwMode="auto">
            <a:xfrm>
              <a:off x="1061" y="1141"/>
              <a:ext cx="384"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dirty="0">
                  <a:effectLst>
                    <a:outerShdw blurRad="38100" dist="38100" dir="2700000" algn="tl">
                      <a:srgbClr val="FFFFFF"/>
                    </a:outerShdw>
                  </a:effectLst>
                  <a:latin typeface="Arial" panose="020B0604020202020204" pitchFamily="34" charset="0"/>
                </a:rPr>
                <a:t>Silvia</a:t>
              </a:r>
              <a:endParaRPr kumimoji="1" lang="pt-BR" altLang="pt-BR" dirty="0">
                <a:effectLst>
                  <a:outerShdw blurRad="38100" dist="38100" dir="2700000" algn="tl">
                    <a:srgbClr val="FFFFFF"/>
                  </a:outerShdw>
                </a:effectLst>
              </a:endParaRPr>
            </a:p>
          </p:txBody>
        </p:sp>
        <p:sp>
          <p:nvSpPr>
            <p:cNvPr id="36" name="Rectangle 35"/>
            <p:cNvSpPr>
              <a:spLocks noChangeArrowheads="1"/>
            </p:cNvSpPr>
            <p:nvPr/>
          </p:nvSpPr>
          <p:spPr bwMode="auto">
            <a:xfrm>
              <a:off x="1740" y="1141"/>
              <a:ext cx="42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dirty="0">
                  <a:effectLst>
                    <a:outerShdw blurRad="38100" dist="38100" dir="2700000" algn="tl">
                      <a:srgbClr val="FFFFFF"/>
                    </a:outerShdw>
                  </a:effectLst>
                  <a:latin typeface="Arial" panose="020B0604020202020204" pitchFamily="34" charset="0"/>
                </a:rPr>
                <a:t>Rua 5</a:t>
              </a:r>
              <a:endParaRPr kumimoji="1" lang="pt-BR" altLang="pt-BR" dirty="0">
                <a:effectLst>
                  <a:outerShdw blurRad="38100" dist="38100" dir="2700000" algn="tl">
                    <a:srgbClr val="FFFFFF"/>
                  </a:outerShdw>
                </a:effectLst>
              </a:endParaRPr>
            </a:p>
          </p:txBody>
        </p:sp>
        <p:sp>
          <p:nvSpPr>
            <p:cNvPr id="37" name="Rectangle 36"/>
            <p:cNvSpPr>
              <a:spLocks noChangeArrowheads="1"/>
            </p:cNvSpPr>
            <p:nvPr/>
          </p:nvSpPr>
          <p:spPr bwMode="auto">
            <a:xfrm>
              <a:off x="2401" y="1141"/>
              <a:ext cx="489"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S.José</a:t>
              </a:r>
              <a:endParaRPr kumimoji="1" lang="pt-BR" altLang="pt-BR">
                <a:effectLst>
                  <a:outerShdw blurRad="38100" dist="38100" dir="2700000" algn="tl">
                    <a:srgbClr val="FFFFFF"/>
                  </a:outerShdw>
                </a:effectLst>
              </a:endParaRPr>
            </a:p>
          </p:txBody>
        </p:sp>
        <p:sp>
          <p:nvSpPr>
            <p:cNvPr id="38" name="Rectangle 37"/>
            <p:cNvSpPr>
              <a:spLocks noChangeArrowheads="1"/>
            </p:cNvSpPr>
            <p:nvPr/>
          </p:nvSpPr>
          <p:spPr bwMode="auto">
            <a:xfrm>
              <a:off x="3937" y="1160"/>
              <a:ext cx="26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910</a:t>
              </a:r>
              <a:endParaRPr kumimoji="1" lang="pt-BR" altLang="pt-BR">
                <a:effectLst>
                  <a:outerShdw blurRad="38100" dist="38100" dir="2700000" algn="tl">
                    <a:srgbClr val="FFFFFF"/>
                  </a:outerShdw>
                </a:effectLst>
              </a:endParaRPr>
            </a:p>
          </p:txBody>
        </p:sp>
        <p:sp>
          <p:nvSpPr>
            <p:cNvPr id="39" name="Rectangle 38"/>
            <p:cNvSpPr>
              <a:spLocks noChangeArrowheads="1"/>
            </p:cNvSpPr>
            <p:nvPr/>
          </p:nvSpPr>
          <p:spPr bwMode="auto">
            <a:xfrm>
              <a:off x="3926" y="1758"/>
              <a:ext cx="26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556</a:t>
              </a:r>
              <a:endParaRPr kumimoji="1" lang="pt-BR" altLang="pt-BR">
                <a:effectLst>
                  <a:outerShdw blurRad="38100" dist="38100" dir="2700000" algn="tl">
                    <a:srgbClr val="FFFFFF"/>
                  </a:outerShdw>
                </a:effectLst>
              </a:endParaRPr>
            </a:p>
          </p:txBody>
        </p:sp>
        <p:sp>
          <p:nvSpPr>
            <p:cNvPr id="40" name="Rectangle 39"/>
            <p:cNvSpPr>
              <a:spLocks noChangeArrowheads="1"/>
            </p:cNvSpPr>
            <p:nvPr/>
          </p:nvSpPr>
          <p:spPr bwMode="auto">
            <a:xfrm>
              <a:off x="3938" y="2357"/>
              <a:ext cx="26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647</a:t>
              </a:r>
              <a:endParaRPr kumimoji="1" lang="pt-BR" altLang="pt-BR">
                <a:effectLst>
                  <a:outerShdw blurRad="38100" dist="38100" dir="2700000" algn="tl">
                    <a:srgbClr val="FFFFFF"/>
                  </a:outerShdw>
                </a:effectLst>
              </a:endParaRPr>
            </a:p>
          </p:txBody>
        </p:sp>
        <p:sp>
          <p:nvSpPr>
            <p:cNvPr id="41" name="Rectangle 40"/>
            <p:cNvSpPr>
              <a:spLocks noChangeArrowheads="1"/>
            </p:cNvSpPr>
            <p:nvPr/>
          </p:nvSpPr>
          <p:spPr bwMode="auto">
            <a:xfrm>
              <a:off x="3937" y="2923"/>
              <a:ext cx="267"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801</a:t>
              </a:r>
              <a:endParaRPr kumimoji="1" lang="pt-BR" altLang="pt-BR">
                <a:effectLst>
                  <a:outerShdw blurRad="38100" dist="38100" dir="2700000" algn="tl">
                    <a:srgbClr val="FFFFFF"/>
                  </a:outerShdw>
                </a:effectLst>
              </a:endParaRPr>
            </a:p>
          </p:txBody>
        </p:sp>
        <p:sp>
          <p:nvSpPr>
            <p:cNvPr id="42" name="Rectangle 41"/>
            <p:cNvSpPr>
              <a:spLocks noChangeArrowheads="1"/>
            </p:cNvSpPr>
            <p:nvPr/>
          </p:nvSpPr>
          <p:spPr bwMode="auto">
            <a:xfrm>
              <a:off x="4524" y="1179"/>
              <a:ext cx="578"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123.000</a:t>
              </a:r>
              <a:endParaRPr kumimoji="1" lang="pt-BR" altLang="pt-BR">
                <a:effectLst>
                  <a:outerShdw blurRad="38100" dist="38100" dir="2700000" algn="tl">
                    <a:srgbClr val="FFFFFF"/>
                  </a:outerShdw>
                </a:effectLst>
              </a:endParaRPr>
            </a:p>
          </p:txBody>
        </p:sp>
        <p:sp>
          <p:nvSpPr>
            <p:cNvPr id="43" name="Rectangle 42"/>
            <p:cNvSpPr>
              <a:spLocks noChangeArrowheads="1"/>
            </p:cNvSpPr>
            <p:nvPr/>
          </p:nvSpPr>
          <p:spPr bwMode="auto">
            <a:xfrm>
              <a:off x="4524" y="1757"/>
              <a:ext cx="489"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32.500</a:t>
              </a:r>
              <a:endParaRPr kumimoji="1" lang="pt-BR" altLang="pt-BR">
                <a:effectLst>
                  <a:outerShdw blurRad="38100" dist="38100" dir="2700000" algn="tl">
                    <a:srgbClr val="FFFFFF"/>
                  </a:outerShdw>
                </a:effectLst>
              </a:endParaRPr>
            </a:p>
          </p:txBody>
        </p:sp>
        <p:sp>
          <p:nvSpPr>
            <p:cNvPr id="44" name="Rectangle 43"/>
            <p:cNvSpPr>
              <a:spLocks noChangeArrowheads="1"/>
            </p:cNvSpPr>
            <p:nvPr/>
          </p:nvSpPr>
          <p:spPr bwMode="auto">
            <a:xfrm>
              <a:off x="4562" y="2357"/>
              <a:ext cx="578"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105.366</a:t>
              </a:r>
              <a:endParaRPr kumimoji="1" lang="pt-BR" altLang="pt-BR">
                <a:effectLst>
                  <a:outerShdw blurRad="38100" dist="38100" dir="2700000" algn="tl">
                    <a:srgbClr val="FFFFFF"/>
                  </a:outerShdw>
                </a:effectLst>
              </a:endParaRPr>
            </a:p>
          </p:txBody>
        </p:sp>
        <p:sp>
          <p:nvSpPr>
            <p:cNvPr id="45" name="Rectangle 44"/>
            <p:cNvSpPr>
              <a:spLocks noChangeArrowheads="1"/>
            </p:cNvSpPr>
            <p:nvPr/>
          </p:nvSpPr>
          <p:spPr bwMode="auto">
            <a:xfrm>
              <a:off x="4573" y="2923"/>
              <a:ext cx="489"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2000">
                  <a:effectLst>
                    <a:outerShdw blurRad="38100" dist="38100" dir="2700000" algn="tl">
                      <a:srgbClr val="FFFFFF"/>
                    </a:outerShdw>
                  </a:effectLst>
                  <a:latin typeface="Arial" panose="020B0604020202020204" pitchFamily="34" charset="0"/>
                </a:rPr>
                <a:t>10.533</a:t>
              </a:r>
              <a:endParaRPr kumimoji="1" lang="pt-BR" altLang="pt-BR">
                <a:effectLst>
                  <a:outerShdw blurRad="38100" dist="38100" dir="2700000" algn="tl">
                    <a:srgbClr val="FFFFFF"/>
                  </a:outerShdw>
                </a:effectLst>
              </a:endParaRPr>
            </a:p>
          </p:txBody>
        </p:sp>
      </p:grpSp>
    </p:spTree>
    <p:extLst>
      <p:ext uri="{BB962C8B-B14F-4D97-AF65-F5344CB8AC3E}">
        <p14:creationId xmlns:p14="http://schemas.microsoft.com/office/powerpoint/2010/main" val="248211726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41</a:t>
            </a:fld>
            <a:endParaRPr lang="en-US"/>
          </a:p>
        </p:txBody>
      </p:sp>
      <p:sp>
        <p:nvSpPr>
          <p:cNvPr id="12291" name="Rectangle 2"/>
          <p:cNvSpPr>
            <a:spLocks noGrp="1" noChangeArrowheads="1"/>
          </p:cNvSpPr>
          <p:nvPr>
            <p:ph type="title" idx="4294967295"/>
          </p:nvPr>
        </p:nvSpPr>
        <p:spPr/>
        <p:txBody>
          <a:bodyPr/>
          <a:lstStyle/>
          <a:p>
            <a:pPr eaLnBrk="1" hangingPunct="1"/>
            <a:r>
              <a:rPr lang="en-US" dirty="0"/>
              <a:t>Modelos Lógicos com base em Registros</a:t>
            </a:r>
            <a:endParaRPr lang="en-US" dirty="0" smtClean="0"/>
          </a:p>
        </p:txBody>
      </p:sp>
      <p:sp>
        <p:nvSpPr>
          <p:cNvPr id="5" name="Text Box 8"/>
          <p:cNvSpPr txBox="1">
            <a:spLocks noChangeArrowheads="1"/>
          </p:cNvSpPr>
          <p:nvPr/>
        </p:nvSpPr>
        <p:spPr bwMode="auto">
          <a:xfrm>
            <a:off x="457200" y="1556792"/>
            <a:ext cx="815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342900" indent="-342900">
              <a:buFont typeface="Arial" panose="020B0604020202020204" pitchFamily="34" charset="0"/>
              <a:buChar char="•"/>
            </a:pPr>
            <a:r>
              <a:rPr lang="pt-BR" altLang="pt-BR" sz="2000" b="1" dirty="0">
                <a:latin typeface="+mn-lt"/>
                <a:cs typeface="Times New Roman" panose="02020603050405020304" pitchFamily="18" charset="0"/>
              </a:rPr>
              <a:t>MODELO HIERÁRQUICO</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cs typeface="Times New Roman" panose="02020603050405020304" pitchFamily="18" charset="0"/>
              </a:rPr>
              <a:t>Todos os registros no modelo Hierárquico são organizados na forma de uma árvore.</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cs typeface="Times New Roman" panose="02020603050405020304" pitchFamily="18" charset="0"/>
              </a:rPr>
              <a:t>O modelo hierárquico sofre dos mesmos problemas do modelo de rede.</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cs typeface="Times New Roman" panose="02020603050405020304" pitchFamily="18" charset="0"/>
              </a:rPr>
              <a:t>Por muito tempo, os modelos hierárquico e de rede se mantiveram à frente do modelo relacional. Atualmente estes modelos vêm perdendo a importância.</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cs typeface="Times New Roman" panose="02020603050405020304" pitchFamily="18" charset="0"/>
              </a:rPr>
              <a:t>Diferentemente do modelo relacional, os modelo hierárquico e de redes dependem de mecanismos externos de estruturação de dados.</a:t>
            </a:r>
          </a:p>
          <a:p>
            <a:endParaRPr lang="pt-BR" altLang="pt-BR" sz="2000" dirty="0">
              <a:latin typeface="+mn-lt"/>
              <a:cs typeface="Times New Roman" panose="02020603050405020304" pitchFamily="18" charset="0"/>
            </a:endParaRPr>
          </a:p>
          <a:p>
            <a:pPr marL="342900" indent="-342900">
              <a:buFont typeface="Arial" panose="020B0604020202020204" pitchFamily="34" charset="0"/>
              <a:buChar char="•"/>
            </a:pPr>
            <a:r>
              <a:rPr lang="pt-BR" altLang="pt-BR" sz="2000" dirty="0">
                <a:latin typeface="+mn-lt"/>
              </a:rPr>
              <a:t>R</a:t>
            </a:r>
            <a:r>
              <a:rPr lang="pt-BR" altLang="pt-BR" sz="2000" dirty="0" smtClean="0">
                <a:latin typeface="+mn-lt"/>
              </a:rPr>
              <a:t>egistros </a:t>
            </a:r>
            <a:r>
              <a:rPr lang="pt-BR" altLang="pt-BR" sz="2000" dirty="0">
                <a:latin typeface="+mn-lt"/>
              </a:rPr>
              <a:t>são organizados como coleções arbitrárias de árvores em vez de </a:t>
            </a:r>
            <a:r>
              <a:rPr lang="pt-BR" altLang="pt-BR" sz="2000" dirty="0" smtClean="0">
                <a:latin typeface="+mn-lt"/>
              </a:rPr>
              <a:t>grafos.</a:t>
            </a:r>
            <a:endParaRPr lang="pt-BR" altLang="pt-BR" sz="2000" dirty="0">
              <a:latin typeface="+mn-lt"/>
            </a:endParaRPr>
          </a:p>
        </p:txBody>
      </p:sp>
    </p:spTree>
    <p:extLst>
      <p:ext uri="{BB962C8B-B14F-4D97-AF65-F5344CB8AC3E}">
        <p14:creationId xmlns:p14="http://schemas.microsoft.com/office/powerpoint/2010/main" val="355862371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42</a:t>
            </a:fld>
            <a:endParaRPr lang="en-US"/>
          </a:p>
        </p:txBody>
      </p:sp>
      <p:sp>
        <p:nvSpPr>
          <p:cNvPr id="12291" name="Rectangle 2"/>
          <p:cNvSpPr>
            <a:spLocks noGrp="1" noChangeArrowheads="1"/>
          </p:cNvSpPr>
          <p:nvPr>
            <p:ph type="title" idx="4294967295"/>
          </p:nvPr>
        </p:nvSpPr>
        <p:spPr/>
        <p:txBody>
          <a:bodyPr/>
          <a:lstStyle/>
          <a:p>
            <a:pPr eaLnBrk="1" hangingPunct="1"/>
            <a:r>
              <a:rPr lang="en-US" dirty="0"/>
              <a:t>Modelos Lógicos com base em Registros</a:t>
            </a:r>
            <a:endParaRPr lang="en-US" dirty="0" smtClean="0"/>
          </a:p>
        </p:txBody>
      </p:sp>
      <p:sp>
        <p:nvSpPr>
          <p:cNvPr id="5" name="Text Box 8"/>
          <p:cNvSpPr txBox="1">
            <a:spLocks noGrp="1" noChangeArrowheads="1"/>
          </p:cNvSpPr>
          <p:nvPr>
            <p:ph type="body" idx="4294967295"/>
          </p:nvPr>
        </p:nvSpPr>
        <p:spPr bwMode="auto">
          <a:xfrm>
            <a:off x="311150" y="1304925"/>
            <a:ext cx="83756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altLang="pt-BR" sz="2000" b="1" dirty="0">
                <a:latin typeface="+mn-lt"/>
                <a:cs typeface="Times New Roman" panose="02020603050405020304" pitchFamily="18" charset="0"/>
              </a:rPr>
              <a:t>MODELO HIERÁRQUICO</a:t>
            </a:r>
            <a:endParaRPr lang="pt-BR" altLang="pt-BR" sz="2000" dirty="0">
              <a:latin typeface="+mn-lt"/>
              <a:cs typeface="Times New Roman" panose="02020603050405020304" pitchFamily="18" charset="0"/>
            </a:endParaRPr>
          </a:p>
        </p:txBody>
      </p:sp>
      <p:grpSp>
        <p:nvGrpSpPr>
          <p:cNvPr id="6" name="Group 5"/>
          <p:cNvGrpSpPr>
            <a:grpSpLocks/>
          </p:cNvGrpSpPr>
          <p:nvPr/>
        </p:nvGrpSpPr>
        <p:grpSpPr bwMode="auto">
          <a:xfrm>
            <a:off x="640770" y="2142653"/>
            <a:ext cx="7786687" cy="3740561"/>
            <a:chOff x="375" y="1511"/>
            <a:chExt cx="5241" cy="2377"/>
          </a:xfrm>
          <a:solidFill>
            <a:schemeClr val="accent6">
              <a:lumMod val="60000"/>
              <a:lumOff val="40000"/>
            </a:schemeClr>
          </a:solidFill>
        </p:grpSpPr>
        <p:sp>
          <p:nvSpPr>
            <p:cNvPr id="7" name="Rectangle 6"/>
            <p:cNvSpPr>
              <a:spLocks noChangeArrowheads="1"/>
            </p:cNvSpPr>
            <p:nvPr/>
          </p:nvSpPr>
          <p:spPr bwMode="auto">
            <a:xfrm>
              <a:off x="382" y="2003"/>
              <a:ext cx="1600" cy="263"/>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8" name="Rectangle 7"/>
            <p:cNvSpPr>
              <a:spLocks noChangeArrowheads="1"/>
            </p:cNvSpPr>
            <p:nvPr/>
          </p:nvSpPr>
          <p:spPr bwMode="auto">
            <a:xfrm>
              <a:off x="1902" y="2479"/>
              <a:ext cx="1598" cy="263"/>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9" name="Rectangle 8"/>
            <p:cNvSpPr>
              <a:spLocks noChangeArrowheads="1"/>
            </p:cNvSpPr>
            <p:nvPr/>
          </p:nvSpPr>
          <p:spPr bwMode="auto">
            <a:xfrm>
              <a:off x="1305" y="3080"/>
              <a:ext cx="1201" cy="247"/>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0" name="Rectangle 9"/>
            <p:cNvSpPr>
              <a:spLocks noChangeArrowheads="1"/>
            </p:cNvSpPr>
            <p:nvPr/>
          </p:nvSpPr>
          <p:spPr bwMode="auto">
            <a:xfrm>
              <a:off x="375" y="3653"/>
              <a:ext cx="1199" cy="235"/>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1" name="Line 13"/>
            <p:cNvSpPr>
              <a:spLocks noChangeShapeType="1"/>
            </p:cNvSpPr>
            <p:nvPr/>
          </p:nvSpPr>
          <p:spPr bwMode="auto">
            <a:xfrm>
              <a:off x="915" y="2003"/>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2" name="Line 14"/>
            <p:cNvSpPr>
              <a:spLocks noChangeShapeType="1"/>
            </p:cNvSpPr>
            <p:nvPr/>
          </p:nvSpPr>
          <p:spPr bwMode="auto">
            <a:xfrm>
              <a:off x="1449" y="2003"/>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3" name="Line 15"/>
            <p:cNvSpPr>
              <a:spLocks noChangeShapeType="1"/>
            </p:cNvSpPr>
            <p:nvPr/>
          </p:nvSpPr>
          <p:spPr bwMode="auto">
            <a:xfrm>
              <a:off x="2436" y="2479"/>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4" name="Line 16"/>
            <p:cNvSpPr>
              <a:spLocks noChangeShapeType="1"/>
            </p:cNvSpPr>
            <p:nvPr/>
          </p:nvSpPr>
          <p:spPr bwMode="auto">
            <a:xfrm>
              <a:off x="2969" y="2479"/>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5" name="Line 17"/>
            <p:cNvSpPr>
              <a:spLocks noChangeShapeType="1"/>
            </p:cNvSpPr>
            <p:nvPr/>
          </p:nvSpPr>
          <p:spPr bwMode="auto">
            <a:xfrm>
              <a:off x="973" y="3653"/>
              <a:ext cx="1" cy="235"/>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6" name="Line 18"/>
            <p:cNvSpPr>
              <a:spLocks noChangeShapeType="1"/>
            </p:cNvSpPr>
            <p:nvPr/>
          </p:nvSpPr>
          <p:spPr bwMode="auto">
            <a:xfrm>
              <a:off x="1905" y="3080"/>
              <a:ext cx="1" cy="247"/>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7" name="Rectangle 16"/>
            <p:cNvSpPr>
              <a:spLocks noChangeArrowheads="1"/>
            </p:cNvSpPr>
            <p:nvPr/>
          </p:nvSpPr>
          <p:spPr bwMode="auto">
            <a:xfrm>
              <a:off x="3126" y="3637"/>
              <a:ext cx="1199" cy="251"/>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8" name="Line 20"/>
            <p:cNvSpPr>
              <a:spLocks noChangeShapeType="1"/>
            </p:cNvSpPr>
            <p:nvPr/>
          </p:nvSpPr>
          <p:spPr bwMode="auto">
            <a:xfrm>
              <a:off x="3724" y="3637"/>
              <a:ext cx="1" cy="251"/>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19" name="Rectangle 18"/>
            <p:cNvSpPr>
              <a:spLocks noChangeArrowheads="1"/>
            </p:cNvSpPr>
            <p:nvPr/>
          </p:nvSpPr>
          <p:spPr bwMode="auto">
            <a:xfrm>
              <a:off x="2047" y="2551"/>
              <a:ext cx="279"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Maria</a:t>
              </a:r>
              <a:endParaRPr kumimoji="1" lang="pt-BR" altLang="pt-BR">
                <a:effectLst>
                  <a:outerShdw blurRad="38100" dist="38100" dir="2700000" algn="tl">
                    <a:srgbClr val="C0C0C0"/>
                  </a:outerShdw>
                </a:effectLst>
              </a:endParaRPr>
            </a:p>
          </p:txBody>
        </p:sp>
        <p:sp>
          <p:nvSpPr>
            <p:cNvPr id="20" name="Rectangle 19"/>
            <p:cNvSpPr>
              <a:spLocks noChangeArrowheads="1"/>
            </p:cNvSpPr>
            <p:nvPr/>
          </p:nvSpPr>
          <p:spPr bwMode="auto">
            <a:xfrm>
              <a:off x="2571" y="2544"/>
              <a:ext cx="297"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Rua 2</a:t>
              </a:r>
              <a:endParaRPr kumimoji="1" lang="pt-BR" altLang="pt-BR">
                <a:effectLst>
                  <a:outerShdw blurRad="38100" dist="38100" dir="2700000" algn="tl">
                    <a:srgbClr val="C0C0C0"/>
                  </a:outerShdw>
                </a:effectLst>
              </a:endParaRPr>
            </a:p>
          </p:txBody>
        </p:sp>
        <p:sp>
          <p:nvSpPr>
            <p:cNvPr id="21" name="Rectangle 20"/>
            <p:cNvSpPr>
              <a:spLocks noChangeArrowheads="1"/>
            </p:cNvSpPr>
            <p:nvPr/>
          </p:nvSpPr>
          <p:spPr bwMode="auto">
            <a:xfrm>
              <a:off x="3166" y="2506"/>
              <a:ext cx="198"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dirty="0">
                  <a:effectLst>
                    <a:outerShdw blurRad="38100" dist="38100" dir="2700000" algn="tl">
                      <a:srgbClr val="C0C0C0"/>
                    </a:outerShdw>
                  </a:effectLst>
                  <a:latin typeface="Arial" panose="020B0604020202020204" pitchFamily="34" charset="0"/>
                </a:rPr>
                <a:t>São</a:t>
              </a:r>
              <a:endParaRPr kumimoji="1" lang="pt-BR" altLang="pt-BR" dirty="0">
                <a:effectLst>
                  <a:outerShdw blurRad="38100" dist="38100" dir="2700000" algn="tl">
                    <a:srgbClr val="C0C0C0"/>
                  </a:outerShdw>
                </a:effectLst>
              </a:endParaRPr>
            </a:p>
          </p:txBody>
        </p:sp>
        <p:sp>
          <p:nvSpPr>
            <p:cNvPr id="22" name="Rectangle 21"/>
            <p:cNvSpPr>
              <a:spLocks noChangeArrowheads="1"/>
            </p:cNvSpPr>
            <p:nvPr/>
          </p:nvSpPr>
          <p:spPr bwMode="auto">
            <a:xfrm>
              <a:off x="3120" y="2607"/>
              <a:ext cx="284"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Paulo</a:t>
              </a:r>
              <a:endParaRPr kumimoji="1" lang="pt-BR" altLang="pt-BR">
                <a:effectLst>
                  <a:outerShdw blurRad="38100" dist="38100" dir="2700000" algn="tl">
                    <a:srgbClr val="C0C0C0"/>
                  </a:outerShdw>
                </a:effectLst>
              </a:endParaRPr>
            </a:p>
          </p:txBody>
        </p:sp>
        <p:sp>
          <p:nvSpPr>
            <p:cNvPr id="23" name="Rectangle 22"/>
            <p:cNvSpPr>
              <a:spLocks noChangeArrowheads="1"/>
            </p:cNvSpPr>
            <p:nvPr/>
          </p:nvSpPr>
          <p:spPr bwMode="auto">
            <a:xfrm>
              <a:off x="535" y="2069"/>
              <a:ext cx="265"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Silvia</a:t>
              </a:r>
              <a:endParaRPr kumimoji="1" lang="pt-BR" altLang="pt-BR">
                <a:effectLst>
                  <a:outerShdw blurRad="38100" dist="38100" dir="2700000" algn="tl">
                    <a:srgbClr val="C0C0C0"/>
                  </a:outerShdw>
                </a:effectLst>
              </a:endParaRPr>
            </a:p>
          </p:txBody>
        </p:sp>
        <p:sp>
          <p:nvSpPr>
            <p:cNvPr id="24" name="Rectangle 23"/>
            <p:cNvSpPr>
              <a:spLocks noChangeArrowheads="1"/>
            </p:cNvSpPr>
            <p:nvPr/>
          </p:nvSpPr>
          <p:spPr bwMode="auto">
            <a:xfrm>
              <a:off x="1053" y="2069"/>
              <a:ext cx="298"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Rua 5</a:t>
              </a:r>
              <a:endParaRPr kumimoji="1" lang="pt-BR" altLang="pt-BR">
                <a:effectLst>
                  <a:outerShdw blurRad="38100" dist="38100" dir="2700000" algn="tl">
                    <a:srgbClr val="C0C0C0"/>
                  </a:outerShdw>
                </a:effectLst>
              </a:endParaRPr>
            </a:p>
          </p:txBody>
        </p:sp>
        <p:sp>
          <p:nvSpPr>
            <p:cNvPr id="25" name="Rectangle 24"/>
            <p:cNvSpPr>
              <a:spLocks noChangeArrowheads="1"/>
            </p:cNvSpPr>
            <p:nvPr/>
          </p:nvSpPr>
          <p:spPr bwMode="auto">
            <a:xfrm>
              <a:off x="1556" y="2069"/>
              <a:ext cx="271"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Picos</a:t>
              </a:r>
              <a:endParaRPr kumimoji="1" lang="pt-BR" altLang="pt-BR">
                <a:effectLst>
                  <a:outerShdw blurRad="38100" dist="38100" dir="2700000" algn="tl">
                    <a:srgbClr val="C0C0C0"/>
                  </a:outerShdw>
                </a:effectLst>
              </a:endParaRPr>
            </a:p>
          </p:txBody>
        </p:sp>
        <p:sp>
          <p:nvSpPr>
            <p:cNvPr id="26" name="Rectangle 25"/>
            <p:cNvSpPr>
              <a:spLocks noChangeArrowheads="1"/>
            </p:cNvSpPr>
            <p:nvPr/>
          </p:nvSpPr>
          <p:spPr bwMode="auto">
            <a:xfrm>
              <a:off x="593" y="3718"/>
              <a:ext cx="186" cy="1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900</a:t>
              </a:r>
              <a:endParaRPr kumimoji="1" lang="pt-BR" altLang="pt-BR">
                <a:effectLst>
                  <a:outerShdw blurRad="38100" dist="38100" dir="2700000" algn="tl">
                    <a:srgbClr val="C0C0C0"/>
                  </a:outerShdw>
                </a:effectLst>
              </a:endParaRPr>
            </a:p>
          </p:txBody>
        </p:sp>
        <p:sp>
          <p:nvSpPr>
            <p:cNvPr id="27" name="Rectangle 26"/>
            <p:cNvSpPr>
              <a:spLocks noChangeArrowheads="1"/>
            </p:cNvSpPr>
            <p:nvPr/>
          </p:nvSpPr>
          <p:spPr bwMode="auto">
            <a:xfrm>
              <a:off x="1522" y="3130"/>
              <a:ext cx="185"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556</a:t>
              </a:r>
              <a:endParaRPr kumimoji="1" lang="pt-BR" altLang="pt-BR">
                <a:effectLst>
                  <a:outerShdw blurRad="38100" dist="38100" dir="2700000" algn="tl">
                    <a:srgbClr val="C0C0C0"/>
                  </a:outerShdw>
                </a:effectLst>
              </a:endParaRPr>
            </a:p>
          </p:txBody>
        </p:sp>
        <p:sp>
          <p:nvSpPr>
            <p:cNvPr id="28" name="Rectangle 27"/>
            <p:cNvSpPr>
              <a:spLocks noChangeArrowheads="1"/>
            </p:cNvSpPr>
            <p:nvPr/>
          </p:nvSpPr>
          <p:spPr bwMode="auto">
            <a:xfrm>
              <a:off x="3377" y="3703"/>
              <a:ext cx="186"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647</a:t>
              </a:r>
              <a:endParaRPr kumimoji="1" lang="pt-BR" altLang="pt-BR">
                <a:effectLst>
                  <a:outerShdw blurRad="38100" dist="38100" dir="2700000" algn="tl">
                    <a:srgbClr val="C0C0C0"/>
                  </a:outerShdw>
                </a:effectLst>
              </a:endParaRPr>
            </a:p>
          </p:txBody>
        </p:sp>
        <p:sp>
          <p:nvSpPr>
            <p:cNvPr id="29" name="Rectangle 28"/>
            <p:cNvSpPr>
              <a:spLocks noChangeArrowheads="1"/>
            </p:cNvSpPr>
            <p:nvPr/>
          </p:nvSpPr>
          <p:spPr bwMode="auto">
            <a:xfrm>
              <a:off x="1219" y="3718"/>
              <a:ext cx="124" cy="1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55</a:t>
              </a:r>
              <a:endParaRPr kumimoji="1" lang="pt-BR" altLang="pt-BR">
                <a:effectLst>
                  <a:outerShdw blurRad="38100" dist="38100" dir="2700000" algn="tl">
                    <a:srgbClr val="C0C0C0"/>
                  </a:outerShdw>
                </a:effectLst>
              </a:endParaRPr>
            </a:p>
          </p:txBody>
        </p:sp>
        <p:sp>
          <p:nvSpPr>
            <p:cNvPr id="30" name="Rectangle 29"/>
            <p:cNvSpPr>
              <a:spLocks noChangeArrowheads="1"/>
            </p:cNvSpPr>
            <p:nvPr/>
          </p:nvSpPr>
          <p:spPr bwMode="auto">
            <a:xfrm>
              <a:off x="2025" y="3130"/>
              <a:ext cx="40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100.000</a:t>
              </a:r>
              <a:endParaRPr kumimoji="1" lang="pt-BR" altLang="pt-BR">
                <a:effectLst>
                  <a:outerShdw blurRad="38100" dist="38100" dir="2700000" algn="tl">
                    <a:srgbClr val="C0C0C0"/>
                  </a:outerShdw>
                </a:effectLst>
              </a:endParaRPr>
            </a:p>
          </p:txBody>
        </p:sp>
        <p:sp>
          <p:nvSpPr>
            <p:cNvPr id="31" name="Rectangle 30"/>
            <p:cNvSpPr>
              <a:spLocks noChangeArrowheads="1"/>
            </p:cNvSpPr>
            <p:nvPr/>
          </p:nvSpPr>
          <p:spPr bwMode="auto">
            <a:xfrm>
              <a:off x="3845" y="3703"/>
              <a:ext cx="40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105.366</a:t>
              </a:r>
              <a:endParaRPr kumimoji="1" lang="pt-BR" altLang="pt-BR">
                <a:effectLst>
                  <a:outerShdw blurRad="38100" dist="38100" dir="2700000" algn="tl">
                    <a:srgbClr val="C0C0C0"/>
                  </a:outerShdw>
                </a:effectLst>
              </a:endParaRPr>
            </a:p>
          </p:txBody>
        </p:sp>
        <p:sp>
          <p:nvSpPr>
            <p:cNvPr id="32" name="Rectangle 31"/>
            <p:cNvSpPr>
              <a:spLocks noChangeArrowheads="1"/>
            </p:cNvSpPr>
            <p:nvPr/>
          </p:nvSpPr>
          <p:spPr bwMode="auto">
            <a:xfrm>
              <a:off x="3393" y="2009"/>
              <a:ext cx="1600" cy="263"/>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33" name="Line 35"/>
            <p:cNvSpPr>
              <a:spLocks noChangeShapeType="1"/>
            </p:cNvSpPr>
            <p:nvPr/>
          </p:nvSpPr>
          <p:spPr bwMode="auto">
            <a:xfrm>
              <a:off x="3926" y="2009"/>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34" name="Line 36"/>
            <p:cNvSpPr>
              <a:spLocks noChangeShapeType="1"/>
            </p:cNvSpPr>
            <p:nvPr/>
          </p:nvSpPr>
          <p:spPr bwMode="auto">
            <a:xfrm>
              <a:off x="4460" y="2009"/>
              <a:ext cx="1" cy="263"/>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35" name="Rectangle 34"/>
            <p:cNvSpPr>
              <a:spLocks noChangeArrowheads="1"/>
            </p:cNvSpPr>
            <p:nvPr/>
          </p:nvSpPr>
          <p:spPr bwMode="auto">
            <a:xfrm>
              <a:off x="3558" y="2075"/>
              <a:ext cx="235" cy="1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José</a:t>
              </a:r>
              <a:endParaRPr kumimoji="1" lang="pt-BR" altLang="pt-BR">
                <a:effectLst>
                  <a:outerShdw blurRad="38100" dist="38100" dir="2700000" algn="tl">
                    <a:srgbClr val="C0C0C0"/>
                  </a:outerShdw>
                </a:effectLst>
              </a:endParaRPr>
            </a:p>
          </p:txBody>
        </p:sp>
        <p:sp>
          <p:nvSpPr>
            <p:cNvPr id="36" name="Rectangle 35"/>
            <p:cNvSpPr>
              <a:spLocks noChangeArrowheads="1"/>
            </p:cNvSpPr>
            <p:nvPr/>
          </p:nvSpPr>
          <p:spPr bwMode="auto">
            <a:xfrm>
              <a:off x="4032" y="2075"/>
              <a:ext cx="359" cy="1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Rua 17</a:t>
              </a:r>
              <a:endParaRPr kumimoji="1" lang="pt-BR" altLang="pt-BR">
                <a:effectLst>
                  <a:outerShdw blurRad="38100" dist="38100" dir="2700000" algn="tl">
                    <a:srgbClr val="C0C0C0"/>
                  </a:outerShdw>
                </a:effectLst>
              </a:endParaRPr>
            </a:p>
          </p:txBody>
        </p:sp>
        <p:sp>
          <p:nvSpPr>
            <p:cNvPr id="37" name="Rectangle 36"/>
            <p:cNvSpPr>
              <a:spLocks noChangeArrowheads="1"/>
            </p:cNvSpPr>
            <p:nvPr/>
          </p:nvSpPr>
          <p:spPr bwMode="auto">
            <a:xfrm>
              <a:off x="4625" y="2037"/>
              <a:ext cx="22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dirty="0">
                  <a:effectLst>
                    <a:outerShdw blurRad="38100" dist="38100" dir="2700000" algn="tl">
                      <a:srgbClr val="C0C0C0"/>
                    </a:outerShdw>
                  </a:effectLst>
                  <a:latin typeface="Arial" panose="020B0604020202020204" pitchFamily="34" charset="0"/>
                </a:rPr>
                <a:t>S. J.</a:t>
              </a:r>
              <a:endParaRPr kumimoji="1" lang="pt-BR" altLang="pt-BR" dirty="0">
                <a:effectLst>
                  <a:outerShdw blurRad="38100" dist="38100" dir="2700000" algn="tl">
                    <a:srgbClr val="C0C0C0"/>
                  </a:outerShdw>
                </a:effectLst>
              </a:endParaRPr>
            </a:p>
          </p:txBody>
        </p:sp>
        <p:sp>
          <p:nvSpPr>
            <p:cNvPr id="38" name="Rectangle 37"/>
            <p:cNvSpPr>
              <a:spLocks noChangeArrowheads="1"/>
            </p:cNvSpPr>
            <p:nvPr/>
          </p:nvSpPr>
          <p:spPr bwMode="auto">
            <a:xfrm>
              <a:off x="4542" y="2137"/>
              <a:ext cx="446"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dirty="0">
                  <a:effectLst>
                    <a:outerShdw blurRad="38100" dist="38100" dir="2700000" algn="tl">
                      <a:srgbClr val="C0C0C0"/>
                    </a:outerShdw>
                  </a:effectLst>
                  <a:latin typeface="Arial" panose="020B0604020202020204" pitchFamily="34" charset="0"/>
                </a:rPr>
                <a:t>Da Serra</a:t>
              </a:r>
              <a:endParaRPr kumimoji="1" lang="pt-BR" altLang="pt-BR" dirty="0">
                <a:effectLst>
                  <a:outerShdw blurRad="38100" dist="38100" dir="2700000" algn="tl">
                    <a:srgbClr val="C0C0C0"/>
                  </a:outerShdw>
                </a:effectLst>
              </a:endParaRPr>
            </a:p>
          </p:txBody>
        </p:sp>
        <p:sp>
          <p:nvSpPr>
            <p:cNvPr id="39" name="Rectangle 38"/>
            <p:cNvSpPr>
              <a:spLocks noChangeArrowheads="1"/>
            </p:cNvSpPr>
            <p:nvPr/>
          </p:nvSpPr>
          <p:spPr bwMode="auto">
            <a:xfrm>
              <a:off x="4417" y="3637"/>
              <a:ext cx="1199" cy="251"/>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0" name="Line 42"/>
            <p:cNvSpPr>
              <a:spLocks noChangeShapeType="1"/>
            </p:cNvSpPr>
            <p:nvPr/>
          </p:nvSpPr>
          <p:spPr bwMode="auto">
            <a:xfrm>
              <a:off x="5015" y="3637"/>
              <a:ext cx="1" cy="251"/>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1" name="Rectangle 40"/>
            <p:cNvSpPr>
              <a:spLocks noChangeArrowheads="1"/>
            </p:cNvSpPr>
            <p:nvPr/>
          </p:nvSpPr>
          <p:spPr bwMode="auto">
            <a:xfrm>
              <a:off x="4634" y="3697"/>
              <a:ext cx="186"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801</a:t>
              </a:r>
              <a:endParaRPr kumimoji="1" lang="pt-BR" altLang="pt-BR">
                <a:effectLst>
                  <a:outerShdw blurRad="38100" dist="38100" dir="2700000" algn="tl">
                    <a:srgbClr val="C0C0C0"/>
                  </a:outerShdw>
                </a:effectLst>
              </a:endParaRPr>
            </a:p>
          </p:txBody>
        </p:sp>
        <p:sp>
          <p:nvSpPr>
            <p:cNvPr id="42" name="Rectangle 41"/>
            <p:cNvSpPr>
              <a:spLocks noChangeArrowheads="1"/>
            </p:cNvSpPr>
            <p:nvPr/>
          </p:nvSpPr>
          <p:spPr bwMode="auto">
            <a:xfrm>
              <a:off x="5165" y="3697"/>
              <a:ext cx="341"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10.533</a:t>
              </a:r>
              <a:endParaRPr kumimoji="1" lang="pt-BR" altLang="pt-BR">
                <a:effectLst>
                  <a:outerShdw blurRad="38100" dist="38100" dir="2700000" algn="tl">
                    <a:srgbClr val="C0C0C0"/>
                  </a:outerShdw>
                </a:effectLst>
              </a:endParaRPr>
            </a:p>
          </p:txBody>
        </p:sp>
        <p:sp>
          <p:nvSpPr>
            <p:cNvPr id="43" name="Line 45"/>
            <p:cNvSpPr>
              <a:spLocks noChangeShapeType="1"/>
            </p:cNvSpPr>
            <p:nvPr/>
          </p:nvSpPr>
          <p:spPr bwMode="auto">
            <a:xfrm>
              <a:off x="4282" y="2272"/>
              <a:ext cx="993" cy="1381"/>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4" name="Rectangle 43"/>
            <p:cNvSpPr>
              <a:spLocks noChangeArrowheads="1"/>
            </p:cNvSpPr>
            <p:nvPr/>
          </p:nvSpPr>
          <p:spPr bwMode="auto">
            <a:xfrm>
              <a:off x="1902" y="1511"/>
              <a:ext cx="1598" cy="263"/>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5" name="Line 47"/>
            <p:cNvSpPr>
              <a:spLocks noChangeShapeType="1"/>
            </p:cNvSpPr>
            <p:nvPr/>
          </p:nvSpPr>
          <p:spPr bwMode="auto">
            <a:xfrm flipH="1">
              <a:off x="4067" y="2272"/>
              <a:ext cx="80" cy="1381"/>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6" name="Rectangle 45"/>
            <p:cNvSpPr>
              <a:spLocks noChangeArrowheads="1"/>
            </p:cNvSpPr>
            <p:nvPr/>
          </p:nvSpPr>
          <p:spPr bwMode="auto">
            <a:xfrm>
              <a:off x="2669" y="3080"/>
              <a:ext cx="1202" cy="247"/>
            </a:xfrm>
            <a:prstGeom prst="rect">
              <a:avLst/>
            </a:prstGeom>
            <a:grpFill/>
            <a:ln w="4763">
              <a:solidFill>
                <a:srgbClr val="000000"/>
              </a:solidFill>
              <a:miter lim="800000"/>
              <a:headEnd/>
              <a:tailEnd/>
            </a:ln>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7" name="Line 49"/>
            <p:cNvSpPr>
              <a:spLocks noChangeShapeType="1"/>
            </p:cNvSpPr>
            <p:nvPr/>
          </p:nvSpPr>
          <p:spPr bwMode="auto">
            <a:xfrm>
              <a:off x="3270" y="3080"/>
              <a:ext cx="1" cy="247"/>
            </a:xfrm>
            <a:prstGeom prst="line">
              <a:avLst/>
            </a:prstGeom>
            <a:grpFill/>
            <a:ln w="14288">
              <a:solidFill>
                <a:srgbClr val="000000"/>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48" name="Rectangle 47"/>
            <p:cNvSpPr>
              <a:spLocks noChangeArrowheads="1"/>
            </p:cNvSpPr>
            <p:nvPr/>
          </p:nvSpPr>
          <p:spPr bwMode="auto">
            <a:xfrm>
              <a:off x="2920" y="3146"/>
              <a:ext cx="186"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647</a:t>
              </a:r>
              <a:endParaRPr kumimoji="1" lang="pt-BR" altLang="pt-BR">
                <a:effectLst>
                  <a:outerShdw blurRad="38100" dist="38100" dir="2700000" algn="tl">
                    <a:srgbClr val="C0C0C0"/>
                  </a:outerShdw>
                </a:effectLst>
              </a:endParaRPr>
            </a:p>
          </p:txBody>
        </p:sp>
        <p:sp>
          <p:nvSpPr>
            <p:cNvPr id="49" name="Rectangle 48"/>
            <p:cNvSpPr>
              <a:spLocks noChangeArrowheads="1"/>
            </p:cNvSpPr>
            <p:nvPr/>
          </p:nvSpPr>
          <p:spPr bwMode="auto">
            <a:xfrm>
              <a:off x="3390" y="3146"/>
              <a:ext cx="40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kumimoji="1" lang="pt-BR" altLang="pt-BR" sz="1300">
                  <a:effectLst>
                    <a:outerShdw blurRad="38100" dist="38100" dir="2700000" algn="tl">
                      <a:srgbClr val="C0C0C0"/>
                    </a:outerShdw>
                  </a:effectLst>
                  <a:latin typeface="Arial" panose="020B0604020202020204" pitchFamily="34" charset="0"/>
                </a:rPr>
                <a:t>105.366</a:t>
              </a:r>
              <a:endParaRPr kumimoji="1" lang="pt-BR" altLang="pt-BR">
                <a:effectLst>
                  <a:outerShdw blurRad="38100" dist="38100" dir="2700000" algn="tl">
                    <a:srgbClr val="C0C0C0"/>
                  </a:outerShdw>
                </a:effectLst>
              </a:endParaRPr>
            </a:p>
          </p:txBody>
        </p:sp>
        <p:sp>
          <p:nvSpPr>
            <p:cNvPr id="50" name="Line 52"/>
            <p:cNvSpPr>
              <a:spLocks noChangeShapeType="1"/>
            </p:cNvSpPr>
            <p:nvPr/>
          </p:nvSpPr>
          <p:spPr bwMode="auto">
            <a:xfrm flipH="1">
              <a:off x="1136" y="2266"/>
              <a:ext cx="46" cy="1387"/>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1" name="Line 53"/>
            <p:cNvSpPr>
              <a:spLocks noChangeShapeType="1"/>
            </p:cNvSpPr>
            <p:nvPr/>
          </p:nvSpPr>
          <p:spPr bwMode="auto">
            <a:xfrm>
              <a:off x="2703" y="1774"/>
              <a:ext cx="1" cy="705"/>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2" name="Line 54"/>
            <p:cNvSpPr>
              <a:spLocks noChangeShapeType="1"/>
            </p:cNvSpPr>
            <p:nvPr/>
          </p:nvSpPr>
          <p:spPr bwMode="auto">
            <a:xfrm>
              <a:off x="3126" y="1774"/>
              <a:ext cx="592" cy="235"/>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3" name="Line 55"/>
            <p:cNvSpPr>
              <a:spLocks noChangeShapeType="1"/>
            </p:cNvSpPr>
            <p:nvPr/>
          </p:nvSpPr>
          <p:spPr bwMode="auto">
            <a:xfrm flipH="1">
              <a:off x="1672" y="1774"/>
              <a:ext cx="700" cy="235"/>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4" name="Line 56"/>
            <p:cNvSpPr>
              <a:spLocks noChangeShapeType="1"/>
            </p:cNvSpPr>
            <p:nvPr/>
          </p:nvSpPr>
          <p:spPr bwMode="auto">
            <a:xfrm flipH="1">
              <a:off x="2212" y="2742"/>
              <a:ext cx="362" cy="338"/>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sp>
          <p:nvSpPr>
            <p:cNvPr id="55" name="Line 57"/>
            <p:cNvSpPr>
              <a:spLocks noChangeShapeType="1"/>
            </p:cNvSpPr>
            <p:nvPr/>
          </p:nvSpPr>
          <p:spPr bwMode="auto">
            <a:xfrm>
              <a:off x="2844" y="2742"/>
              <a:ext cx="656" cy="338"/>
            </a:xfrm>
            <a:prstGeom prst="line">
              <a:avLst/>
            </a:prstGeom>
            <a:grpFill/>
            <a:ln w="19050">
              <a:solidFill>
                <a:schemeClr val="tx1"/>
              </a:solidFill>
              <a:round/>
              <a:headEnd/>
              <a:tailEnd/>
            </a:ln>
            <a:extLst/>
          </p:spPr>
          <p:txBody>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pt-BR"/>
            </a:p>
          </p:txBody>
        </p:sp>
      </p:grpSp>
    </p:spTree>
    <p:extLst>
      <p:ext uri="{BB962C8B-B14F-4D97-AF65-F5344CB8AC3E}">
        <p14:creationId xmlns:p14="http://schemas.microsoft.com/office/powerpoint/2010/main" val="166756575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43</a:t>
            </a:fld>
            <a:endParaRPr lang="en-US"/>
          </a:p>
        </p:txBody>
      </p:sp>
      <p:sp>
        <p:nvSpPr>
          <p:cNvPr id="12291" name="Rectangle 2"/>
          <p:cNvSpPr>
            <a:spLocks noGrp="1" noChangeArrowheads="1"/>
          </p:cNvSpPr>
          <p:nvPr>
            <p:ph type="title" idx="4294967295"/>
          </p:nvPr>
        </p:nvSpPr>
        <p:spPr/>
        <p:txBody>
          <a:bodyPr/>
          <a:lstStyle/>
          <a:p>
            <a:pPr eaLnBrk="1" hangingPunct="1"/>
            <a:r>
              <a:rPr lang="en-US" dirty="0"/>
              <a:t>Modelos Lógicos com base em Registros</a:t>
            </a:r>
            <a:endParaRPr lang="en-US" dirty="0" smtClean="0"/>
          </a:p>
        </p:txBody>
      </p:sp>
      <p:sp>
        <p:nvSpPr>
          <p:cNvPr id="5" name="Text Box 8"/>
          <p:cNvSpPr txBox="1">
            <a:spLocks noGrp="1" noChangeArrowheads="1"/>
          </p:cNvSpPr>
          <p:nvPr>
            <p:ph type="body" idx="4294967295"/>
          </p:nvPr>
        </p:nvSpPr>
        <p:spPr bwMode="auto">
          <a:xfrm>
            <a:off x="311150" y="1304925"/>
            <a:ext cx="83756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altLang="pt-BR" sz="2000" b="1" dirty="0">
                <a:latin typeface="+mn-lt"/>
                <a:cs typeface="Times New Roman" panose="02020603050405020304" pitchFamily="18" charset="0"/>
              </a:rPr>
              <a:t>MODELO RELACIONAL</a:t>
            </a:r>
          </a:p>
          <a:p>
            <a:endParaRPr lang="pt-BR" altLang="pt-BR" sz="2000" b="1" dirty="0">
              <a:solidFill>
                <a:srgbClr val="CC3300"/>
              </a:solidFill>
              <a:effectLst>
                <a:outerShdw blurRad="38100" dist="38100" dir="2700000" algn="tl">
                  <a:srgbClr val="C0C0C0"/>
                </a:outerShdw>
              </a:effectLst>
              <a:latin typeface="+mn-lt"/>
            </a:endParaRPr>
          </a:p>
          <a:p>
            <a:r>
              <a:rPr lang="pt-BR" altLang="pt-BR" sz="2000" dirty="0">
                <a:latin typeface="+mn-lt"/>
              </a:rPr>
              <a:t>Dados e suas associações são representados por uma coleção de </a:t>
            </a:r>
            <a:r>
              <a:rPr lang="pt-BR" altLang="pt-BR" sz="2000" dirty="0" smtClean="0">
                <a:latin typeface="+mn-lt"/>
              </a:rPr>
              <a:t>tabelas.</a:t>
            </a:r>
            <a:endParaRPr lang="pt-BR" altLang="pt-BR" sz="2000" dirty="0">
              <a:latin typeface="+mn-lt"/>
            </a:endParaRPr>
          </a:p>
          <a:p>
            <a:endParaRPr lang="pt-BR" altLang="pt-BR" sz="2000" dirty="0">
              <a:latin typeface="+mn-lt"/>
            </a:endParaRPr>
          </a:p>
          <a:p>
            <a:r>
              <a:rPr lang="pt-BR" altLang="pt-BR" sz="2000" dirty="0">
                <a:latin typeface="+mn-lt"/>
              </a:rPr>
              <a:t>Não requer mecanismos de estruturação para inter-relacionar seus </a:t>
            </a:r>
            <a:r>
              <a:rPr lang="pt-BR" altLang="pt-BR" sz="2000" dirty="0" smtClean="0">
                <a:latin typeface="+mn-lt"/>
              </a:rPr>
              <a:t>dados.</a:t>
            </a:r>
            <a:endParaRPr lang="pt-BR" altLang="pt-BR" sz="2000" dirty="0">
              <a:latin typeface="+mn-lt"/>
            </a:endParaRPr>
          </a:p>
          <a:p>
            <a:endParaRPr lang="pt-BR" altLang="pt-BR" sz="2000" dirty="0">
              <a:latin typeface="+mn-lt"/>
            </a:endParaRPr>
          </a:p>
          <a:p>
            <a:r>
              <a:rPr lang="pt-BR" altLang="pt-BR" sz="2000" dirty="0">
                <a:latin typeface="+mn-lt"/>
              </a:rPr>
              <a:t>Fortemente fundamentado na Álgebra Relacional e no cálculo </a:t>
            </a:r>
            <a:r>
              <a:rPr lang="pt-BR" altLang="pt-BR" sz="2000" dirty="0" smtClean="0">
                <a:latin typeface="+mn-lt"/>
              </a:rPr>
              <a:t>relacional.</a:t>
            </a:r>
            <a:endParaRPr lang="pt-BR" altLang="pt-BR" sz="2000" dirty="0">
              <a:latin typeface="+mn-lt"/>
            </a:endParaRPr>
          </a:p>
          <a:p>
            <a:endParaRPr lang="pt-BR" altLang="pt-BR" sz="2000" dirty="0">
              <a:latin typeface="+mn-lt"/>
            </a:endParaRPr>
          </a:p>
          <a:p>
            <a:r>
              <a:rPr lang="pt-BR" altLang="pt-BR" sz="2000" dirty="0">
                <a:latin typeface="+mn-lt"/>
              </a:rPr>
              <a:t>Mais difundido dentre todos os modelos de </a:t>
            </a:r>
            <a:r>
              <a:rPr lang="pt-BR" altLang="pt-BR" sz="2000" dirty="0" smtClean="0">
                <a:latin typeface="+mn-lt"/>
              </a:rPr>
              <a:t>dados.</a:t>
            </a:r>
            <a:endParaRPr lang="pt-BR" altLang="pt-BR" sz="2000" dirty="0">
              <a:latin typeface="+mn-lt"/>
            </a:endParaRPr>
          </a:p>
        </p:txBody>
      </p:sp>
    </p:spTree>
    <p:extLst>
      <p:ext uri="{BB962C8B-B14F-4D97-AF65-F5344CB8AC3E}">
        <p14:creationId xmlns:p14="http://schemas.microsoft.com/office/powerpoint/2010/main" val="327677133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44</a:t>
            </a:fld>
            <a:endParaRPr lang="en-US"/>
          </a:p>
        </p:txBody>
      </p:sp>
      <p:sp>
        <p:nvSpPr>
          <p:cNvPr id="12291" name="Rectangle 2"/>
          <p:cNvSpPr>
            <a:spLocks noGrp="1" noChangeArrowheads="1"/>
          </p:cNvSpPr>
          <p:nvPr>
            <p:ph type="title" idx="4294967295"/>
          </p:nvPr>
        </p:nvSpPr>
        <p:spPr/>
        <p:txBody>
          <a:bodyPr/>
          <a:lstStyle/>
          <a:p>
            <a:pPr eaLnBrk="1" hangingPunct="1"/>
            <a:r>
              <a:rPr lang="en-US" dirty="0"/>
              <a:t>Modelos Lógicos com base em Registros</a:t>
            </a:r>
            <a:endParaRPr lang="en-US" dirty="0" smtClean="0"/>
          </a:p>
        </p:txBody>
      </p:sp>
      <p:sp>
        <p:nvSpPr>
          <p:cNvPr id="5" name="Text Box 8"/>
          <p:cNvSpPr txBox="1">
            <a:spLocks noGrp="1" noChangeArrowheads="1"/>
          </p:cNvSpPr>
          <p:nvPr>
            <p:ph type="body" idx="4294967295"/>
          </p:nvPr>
        </p:nvSpPr>
        <p:spPr bwMode="auto">
          <a:xfrm>
            <a:off x="311150" y="1304925"/>
            <a:ext cx="83756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altLang="pt-BR" sz="2000" b="1" dirty="0">
                <a:latin typeface="+mn-lt"/>
                <a:cs typeface="Times New Roman" panose="02020603050405020304" pitchFamily="18" charset="0"/>
              </a:rPr>
              <a:t>MODELO </a:t>
            </a:r>
            <a:r>
              <a:rPr lang="pt-BR" altLang="pt-BR" sz="2000" b="1" dirty="0" smtClean="0">
                <a:latin typeface="+mn-lt"/>
                <a:cs typeface="Times New Roman" panose="02020603050405020304" pitchFamily="18" charset="0"/>
              </a:rPr>
              <a:t>RELACIONAL</a:t>
            </a:r>
          </a:p>
          <a:p>
            <a:endParaRPr lang="pt-BR" altLang="pt-BR" sz="2000" b="1" dirty="0">
              <a:effectLst>
                <a:outerShdw blurRad="38100" dist="38100" dir="2700000" algn="tl">
                  <a:srgbClr val="C0C0C0"/>
                </a:outerShdw>
              </a:effectLst>
              <a:latin typeface="Verdana" panose="020B0604030504040204" pitchFamily="34" charset="0"/>
              <a:cs typeface="Times New Roman" panose="02020603050405020304" pitchFamily="18" charset="0"/>
            </a:endParaRPr>
          </a:p>
          <a:p>
            <a:endParaRPr lang="pt-BR" altLang="pt-BR" sz="2800" b="1" dirty="0">
              <a:effectLst>
                <a:outerShdw blurRad="38100" dist="38100" dir="2700000" algn="tl">
                  <a:srgbClr val="C0C0C0"/>
                </a:outerShdw>
              </a:effectLst>
              <a:latin typeface="Arial" panose="020B0604020202020204" pitchFamily="34" charset="0"/>
            </a:endParaRPr>
          </a:p>
        </p:txBody>
      </p:sp>
      <p:pic>
        <p:nvPicPr>
          <p:cNvPr id="6" name="table"/>
          <p:cNvPicPr>
            <a:picLocks noChangeAspect="1"/>
          </p:cNvPicPr>
          <p:nvPr/>
        </p:nvPicPr>
        <p:blipFill>
          <a:blip r:embed="rId3"/>
          <a:stretch>
            <a:fillRect/>
          </a:stretch>
        </p:blipFill>
        <p:spPr>
          <a:xfrm>
            <a:off x="1293540" y="2331720"/>
            <a:ext cx="6480720" cy="2812832"/>
          </a:xfrm>
          <a:prstGeom prst="rect">
            <a:avLst/>
          </a:prstGeom>
        </p:spPr>
      </p:pic>
    </p:spTree>
    <p:extLst>
      <p:ext uri="{BB962C8B-B14F-4D97-AF65-F5344CB8AC3E}">
        <p14:creationId xmlns:p14="http://schemas.microsoft.com/office/powerpoint/2010/main" val="339678393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45</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Exemplo : Banco de dados de uma Escola</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r>
              <a:rPr lang="pt-BR" sz="2000" b="1" dirty="0" smtClean="0"/>
              <a:t>Esquema Físico </a:t>
            </a:r>
            <a:r>
              <a:rPr lang="pt-BR" sz="2000" b="1" dirty="0"/>
              <a:t>(interno)</a:t>
            </a:r>
          </a:p>
          <a:p>
            <a:pPr marL="0" indent="0">
              <a:buNone/>
            </a:pPr>
            <a:r>
              <a:rPr lang="pt-BR" sz="2000" dirty="0"/>
              <a:t>– Relações guardadas como arquivos como arquivos desordenados</a:t>
            </a:r>
          </a:p>
          <a:p>
            <a:pPr marL="0" indent="0">
              <a:buNone/>
            </a:pPr>
            <a:r>
              <a:rPr lang="pt-BR" sz="2000" dirty="0"/>
              <a:t>– Índices na primeira coluna de </a:t>
            </a:r>
            <a:r>
              <a:rPr lang="pt-BR" sz="2000" dirty="0" smtClean="0"/>
              <a:t>estudantes</a:t>
            </a:r>
            <a:endParaRPr lang="en-US" sz="2000" dirty="0" smtClean="0"/>
          </a:p>
          <a:p>
            <a:pPr marL="0" indent="0">
              <a:buNone/>
            </a:pPr>
            <a:endParaRPr lang="pt-BR" sz="2000" b="1" dirty="0" smtClean="0"/>
          </a:p>
          <a:p>
            <a:r>
              <a:rPr lang="pt-BR" sz="2000" b="1" dirty="0" smtClean="0"/>
              <a:t>Esquema Conceitual:</a:t>
            </a:r>
            <a:endParaRPr lang="pt-BR" sz="2000" b="1" dirty="0"/>
          </a:p>
          <a:p>
            <a:pPr marL="0" indent="0">
              <a:buNone/>
            </a:pPr>
            <a:r>
              <a:rPr lang="pt-BR" sz="2000" dirty="0"/>
              <a:t> – estudantes (e_id:string, nome:string, login:string, idade:integer) </a:t>
            </a:r>
          </a:p>
          <a:p>
            <a:pPr marL="0" indent="0">
              <a:buNone/>
            </a:pPr>
            <a:r>
              <a:rPr lang="pt-BR" sz="2000" dirty="0"/>
              <a:t> – cursos (c_id:string, cnome:string, creditos:integer)</a:t>
            </a:r>
          </a:p>
          <a:p>
            <a:pPr marL="0" indent="0">
              <a:buNone/>
            </a:pPr>
            <a:r>
              <a:rPr lang="pt-BR" sz="2000" dirty="0"/>
              <a:t> – matricula (e_id:string, c_id:string)</a:t>
            </a:r>
          </a:p>
          <a:p>
            <a:pPr marL="0" indent="0">
              <a:buNone/>
            </a:pPr>
            <a:endParaRPr lang="pt-BR" sz="2000" b="1" dirty="0"/>
          </a:p>
          <a:p>
            <a:r>
              <a:rPr lang="pt-BR" sz="2000" b="1" dirty="0" smtClean="0"/>
              <a:t>Nível Externo :</a:t>
            </a:r>
            <a:endParaRPr lang="pt-BR" sz="2000" b="1" dirty="0"/>
          </a:p>
          <a:p>
            <a:pPr marL="0" indent="0">
              <a:buNone/>
            </a:pPr>
            <a:r>
              <a:rPr lang="pt-BR" sz="2000" dirty="0" smtClean="0"/>
              <a:t> – </a:t>
            </a:r>
            <a:r>
              <a:rPr lang="pt-BR" sz="2000" dirty="0"/>
              <a:t>info_curso(nome_c:string, creditos:integer</a:t>
            </a:r>
            <a:r>
              <a:rPr lang="pt-BR" sz="2000" dirty="0" smtClean="0"/>
              <a:t>)</a:t>
            </a:r>
          </a:p>
          <a:p>
            <a:pPr marL="0" indent="0">
              <a:buNone/>
            </a:pPr>
            <a:endParaRPr lang="pt-BR" sz="2000" dirty="0"/>
          </a:p>
          <a:p>
            <a:pPr marL="0" indent="0">
              <a:buNone/>
            </a:pPr>
            <a:endParaRPr lang="pt-BR" sz="2000" dirty="0"/>
          </a:p>
        </p:txBody>
      </p:sp>
    </p:spTree>
    <p:extLst>
      <p:ext uri="{BB962C8B-B14F-4D97-AF65-F5344CB8AC3E}">
        <p14:creationId xmlns:p14="http://schemas.microsoft.com/office/powerpoint/2010/main" val="383845634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46</a:t>
            </a:fld>
            <a:endParaRPr lang="en-US"/>
          </a:p>
        </p:txBody>
      </p:sp>
      <p:sp>
        <p:nvSpPr>
          <p:cNvPr id="17411" name="Rectangle 2"/>
          <p:cNvSpPr>
            <a:spLocks noGrp="1" noChangeArrowheads="1"/>
          </p:cNvSpPr>
          <p:nvPr>
            <p:ph type="title" idx="4294967295"/>
          </p:nvPr>
        </p:nvSpPr>
        <p:spPr/>
        <p:txBody>
          <a:bodyPr/>
          <a:lstStyle/>
          <a:p>
            <a:pPr eaLnBrk="1" hangingPunct="1"/>
            <a:r>
              <a:rPr lang="en-US" dirty="0" smtClean="0"/>
              <a:t>Atividade</a:t>
            </a:r>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
        <p:nvSpPr>
          <p:cNvPr id="6" name="Rectangle 8"/>
          <p:cNvSpPr>
            <a:spLocks noGrp="1" noChangeArrowheads="1"/>
          </p:cNvSpPr>
          <p:nvPr>
            <p:ph type="body" idx="4294967295"/>
          </p:nvPr>
        </p:nvSpPr>
        <p:spPr bwMode="auto">
          <a:xfrm>
            <a:off x="152400" y="1219200"/>
            <a:ext cx="8458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0488" indent="-90488">
              <a:defRPr sz="2400">
                <a:solidFill>
                  <a:schemeClr val="tx1"/>
                </a:solidFill>
                <a:latin typeface="Times New Roman" panose="02020603050405020304" pitchFamily="18" charset="0"/>
              </a:defRPr>
            </a:lvl1pPr>
            <a:lvl2pPr marL="765175" indent="-285750">
              <a:defRPr sz="2400">
                <a:solidFill>
                  <a:schemeClr val="tx1"/>
                </a:solidFill>
                <a:latin typeface="Times New Roman" panose="02020603050405020304" pitchFamily="18" charset="0"/>
              </a:defRPr>
            </a:lvl2pPr>
            <a:lvl3pPr marL="1184275" indent="-228600">
              <a:defRPr sz="2400">
                <a:solidFill>
                  <a:schemeClr val="tx1"/>
                </a:solidFill>
                <a:latin typeface="Times New Roman" panose="02020603050405020304" pitchFamily="18" charset="0"/>
              </a:defRPr>
            </a:lvl3pPr>
            <a:lvl4pPr marL="1603375"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60000"/>
              </a:spcBef>
            </a:pPr>
            <a:r>
              <a:rPr lang="pt-BR" altLang="pt-BR" sz="1600" b="1" dirty="0">
                <a:latin typeface="Verdana" panose="020B0604030504040204" pitchFamily="34" charset="0"/>
              </a:rPr>
              <a:t> </a:t>
            </a:r>
            <a:r>
              <a:rPr lang="pt-BR" altLang="pt-BR" b="1" dirty="0" smtClean="0">
                <a:latin typeface="Verdana" panose="020B0604030504040204" pitchFamily="34" charset="0"/>
              </a:rPr>
              <a:t>Exercício </a:t>
            </a:r>
            <a:r>
              <a:rPr lang="pt-BR" altLang="pt-BR" b="1" dirty="0">
                <a:latin typeface="Verdana" panose="020B0604030504040204" pitchFamily="34" charset="0"/>
              </a:rPr>
              <a:t>SGBD </a:t>
            </a:r>
            <a:r>
              <a:rPr lang="pt-BR" altLang="pt-BR" b="1" dirty="0" smtClean="0">
                <a:latin typeface="Verdana" panose="020B0604030504040204" pitchFamily="34" charset="0"/>
              </a:rPr>
              <a:t>01</a:t>
            </a:r>
            <a:endParaRPr lang="pt-BR" altLang="pt-BR" dirty="0">
              <a:latin typeface="Verdana" panose="020B0604030504040204" pitchFamily="34" charset="0"/>
            </a:endParaRPr>
          </a:p>
        </p:txBody>
      </p:sp>
    </p:spTree>
    <p:extLst>
      <p:ext uri="{BB962C8B-B14F-4D97-AF65-F5344CB8AC3E}">
        <p14:creationId xmlns:p14="http://schemas.microsoft.com/office/powerpoint/2010/main" val="1180218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47</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Relacionamentos</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smtClean="0"/>
              <a:t>No </a:t>
            </a:r>
            <a:r>
              <a:rPr lang="pt-BR" dirty="0"/>
              <a:t>mundo real as entidades nunca estão </a:t>
            </a:r>
            <a:r>
              <a:rPr lang="pt-BR" dirty="0" smtClean="0"/>
              <a:t>sozinhas normalmente </a:t>
            </a:r>
            <a:r>
              <a:rPr lang="pt-BR" dirty="0"/>
              <a:t>estão associadas entre si</a:t>
            </a:r>
            <a:r>
              <a:rPr lang="pt-BR" dirty="0" smtClean="0"/>
              <a:t>.</a:t>
            </a:r>
          </a:p>
          <a:p>
            <a:pPr algn="just" eaLnBrk="1" hangingPunct="1">
              <a:buFont typeface="Arial" panose="020B0604020202020204" pitchFamily="34" charset="0"/>
              <a:buChar char="•"/>
            </a:pPr>
            <a:r>
              <a:rPr lang="pt-BR" dirty="0" smtClean="0"/>
              <a:t> </a:t>
            </a:r>
            <a:r>
              <a:rPr lang="pt-BR" dirty="0"/>
              <a:t>Reconhecer e registrar as associações entre entidades </a:t>
            </a:r>
            <a:r>
              <a:rPr lang="pt-BR" dirty="0" smtClean="0"/>
              <a:t>fornece </a:t>
            </a:r>
            <a:r>
              <a:rPr lang="pt-BR" dirty="0"/>
              <a:t>uma descrição muito mais rica do ambiente</a:t>
            </a:r>
            <a:r>
              <a:rPr lang="pt-BR" dirty="0" smtClean="0"/>
              <a:t>.</a:t>
            </a:r>
          </a:p>
          <a:p>
            <a:pPr algn="just" eaLnBrk="1" hangingPunct="1"/>
            <a:r>
              <a:rPr lang="pt-BR" dirty="0"/>
              <a:t>Relacionamento – </a:t>
            </a:r>
            <a:r>
              <a:rPr lang="pt-BR" dirty="0" smtClean="0"/>
              <a:t>É </a:t>
            </a:r>
            <a:r>
              <a:rPr lang="pt-BR" dirty="0"/>
              <a:t>uma relação entre uma, duas </a:t>
            </a:r>
            <a:r>
              <a:rPr lang="pt-BR" dirty="0" smtClean="0"/>
              <a:t>ou </a:t>
            </a:r>
            <a:r>
              <a:rPr lang="pt-BR" dirty="0"/>
              <a:t>várias entidades. Geralmente associamos através </a:t>
            </a:r>
            <a:r>
              <a:rPr lang="pt-BR" dirty="0" smtClean="0"/>
              <a:t>da </a:t>
            </a:r>
            <a:r>
              <a:rPr lang="pt-BR" dirty="0"/>
              <a:t>ação (verbo) entre as </a:t>
            </a:r>
            <a:r>
              <a:rPr lang="pt-BR" dirty="0" smtClean="0"/>
              <a:t>entidades.</a:t>
            </a:r>
          </a:p>
          <a:p>
            <a:pPr marL="0" indent="0" algn="just" eaLnBrk="1" hangingPunct="1">
              <a:buNone/>
            </a:pPr>
            <a:endParaRPr lang="pt-BR" dirty="0"/>
          </a:p>
          <a:p>
            <a:pPr marL="0" indent="0" algn="just" eaLnBrk="1" hangingPunct="1">
              <a:buNone/>
            </a:pPr>
            <a:r>
              <a:rPr lang="pt-BR" dirty="0"/>
              <a:t>	Ex</a:t>
            </a:r>
            <a:r>
              <a:rPr lang="pt-BR" dirty="0" smtClean="0"/>
              <a:t>.:	 Pai – Possui – Filho</a:t>
            </a:r>
          </a:p>
          <a:p>
            <a:pPr marL="0" indent="0" algn="just" eaLnBrk="1" hangingPunct="1">
              <a:buNone/>
            </a:pPr>
            <a:r>
              <a:rPr lang="pt-BR" dirty="0"/>
              <a:t>	</a:t>
            </a:r>
            <a:r>
              <a:rPr lang="pt-BR" dirty="0" smtClean="0"/>
              <a:t>	Cliente – realiza – Pedido</a:t>
            </a:r>
          </a:p>
          <a:p>
            <a:pPr marL="0" indent="0" algn="just" eaLnBrk="1" hangingPunct="1">
              <a:buNone/>
            </a:pPr>
            <a:r>
              <a:rPr lang="pt-BR" dirty="0"/>
              <a:t>	</a:t>
            </a:r>
            <a:r>
              <a:rPr lang="pt-BR" dirty="0" smtClean="0"/>
              <a:t>	Vendedor – vende - Produto </a:t>
            </a:r>
            <a:endParaRPr lang="pt-BR" dirty="0"/>
          </a:p>
        </p:txBody>
      </p:sp>
    </p:spTree>
    <p:extLst>
      <p:ext uri="{BB962C8B-B14F-4D97-AF65-F5344CB8AC3E}">
        <p14:creationId xmlns:p14="http://schemas.microsoft.com/office/powerpoint/2010/main" val="122163071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48</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Grau do Relacionamento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Grau do relacionamento – é a quantidade de </a:t>
            </a:r>
            <a:r>
              <a:rPr lang="pt-BR" dirty="0" smtClean="0"/>
              <a:t>entidades </a:t>
            </a:r>
            <a:r>
              <a:rPr lang="pt-BR" dirty="0"/>
              <a:t>que estão ligadas ao relacionamento</a:t>
            </a:r>
            <a:r>
              <a:rPr lang="pt-BR" dirty="0" smtClean="0"/>
              <a:t>.</a:t>
            </a:r>
          </a:p>
          <a:p>
            <a:pPr eaLnBrk="1" hangingPunct="1">
              <a:buFont typeface="Arial" panose="020B0604020202020204" pitchFamily="34" charset="0"/>
              <a:buChar char="•"/>
            </a:pPr>
            <a:endParaRPr lang="pt-BR" dirty="0"/>
          </a:p>
          <a:p>
            <a:pPr eaLnBrk="1" hangingPunct="1">
              <a:buFont typeface="Arial" panose="020B0604020202020204" pitchFamily="34" charset="0"/>
              <a:buChar char="•"/>
            </a:pPr>
            <a:r>
              <a:rPr lang="pt-BR" dirty="0"/>
              <a:t>Relacionamento unário (grau 1) – uma entidade </a:t>
            </a:r>
            <a:r>
              <a:rPr lang="pt-BR" dirty="0" smtClean="0"/>
              <a:t>se </a:t>
            </a:r>
            <a:r>
              <a:rPr lang="pt-BR" dirty="0"/>
              <a:t>relaciona com ela mesma</a:t>
            </a:r>
            <a:r>
              <a:rPr lang="pt-BR" dirty="0" smtClean="0"/>
              <a:t>.</a:t>
            </a:r>
          </a:p>
          <a:p>
            <a:pPr eaLnBrk="1" hangingPunct="1">
              <a:buFont typeface="Arial" panose="020B0604020202020204" pitchFamily="34" charset="0"/>
              <a:buChar char="•"/>
            </a:pPr>
            <a:endParaRPr lang="pt-BR" dirty="0"/>
          </a:p>
          <a:p>
            <a:pPr marL="0" indent="0" eaLnBrk="1" hangingPunct="1">
              <a:buNone/>
            </a:pPr>
            <a:endParaRPr lang="en-US" dirty="0" smtClean="0"/>
          </a:p>
        </p:txBody>
      </p:sp>
      <p:sp>
        <p:nvSpPr>
          <p:cNvPr id="2" name="Rectangle 1"/>
          <p:cNvSpPr/>
          <p:nvPr/>
        </p:nvSpPr>
        <p:spPr bwMode="auto">
          <a:xfrm>
            <a:off x="323528" y="4509120"/>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5" name="Diamond 4"/>
          <p:cNvSpPr/>
          <p:nvPr/>
        </p:nvSpPr>
        <p:spPr bwMode="auto">
          <a:xfrm>
            <a:off x="2547392" y="4689140"/>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4956086" y="4503573"/>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11" name="Diamond 10"/>
          <p:cNvSpPr/>
          <p:nvPr/>
        </p:nvSpPr>
        <p:spPr bwMode="auto">
          <a:xfrm>
            <a:off x="7235019" y="4689140"/>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cxnSp>
        <p:nvCxnSpPr>
          <p:cNvPr id="8" name="Straight Connector 7"/>
          <p:cNvCxnSpPr/>
          <p:nvPr/>
        </p:nvCxnSpPr>
        <p:spPr bwMode="auto">
          <a:xfrm flipV="1">
            <a:off x="2278088" y="4689140"/>
            <a:ext cx="1186358" cy="108012"/>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2" name="Straight Connector 11"/>
          <p:cNvCxnSpPr>
            <a:endCxn id="5" idx="2"/>
          </p:cNvCxnSpPr>
          <p:nvPr/>
        </p:nvCxnSpPr>
        <p:spPr bwMode="auto">
          <a:xfrm flipV="1">
            <a:off x="2278088" y="5409220"/>
            <a:ext cx="1186358" cy="42831"/>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4" name="Straight Connector 13"/>
          <p:cNvCxnSpPr>
            <a:endCxn id="11" idx="0"/>
          </p:cNvCxnSpPr>
          <p:nvPr/>
        </p:nvCxnSpPr>
        <p:spPr bwMode="auto">
          <a:xfrm>
            <a:off x="6915175" y="4689140"/>
            <a:ext cx="1236898"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6" name="Straight Connector 15"/>
          <p:cNvCxnSpPr/>
          <p:nvPr/>
        </p:nvCxnSpPr>
        <p:spPr bwMode="auto">
          <a:xfrm>
            <a:off x="6925233" y="5460680"/>
            <a:ext cx="1236898"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sp>
        <p:nvSpPr>
          <p:cNvPr id="17" name="TextBox 16"/>
          <p:cNvSpPr txBox="1"/>
          <p:nvPr/>
        </p:nvSpPr>
        <p:spPr>
          <a:xfrm>
            <a:off x="457200" y="4941168"/>
            <a:ext cx="1496852" cy="313932"/>
          </a:xfrm>
          <a:prstGeom prst="rect">
            <a:avLst/>
          </a:prstGeom>
          <a:noFill/>
        </p:spPr>
        <p:txBody>
          <a:bodyPr wrap="square" rtlCol="0">
            <a:spAutoFit/>
          </a:bodyPr>
          <a:lstStyle/>
          <a:p>
            <a:r>
              <a:rPr lang="pt-BR" sz="1800" dirty="0" smtClean="0">
                <a:solidFill>
                  <a:schemeClr val="bg1"/>
                </a:solidFill>
              </a:rPr>
              <a:t>Funcionário</a:t>
            </a:r>
            <a:endParaRPr lang="pt-BR" sz="1800" dirty="0">
              <a:solidFill>
                <a:schemeClr val="bg1"/>
              </a:solidFill>
            </a:endParaRPr>
          </a:p>
        </p:txBody>
      </p:sp>
      <p:sp>
        <p:nvSpPr>
          <p:cNvPr id="18" name="TextBox 17"/>
          <p:cNvSpPr txBox="1"/>
          <p:nvPr/>
        </p:nvSpPr>
        <p:spPr>
          <a:xfrm>
            <a:off x="2996014" y="4947980"/>
            <a:ext cx="936864" cy="264688"/>
          </a:xfrm>
          <a:prstGeom prst="rect">
            <a:avLst/>
          </a:prstGeom>
          <a:noFill/>
        </p:spPr>
        <p:txBody>
          <a:bodyPr wrap="square" rtlCol="0">
            <a:spAutoFit/>
          </a:bodyPr>
          <a:lstStyle/>
          <a:p>
            <a:r>
              <a:rPr lang="pt-BR" sz="1400" dirty="0" smtClean="0">
                <a:solidFill>
                  <a:schemeClr val="bg1"/>
                </a:solidFill>
              </a:rPr>
              <a:t>Gerencia</a:t>
            </a:r>
            <a:endParaRPr lang="pt-BR" sz="1400" dirty="0">
              <a:solidFill>
                <a:schemeClr val="bg1"/>
              </a:solidFill>
            </a:endParaRPr>
          </a:p>
        </p:txBody>
      </p:sp>
      <p:sp>
        <p:nvSpPr>
          <p:cNvPr id="19" name="TextBox 18"/>
          <p:cNvSpPr txBox="1"/>
          <p:nvPr/>
        </p:nvSpPr>
        <p:spPr>
          <a:xfrm>
            <a:off x="5249290" y="4923358"/>
            <a:ext cx="1368152" cy="313932"/>
          </a:xfrm>
          <a:prstGeom prst="rect">
            <a:avLst/>
          </a:prstGeom>
          <a:noFill/>
        </p:spPr>
        <p:txBody>
          <a:bodyPr wrap="square" rtlCol="0">
            <a:spAutoFit/>
          </a:bodyPr>
          <a:lstStyle/>
          <a:p>
            <a:r>
              <a:rPr lang="pt-BR" sz="1800" dirty="0" smtClean="0">
                <a:solidFill>
                  <a:schemeClr val="bg1"/>
                </a:solidFill>
              </a:rPr>
              <a:t>Pessoa</a:t>
            </a:r>
            <a:endParaRPr lang="pt-BR" sz="1800" dirty="0">
              <a:solidFill>
                <a:schemeClr val="bg1"/>
              </a:solidFill>
            </a:endParaRPr>
          </a:p>
        </p:txBody>
      </p:sp>
      <p:sp>
        <p:nvSpPr>
          <p:cNvPr id="20" name="TextBox 19"/>
          <p:cNvSpPr txBox="1"/>
          <p:nvPr/>
        </p:nvSpPr>
        <p:spPr>
          <a:xfrm>
            <a:off x="7605989" y="4940800"/>
            <a:ext cx="1092167" cy="264688"/>
          </a:xfrm>
          <a:prstGeom prst="rect">
            <a:avLst/>
          </a:prstGeom>
          <a:noFill/>
        </p:spPr>
        <p:txBody>
          <a:bodyPr wrap="square" rtlCol="0">
            <a:spAutoFit/>
          </a:bodyPr>
          <a:lstStyle/>
          <a:p>
            <a:r>
              <a:rPr lang="pt-BR" sz="1400" dirty="0" smtClean="0">
                <a:solidFill>
                  <a:schemeClr val="bg1"/>
                </a:solidFill>
              </a:rPr>
              <a:t>Casamento</a:t>
            </a:r>
            <a:endParaRPr lang="pt-BR" sz="1400" dirty="0">
              <a:solidFill>
                <a:schemeClr val="bg1"/>
              </a:solidFill>
            </a:endParaRPr>
          </a:p>
        </p:txBody>
      </p:sp>
    </p:spTree>
    <p:extLst>
      <p:ext uri="{BB962C8B-B14F-4D97-AF65-F5344CB8AC3E}">
        <p14:creationId xmlns:p14="http://schemas.microsoft.com/office/powerpoint/2010/main" val="28639561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49</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a:t>Grau do Relacionamento</a:t>
            </a:r>
            <a:endParaRPr lang="en-US" dirty="0" smtClean="0"/>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smtClean="0"/>
              <a:t>Relacionamento </a:t>
            </a:r>
            <a:r>
              <a:rPr lang="pt-BR" dirty="0"/>
              <a:t>binário (grau 2) – é um </a:t>
            </a:r>
            <a:r>
              <a:rPr lang="pt-BR" dirty="0" smtClean="0"/>
              <a:t>relacionamento </a:t>
            </a:r>
            <a:r>
              <a:rPr lang="pt-BR" dirty="0"/>
              <a:t>que liga dois tipos diferentes de </a:t>
            </a:r>
            <a:r>
              <a:rPr lang="pt-BR" dirty="0" smtClean="0"/>
              <a:t>entidades</a:t>
            </a:r>
            <a:r>
              <a:rPr lang="pt-BR" dirty="0"/>
              <a:t>. É o mais comum dos tipos de </a:t>
            </a:r>
            <a:r>
              <a:rPr lang="pt-BR" dirty="0" smtClean="0"/>
              <a:t>relacionamentos.</a:t>
            </a:r>
          </a:p>
          <a:p>
            <a:pPr algn="just" eaLnBrk="1" hangingPunct="1">
              <a:buFont typeface="Arial" panose="020B0604020202020204" pitchFamily="34" charset="0"/>
              <a:buChar char="•"/>
            </a:pPr>
            <a:endParaRPr lang="pt-BR" dirty="0"/>
          </a:p>
          <a:p>
            <a:pPr marL="0" indent="0" algn="just" eaLnBrk="1" hangingPunct="1">
              <a:buNone/>
            </a:pPr>
            <a:endParaRPr lang="en-US" dirty="0" smtClean="0"/>
          </a:p>
        </p:txBody>
      </p:sp>
      <p:sp>
        <p:nvSpPr>
          <p:cNvPr id="5" name="Rectangle 4"/>
          <p:cNvSpPr/>
          <p:nvPr/>
        </p:nvSpPr>
        <p:spPr bwMode="auto">
          <a:xfrm>
            <a:off x="375956" y="4990790"/>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45651" y="2924944"/>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7" name="Diamond 6"/>
          <p:cNvSpPr/>
          <p:nvPr/>
        </p:nvSpPr>
        <p:spPr bwMode="auto">
          <a:xfrm>
            <a:off x="3464446" y="3104964"/>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8" name="Diamond 7"/>
          <p:cNvSpPr/>
          <p:nvPr/>
        </p:nvSpPr>
        <p:spPr bwMode="auto">
          <a:xfrm>
            <a:off x="3616846" y="5170810"/>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6588224" y="2924944"/>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6595120" y="4990790"/>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2" name="TextBox 1"/>
          <p:cNvSpPr txBox="1"/>
          <p:nvPr/>
        </p:nvSpPr>
        <p:spPr>
          <a:xfrm>
            <a:off x="672368" y="3357282"/>
            <a:ext cx="1296144" cy="313932"/>
          </a:xfrm>
          <a:prstGeom prst="rect">
            <a:avLst/>
          </a:prstGeom>
          <a:noFill/>
        </p:spPr>
        <p:txBody>
          <a:bodyPr wrap="square" rtlCol="0">
            <a:spAutoFit/>
          </a:bodyPr>
          <a:lstStyle/>
          <a:p>
            <a:r>
              <a:rPr lang="pt-BR" sz="1800" dirty="0" smtClean="0">
                <a:solidFill>
                  <a:schemeClr val="bg1"/>
                </a:solidFill>
              </a:rPr>
              <a:t>Vendedor</a:t>
            </a:r>
            <a:endParaRPr lang="pt-BR" sz="1800" dirty="0">
              <a:solidFill>
                <a:schemeClr val="bg1"/>
              </a:solidFill>
            </a:endParaRPr>
          </a:p>
        </p:txBody>
      </p:sp>
      <p:sp>
        <p:nvSpPr>
          <p:cNvPr id="3" name="TextBox 2"/>
          <p:cNvSpPr txBox="1"/>
          <p:nvPr/>
        </p:nvSpPr>
        <p:spPr>
          <a:xfrm>
            <a:off x="3936690" y="3344273"/>
            <a:ext cx="889620" cy="289310"/>
          </a:xfrm>
          <a:prstGeom prst="rect">
            <a:avLst/>
          </a:prstGeom>
          <a:noFill/>
        </p:spPr>
        <p:txBody>
          <a:bodyPr wrap="square" rtlCol="0">
            <a:spAutoFit/>
          </a:bodyPr>
          <a:lstStyle/>
          <a:p>
            <a:r>
              <a:rPr lang="pt-BR" sz="1600" dirty="0" smtClean="0">
                <a:solidFill>
                  <a:schemeClr val="bg1"/>
                </a:solidFill>
              </a:rPr>
              <a:t>vende</a:t>
            </a:r>
            <a:endParaRPr lang="pt-BR" sz="1600" dirty="0">
              <a:solidFill>
                <a:schemeClr val="bg1"/>
              </a:solidFill>
            </a:endParaRPr>
          </a:p>
        </p:txBody>
      </p:sp>
      <p:sp>
        <p:nvSpPr>
          <p:cNvPr id="4" name="TextBox 3"/>
          <p:cNvSpPr txBox="1"/>
          <p:nvPr/>
        </p:nvSpPr>
        <p:spPr>
          <a:xfrm>
            <a:off x="6866805" y="3308038"/>
            <a:ext cx="1411190" cy="313932"/>
          </a:xfrm>
          <a:prstGeom prst="rect">
            <a:avLst/>
          </a:prstGeom>
          <a:noFill/>
        </p:spPr>
        <p:txBody>
          <a:bodyPr wrap="square" rtlCol="0">
            <a:spAutoFit/>
          </a:bodyPr>
          <a:lstStyle/>
          <a:p>
            <a:r>
              <a:rPr lang="pt-BR" sz="1800" dirty="0" smtClean="0">
                <a:solidFill>
                  <a:schemeClr val="bg1"/>
                </a:solidFill>
              </a:rPr>
              <a:t>Produto</a:t>
            </a:r>
            <a:endParaRPr lang="pt-BR" sz="1800" dirty="0">
              <a:solidFill>
                <a:schemeClr val="bg1"/>
              </a:solidFill>
            </a:endParaRPr>
          </a:p>
        </p:txBody>
      </p:sp>
      <p:sp>
        <p:nvSpPr>
          <p:cNvPr id="11" name="TextBox 10"/>
          <p:cNvSpPr txBox="1"/>
          <p:nvPr/>
        </p:nvSpPr>
        <p:spPr>
          <a:xfrm>
            <a:off x="556474" y="5423128"/>
            <a:ext cx="1527931" cy="313932"/>
          </a:xfrm>
          <a:prstGeom prst="rect">
            <a:avLst/>
          </a:prstGeom>
          <a:noFill/>
        </p:spPr>
        <p:txBody>
          <a:bodyPr wrap="square" rtlCol="0">
            <a:spAutoFit/>
          </a:bodyPr>
          <a:lstStyle/>
          <a:p>
            <a:r>
              <a:rPr lang="pt-BR" sz="1800" dirty="0" smtClean="0">
                <a:solidFill>
                  <a:schemeClr val="bg1"/>
                </a:solidFill>
              </a:rPr>
              <a:t>Aluno</a:t>
            </a:r>
            <a:endParaRPr lang="pt-BR" sz="1800" dirty="0">
              <a:solidFill>
                <a:schemeClr val="bg1"/>
              </a:solidFill>
            </a:endParaRPr>
          </a:p>
        </p:txBody>
      </p:sp>
      <p:sp>
        <p:nvSpPr>
          <p:cNvPr id="12" name="TextBox 11"/>
          <p:cNvSpPr txBox="1"/>
          <p:nvPr/>
        </p:nvSpPr>
        <p:spPr>
          <a:xfrm>
            <a:off x="4138904" y="5386195"/>
            <a:ext cx="789992" cy="289310"/>
          </a:xfrm>
          <a:prstGeom prst="rect">
            <a:avLst/>
          </a:prstGeom>
          <a:noFill/>
        </p:spPr>
        <p:txBody>
          <a:bodyPr wrap="square" rtlCol="0">
            <a:spAutoFit/>
          </a:bodyPr>
          <a:lstStyle/>
          <a:p>
            <a:r>
              <a:rPr lang="pt-BR" sz="1600" dirty="0" smtClean="0">
                <a:solidFill>
                  <a:schemeClr val="bg1"/>
                </a:solidFill>
              </a:rPr>
              <a:t>Cursa</a:t>
            </a:r>
            <a:endParaRPr lang="pt-BR" sz="1600" dirty="0">
              <a:solidFill>
                <a:schemeClr val="bg1"/>
              </a:solidFill>
            </a:endParaRPr>
          </a:p>
        </p:txBody>
      </p:sp>
      <p:sp>
        <p:nvSpPr>
          <p:cNvPr id="13" name="TextBox 12"/>
          <p:cNvSpPr txBox="1"/>
          <p:nvPr/>
        </p:nvSpPr>
        <p:spPr>
          <a:xfrm>
            <a:off x="6696236" y="5423128"/>
            <a:ext cx="1738536" cy="313932"/>
          </a:xfrm>
          <a:prstGeom prst="rect">
            <a:avLst/>
          </a:prstGeom>
          <a:noFill/>
        </p:spPr>
        <p:txBody>
          <a:bodyPr wrap="square" rtlCol="0">
            <a:spAutoFit/>
          </a:bodyPr>
          <a:lstStyle/>
          <a:p>
            <a:r>
              <a:rPr lang="pt-BR" sz="1800" dirty="0" smtClean="0">
                <a:solidFill>
                  <a:schemeClr val="bg1"/>
                </a:solidFill>
              </a:rPr>
              <a:t>Disciplina</a:t>
            </a:r>
            <a:endParaRPr lang="pt-BR" sz="1800" dirty="0">
              <a:solidFill>
                <a:schemeClr val="bg1"/>
              </a:solidFill>
            </a:endParaRPr>
          </a:p>
        </p:txBody>
      </p:sp>
      <p:cxnSp>
        <p:nvCxnSpPr>
          <p:cNvPr id="24" name="Straight Connector 23"/>
          <p:cNvCxnSpPr>
            <a:stCxn id="6" idx="3"/>
          </p:cNvCxnSpPr>
          <p:nvPr/>
        </p:nvCxnSpPr>
        <p:spPr bwMode="auto">
          <a:xfrm>
            <a:off x="2300211" y="3465004"/>
            <a:ext cx="1316635"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26" name="Straight Connector 25"/>
          <p:cNvCxnSpPr>
            <a:stCxn id="7" idx="3"/>
            <a:endCxn id="9" idx="1"/>
          </p:cNvCxnSpPr>
          <p:nvPr/>
        </p:nvCxnSpPr>
        <p:spPr bwMode="auto">
          <a:xfrm>
            <a:off x="5298554" y="3465004"/>
            <a:ext cx="1289670"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30" name="Straight Connector 29"/>
          <p:cNvCxnSpPr>
            <a:stCxn id="5" idx="3"/>
          </p:cNvCxnSpPr>
          <p:nvPr/>
        </p:nvCxnSpPr>
        <p:spPr bwMode="auto">
          <a:xfrm>
            <a:off x="2330516" y="5530850"/>
            <a:ext cx="1449396" cy="0"/>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32" name="Straight Connector 31"/>
          <p:cNvCxnSpPr>
            <a:stCxn id="8" idx="3"/>
            <a:endCxn id="13" idx="1"/>
          </p:cNvCxnSpPr>
          <p:nvPr/>
        </p:nvCxnSpPr>
        <p:spPr bwMode="auto">
          <a:xfrm>
            <a:off x="5450954" y="5530850"/>
            <a:ext cx="1245282" cy="49244"/>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val="256738905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48AC5A2-2FF5-45B8-BFD1-9E5FAAB938C2}" type="slidenum">
              <a:rPr lang="en-US"/>
              <a:pPr algn="r" eaLnBrk="0" hangingPunct="0">
                <a:spcBef>
                  <a:spcPct val="0"/>
                </a:spcBef>
                <a:buClrTx/>
              </a:pPr>
              <a:t>5</a:t>
            </a:fld>
            <a:endParaRPr lang="en-US" dirty="0"/>
          </a:p>
        </p:txBody>
      </p:sp>
      <p:sp>
        <p:nvSpPr>
          <p:cNvPr id="7171" name="Rectangle 2"/>
          <p:cNvSpPr>
            <a:spLocks noGrp="1" noChangeArrowheads="1"/>
          </p:cNvSpPr>
          <p:nvPr>
            <p:ph type="title" idx="4294967295"/>
          </p:nvPr>
        </p:nvSpPr>
        <p:spPr/>
        <p:txBody>
          <a:bodyPr/>
          <a:lstStyle/>
          <a:p>
            <a:pPr eaLnBrk="1" hangingPunct="1"/>
            <a:r>
              <a:rPr lang="en-US" dirty="0" smtClean="0"/>
              <a:t>Outras Referências	</a:t>
            </a:r>
          </a:p>
        </p:txBody>
      </p:sp>
      <p:sp>
        <p:nvSpPr>
          <p:cNvPr id="7172" name="Rectangle 3"/>
          <p:cNvSpPr>
            <a:spLocks noGrp="1" noChangeArrowheads="1"/>
          </p:cNvSpPr>
          <p:nvPr>
            <p:ph type="body" idx="4294967295"/>
          </p:nvPr>
        </p:nvSpPr>
        <p:spPr/>
        <p:txBody>
          <a:bodyPr lIns="90488" tIns="44450" rIns="90488" bIns="44450"/>
          <a:lstStyle/>
          <a:p>
            <a:pPr eaLnBrk="1" hangingPunct="1"/>
            <a:r>
              <a:rPr lang="pt-BR" altLang="pt-BR" sz="2400" dirty="0">
                <a:latin typeface="Verdana" panose="020B0604030504040204" pitchFamily="34" charset="0"/>
                <a:cs typeface="Times New Roman" panose="02020603050405020304" pitchFamily="18" charset="0"/>
              </a:rPr>
              <a:t>Web, Apostilas, Artigos, Apresentações, Documentações de </a:t>
            </a:r>
            <a:r>
              <a:rPr lang="pt-BR" altLang="pt-BR" sz="2400" dirty="0" smtClean="0">
                <a:latin typeface="Verdana" panose="020B0604030504040204" pitchFamily="34" charset="0"/>
                <a:cs typeface="Times New Roman" panose="02020603050405020304" pitchFamily="18" charset="0"/>
              </a:rPr>
              <a:t>implementações...</a:t>
            </a:r>
            <a:endParaRPr lang="en-US"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50</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Grau de Relacionamento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Relacionamento ternário (grau 3) – é um </a:t>
            </a:r>
            <a:r>
              <a:rPr lang="pt-BR" dirty="0" smtClean="0"/>
              <a:t>relacionamento </a:t>
            </a:r>
            <a:r>
              <a:rPr lang="pt-BR" dirty="0"/>
              <a:t>em que três entidades </a:t>
            </a:r>
            <a:r>
              <a:rPr lang="pt-BR" dirty="0" smtClean="0"/>
              <a:t>estão interligadas por um mesmo relacionamento.</a:t>
            </a:r>
          </a:p>
          <a:p>
            <a:pPr eaLnBrk="1" hangingPunct="1">
              <a:buFont typeface="Arial" panose="020B0604020202020204" pitchFamily="34" charset="0"/>
              <a:buChar char="•"/>
            </a:pPr>
            <a:endParaRPr lang="en-US" dirty="0" smtClean="0"/>
          </a:p>
        </p:txBody>
      </p:sp>
      <p:sp>
        <p:nvSpPr>
          <p:cNvPr id="5" name="Rectangle 4"/>
          <p:cNvSpPr/>
          <p:nvPr/>
        </p:nvSpPr>
        <p:spPr bwMode="auto">
          <a:xfrm>
            <a:off x="345651" y="2924944"/>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635896" y="4779135"/>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6646227" y="2924944"/>
            <a:ext cx="1954560" cy="108012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8" name="Diamond 7"/>
          <p:cNvSpPr/>
          <p:nvPr/>
        </p:nvSpPr>
        <p:spPr bwMode="auto">
          <a:xfrm>
            <a:off x="3595338" y="3166120"/>
            <a:ext cx="1834108" cy="720080"/>
          </a:xfrm>
          <a:prstGeom prst="diamond">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2" name="TextBox 1"/>
          <p:cNvSpPr txBox="1"/>
          <p:nvPr/>
        </p:nvSpPr>
        <p:spPr>
          <a:xfrm>
            <a:off x="566847" y="3344572"/>
            <a:ext cx="1512168" cy="313932"/>
          </a:xfrm>
          <a:prstGeom prst="rect">
            <a:avLst/>
          </a:prstGeom>
          <a:noFill/>
        </p:spPr>
        <p:txBody>
          <a:bodyPr wrap="square" rtlCol="0">
            <a:spAutoFit/>
          </a:bodyPr>
          <a:lstStyle/>
          <a:p>
            <a:r>
              <a:rPr lang="pt-BR" sz="1800" dirty="0" smtClean="0">
                <a:solidFill>
                  <a:schemeClr val="bg1"/>
                </a:solidFill>
              </a:rPr>
              <a:t>Cliente</a:t>
            </a:r>
            <a:endParaRPr lang="pt-BR" sz="1800" dirty="0">
              <a:solidFill>
                <a:schemeClr val="bg1"/>
              </a:solidFill>
            </a:endParaRPr>
          </a:p>
        </p:txBody>
      </p:sp>
      <p:sp>
        <p:nvSpPr>
          <p:cNvPr id="3" name="TextBox 2"/>
          <p:cNvSpPr txBox="1"/>
          <p:nvPr/>
        </p:nvSpPr>
        <p:spPr>
          <a:xfrm>
            <a:off x="4016997" y="3392706"/>
            <a:ext cx="990789" cy="289310"/>
          </a:xfrm>
          <a:prstGeom prst="rect">
            <a:avLst/>
          </a:prstGeom>
          <a:noFill/>
        </p:spPr>
        <p:txBody>
          <a:bodyPr wrap="square" rtlCol="0">
            <a:spAutoFit/>
          </a:bodyPr>
          <a:lstStyle/>
          <a:p>
            <a:r>
              <a:rPr lang="pt-BR" sz="1600" dirty="0" smtClean="0">
                <a:solidFill>
                  <a:schemeClr val="bg1"/>
                </a:solidFill>
              </a:rPr>
              <a:t>Pedido</a:t>
            </a:r>
            <a:endParaRPr lang="pt-BR" sz="1600" dirty="0">
              <a:solidFill>
                <a:schemeClr val="bg1"/>
              </a:solidFill>
            </a:endParaRPr>
          </a:p>
        </p:txBody>
      </p:sp>
      <p:sp>
        <p:nvSpPr>
          <p:cNvPr id="4" name="TextBox 3"/>
          <p:cNvSpPr txBox="1"/>
          <p:nvPr/>
        </p:nvSpPr>
        <p:spPr>
          <a:xfrm>
            <a:off x="6893885" y="3308762"/>
            <a:ext cx="1459243" cy="313932"/>
          </a:xfrm>
          <a:prstGeom prst="rect">
            <a:avLst/>
          </a:prstGeom>
          <a:noFill/>
        </p:spPr>
        <p:txBody>
          <a:bodyPr wrap="square" rtlCol="0">
            <a:spAutoFit/>
          </a:bodyPr>
          <a:lstStyle/>
          <a:p>
            <a:r>
              <a:rPr lang="pt-BR" sz="1800" dirty="0" smtClean="0">
                <a:solidFill>
                  <a:schemeClr val="bg1"/>
                </a:solidFill>
              </a:rPr>
              <a:t>Vendedor</a:t>
            </a:r>
            <a:endParaRPr lang="pt-BR" sz="1800" dirty="0">
              <a:solidFill>
                <a:schemeClr val="bg1"/>
              </a:solidFill>
            </a:endParaRPr>
          </a:p>
        </p:txBody>
      </p:sp>
      <p:sp>
        <p:nvSpPr>
          <p:cNvPr id="9" name="TextBox 8"/>
          <p:cNvSpPr txBox="1"/>
          <p:nvPr/>
        </p:nvSpPr>
        <p:spPr>
          <a:xfrm>
            <a:off x="3860417" y="5076051"/>
            <a:ext cx="1505518" cy="486287"/>
          </a:xfrm>
          <a:prstGeom prst="rect">
            <a:avLst/>
          </a:prstGeom>
          <a:noFill/>
        </p:spPr>
        <p:txBody>
          <a:bodyPr wrap="square" rtlCol="0">
            <a:spAutoFit/>
          </a:bodyPr>
          <a:lstStyle/>
          <a:p>
            <a:r>
              <a:rPr lang="pt-BR" sz="1600" dirty="0" smtClean="0">
                <a:solidFill>
                  <a:schemeClr val="bg1"/>
                </a:solidFill>
              </a:rPr>
              <a:t>Tipo de Pagamento</a:t>
            </a:r>
            <a:endParaRPr lang="pt-BR" sz="1600" dirty="0">
              <a:solidFill>
                <a:schemeClr val="bg1"/>
              </a:solidFill>
            </a:endParaRPr>
          </a:p>
        </p:txBody>
      </p:sp>
      <p:cxnSp>
        <p:nvCxnSpPr>
          <p:cNvPr id="11" name="Straight Connector 10"/>
          <p:cNvCxnSpPr>
            <a:stCxn id="5" idx="3"/>
          </p:cNvCxnSpPr>
          <p:nvPr/>
        </p:nvCxnSpPr>
        <p:spPr bwMode="auto">
          <a:xfrm>
            <a:off x="2300211" y="3465004"/>
            <a:ext cx="1479701" cy="72357"/>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3" name="Straight Connector 12"/>
          <p:cNvCxnSpPr>
            <a:stCxn id="7" idx="1"/>
          </p:cNvCxnSpPr>
          <p:nvPr/>
        </p:nvCxnSpPr>
        <p:spPr bwMode="auto">
          <a:xfrm flipH="1">
            <a:off x="5297986" y="3465004"/>
            <a:ext cx="1348241" cy="72357"/>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cxnSp>
        <p:nvCxnSpPr>
          <p:cNvPr id="15" name="Straight Connector 14"/>
          <p:cNvCxnSpPr>
            <a:stCxn id="6" idx="0"/>
            <a:endCxn id="8" idx="2"/>
          </p:cNvCxnSpPr>
          <p:nvPr/>
        </p:nvCxnSpPr>
        <p:spPr bwMode="auto">
          <a:xfrm flipH="1" flipV="1">
            <a:off x="4512392" y="3886200"/>
            <a:ext cx="100784" cy="892935"/>
          </a:xfrm>
          <a:prstGeom prst="line">
            <a:avLst/>
          </a:prstGeom>
          <a:solidFill>
            <a:schemeClr val="accent1"/>
          </a:solidFill>
          <a:ln w="1270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val="243845888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51</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Grau de Relacionamento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Outros graus de relacionamentos também podem ser </a:t>
            </a:r>
            <a:r>
              <a:rPr lang="pt-BR" dirty="0" smtClean="0"/>
              <a:t>usados </a:t>
            </a:r>
            <a:r>
              <a:rPr lang="pt-BR" dirty="0"/>
              <a:t>(quaternário, grau 5, etc...).</a:t>
            </a:r>
            <a:endParaRPr lang="en-US" dirty="0" smtClean="0"/>
          </a:p>
        </p:txBody>
      </p:sp>
    </p:spTree>
    <p:extLst>
      <p:ext uri="{BB962C8B-B14F-4D97-AF65-F5344CB8AC3E}">
        <p14:creationId xmlns:p14="http://schemas.microsoft.com/office/powerpoint/2010/main" val="95395070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52</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Entidade - Relacionamento</a:t>
            </a:r>
          </a:p>
        </p:txBody>
      </p:sp>
      <p:sp>
        <p:nvSpPr>
          <p:cNvPr id="6148" name="Rectangle 3"/>
          <p:cNvSpPr>
            <a:spLocks noGrp="1" noChangeArrowheads="1"/>
          </p:cNvSpPr>
          <p:nvPr>
            <p:ph type="body" idx="4294967295"/>
          </p:nvPr>
        </p:nvSpPr>
        <p:spPr/>
        <p:txBody>
          <a:bodyPr lIns="90488" tIns="44450" rIns="90488" bIns="44450"/>
          <a:lstStyle/>
          <a:p>
            <a:pPr algn="just" eaLnBrk="1" hangingPunct="1">
              <a:buFont typeface="Arial" panose="020B0604020202020204" pitchFamily="34" charset="0"/>
              <a:buChar char="•"/>
            </a:pPr>
            <a:r>
              <a:rPr lang="pt-BR" dirty="0"/>
              <a:t>Entidade – é um objeto ou evento do mundo real </a:t>
            </a:r>
            <a:r>
              <a:rPr lang="pt-BR" dirty="0" smtClean="0"/>
              <a:t>sobre </a:t>
            </a:r>
            <a:r>
              <a:rPr lang="pt-BR" dirty="0"/>
              <a:t>o qual desejamos manter um registro. </a:t>
            </a:r>
          </a:p>
          <a:p>
            <a:pPr algn="just" eaLnBrk="1" hangingPunct="1">
              <a:buFont typeface="Arial" panose="020B0604020202020204" pitchFamily="34" charset="0"/>
              <a:buChar char="•"/>
            </a:pPr>
            <a:r>
              <a:rPr lang="pt-BR" dirty="0"/>
              <a:t>Ex.: Aluno, Carro, Produto, Vendedor, </a:t>
            </a:r>
            <a:r>
              <a:rPr lang="pt-BR" dirty="0" smtClean="0"/>
              <a:t>etc.</a:t>
            </a:r>
            <a:endParaRPr lang="pt-BR" dirty="0"/>
          </a:p>
          <a:p>
            <a:pPr algn="just" eaLnBrk="1" hangingPunct="1"/>
            <a:r>
              <a:rPr lang="pt-BR" dirty="0" smtClean="0"/>
              <a:t> Atributo </a:t>
            </a:r>
            <a:r>
              <a:rPr lang="pt-BR" dirty="0"/>
              <a:t>– é uma propriedade ou característica que </a:t>
            </a:r>
          </a:p>
          <a:p>
            <a:pPr marL="0" indent="0" algn="just" eaLnBrk="1" hangingPunct="1">
              <a:buNone/>
            </a:pPr>
            <a:r>
              <a:rPr lang="pt-BR" dirty="0"/>
              <a:t>descreve uma entidade. Também é chamado de </a:t>
            </a:r>
          </a:p>
          <a:p>
            <a:pPr marL="0" indent="0" algn="just" eaLnBrk="1" hangingPunct="1">
              <a:buNone/>
            </a:pPr>
            <a:r>
              <a:rPr lang="pt-BR" dirty="0"/>
              <a:t>campo. Ex.: Atributos da entidade ALUNO: nome, </a:t>
            </a:r>
          </a:p>
          <a:p>
            <a:pPr marL="0" indent="0" algn="just" eaLnBrk="1" hangingPunct="1">
              <a:buNone/>
            </a:pPr>
            <a:r>
              <a:rPr lang="pt-BR" dirty="0"/>
              <a:t>data de nascimento, telefone, endereço, etc</a:t>
            </a:r>
            <a:r>
              <a:rPr lang="pt-BR" dirty="0" smtClean="0"/>
              <a:t>.</a:t>
            </a:r>
          </a:p>
          <a:p>
            <a:pPr marL="0" indent="0" algn="just" eaLnBrk="1" hangingPunct="1">
              <a:buNone/>
            </a:pP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1" y="4297961"/>
            <a:ext cx="6481712" cy="2008014"/>
          </a:xfrm>
          <a:prstGeom prst="rect">
            <a:avLst/>
          </a:prstGeom>
        </p:spPr>
      </p:pic>
    </p:spTree>
    <p:extLst>
      <p:ext uri="{BB962C8B-B14F-4D97-AF65-F5344CB8AC3E}">
        <p14:creationId xmlns:p14="http://schemas.microsoft.com/office/powerpoint/2010/main" val="245009424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53</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Entidade - Relacionamento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Atributo Chave – é um atributo que deve possuir </a:t>
            </a:r>
            <a:r>
              <a:rPr lang="pt-BR" dirty="0" smtClean="0"/>
              <a:t>um </a:t>
            </a:r>
            <a:r>
              <a:rPr lang="pt-BR" dirty="0"/>
              <a:t>valor único em todo o conjunto de entidades. </a:t>
            </a:r>
          </a:p>
          <a:p>
            <a:pPr eaLnBrk="1" hangingPunct="1">
              <a:buFont typeface="Arial" panose="020B0604020202020204" pitchFamily="34" charset="0"/>
              <a:buChar char="•"/>
            </a:pPr>
            <a:r>
              <a:rPr lang="pt-BR" dirty="0"/>
              <a:t>Este atributo é usado para identificar unicamente </a:t>
            </a:r>
            <a:r>
              <a:rPr lang="pt-BR" dirty="0" smtClean="0"/>
              <a:t>um registro </a:t>
            </a:r>
            <a:r>
              <a:rPr lang="pt-BR" dirty="0"/>
              <a:t>da tabela.</a:t>
            </a:r>
          </a:p>
          <a:p>
            <a:pPr eaLnBrk="1" hangingPunct="1">
              <a:buFont typeface="Arial" panose="020B0604020202020204" pitchFamily="34" charset="0"/>
              <a:buChar char="•"/>
            </a:pPr>
            <a:r>
              <a:rPr lang="pt-BR" dirty="0" smtClean="0"/>
              <a:t> </a:t>
            </a:r>
            <a:r>
              <a:rPr lang="pt-BR" dirty="0"/>
              <a:t>Ex.: Matrícula, CPF, código, Renavam, Chassi...</a:t>
            </a:r>
          </a:p>
          <a:p>
            <a:pPr eaLnBrk="1" hangingPunct="1">
              <a:buFont typeface="Arial" panose="020B0604020202020204" pitchFamily="34" charset="0"/>
              <a:buChar char="•"/>
            </a:pPr>
            <a:r>
              <a:rPr lang="pt-BR" dirty="0" smtClean="0"/>
              <a:t>Diferenciamos </a:t>
            </a:r>
            <a:r>
              <a:rPr lang="pt-BR" dirty="0"/>
              <a:t>um atributo chave dos demais </a:t>
            </a:r>
            <a:r>
              <a:rPr lang="pt-BR" dirty="0" smtClean="0"/>
              <a:t>atributos colocando </a:t>
            </a:r>
            <a:r>
              <a:rPr lang="pt-BR" dirty="0"/>
              <a:t>um * (asterisco) antes do nome </a:t>
            </a:r>
            <a:r>
              <a:rPr lang="pt-BR" dirty="0" smtClean="0"/>
              <a:t>do </a:t>
            </a:r>
            <a:r>
              <a:rPr lang="pt-BR" dirty="0"/>
              <a:t>atributo ou sublinhando este.</a:t>
            </a:r>
            <a:endParaRPr lang="en-US" dirty="0" smtClean="0"/>
          </a:p>
        </p:txBody>
      </p:sp>
    </p:spTree>
    <p:extLst>
      <p:ext uri="{BB962C8B-B14F-4D97-AF65-F5344CB8AC3E}">
        <p14:creationId xmlns:p14="http://schemas.microsoft.com/office/powerpoint/2010/main" val="347451084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54</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Modelo Entidade - Relacionamento</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pt-BR" dirty="0"/>
              <a:t>Representamos uma entidade nos diagramas E-R </a:t>
            </a:r>
            <a:r>
              <a:rPr lang="pt-BR" dirty="0" smtClean="0"/>
              <a:t>através </a:t>
            </a:r>
            <a:r>
              <a:rPr lang="pt-BR" dirty="0"/>
              <a:t>de um retângulo.</a:t>
            </a: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576329"/>
            <a:ext cx="7632848" cy="3372951"/>
          </a:xfrm>
          <a:prstGeom prst="rect">
            <a:avLst/>
          </a:prstGeom>
        </p:spPr>
      </p:pic>
    </p:spTree>
    <p:extLst>
      <p:ext uri="{BB962C8B-B14F-4D97-AF65-F5344CB8AC3E}">
        <p14:creationId xmlns:p14="http://schemas.microsoft.com/office/powerpoint/2010/main" val="249100394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55</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Tabelas (Entidades)</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endParaRPr lang="en-US" dirty="0" smtClean="0"/>
          </a:p>
          <a:p>
            <a:pPr eaLnBrk="1" hangingPunct="1">
              <a:buFont typeface="Arial" panose="020B0604020202020204" pitchFamily="34" charset="0"/>
              <a:buChar char="•"/>
            </a:pPr>
            <a:r>
              <a:rPr lang="en-US" dirty="0" smtClean="0"/>
              <a:t>É uma estrutura de linhas e colunas, semelhante a uma planilha eletrônica.</a:t>
            </a:r>
          </a:p>
          <a:p>
            <a:pPr eaLnBrk="1" hangingPunct="1">
              <a:buFont typeface="Arial" panose="020B0604020202020204" pitchFamily="34" charset="0"/>
              <a:buChar char="•"/>
            </a:pPr>
            <a:endParaRPr lang="en-US" dirty="0" smtClean="0"/>
          </a:p>
          <a:p>
            <a:pPr eaLnBrk="1" hangingPunct="1">
              <a:buFont typeface="Arial" panose="020B0604020202020204" pitchFamily="34" charset="0"/>
              <a:buChar char="•"/>
            </a:pPr>
            <a:r>
              <a:rPr lang="en-US" dirty="0" smtClean="0"/>
              <a:t>Em uma tabela cada linha contém um mesmo número de colunas.</a:t>
            </a:r>
          </a:p>
          <a:p>
            <a:pPr marL="0" indent="0" eaLnBrk="1" hangingPunct="1">
              <a:buNone/>
            </a:pPr>
            <a:endParaRPr lang="en-US" dirty="0" smtClean="0"/>
          </a:p>
          <a:p>
            <a:pPr eaLnBrk="1" hangingPunct="1">
              <a:buFont typeface="Arial" panose="020B0604020202020204" pitchFamily="34" charset="0"/>
              <a:buChar char="•"/>
            </a:pPr>
            <a:r>
              <a:rPr lang="en-US" dirty="0" smtClean="0"/>
              <a:t>Um banco de dados é composto de várias tabelas, cada tabela representando uma </a:t>
            </a:r>
            <a:r>
              <a:rPr lang="en-US" dirty="0" err="1" smtClean="0"/>
              <a:t>entidade</a:t>
            </a:r>
            <a:r>
              <a:rPr lang="en-US" dirty="0" smtClean="0"/>
              <a:t> particular.</a:t>
            </a:r>
          </a:p>
        </p:txBody>
      </p:sp>
    </p:spTree>
    <p:extLst>
      <p:ext uri="{BB962C8B-B14F-4D97-AF65-F5344CB8AC3E}">
        <p14:creationId xmlns:p14="http://schemas.microsoft.com/office/powerpoint/2010/main" val="16092451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56</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Tabelas (Entidades) - Exemplo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48" y="2060848"/>
            <a:ext cx="7128792" cy="3888432"/>
          </a:xfrm>
          <a:prstGeom prst="rect">
            <a:avLst/>
          </a:prstGeom>
        </p:spPr>
      </p:pic>
    </p:spTree>
    <p:extLst>
      <p:ext uri="{BB962C8B-B14F-4D97-AF65-F5344CB8AC3E}">
        <p14:creationId xmlns:p14="http://schemas.microsoft.com/office/powerpoint/2010/main" val="31795930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57</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Registros (Tuplas)</a:t>
            </a:r>
          </a:p>
        </p:txBody>
      </p:sp>
      <p:sp>
        <p:nvSpPr>
          <p:cNvPr id="6148" name="Rectangle 3"/>
          <p:cNvSpPr>
            <a:spLocks noGrp="1" noChangeArrowheads="1"/>
          </p:cNvSpPr>
          <p:nvPr>
            <p:ph type="body" idx="4294967295"/>
          </p:nvPr>
        </p:nvSpPr>
        <p:spPr>
          <a:xfrm>
            <a:off x="152400" y="1219200"/>
            <a:ext cx="4131568" cy="5334000"/>
          </a:xfrm>
        </p:spPr>
        <p:txBody>
          <a:bodyPr lIns="90488" tIns="44450" rIns="90488" bIns="44450"/>
          <a:lstStyle/>
          <a:p>
            <a:pPr eaLnBrk="1" hangingPunct="1">
              <a:buFont typeface="Arial" panose="020B0604020202020204" pitchFamily="34" charset="0"/>
              <a:buChar char="•"/>
            </a:pPr>
            <a:endParaRPr lang="en-US" sz="1800" dirty="0" smtClean="0"/>
          </a:p>
          <a:p>
            <a:pPr eaLnBrk="1" hangingPunct="1">
              <a:buFont typeface="Arial" panose="020B0604020202020204" pitchFamily="34" charset="0"/>
              <a:buChar char="•"/>
            </a:pPr>
            <a:r>
              <a:rPr lang="en-US" sz="1800" dirty="0" smtClean="0"/>
              <a:t>Cada linha formada por uma lista ordenda de colunas representa um registro, ou tupla.</a:t>
            </a:r>
          </a:p>
          <a:p>
            <a:r>
              <a:rPr lang="pt-BR" sz="1800" dirty="0"/>
              <a:t>Um conjunto de pares (atributo, </a:t>
            </a:r>
            <a:r>
              <a:rPr lang="pt-BR" sz="1800" dirty="0" smtClean="0"/>
              <a:t>valor)</a:t>
            </a:r>
          </a:p>
          <a:p>
            <a:pPr marL="0" indent="0">
              <a:buNone/>
            </a:pPr>
            <a:r>
              <a:rPr lang="pt-BR" sz="1800" dirty="0" smtClean="0"/>
              <a:t> - Define </a:t>
            </a:r>
            <a:r>
              <a:rPr lang="pt-BR" sz="1800" dirty="0"/>
              <a:t>uma ocorrência de um fato do mundo real ou de </a:t>
            </a:r>
            <a:r>
              <a:rPr lang="pt-BR" sz="1800" dirty="0" smtClean="0"/>
              <a:t>um relacionamento </a:t>
            </a:r>
            <a:r>
              <a:rPr lang="pt-BR" sz="1800" dirty="0"/>
              <a:t>entre </a:t>
            </a:r>
            <a:r>
              <a:rPr lang="pt-BR" sz="1800" dirty="0" smtClean="0"/>
              <a:t>fatos.</a:t>
            </a:r>
            <a:endParaRPr lang="en-US" sz="1800" dirty="0"/>
          </a:p>
          <a:p>
            <a:pPr marL="0" indent="0" eaLnBrk="1" hangingPunct="1">
              <a:buNone/>
            </a:pPr>
            <a:endParaRPr lang="en-US" sz="1800" dirty="0" smtClean="0"/>
          </a:p>
          <a:p>
            <a:pPr eaLnBrk="1" hangingPunct="1">
              <a:buFont typeface="Arial" panose="020B0604020202020204" pitchFamily="34" charset="0"/>
              <a:buChar char="•"/>
            </a:pPr>
            <a:r>
              <a:rPr lang="en-US" sz="1800" dirty="0" smtClean="0"/>
              <a:t>Um registro é um elemento, instância de uma tabela.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364" y="1704028"/>
            <a:ext cx="4583699" cy="3093124"/>
          </a:xfrm>
          <a:prstGeom prst="rect">
            <a:avLst/>
          </a:prstGeom>
        </p:spPr>
      </p:pic>
    </p:spTree>
    <p:extLst>
      <p:ext uri="{BB962C8B-B14F-4D97-AF65-F5344CB8AC3E}">
        <p14:creationId xmlns:p14="http://schemas.microsoft.com/office/powerpoint/2010/main" val="81339342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58</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Colunas (Tribunas)</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smtClean="0"/>
              <a:t>Cada coluna representa um espaço para armazenamento de um determinado dado de um registro em particular.</a:t>
            </a:r>
          </a:p>
          <a:p>
            <a:pPr eaLnBrk="1" hangingPunct="1">
              <a:buFont typeface="Arial" panose="020B0604020202020204" pitchFamily="34" charset="0"/>
              <a:buChar char="•"/>
            </a:pPr>
            <a:endParaRPr lang="en-US" dirty="0"/>
          </a:p>
          <a:p>
            <a:pPr marL="0" indent="0" eaLnBrk="1" hangingPunct="1">
              <a:buNone/>
            </a:pP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2376498"/>
            <a:ext cx="7715200" cy="3356758"/>
          </a:xfrm>
          <a:prstGeom prst="rect">
            <a:avLst/>
          </a:prstGeom>
        </p:spPr>
      </p:pic>
    </p:spTree>
    <p:extLst>
      <p:ext uri="{BB962C8B-B14F-4D97-AF65-F5344CB8AC3E}">
        <p14:creationId xmlns:p14="http://schemas.microsoft.com/office/powerpoint/2010/main" val="107417478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59</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Integridade de Entidade</a:t>
            </a:r>
          </a:p>
        </p:txBody>
      </p:sp>
      <p:sp>
        <p:nvSpPr>
          <p:cNvPr id="6148" name="Rectangle 3"/>
          <p:cNvSpPr>
            <a:spLocks noGrp="1" noChangeArrowheads="1"/>
          </p:cNvSpPr>
          <p:nvPr>
            <p:ph type="body" idx="4294967295"/>
          </p:nvPr>
        </p:nvSpPr>
        <p:spPr>
          <a:xfrm>
            <a:off x="152400" y="1219200"/>
            <a:ext cx="4563616" cy="5334000"/>
          </a:xfrm>
        </p:spPr>
        <p:txBody>
          <a:bodyPr lIns="90488" tIns="44450" rIns="90488" bIns="44450"/>
          <a:lstStyle/>
          <a:p>
            <a:pPr eaLnBrk="1" hangingPunct="1">
              <a:buFont typeface="Arial" panose="020B0604020202020204" pitchFamily="34" charset="0"/>
              <a:buChar char="•"/>
            </a:pPr>
            <a:r>
              <a:rPr lang="en-US" dirty="0" smtClean="0"/>
              <a:t>Garantia de acesso a todos os dados sem ambiguidade.</a:t>
            </a:r>
          </a:p>
          <a:p>
            <a:pPr eaLnBrk="1" hangingPunct="1">
              <a:buFont typeface="Arial" panose="020B0604020202020204" pitchFamily="34" charset="0"/>
              <a:buChar char="•"/>
            </a:pPr>
            <a:r>
              <a:rPr lang="en-US" dirty="0" smtClean="0"/>
              <a:t>Atributos pertencentes a chave-primária de uma relação não podem ter valor nulo.</a:t>
            </a:r>
          </a:p>
          <a:p>
            <a:pPr eaLnBrk="1" hangingPunct="1">
              <a:buFont typeface="Arial" panose="020B0604020202020204" pitchFamily="34" charset="0"/>
              <a:buChar char="•"/>
            </a:pPr>
            <a:r>
              <a:rPr lang="en-US" dirty="0" smtClean="0"/>
              <a:t>A chave primária representa uma </a:t>
            </a:r>
            <a:r>
              <a:rPr lang="en-US" dirty="0" err="1" smtClean="0"/>
              <a:t>entidade</a:t>
            </a:r>
            <a:r>
              <a:rPr lang="en-US" dirty="0" smtClean="0"/>
              <a:t> na base de dados.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848" y="1522741"/>
            <a:ext cx="1806352" cy="2271383"/>
          </a:xfrm>
          <a:prstGeom prst="rect">
            <a:avLst/>
          </a:prstGeom>
        </p:spPr>
      </p:pic>
    </p:spTree>
    <p:extLst>
      <p:ext uri="{BB962C8B-B14F-4D97-AF65-F5344CB8AC3E}">
        <p14:creationId xmlns:p14="http://schemas.microsoft.com/office/powerpoint/2010/main" val="33025847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a:t>
            </a:fld>
            <a:endParaRPr lang="en-US" dirty="0"/>
          </a:p>
        </p:txBody>
      </p:sp>
      <p:sp>
        <p:nvSpPr>
          <p:cNvPr id="12291" name="Rectangle 2"/>
          <p:cNvSpPr>
            <a:spLocks noGrp="1" noChangeArrowheads="1"/>
          </p:cNvSpPr>
          <p:nvPr>
            <p:ph type="title" idx="4294967295"/>
          </p:nvPr>
        </p:nvSpPr>
        <p:spPr/>
        <p:txBody>
          <a:bodyPr/>
          <a:lstStyle/>
          <a:p>
            <a:pPr eaLnBrk="1" hangingPunct="1"/>
            <a:r>
              <a:rPr lang="en-US" dirty="0" smtClean="0"/>
              <a:t>Um pouco da História</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defRPr/>
            </a:pPr>
            <a:r>
              <a:rPr lang="pt-BR" sz="2400" dirty="0"/>
              <a:t>O primeiro banco de dados teve início nas décadas de 60 e 70 na IBM, com pesquisas em automação de tarefas de escritório</a:t>
            </a:r>
            <a:r>
              <a:rPr lang="pt-BR" sz="2400" dirty="0" smtClean="0"/>
              <a:t>.</a:t>
            </a:r>
          </a:p>
          <a:p>
            <a:pPr marL="0" indent="0" eaLnBrk="1" hangingPunct="1">
              <a:buNone/>
              <a:defRPr/>
            </a:pPr>
            <a:endParaRPr lang="pt-BR" sz="2400" dirty="0"/>
          </a:p>
          <a:p>
            <a:pPr lvl="1" eaLnBrk="1" hangingPunct="1">
              <a:defRPr/>
            </a:pPr>
            <a:r>
              <a:rPr lang="pt-BR" sz="2400" dirty="0">
                <a:cs typeface="Calibri" pitchFamily="34" charset="0"/>
              </a:rPr>
              <a:t>Naquela época, tinha-se que ter muita gente ($$$) para armazenar e indexar os arquivos</a:t>
            </a:r>
            <a:r>
              <a:rPr lang="pt-BR" sz="2400" dirty="0" smtClean="0">
                <a:cs typeface="Calibri" pitchFamily="34" charset="0"/>
              </a:rPr>
              <a:t>.</a:t>
            </a:r>
          </a:p>
          <a:p>
            <a:pPr marL="276225" lvl="1" indent="0" eaLnBrk="1" hangingPunct="1">
              <a:buNone/>
              <a:defRPr/>
            </a:pPr>
            <a:endParaRPr lang="pt-BR" sz="2400" dirty="0">
              <a:cs typeface="Calibri" pitchFamily="34" charset="0"/>
            </a:endParaRPr>
          </a:p>
          <a:p>
            <a:pPr algn="just" eaLnBrk="1" hangingPunct="1">
              <a:lnSpc>
                <a:spcPct val="90000"/>
              </a:lnSpc>
            </a:pPr>
            <a:r>
              <a:rPr lang="pt-BR" sz="2400" dirty="0"/>
              <a:t>Em 1970 um pesquisador da IBM - Ted </a:t>
            </a:r>
            <a:r>
              <a:rPr lang="pt-BR" sz="2400" dirty="0" err="1"/>
              <a:t>Codd</a:t>
            </a:r>
            <a:r>
              <a:rPr lang="pt-BR" sz="2400" dirty="0"/>
              <a:t> publicou o primeiro artigo sobre bancos de dados relacionais. Este artigo tratava sobre uma forma de consultar os dados (em tabelas) por meio de comandos.</a:t>
            </a:r>
          </a:p>
          <a:p>
            <a:pPr algn="just" eaLnBrk="1" hangingPunct="1">
              <a:lnSpc>
                <a:spcPct val="90000"/>
              </a:lnSpc>
            </a:pPr>
            <a:endParaRPr lang="en-US" sz="2400" dirty="0" smtClean="0"/>
          </a:p>
        </p:txBody>
      </p:sp>
    </p:spTree>
    <p:extLst>
      <p:ext uri="{BB962C8B-B14F-4D97-AF65-F5344CB8AC3E}">
        <p14:creationId xmlns:p14="http://schemas.microsoft.com/office/powerpoint/2010/main" val="267744209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60</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Chaves</a:t>
            </a:r>
          </a:p>
        </p:txBody>
      </p:sp>
      <p:sp>
        <p:nvSpPr>
          <p:cNvPr id="5" name="Text Box 9"/>
          <p:cNvSpPr txBox="1">
            <a:spLocks noGrp="1" noChangeArrowheads="1"/>
          </p:cNvSpPr>
          <p:nvPr>
            <p:ph type="body" idx="4294967295"/>
          </p:nvPr>
        </p:nvSpPr>
        <p:spPr bwMode="auto">
          <a:xfrm>
            <a:off x="311150" y="1304925"/>
            <a:ext cx="8375650"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pt-B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pt-BR" dirty="0">
                <a:latin typeface="+mn-lt"/>
              </a:rPr>
              <a:t>Tipos de </a:t>
            </a:r>
            <a:r>
              <a:rPr lang="pt-BR" dirty="0" smtClean="0">
                <a:latin typeface="+mn-lt"/>
              </a:rPr>
              <a:t>chaves :</a:t>
            </a:r>
            <a:endParaRPr lang="pt-BR" dirty="0">
              <a:latin typeface="+mn-lt"/>
            </a:endParaRPr>
          </a:p>
          <a:p>
            <a:pPr marL="0" indent="0">
              <a:buNone/>
            </a:pPr>
            <a:r>
              <a:rPr lang="pt-BR" dirty="0">
                <a:latin typeface="+mn-lt"/>
              </a:rPr>
              <a:t>	</a:t>
            </a:r>
            <a:r>
              <a:rPr lang="pt-BR" dirty="0" smtClean="0">
                <a:latin typeface="+mn-lt"/>
              </a:rPr>
              <a:t>chave </a:t>
            </a:r>
            <a:r>
              <a:rPr lang="pt-BR" dirty="0">
                <a:latin typeface="+mn-lt"/>
              </a:rPr>
              <a:t>estrangeira (FK)</a:t>
            </a:r>
          </a:p>
          <a:p>
            <a:pPr marL="0" indent="0">
              <a:buNone/>
            </a:pPr>
            <a:r>
              <a:rPr lang="pt-BR" dirty="0" smtClean="0">
                <a:latin typeface="+mn-lt"/>
              </a:rPr>
              <a:t>	 </a:t>
            </a:r>
            <a:r>
              <a:rPr lang="pt-BR" dirty="0">
                <a:latin typeface="+mn-lt"/>
              </a:rPr>
              <a:t>atributo(s) de uma relação R1 que estabelece(m) uma </a:t>
            </a:r>
            <a:r>
              <a:rPr lang="pt-BR" dirty="0" smtClean="0">
                <a:latin typeface="+mn-lt"/>
              </a:rPr>
              <a:t>equivalência de </a:t>
            </a:r>
            <a:r>
              <a:rPr lang="pt-BR" dirty="0">
                <a:latin typeface="+mn-lt"/>
              </a:rPr>
              <a:t>valor com a chave primária de uma relação </a:t>
            </a:r>
            <a:r>
              <a:rPr lang="pt-BR" dirty="0" smtClean="0">
                <a:latin typeface="+mn-lt"/>
              </a:rPr>
              <a:t>R2.</a:t>
            </a:r>
            <a:endParaRPr lang="pt-BR" dirty="0">
              <a:latin typeface="+mn-lt"/>
            </a:endParaRPr>
          </a:p>
          <a:p>
            <a:pPr marL="0" indent="0">
              <a:buNone/>
            </a:pPr>
            <a:endParaRPr lang="pt-BR" dirty="0" smtClean="0">
              <a:latin typeface="+mn-lt"/>
            </a:endParaRPr>
          </a:p>
          <a:p>
            <a:pPr marL="0" indent="0">
              <a:buNone/>
            </a:pPr>
            <a:r>
              <a:rPr lang="pt-BR" dirty="0" smtClean="0">
                <a:latin typeface="+mn-lt"/>
              </a:rPr>
              <a:t>• </a:t>
            </a:r>
            <a:r>
              <a:rPr lang="pt-BR" dirty="0">
                <a:latin typeface="+mn-lt"/>
              </a:rPr>
              <a:t>se fk é uma chave estrangeira em R1 que faz referência à </a:t>
            </a:r>
            <a:r>
              <a:rPr lang="pt-BR" dirty="0" smtClean="0">
                <a:latin typeface="+mn-lt"/>
              </a:rPr>
              <a:t>chave primária </a:t>
            </a:r>
            <a:r>
              <a:rPr lang="pt-BR" dirty="0">
                <a:latin typeface="+mn-lt"/>
              </a:rPr>
              <a:t>pk de R2 então:</a:t>
            </a:r>
          </a:p>
          <a:p>
            <a:pPr marL="0" indent="0">
              <a:buNone/>
            </a:pPr>
            <a:endParaRPr lang="pt-BR" dirty="0" smtClean="0">
              <a:latin typeface="+mn-lt"/>
            </a:endParaRPr>
          </a:p>
          <a:p>
            <a:pPr marL="0" indent="0">
              <a:buNone/>
            </a:pPr>
            <a:r>
              <a:rPr lang="pt-BR" dirty="0" smtClean="0">
                <a:latin typeface="+mn-lt"/>
              </a:rPr>
              <a:t>– </a:t>
            </a:r>
            <a:r>
              <a:rPr lang="pt-BR" dirty="0">
                <a:latin typeface="+mn-lt"/>
              </a:rPr>
              <a:t>domínio(fk(R1)) = domínio(pk(R2))</a:t>
            </a:r>
          </a:p>
          <a:p>
            <a:pPr marL="0" indent="0">
              <a:buNone/>
            </a:pPr>
            <a:r>
              <a:rPr lang="pt-BR" dirty="0" smtClean="0">
                <a:latin typeface="+mn-lt"/>
              </a:rPr>
              <a:t>	• </a:t>
            </a:r>
            <a:r>
              <a:rPr lang="pt-BR" dirty="0">
                <a:latin typeface="+mn-lt"/>
              </a:rPr>
              <a:t>R1 e R2 podem ser a mesma relação</a:t>
            </a:r>
          </a:p>
          <a:p>
            <a:pPr marL="0" indent="0">
              <a:buNone/>
            </a:pPr>
            <a:r>
              <a:rPr lang="pt-BR" dirty="0">
                <a:latin typeface="+mn-lt"/>
              </a:rPr>
              <a:t>	</a:t>
            </a:r>
            <a:r>
              <a:rPr lang="pt-BR" dirty="0" smtClean="0">
                <a:latin typeface="+mn-lt"/>
              </a:rPr>
              <a:t>– </a:t>
            </a:r>
            <a:r>
              <a:rPr lang="pt-BR" dirty="0">
                <a:latin typeface="+mn-lt"/>
              </a:rPr>
              <a:t>Exemplos</a:t>
            </a:r>
          </a:p>
          <a:p>
            <a:pPr marL="0" indent="0">
              <a:buNone/>
            </a:pPr>
            <a:r>
              <a:rPr lang="pt-BR" dirty="0" smtClean="0">
                <a:latin typeface="+mn-lt"/>
              </a:rPr>
              <a:t>	» </a:t>
            </a:r>
            <a:r>
              <a:rPr lang="pt-BR" dirty="0">
                <a:latin typeface="+mn-lt"/>
              </a:rPr>
              <a:t>alunos: curso (referência a um código de curso)</a:t>
            </a:r>
          </a:p>
          <a:p>
            <a:pPr marL="0" indent="0">
              <a:buNone/>
            </a:pPr>
            <a:r>
              <a:rPr lang="pt-BR" dirty="0" smtClean="0">
                <a:latin typeface="+mn-lt"/>
              </a:rPr>
              <a:t>	» </a:t>
            </a:r>
            <a:r>
              <a:rPr lang="pt-BR" dirty="0">
                <a:latin typeface="+mn-lt"/>
              </a:rPr>
              <a:t>cursos: código</a:t>
            </a:r>
          </a:p>
          <a:p>
            <a:pPr marL="0" indent="0">
              <a:buNone/>
            </a:pPr>
            <a:endParaRPr lang="pt-BR" altLang="pt-BR" sz="2000" dirty="0">
              <a:latin typeface="+mn-lt"/>
              <a:cs typeface="Times New Roman" panose="02020603050405020304" pitchFamily="18" charset="0"/>
            </a:endParaRPr>
          </a:p>
        </p:txBody>
      </p:sp>
    </p:spTree>
    <p:extLst>
      <p:ext uri="{BB962C8B-B14F-4D97-AF65-F5344CB8AC3E}">
        <p14:creationId xmlns:p14="http://schemas.microsoft.com/office/powerpoint/2010/main" val="8946403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61</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Integridade Referencial</a:t>
            </a:r>
          </a:p>
        </p:txBody>
      </p:sp>
      <p:sp>
        <p:nvSpPr>
          <p:cNvPr id="6148" name="Rectangle 3"/>
          <p:cNvSpPr>
            <a:spLocks noGrp="1" noChangeArrowheads="1"/>
          </p:cNvSpPr>
          <p:nvPr>
            <p:ph type="body" idx="4294967295"/>
          </p:nvPr>
        </p:nvSpPr>
        <p:spPr>
          <a:xfrm>
            <a:off x="152400" y="1219200"/>
            <a:ext cx="4059560" cy="5334000"/>
          </a:xfrm>
        </p:spPr>
        <p:txBody>
          <a:bodyPr lIns="90488" tIns="44450" rIns="90488" bIns="44450"/>
          <a:lstStyle/>
          <a:p>
            <a:pPr eaLnBrk="1" hangingPunct="1">
              <a:buFont typeface="Arial" panose="020B0604020202020204" pitchFamily="34" charset="0"/>
              <a:buChar char="•"/>
            </a:pPr>
            <a:r>
              <a:rPr lang="en-US" dirty="0" smtClean="0"/>
              <a:t>Chave estrangeira (FK).</a:t>
            </a:r>
          </a:p>
          <a:p>
            <a:pPr eaLnBrk="1" hangingPunct="1">
              <a:buFont typeface="Arial" panose="020B0604020202020204" pitchFamily="34" charset="0"/>
              <a:buChar char="•"/>
            </a:pPr>
            <a:r>
              <a:rPr lang="en-US" dirty="0" smtClean="0"/>
              <a:t>Garantia de relacionamentos válidos.</a:t>
            </a:r>
            <a:endParaRPr lang="en-US" dirty="0"/>
          </a:p>
          <a:p>
            <a:pPr eaLnBrk="1" hangingPunct="1">
              <a:buFont typeface="Arial" panose="020B0604020202020204" pitchFamily="34" charset="0"/>
              <a:buChar char="•"/>
            </a:pPr>
            <a:r>
              <a:rPr lang="en-US" dirty="0" smtClean="0"/>
              <a:t>Os valores que aparecem na FK devem aparecer na PK da relação referenciada.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558898"/>
            <a:ext cx="4293047" cy="3958333"/>
          </a:xfrm>
          <a:prstGeom prst="rect">
            <a:avLst/>
          </a:prstGeom>
        </p:spPr>
      </p:pic>
    </p:spTree>
    <p:extLst>
      <p:ext uri="{BB962C8B-B14F-4D97-AF65-F5344CB8AC3E}">
        <p14:creationId xmlns:p14="http://schemas.microsoft.com/office/powerpoint/2010/main" val="394864915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62</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Restrições de Integridade</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2000" dirty="0" smtClean="0"/>
              <a:t>É uma regra que deve ser obedecida em todos os estados válidos da base de dados.</a:t>
            </a:r>
          </a:p>
          <a:p>
            <a:pPr marL="0" indent="0" eaLnBrk="1" hangingPunct="1">
              <a:lnSpc>
                <a:spcPct val="90000"/>
              </a:lnSpc>
              <a:buNone/>
            </a:pPr>
            <a:endParaRPr lang="en-US" sz="2000" dirty="0" smtClean="0"/>
          </a:p>
          <a:p>
            <a:pPr eaLnBrk="1" hangingPunct="1">
              <a:lnSpc>
                <a:spcPct val="90000"/>
              </a:lnSpc>
            </a:pPr>
            <a:r>
              <a:rPr lang="en-US" sz="2000" dirty="0" smtClean="0"/>
              <a:t>Garantem que os dados refletem corretamente a realidade modelada.</a:t>
            </a:r>
          </a:p>
          <a:p>
            <a:pPr eaLnBrk="1" hangingPunct="1">
              <a:lnSpc>
                <a:spcPct val="90000"/>
              </a:lnSpc>
            </a:pPr>
            <a:endParaRPr lang="en-US" sz="2000" dirty="0"/>
          </a:p>
          <a:p>
            <a:pPr eaLnBrk="1" hangingPunct="1">
              <a:lnSpc>
                <a:spcPct val="90000"/>
              </a:lnSpc>
            </a:pPr>
            <a:r>
              <a:rPr lang="en-US" sz="2000" dirty="0" smtClean="0"/>
              <a:t>Domínio, chave primária, valores vazios</a:t>
            </a:r>
          </a:p>
          <a:p>
            <a:pPr marL="0" indent="0" eaLnBrk="1" hangingPunct="1">
              <a:lnSpc>
                <a:spcPct val="90000"/>
              </a:lnSpc>
              <a:buNone/>
            </a:pPr>
            <a:endParaRPr lang="en-US" sz="2000" dirty="0" smtClean="0"/>
          </a:p>
          <a:p>
            <a:pPr eaLnBrk="1" hangingPunct="1">
              <a:lnSpc>
                <a:spcPct val="90000"/>
              </a:lnSpc>
            </a:pPr>
            <a:r>
              <a:rPr lang="en-US" sz="2000" dirty="0" smtClean="0"/>
              <a:t>Integridade de </a:t>
            </a:r>
            <a:r>
              <a:rPr lang="en-US" sz="2000" dirty="0" err="1" smtClean="0"/>
              <a:t>entidade</a:t>
            </a:r>
            <a:r>
              <a:rPr lang="en-US" sz="2000" dirty="0" smtClean="0"/>
              <a:t>.</a:t>
            </a:r>
          </a:p>
          <a:p>
            <a:pPr eaLnBrk="1" hangingPunct="1">
              <a:lnSpc>
                <a:spcPct val="90000"/>
              </a:lnSpc>
            </a:pPr>
            <a:endParaRPr lang="en-US" sz="2000" dirty="0" smtClean="0"/>
          </a:p>
          <a:p>
            <a:pPr eaLnBrk="1" hangingPunct="1">
              <a:lnSpc>
                <a:spcPct val="90000"/>
              </a:lnSpc>
            </a:pPr>
            <a:r>
              <a:rPr lang="en-US" sz="2000" dirty="0" smtClean="0"/>
              <a:t>Integridade Referencial.</a:t>
            </a:r>
          </a:p>
          <a:p>
            <a:pPr eaLnBrk="1" hangingPunct="1">
              <a:lnSpc>
                <a:spcPct val="90000"/>
              </a:lnSpc>
            </a:pPr>
            <a:endParaRPr lang="en-US" sz="2000" dirty="0" smtClean="0"/>
          </a:p>
          <a:p>
            <a:pPr eaLnBrk="1" hangingPunct="1">
              <a:lnSpc>
                <a:spcPct val="90000"/>
              </a:lnSpc>
            </a:pPr>
            <a:r>
              <a:rPr lang="en-US" sz="2000" dirty="0" smtClean="0"/>
              <a:t>Semântica.</a:t>
            </a:r>
          </a:p>
        </p:txBody>
      </p:sp>
    </p:spTree>
    <p:extLst>
      <p:ext uri="{BB962C8B-B14F-4D97-AF65-F5344CB8AC3E}">
        <p14:creationId xmlns:p14="http://schemas.microsoft.com/office/powerpoint/2010/main" val="172855086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63</a:t>
            </a:fld>
            <a:endParaRPr lang="en-US"/>
          </a:p>
        </p:txBody>
      </p:sp>
      <p:sp>
        <p:nvSpPr>
          <p:cNvPr id="6147" name="Rectangle 2"/>
          <p:cNvSpPr>
            <a:spLocks noGrp="1" noChangeArrowheads="1"/>
          </p:cNvSpPr>
          <p:nvPr>
            <p:ph type="title" idx="4294967295"/>
          </p:nvPr>
        </p:nvSpPr>
        <p:spPr>
          <a:xfrm>
            <a:off x="457200" y="0"/>
            <a:ext cx="8153400" cy="1111250"/>
          </a:xfrm>
        </p:spPr>
        <p:txBody>
          <a:bodyPr/>
          <a:lstStyle/>
          <a:p>
            <a:pPr eaLnBrk="1" hangingPunct="1"/>
            <a:r>
              <a:rPr lang="en-US" dirty="0" smtClean="0"/>
              <a:t>Integridade Semântica</a:t>
            </a:r>
          </a:p>
        </p:txBody>
      </p:sp>
      <p:sp>
        <p:nvSpPr>
          <p:cNvPr id="6148" name="Rectangle 3"/>
          <p:cNvSpPr>
            <a:spLocks noGrp="1" noChangeArrowheads="1"/>
          </p:cNvSpPr>
          <p:nvPr>
            <p:ph type="body" idx="4294967295"/>
          </p:nvPr>
        </p:nvSpPr>
        <p:spPr/>
        <p:txBody>
          <a:bodyPr lIns="90488" tIns="44450" rIns="90488" bIns="44450"/>
          <a:lstStyle/>
          <a:p>
            <a:pPr eaLnBrk="1" hangingPunct="1">
              <a:buFont typeface="Arial" panose="020B0604020202020204" pitchFamily="34" charset="0"/>
              <a:buChar char="•"/>
            </a:pPr>
            <a:r>
              <a:rPr lang="en-US" dirty="0" smtClean="0"/>
              <a:t>Especificada através de regras sobre o esquema do banco de dados.</a:t>
            </a:r>
          </a:p>
          <a:p>
            <a:pPr marL="0" indent="0" eaLnBrk="1" hangingPunct="1">
              <a:buNone/>
            </a:pPr>
            <a:endParaRPr lang="en-US" dirty="0" smtClean="0"/>
          </a:p>
          <a:p>
            <a:pPr eaLnBrk="1" hangingPunct="1">
              <a:buFont typeface="Arial" panose="020B0604020202020204" pitchFamily="34" charset="0"/>
              <a:buChar char="•"/>
            </a:pPr>
            <a:r>
              <a:rPr lang="en-US" dirty="0" smtClean="0"/>
              <a:t>Exemplos:</a:t>
            </a:r>
          </a:p>
          <a:p>
            <a:pPr lvl="1" eaLnBrk="1" hangingPunct="1">
              <a:buFontTx/>
              <a:buChar char="-"/>
            </a:pPr>
            <a:r>
              <a:rPr lang="en-US" dirty="0" smtClean="0"/>
              <a:t>O salário de um empregado deve ser menor ou igual ao do </a:t>
            </a:r>
            <a:r>
              <a:rPr lang="en-US" dirty="0" err="1" smtClean="0"/>
              <a:t>seu</a:t>
            </a:r>
            <a:r>
              <a:rPr lang="en-US" dirty="0" smtClean="0"/>
              <a:t> supervisor.</a:t>
            </a:r>
          </a:p>
          <a:p>
            <a:pPr lvl="1" eaLnBrk="1" hangingPunct="1">
              <a:buFontTx/>
              <a:buChar char="-"/>
            </a:pPr>
            <a:r>
              <a:rPr lang="en-US" dirty="0" smtClean="0"/>
              <a:t>O número de horas semanais de um empregado em um projeto não pode ser maior que 50.</a:t>
            </a:r>
          </a:p>
        </p:txBody>
      </p:sp>
    </p:spTree>
    <p:extLst>
      <p:ext uri="{BB962C8B-B14F-4D97-AF65-F5344CB8AC3E}">
        <p14:creationId xmlns:p14="http://schemas.microsoft.com/office/powerpoint/2010/main" val="152341084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64</a:t>
            </a:fld>
            <a:endParaRPr lang="en-US"/>
          </a:p>
        </p:txBody>
      </p:sp>
      <p:sp>
        <p:nvSpPr>
          <p:cNvPr id="12291" name="Rectangle 2"/>
          <p:cNvSpPr>
            <a:spLocks noGrp="1" noChangeArrowheads="1"/>
          </p:cNvSpPr>
          <p:nvPr>
            <p:ph type="title" idx="4294967295"/>
          </p:nvPr>
        </p:nvSpPr>
        <p:spPr/>
        <p:txBody>
          <a:bodyPr/>
          <a:lstStyle/>
          <a:p>
            <a:pPr eaLnBrk="1" hangingPunct="1"/>
            <a:r>
              <a:rPr lang="pt-BR" dirty="0" smtClean="0"/>
              <a:t>Funções de um SGBD - </a:t>
            </a:r>
            <a:r>
              <a:rPr lang="pt-BR" altLang="en-US" dirty="0"/>
              <a:t>Instâncias e </a:t>
            </a:r>
            <a:r>
              <a:rPr lang="pt-BR" altLang="en-US" dirty="0" smtClean="0"/>
              <a:t>Esquemas</a:t>
            </a:r>
            <a:endParaRPr lang="en-US" dirty="0" smtClean="0"/>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r>
              <a:rPr lang="pt-BR" altLang="en-US" dirty="0" smtClean="0"/>
              <a:t>Os </a:t>
            </a:r>
            <a:r>
              <a:rPr lang="pt-BR" altLang="en-US" dirty="0"/>
              <a:t>bancos de dados mudam a medida que informações são inseridas ou </a:t>
            </a:r>
            <a:r>
              <a:rPr lang="pt-BR" altLang="en-US" dirty="0" smtClean="0"/>
              <a:t>apagadas.</a:t>
            </a:r>
            <a:endParaRPr lang="pt-BR" altLang="en-US" dirty="0"/>
          </a:p>
          <a:p>
            <a:pPr lvl="1"/>
            <a:r>
              <a:rPr lang="pt-BR" altLang="en-US" dirty="0"/>
              <a:t>A coleção de informações armazenadas é chamada de </a:t>
            </a:r>
            <a:r>
              <a:rPr lang="pt-BR" altLang="en-US" b="1" i="1" dirty="0"/>
              <a:t>INSTÂNCIA</a:t>
            </a:r>
            <a:r>
              <a:rPr lang="pt-BR" altLang="en-US" dirty="0"/>
              <a:t> do banco de dados (mudam com frequência</a:t>
            </a:r>
            <a:r>
              <a:rPr lang="pt-BR" altLang="en-US" dirty="0" smtClean="0"/>
              <a:t>).</a:t>
            </a:r>
          </a:p>
          <a:p>
            <a:pPr lvl="1" eaLnBrk="1" hangingPunct="1">
              <a:lnSpc>
                <a:spcPct val="90000"/>
              </a:lnSpc>
            </a:pPr>
            <a:r>
              <a:rPr lang="en-US" sz="1800" dirty="0"/>
              <a:t>Instância :</a:t>
            </a:r>
          </a:p>
          <a:p>
            <a:pPr marL="0" indent="0" eaLnBrk="1" hangingPunct="1">
              <a:lnSpc>
                <a:spcPct val="90000"/>
              </a:lnSpc>
              <a:buNone/>
            </a:pPr>
            <a:r>
              <a:rPr lang="en-US" sz="2000" dirty="0"/>
              <a:t>	- Uma determinada ocorrência.</a:t>
            </a:r>
          </a:p>
          <a:p>
            <a:pPr marL="0" indent="0" eaLnBrk="1" hangingPunct="1">
              <a:lnSpc>
                <a:spcPct val="90000"/>
              </a:lnSpc>
              <a:buNone/>
            </a:pPr>
            <a:r>
              <a:rPr lang="en-US" sz="2000" dirty="0"/>
              <a:t>	ex.: (Daniela, 12345, São Diego, 310, 28/06, 1)</a:t>
            </a:r>
          </a:p>
          <a:p>
            <a:pPr marL="276225" lvl="1" indent="0">
              <a:buNone/>
            </a:pPr>
            <a:endParaRPr lang="pt-BR" altLang="en-US" dirty="0"/>
          </a:p>
          <a:p>
            <a:pPr lvl="1"/>
            <a:r>
              <a:rPr lang="pt-BR" altLang="en-US" dirty="0"/>
              <a:t>O projeto geral do banco de dados é chamado </a:t>
            </a:r>
            <a:r>
              <a:rPr lang="pt-BR" altLang="en-US" b="1" i="1" dirty="0"/>
              <a:t>ESQUEMA</a:t>
            </a:r>
            <a:r>
              <a:rPr lang="pt-BR" altLang="en-US" dirty="0"/>
              <a:t> do banco de dados (não mudam com frequência</a:t>
            </a:r>
            <a:r>
              <a:rPr lang="pt-BR" altLang="en-US" dirty="0" smtClean="0"/>
              <a:t>).</a:t>
            </a:r>
          </a:p>
          <a:p>
            <a:pPr lvl="1" eaLnBrk="1" hangingPunct="1">
              <a:lnSpc>
                <a:spcPct val="90000"/>
              </a:lnSpc>
            </a:pPr>
            <a:r>
              <a:rPr lang="en-US" sz="1800" dirty="0"/>
              <a:t>Esquema :</a:t>
            </a:r>
          </a:p>
          <a:p>
            <a:pPr marL="0" indent="0" eaLnBrk="1" hangingPunct="1">
              <a:lnSpc>
                <a:spcPct val="90000"/>
              </a:lnSpc>
              <a:buNone/>
            </a:pPr>
            <a:r>
              <a:rPr lang="en-US" sz="2000" dirty="0"/>
              <a:t>	-  Descrição do Banco de Dados.</a:t>
            </a:r>
          </a:p>
          <a:p>
            <a:pPr marL="0" indent="0" eaLnBrk="1" hangingPunct="1">
              <a:lnSpc>
                <a:spcPct val="90000"/>
              </a:lnSpc>
              <a:buNone/>
            </a:pPr>
            <a:r>
              <a:rPr lang="en-US" sz="2000" dirty="0"/>
              <a:t>	ex.: Aluno( nome, matrícula, endereço, DataNasc, Curso)</a:t>
            </a:r>
          </a:p>
          <a:p>
            <a:pPr marL="0" indent="0" eaLnBrk="1" hangingPunct="1">
              <a:lnSpc>
                <a:spcPct val="90000"/>
              </a:lnSpc>
              <a:buNone/>
            </a:pPr>
            <a:r>
              <a:rPr lang="en-US" sz="2000" dirty="0"/>
              <a:t>	       Curso( código, descrição).</a:t>
            </a:r>
          </a:p>
          <a:p>
            <a:pPr marL="0" indent="0" eaLnBrk="1" hangingPunct="1">
              <a:lnSpc>
                <a:spcPct val="90000"/>
              </a:lnSpc>
              <a:buNone/>
            </a:pPr>
            <a:endParaRPr lang="en-US" sz="2000" dirty="0"/>
          </a:p>
          <a:p>
            <a:pPr lvl="1"/>
            <a:endParaRPr lang="en-US" altLang="en-US" dirty="0"/>
          </a:p>
          <a:p>
            <a:pPr marL="0" indent="0" eaLnBrk="1" hangingPunct="1">
              <a:lnSpc>
                <a:spcPct val="90000"/>
              </a:lnSpc>
              <a:buNone/>
            </a:pPr>
            <a:endParaRPr lang="en-US" sz="2000" dirty="0" smtClean="0"/>
          </a:p>
        </p:txBody>
      </p:sp>
    </p:spTree>
    <p:extLst>
      <p:ext uri="{BB962C8B-B14F-4D97-AF65-F5344CB8AC3E}">
        <p14:creationId xmlns:p14="http://schemas.microsoft.com/office/powerpoint/2010/main" val="325944773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65</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Independência de Dados </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lvl="1" eaLnBrk="1" hangingPunct="1">
              <a:lnSpc>
                <a:spcPct val="90000"/>
              </a:lnSpc>
              <a:buFont typeface="Arial" panose="020B0604020202020204" pitchFamily="34" charset="0"/>
              <a:buChar char="•"/>
            </a:pPr>
            <a:r>
              <a:rPr lang="pt-BR" altLang="en-US" sz="2400" dirty="0"/>
              <a:t>O uso de bancos de dados permite modificar o ESQUEMA dos dados em um nível sem afetar a definição do esquema em um nível mais alto. Isto é chamado de </a:t>
            </a:r>
            <a:r>
              <a:rPr lang="pt-BR" altLang="en-US" sz="2800" dirty="0" smtClean="0"/>
              <a:t>Independência dos Dados.</a:t>
            </a:r>
            <a:endParaRPr lang="pt-BR" altLang="en-US" sz="2800" dirty="0"/>
          </a:p>
          <a:p>
            <a:pPr lvl="1" eaLnBrk="1" hangingPunct="1">
              <a:lnSpc>
                <a:spcPct val="90000"/>
              </a:lnSpc>
              <a:buFont typeface="Arial" panose="020B0604020202020204" pitchFamily="34" charset="0"/>
              <a:buChar char="•"/>
            </a:pPr>
            <a:endParaRPr lang="en-US" sz="1400" dirty="0" smtClean="0"/>
          </a:p>
        </p:txBody>
      </p:sp>
      <p:sp>
        <p:nvSpPr>
          <p:cNvPr id="5" name="AutoShape 8"/>
          <p:cNvSpPr>
            <a:spLocks noChangeArrowheads="1"/>
          </p:cNvSpPr>
          <p:nvPr/>
        </p:nvSpPr>
        <p:spPr bwMode="auto">
          <a:xfrm>
            <a:off x="4164933" y="2897196"/>
            <a:ext cx="2209800" cy="533400"/>
          </a:xfrm>
          <a:prstGeom prst="cloudCallout">
            <a:avLst>
              <a:gd name="adj1" fmla="val -4310"/>
              <a:gd name="adj2" fmla="val 39287"/>
            </a:avLst>
          </a:prstGeom>
          <a:solidFill>
            <a:schemeClr val="accent2"/>
          </a:solidFill>
          <a:ln w="9525">
            <a:solidFill>
              <a:schemeClr val="tx1"/>
            </a:solidFill>
            <a:miter lim="800000"/>
            <a:headEnd/>
            <a:tailEnd/>
          </a:ln>
          <a:effectLs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pPr algn="ctr"/>
            <a:r>
              <a:rPr lang="pt-BR" altLang="en-US" sz="1800" b="1" dirty="0">
                <a:latin typeface="Arial" charset="0"/>
              </a:rPr>
              <a:t>Minimundo</a:t>
            </a:r>
            <a:endParaRPr lang="en-US" altLang="en-US" sz="1800" b="1" dirty="0">
              <a:latin typeface="Arial" charset="0"/>
            </a:endParaRPr>
          </a:p>
        </p:txBody>
      </p:sp>
      <p:sp>
        <p:nvSpPr>
          <p:cNvPr id="6" name="Line 9"/>
          <p:cNvSpPr>
            <a:spLocks noChangeShapeType="1"/>
          </p:cNvSpPr>
          <p:nvPr/>
        </p:nvSpPr>
        <p:spPr bwMode="auto">
          <a:xfrm>
            <a:off x="5250396" y="3663612"/>
            <a:ext cx="1588" cy="190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endParaRPr lang="en-US"/>
          </a:p>
        </p:txBody>
      </p:sp>
      <p:sp>
        <p:nvSpPr>
          <p:cNvPr id="7" name="Text Box 6"/>
          <p:cNvSpPr txBox="1">
            <a:spLocks noChangeArrowheads="1"/>
          </p:cNvSpPr>
          <p:nvPr/>
        </p:nvSpPr>
        <p:spPr bwMode="auto">
          <a:xfrm>
            <a:off x="4222910" y="4062442"/>
            <a:ext cx="2281394" cy="338554"/>
          </a:xfrm>
          <a:prstGeom prst="rect">
            <a:avLst/>
          </a:prstGeom>
          <a:noFill/>
          <a:ln w="9525">
            <a:solidFill>
              <a:srgbClr val="99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r>
              <a:rPr lang="pt-BR" altLang="en-US" sz="2000">
                <a:latin typeface="Arial" charset="0"/>
              </a:rPr>
              <a:t>Projeto Conceitual</a:t>
            </a:r>
            <a:endParaRPr lang="en-US" altLang="en-US" sz="2000">
              <a:latin typeface="Arial" charset="0"/>
            </a:endParaRPr>
          </a:p>
        </p:txBody>
      </p:sp>
      <p:sp>
        <p:nvSpPr>
          <p:cNvPr id="8" name="Line 10"/>
          <p:cNvSpPr>
            <a:spLocks noChangeShapeType="1"/>
          </p:cNvSpPr>
          <p:nvPr/>
        </p:nvSpPr>
        <p:spPr bwMode="auto">
          <a:xfrm>
            <a:off x="5268245" y="4658347"/>
            <a:ext cx="1588" cy="190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endParaRPr lang="en-US"/>
          </a:p>
        </p:txBody>
      </p:sp>
      <p:sp>
        <p:nvSpPr>
          <p:cNvPr id="9" name="Text Box 5"/>
          <p:cNvSpPr txBox="1">
            <a:spLocks noChangeArrowheads="1"/>
          </p:cNvSpPr>
          <p:nvPr/>
        </p:nvSpPr>
        <p:spPr bwMode="auto">
          <a:xfrm>
            <a:off x="4355976" y="5016152"/>
            <a:ext cx="1824538" cy="338554"/>
          </a:xfrm>
          <a:prstGeom prst="rect">
            <a:avLst/>
          </a:prstGeom>
          <a:noFill/>
          <a:ln w="9525">
            <a:solidFill>
              <a:srgbClr val="99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r>
              <a:rPr lang="pt-BR" altLang="en-US" sz="2000">
                <a:latin typeface="Arial" charset="0"/>
              </a:rPr>
              <a:t>Projeto Lógico</a:t>
            </a:r>
            <a:endParaRPr lang="en-US" altLang="en-US" sz="2000">
              <a:latin typeface="Arial" charset="0"/>
            </a:endParaRPr>
          </a:p>
        </p:txBody>
      </p:sp>
      <p:sp>
        <p:nvSpPr>
          <p:cNvPr id="10" name="Text Box 4"/>
          <p:cNvSpPr txBox="1">
            <a:spLocks noChangeArrowheads="1"/>
          </p:cNvSpPr>
          <p:nvPr/>
        </p:nvSpPr>
        <p:spPr bwMode="auto">
          <a:xfrm>
            <a:off x="4372606" y="5997043"/>
            <a:ext cx="1752403" cy="338554"/>
          </a:xfrm>
          <a:prstGeom prst="rect">
            <a:avLst/>
          </a:prstGeom>
          <a:noFill/>
          <a:ln w="9525">
            <a:solidFill>
              <a:srgbClr val="99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r>
              <a:rPr lang="pt-BR" altLang="en-US" sz="2000">
                <a:latin typeface="Arial" charset="0"/>
              </a:rPr>
              <a:t>Projeto Físico</a:t>
            </a:r>
            <a:endParaRPr lang="en-US" altLang="en-US" sz="2000">
              <a:latin typeface="Arial" charset="0"/>
            </a:endParaRPr>
          </a:p>
        </p:txBody>
      </p:sp>
      <p:sp>
        <p:nvSpPr>
          <p:cNvPr id="11" name="Line 10"/>
          <p:cNvSpPr>
            <a:spLocks noChangeShapeType="1"/>
          </p:cNvSpPr>
          <p:nvPr/>
        </p:nvSpPr>
        <p:spPr bwMode="auto">
          <a:xfrm>
            <a:off x="5248808" y="5600899"/>
            <a:ext cx="1588" cy="190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endParaRPr lang="en-US"/>
          </a:p>
        </p:txBody>
      </p:sp>
      <p:sp>
        <p:nvSpPr>
          <p:cNvPr id="12" name="AutoShape 7"/>
          <p:cNvSpPr>
            <a:spLocks noChangeArrowheads="1"/>
          </p:cNvSpPr>
          <p:nvPr/>
        </p:nvSpPr>
        <p:spPr bwMode="auto">
          <a:xfrm>
            <a:off x="2267744" y="4848847"/>
            <a:ext cx="1617663" cy="1230312"/>
          </a:xfrm>
          <a:prstGeom prst="upArrow">
            <a:avLst>
              <a:gd name="adj1" fmla="val 50000"/>
              <a:gd name="adj2" fmla="val 25000"/>
            </a:avLst>
          </a:prstGeom>
          <a:solidFill>
            <a:schemeClr val="accent2"/>
          </a:solidFill>
          <a:ln w="9525">
            <a:solidFill>
              <a:schemeClr val="tx1"/>
            </a:solidFill>
            <a:miter lim="800000"/>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a:lstStyle>
          <a:p>
            <a:pPr algn="ctr"/>
            <a:r>
              <a:rPr lang="pt-BR" altLang="en-US" sz="1400" dirty="0">
                <a:latin typeface="Arial" charset="0"/>
              </a:rPr>
              <a:t>Níveis</a:t>
            </a:r>
          </a:p>
          <a:p>
            <a:pPr algn="ctr"/>
            <a:r>
              <a:rPr lang="pt-BR" altLang="en-US" sz="1400" dirty="0">
                <a:latin typeface="Arial" charset="0"/>
              </a:rPr>
              <a:t>De </a:t>
            </a:r>
          </a:p>
          <a:p>
            <a:pPr algn="ctr"/>
            <a:r>
              <a:rPr lang="pt-BR" altLang="en-US" sz="1400" dirty="0">
                <a:latin typeface="Arial" charset="0"/>
              </a:rPr>
              <a:t>Abstração</a:t>
            </a:r>
            <a:endParaRPr lang="en-US" altLang="en-US" sz="1400" dirty="0">
              <a:latin typeface="Arial" charset="0"/>
            </a:endParaRPr>
          </a:p>
        </p:txBody>
      </p:sp>
      <p:cxnSp>
        <p:nvCxnSpPr>
          <p:cNvPr id="16" name="Straight Arrow Connector 15"/>
          <p:cNvCxnSpPr/>
          <p:nvPr/>
        </p:nvCxnSpPr>
        <p:spPr bwMode="auto">
          <a:xfrm flipH="1">
            <a:off x="6504304" y="5185429"/>
            <a:ext cx="360039" cy="0"/>
          </a:xfrm>
          <a:prstGeom prst="straightConnector1">
            <a:avLst/>
          </a:prstGeom>
          <a:solidFill>
            <a:schemeClr val="accent1"/>
          </a:solidFill>
          <a:ln w="12700" cap="flat" cmpd="sng" algn="ctr">
            <a:solidFill>
              <a:schemeClr val="tx1"/>
            </a:solidFill>
            <a:prstDash val="dash"/>
            <a:round/>
            <a:headEnd type="none" w="med" len="med"/>
            <a:tailEnd type="arrow"/>
          </a:ln>
          <a:effectLst/>
        </p:spPr>
      </p:cxnSp>
      <p:sp>
        <p:nvSpPr>
          <p:cNvPr id="19" name="TextBox 18"/>
          <p:cNvSpPr txBox="1"/>
          <p:nvPr/>
        </p:nvSpPr>
        <p:spPr>
          <a:xfrm>
            <a:off x="7100089" y="5002730"/>
            <a:ext cx="1268711" cy="590931"/>
          </a:xfrm>
          <a:prstGeom prst="rect">
            <a:avLst/>
          </a:prstGeom>
          <a:noFill/>
        </p:spPr>
        <p:txBody>
          <a:bodyPr wrap="square" rtlCol="0">
            <a:spAutoFit/>
          </a:bodyPr>
          <a:lstStyle/>
          <a:p>
            <a:r>
              <a:rPr lang="pt-BR" sz="1800" dirty="0" smtClean="0">
                <a:latin typeface="+mn-lt"/>
              </a:rPr>
              <a:t>Esquem</a:t>
            </a:r>
            <a:r>
              <a:rPr lang="en-US" sz="1800" dirty="0" smtClean="0">
                <a:latin typeface="+mn-lt"/>
              </a:rPr>
              <a:t>a</a:t>
            </a:r>
          </a:p>
          <a:p>
            <a:endParaRPr lang="pt-BR" sz="1800" dirty="0" smtClean="0">
              <a:latin typeface="+mn-lt"/>
            </a:endParaRPr>
          </a:p>
        </p:txBody>
      </p:sp>
      <p:cxnSp>
        <p:nvCxnSpPr>
          <p:cNvPr id="23" name="Straight Arrow Connector 22"/>
          <p:cNvCxnSpPr/>
          <p:nvPr/>
        </p:nvCxnSpPr>
        <p:spPr bwMode="auto">
          <a:xfrm flipH="1">
            <a:off x="6373145" y="6166320"/>
            <a:ext cx="360039" cy="0"/>
          </a:xfrm>
          <a:prstGeom prst="straightConnector1">
            <a:avLst/>
          </a:prstGeom>
          <a:solidFill>
            <a:schemeClr val="accent1"/>
          </a:solidFill>
          <a:ln w="12700" cap="flat" cmpd="sng" algn="ctr">
            <a:solidFill>
              <a:schemeClr val="tx1"/>
            </a:solidFill>
            <a:prstDash val="dash"/>
            <a:round/>
            <a:headEnd type="none" w="med" len="med"/>
            <a:tailEnd type="arrow"/>
          </a:ln>
          <a:effectLst/>
        </p:spPr>
      </p:cxnSp>
      <p:sp>
        <p:nvSpPr>
          <p:cNvPr id="20" name="TextBox 19"/>
          <p:cNvSpPr txBox="1"/>
          <p:nvPr/>
        </p:nvSpPr>
        <p:spPr>
          <a:xfrm>
            <a:off x="6855465" y="6099275"/>
            <a:ext cx="1727248" cy="338554"/>
          </a:xfrm>
          <a:prstGeom prst="rect">
            <a:avLst/>
          </a:prstGeom>
          <a:noFill/>
        </p:spPr>
        <p:txBody>
          <a:bodyPr wrap="square" rtlCol="0">
            <a:spAutoFit/>
          </a:bodyPr>
          <a:lstStyle/>
          <a:p>
            <a:r>
              <a:rPr lang="pt-BR" sz="2000" dirty="0" smtClean="0">
                <a:latin typeface="+mn-lt"/>
              </a:rPr>
              <a:t>Instâncias</a:t>
            </a:r>
            <a:endParaRPr lang="en-US" sz="2000" dirty="0">
              <a:latin typeface="+mn-lt"/>
            </a:endParaRPr>
          </a:p>
        </p:txBody>
      </p:sp>
    </p:spTree>
    <p:extLst>
      <p:ext uri="{BB962C8B-B14F-4D97-AF65-F5344CB8AC3E}">
        <p14:creationId xmlns:p14="http://schemas.microsoft.com/office/powerpoint/2010/main" val="252703693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31E5B87-245A-4BDF-B79B-17AB2E4DA7A4}" type="slidenum">
              <a:rPr lang="en-US"/>
              <a:pPr algn="r" eaLnBrk="0" hangingPunct="0">
                <a:spcBef>
                  <a:spcPct val="0"/>
                </a:spcBef>
                <a:buClrTx/>
              </a:pPr>
              <a:t>66</a:t>
            </a:fld>
            <a:endParaRPr lang="en-US" dirty="0"/>
          </a:p>
        </p:txBody>
      </p:sp>
      <p:sp>
        <p:nvSpPr>
          <p:cNvPr id="16387" name="Rectangle 2"/>
          <p:cNvSpPr>
            <a:spLocks noGrp="1" noChangeArrowheads="1"/>
          </p:cNvSpPr>
          <p:nvPr>
            <p:ph type="title" idx="4294967295"/>
          </p:nvPr>
        </p:nvSpPr>
        <p:spPr/>
        <p:txBody>
          <a:bodyPr/>
          <a:lstStyle/>
          <a:p>
            <a:pPr eaLnBrk="1" hangingPunct="1"/>
            <a:r>
              <a:rPr lang="en-US" dirty="0"/>
              <a:t>Independência de Dados </a:t>
            </a:r>
            <a:endParaRPr lang="en-US" dirty="0" smtClean="0"/>
          </a:p>
        </p:txBody>
      </p:sp>
      <p:sp>
        <p:nvSpPr>
          <p:cNvPr id="16388" name="Rectangle 3"/>
          <p:cNvSpPr>
            <a:spLocks noGrp="1" noChangeArrowheads="1"/>
          </p:cNvSpPr>
          <p:nvPr>
            <p:ph type="body" idx="4294967295"/>
          </p:nvPr>
        </p:nvSpPr>
        <p:spPr>
          <a:xfrm>
            <a:off x="152400" y="1219200"/>
            <a:ext cx="8458200" cy="5450160"/>
          </a:xfrm>
        </p:spPr>
        <p:txBody>
          <a:bodyPr lIns="90488" tIns="44450" rIns="90488" bIns="44450"/>
          <a:lstStyle/>
          <a:p>
            <a:pPr>
              <a:lnSpc>
                <a:spcPct val="90000"/>
              </a:lnSpc>
            </a:pPr>
            <a:r>
              <a:rPr lang="pt-BR" altLang="en-US" sz="1800" dirty="0"/>
              <a:t>Existem 2 tipos de Independência</a:t>
            </a:r>
          </a:p>
          <a:p>
            <a:pPr lvl="1">
              <a:lnSpc>
                <a:spcPct val="90000"/>
              </a:lnSpc>
            </a:pPr>
            <a:r>
              <a:rPr lang="pt-BR" altLang="en-US" sz="1800" b="1" i="1" dirty="0"/>
              <a:t>Independência física de dados: </a:t>
            </a:r>
            <a:r>
              <a:rPr lang="pt-BR" altLang="en-US" sz="1800" dirty="0"/>
              <a:t>habilidade de modificar  o </a:t>
            </a:r>
            <a:r>
              <a:rPr lang="pt-BR" altLang="en-US" sz="1800" b="1" dirty="0"/>
              <a:t>esquema físico</a:t>
            </a:r>
            <a:r>
              <a:rPr lang="pt-BR" altLang="en-US" sz="1800" dirty="0"/>
              <a:t> sem a necessidade de reescrever os programa </a:t>
            </a:r>
            <a:r>
              <a:rPr lang="pt-BR" altLang="en-US" sz="1800" dirty="0" smtClean="0"/>
              <a:t>aplicativos.</a:t>
            </a:r>
          </a:p>
          <a:p>
            <a:pPr marL="276225" lvl="1" indent="0">
              <a:lnSpc>
                <a:spcPct val="90000"/>
              </a:lnSpc>
              <a:buNone/>
            </a:pPr>
            <a:endParaRPr lang="pt-BR" altLang="en-US" sz="1800" dirty="0"/>
          </a:p>
          <a:p>
            <a:pPr lvl="2">
              <a:lnSpc>
                <a:spcPct val="90000"/>
              </a:lnSpc>
            </a:pPr>
            <a:r>
              <a:rPr lang="pt-BR" altLang="en-US" dirty="0"/>
              <a:t>Estas modificações são necessárias para melhorar o </a:t>
            </a:r>
            <a:r>
              <a:rPr lang="pt-BR" altLang="en-US" dirty="0" smtClean="0"/>
              <a:t>desempenho.</a:t>
            </a:r>
          </a:p>
          <a:p>
            <a:pPr marL="552450" lvl="2" indent="0">
              <a:lnSpc>
                <a:spcPct val="90000"/>
              </a:lnSpc>
              <a:buNone/>
            </a:pPr>
            <a:endParaRPr lang="pt-BR" altLang="en-US" dirty="0"/>
          </a:p>
          <a:p>
            <a:pPr lvl="1">
              <a:lnSpc>
                <a:spcPct val="90000"/>
              </a:lnSpc>
            </a:pPr>
            <a:r>
              <a:rPr lang="pt-BR" altLang="en-US" sz="1800" b="1" i="1" dirty="0"/>
              <a:t>Independência lógica de dados: </a:t>
            </a:r>
            <a:r>
              <a:rPr lang="pt-BR" altLang="en-US" sz="1800" dirty="0"/>
              <a:t>habilidade de modificar o </a:t>
            </a:r>
            <a:r>
              <a:rPr lang="pt-BR" altLang="en-US" sz="1800" b="1" dirty="0"/>
              <a:t>esquema conceitual</a:t>
            </a:r>
            <a:r>
              <a:rPr lang="pt-BR" altLang="en-US" sz="1800" dirty="0"/>
              <a:t> sem a necessidade de reescrever os programas </a:t>
            </a:r>
            <a:r>
              <a:rPr lang="pt-BR" altLang="en-US" sz="1800" dirty="0" smtClean="0"/>
              <a:t>aplicativos.</a:t>
            </a:r>
          </a:p>
          <a:p>
            <a:pPr marL="276225" lvl="1" indent="0">
              <a:lnSpc>
                <a:spcPct val="90000"/>
              </a:lnSpc>
              <a:buNone/>
            </a:pPr>
            <a:endParaRPr lang="pt-BR" altLang="en-US" sz="1800" dirty="0"/>
          </a:p>
          <a:p>
            <a:pPr lvl="2">
              <a:lnSpc>
                <a:spcPct val="90000"/>
              </a:lnSpc>
            </a:pPr>
            <a:r>
              <a:rPr lang="pt-BR" altLang="en-US" dirty="0"/>
              <a:t>Estas modificações são necessárias quando a estrutura lógica é alterada. </a:t>
            </a:r>
          </a:p>
          <a:p>
            <a:pPr lvl="3">
              <a:lnSpc>
                <a:spcPct val="90000"/>
              </a:lnSpc>
            </a:pPr>
            <a:r>
              <a:rPr lang="pt-BR" altLang="en-US" sz="1800" dirty="0"/>
              <a:t>Exemplo: adição de um novo </a:t>
            </a:r>
            <a:r>
              <a:rPr lang="pt-BR" altLang="en-US" sz="1800" dirty="0" smtClean="0"/>
              <a:t>atributo.</a:t>
            </a:r>
          </a:p>
          <a:p>
            <a:pPr lvl="3">
              <a:lnSpc>
                <a:spcPct val="90000"/>
              </a:lnSpc>
            </a:pPr>
            <a:endParaRPr lang="pt-BR" altLang="en-US" sz="1800" dirty="0"/>
          </a:p>
          <a:p>
            <a:pPr marL="809625" lvl="3" indent="0">
              <a:lnSpc>
                <a:spcPct val="90000"/>
              </a:lnSpc>
              <a:buNone/>
            </a:pPr>
            <a:endParaRPr lang="pt-BR" altLang="en-US" sz="1800" dirty="0"/>
          </a:p>
          <a:p>
            <a:pPr eaLnBrk="1" hangingPunct="1"/>
            <a:r>
              <a:rPr lang="pt-BR" altLang="en-US" sz="1800" dirty="0"/>
              <a:t>A independência lógica dos dados é mais difícil de ser alcançada do que a independência física, pois os programas são bastante dependentes da estrutura lógica dos dados que eles acessam.</a:t>
            </a:r>
            <a:endParaRPr lang="en-US" altLang="en-US" sz="1800" b="1" i="1" dirty="0"/>
          </a:p>
          <a:p>
            <a:pPr marL="0" indent="0" eaLnBrk="1" hangingPunct="1">
              <a:buNone/>
            </a:pPr>
            <a:endParaRPr lang="en-US" sz="2000" dirty="0"/>
          </a:p>
          <a:p>
            <a:pPr marL="0" indent="0" eaLnBrk="1" hangingPunct="1">
              <a:buNone/>
            </a:pPr>
            <a:endParaRPr lang="en-US" sz="2000" dirty="0"/>
          </a:p>
        </p:txBody>
      </p:sp>
    </p:spTree>
    <p:extLst>
      <p:ext uri="{BB962C8B-B14F-4D97-AF65-F5344CB8AC3E}">
        <p14:creationId xmlns:p14="http://schemas.microsoft.com/office/powerpoint/2010/main" val="213998781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31E5B87-245A-4BDF-B79B-17AB2E4DA7A4}" type="slidenum">
              <a:rPr lang="en-US"/>
              <a:pPr algn="r" eaLnBrk="0" hangingPunct="0">
                <a:spcBef>
                  <a:spcPct val="0"/>
                </a:spcBef>
                <a:buClrTx/>
              </a:pPr>
              <a:t>67</a:t>
            </a:fld>
            <a:endParaRPr lang="en-US" dirty="0"/>
          </a:p>
        </p:txBody>
      </p:sp>
      <p:sp>
        <p:nvSpPr>
          <p:cNvPr id="16387" name="Rectangle 2"/>
          <p:cNvSpPr>
            <a:spLocks noGrp="1" noChangeArrowheads="1"/>
          </p:cNvSpPr>
          <p:nvPr>
            <p:ph type="title" idx="4294967295"/>
          </p:nvPr>
        </p:nvSpPr>
        <p:spPr/>
        <p:txBody>
          <a:bodyPr/>
          <a:lstStyle/>
          <a:p>
            <a:pPr eaLnBrk="1" hangingPunct="1"/>
            <a:r>
              <a:rPr lang="en-US" dirty="0" smtClean="0"/>
              <a:t>Linguagem de Banco de Dados</a:t>
            </a:r>
          </a:p>
        </p:txBody>
      </p:sp>
      <p:sp>
        <p:nvSpPr>
          <p:cNvPr id="16388" name="Rectangle 3"/>
          <p:cNvSpPr>
            <a:spLocks noGrp="1" noChangeArrowheads="1"/>
          </p:cNvSpPr>
          <p:nvPr>
            <p:ph type="body" idx="4294967295"/>
          </p:nvPr>
        </p:nvSpPr>
        <p:spPr>
          <a:xfrm>
            <a:off x="152400" y="1219200"/>
            <a:ext cx="8458200" cy="5450160"/>
          </a:xfrm>
        </p:spPr>
        <p:txBody>
          <a:bodyPr lIns="90488" tIns="44450" rIns="90488" bIns="44450"/>
          <a:lstStyle/>
          <a:p>
            <a:pPr marL="0" indent="0" eaLnBrk="1" hangingPunct="1">
              <a:buNone/>
            </a:pPr>
            <a:r>
              <a:rPr lang="en-US" b="1" dirty="0" smtClean="0"/>
              <a:t> - Finalidade</a:t>
            </a:r>
            <a:r>
              <a:rPr lang="en-US" b="1" dirty="0"/>
              <a:t>: </a:t>
            </a:r>
          </a:p>
          <a:p>
            <a:pPr eaLnBrk="1" hangingPunct="1"/>
            <a:r>
              <a:rPr lang="en-US" sz="2000" dirty="0"/>
              <a:t>Garantir a especificação do esquema de um banco de dados.</a:t>
            </a:r>
          </a:p>
          <a:p>
            <a:pPr eaLnBrk="1" hangingPunct="1"/>
            <a:r>
              <a:rPr lang="en-US" sz="2000" dirty="0"/>
              <a:t>Permitir consultas e atualizações sobre o banco de dados</a:t>
            </a:r>
            <a:r>
              <a:rPr lang="en-US" sz="2000" dirty="0" smtClean="0"/>
              <a:t>.</a:t>
            </a:r>
          </a:p>
          <a:p>
            <a:pPr eaLnBrk="1" hangingPunct="1"/>
            <a:r>
              <a:rPr lang="pt-BR" sz="2000" b="1" dirty="0" smtClean="0"/>
              <a:t>SQL </a:t>
            </a:r>
            <a:r>
              <a:rPr lang="pt-BR" sz="2000" b="1" dirty="0"/>
              <a:t>(Structured Query Language)</a:t>
            </a:r>
          </a:p>
          <a:p>
            <a:pPr marL="0" indent="0" eaLnBrk="1" hangingPunct="1">
              <a:buNone/>
            </a:pPr>
            <a:r>
              <a:rPr lang="pt-BR" sz="2000" dirty="0"/>
              <a:t>• Linguagem Estruturada de Consulta</a:t>
            </a:r>
          </a:p>
          <a:p>
            <a:pPr marL="0" indent="0" eaLnBrk="1" hangingPunct="1">
              <a:buNone/>
            </a:pPr>
            <a:r>
              <a:rPr lang="pt-BR" sz="2000" dirty="0"/>
              <a:t>• </a:t>
            </a:r>
            <a:r>
              <a:rPr lang="pt-BR" sz="2000" b="1" dirty="0"/>
              <a:t>Formada pelo conjunto das linguagens:</a:t>
            </a:r>
          </a:p>
          <a:p>
            <a:pPr marL="0" indent="0" eaLnBrk="1" hangingPunct="1">
              <a:buNone/>
            </a:pPr>
            <a:r>
              <a:rPr lang="pt-BR" sz="2000" dirty="0"/>
              <a:t>• DDL (Data Definition Language): Linguagem de Definição de Dados </a:t>
            </a:r>
          </a:p>
          <a:p>
            <a:pPr marL="0" indent="0" eaLnBrk="1" hangingPunct="1">
              <a:buNone/>
            </a:pPr>
            <a:r>
              <a:rPr lang="pt-BR" sz="2000" dirty="0"/>
              <a:t>• DML (Data Manipulation Language): Linguagem de Manipulação de Dados</a:t>
            </a:r>
          </a:p>
          <a:p>
            <a:pPr marL="0" indent="0" eaLnBrk="1" hangingPunct="1">
              <a:buNone/>
            </a:pPr>
            <a:r>
              <a:rPr lang="pt-BR" sz="2000" dirty="0"/>
              <a:t>• DQL (Data Query Language): Linguagem de Consulta de Dados</a:t>
            </a:r>
          </a:p>
          <a:p>
            <a:pPr marL="0" indent="0" eaLnBrk="1" hangingPunct="1">
              <a:buNone/>
            </a:pPr>
            <a:r>
              <a:rPr lang="pt-BR" sz="2000" dirty="0"/>
              <a:t>• DCL (Data Control Language): Linguagem de Controle de Dados</a:t>
            </a:r>
          </a:p>
          <a:p>
            <a:pPr marL="0" indent="0" eaLnBrk="1" hangingPunct="1">
              <a:buNone/>
            </a:pPr>
            <a:r>
              <a:rPr lang="pt-BR" sz="2000" dirty="0"/>
              <a:t>• DTL (Data Transaction Language): Linguagem de Transação de Dados</a:t>
            </a:r>
            <a:endParaRPr lang="en-US" sz="2000" dirty="0"/>
          </a:p>
        </p:txBody>
      </p:sp>
    </p:spTree>
    <p:extLst>
      <p:ext uri="{BB962C8B-B14F-4D97-AF65-F5344CB8AC3E}">
        <p14:creationId xmlns:p14="http://schemas.microsoft.com/office/powerpoint/2010/main" val="108682471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705713B-9847-47A9-AD12-9DD56FED3BD9}" type="slidenum">
              <a:rPr lang="en-US"/>
              <a:pPr algn="r" eaLnBrk="0" hangingPunct="0">
                <a:spcBef>
                  <a:spcPct val="0"/>
                </a:spcBef>
                <a:buClrTx/>
              </a:pPr>
              <a:t>68</a:t>
            </a:fld>
            <a:endParaRPr lang="en-US" dirty="0"/>
          </a:p>
        </p:txBody>
      </p:sp>
      <p:sp>
        <p:nvSpPr>
          <p:cNvPr id="15363" name="Rectangle 2"/>
          <p:cNvSpPr>
            <a:spLocks noGrp="1" noChangeArrowheads="1"/>
          </p:cNvSpPr>
          <p:nvPr>
            <p:ph type="title" idx="4294967295"/>
          </p:nvPr>
        </p:nvSpPr>
        <p:spPr/>
        <p:txBody>
          <a:bodyPr/>
          <a:lstStyle/>
          <a:p>
            <a:pPr eaLnBrk="1" hangingPunct="1"/>
            <a:r>
              <a:rPr lang="en-US" dirty="0" smtClean="0"/>
              <a:t>Linguagem de Banco de Dados</a:t>
            </a:r>
          </a:p>
        </p:txBody>
      </p:sp>
      <p:sp>
        <p:nvSpPr>
          <p:cNvPr id="15364" name="Rectangle 3"/>
          <p:cNvSpPr>
            <a:spLocks noGrp="1" noChangeArrowheads="1"/>
          </p:cNvSpPr>
          <p:nvPr>
            <p:ph type="body" idx="4294967295"/>
          </p:nvPr>
        </p:nvSpPr>
        <p:spPr/>
        <p:txBody>
          <a:bodyPr lIns="90488" tIns="44450" rIns="90488" bIns="44450"/>
          <a:lstStyle/>
          <a:p>
            <a:pPr eaLnBrk="1" hangingPunct="1"/>
            <a:r>
              <a:rPr lang="en-US" b="1" dirty="0" smtClean="0"/>
              <a:t>DDL – Data Definition Language:</a:t>
            </a:r>
          </a:p>
          <a:p>
            <a:pPr eaLnBrk="1" hangingPunct="1"/>
            <a:r>
              <a:rPr lang="en-US" dirty="0" smtClean="0"/>
              <a:t>Utilizada para especificar o esquema de um Banco de Dados.</a:t>
            </a:r>
          </a:p>
          <a:p>
            <a:pPr eaLnBrk="1" hangingPunct="1"/>
            <a:r>
              <a:rPr lang="en-US" dirty="0" smtClean="0"/>
              <a:t>Expressões da DDL:</a:t>
            </a:r>
          </a:p>
          <a:p>
            <a:pPr eaLnBrk="1" hangingPunct="1"/>
            <a:r>
              <a:rPr lang="en-US" dirty="0" smtClean="0"/>
              <a:t>Interpretadas (compilados) gerando a </a:t>
            </a:r>
            <a:r>
              <a:rPr lang="en-US" smtClean="0"/>
              <a:t>especificação</a:t>
            </a:r>
            <a:r>
              <a:rPr lang="en-US" dirty="0" smtClean="0"/>
              <a:t> de um </a:t>
            </a:r>
            <a:r>
              <a:rPr lang="en-US" dirty="0" err="1" smtClean="0"/>
              <a:t>conjunto</a:t>
            </a:r>
            <a:r>
              <a:rPr lang="en-US" dirty="0" smtClean="0"/>
              <a:t> de tabelas.</a:t>
            </a:r>
          </a:p>
          <a:p>
            <a:pPr eaLnBrk="1" hangingPunct="1"/>
            <a:r>
              <a:rPr lang="en-US" dirty="0" smtClean="0"/>
              <a:t>A especificação das Tabelas é armazenada no catálogo do banco de dados.</a:t>
            </a:r>
          </a:p>
          <a:p>
            <a:pPr marL="0" indent="0" eaLnBrk="1" hangingPunct="1">
              <a:buNone/>
            </a:pPr>
            <a:endParaRPr lang="en-US" dirty="0" smtClean="0"/>
          </a:p>
          <a:p>
            <a:pPr eaLnBrk="1" hangingPunct="1"/>
            <a:r>
              <a:rPr lang="pt-BR" sz="2000" dirty="0" smtClean="0"/>
              <a:t>CREATE: Cria uma estrutura</a:t>
            </a:r>
          </a:p>
          <a:p>
            <a:pPr marL="0" indent="0" eaLnBrk="1" hangingPunct="1">
              <a:buNone/>
            </a:pPr>
            <a:r>
              <a:rPr lang="pt-BR" sz="2000" dirty="0" smtClean="0"/>
              <a:t>•  ALTER: Altera uma estrutura</a:t>
            </a:r>
          </a:p>
          <a:p>
            <a:pPr marL="0" indent="0" eaLnBrk="1" hangingPunct="1">
              <a:buNone/>
            </a:pPr>
            <a:r>
              <a:rPr lang="pt-BR" sz="2000" dirty="0" smtClean="0"/>
              <a:t>•  DROP: Exclui uma estrutura</a:t>
            </a:r>
          </a:p>
          <a:p>
            <a:pPr eaLnBrk="1" hangingPunct="1"/>
            <a:endParaRPr lang="en-US" dirty="0" smtClean="0"/>
          </a:p>
          <a:p>
            <a:pPr eaLnBrk="1" hangingPunct="1"/>
            <a:endParaRPr lang="en-US" b="1" dirty="0" smtClean="0"/>
          </a:p>
          <a:p>
            <a:pPr marL="0" indent="0" eaLnBrk="1" hangingPunct="1">
              <a:buNone/>
            </a:pPr>
            <a:endParaRPr lang="en-US" b="1" dirty="0"/>
          </a:p>
          <a:p>
            <a:pPr marL="0" indent="0" eaLnBrk="1" hangingPunct="1">
              <a:buNone/>
            </a:pPr>
            <a:endParaRPr lang="en-US" b="1" dirty="0" smtClean="0"/>
          </a:p>
          <a:p>
            <a:pPr eaLnBrk="1" hangingPunct="1"/>
            <a:endParaRPr lang="en-US" b="1" dirty="0"/>
          </a:p>
          <a:p>
            <a:pPr eaLnBrk="1" hangingPunct="1"/>
            <a:endParaRPr lang="en-US"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31E5B87-245A-4BDF-B79B-17AB2E4DA7A4}" type="slidenum">
              <a:rPr lang="en-US"/>
              <a:pPr algn="r" eaLnBrk="0" hangingPunct="0">
                <a:spcBef>
                  <a:spcPct val="0"/>
                </a:spcBef>
                <a:buClrTx/>
              </a:pPr>
              <a:t>69</a:t>
            </a:fld>
            <a:endParaRPr lang="en-US"/>
          </a:p>
        </p:txBody>
      </p:sp>
      <p:sp>
        <p:nvSpPr>
          <p:cNvPr id="16387" name="Rectangle 2"/>
          <p:cNvSpPr>
            <a:spLocks noGrp="1" noChangeArrowheads="1"/>
          </p:cNvSpPr>
          <p:nvPr>
            <p:ph type="title" idx="4294967295"/>
          </p:nvPr>
        </p:nvSpPr>
        <p:spPr/>
        <p:txBody>
          <a:bodyPr/>
          <a:lstStyle/>
          <a:p>
            <a:pPr eaLnBrk="1" hangingPunct="1"/>
            <a:r>
              <a:rPr lang="en-US" dirty="0" smtClean="0"/>
              <a:t>Linguagem </a:t>
            </a:r>
            <a:r>
              <a:rPr lang="en-US" smtClean="0"/>
              <a:t>de Banco </a:t>
            </a:r>
            <a:r>
              <a:rPr lang="en-US" dirty="0" smtClean="0"/>
              <a:t>de Dados</a:t>
            </a:r>
          </a:p>
        </p:txBody>
      </p:sp>
      <p:sp>
        <p:nvSpPr>
          <p:cNvPr id="16388" name="Rectangle 3"/>
          <p:cNvSpPr>
            <a:spLocks noGrp="1" noChangeArrowheads="1"/>
          </p:cNvSpPr>
          <p:nvPr>
            <p:ph type="body" idx="4294967295"/>
          </p:nvPr>
        </p:nvSpPr>
        <p:spPr/>
        <p:txBody>
          <a:bodyPr lIns="90488" tIns="44450" rIns="90488" bIns="44450"/>
          <a:lstStyle/>
          <a:p>
            <a:pPr marL="0" indent="0" eaLnBrk="1" hangingPunct="1">
              <a:buNone/>
            </a:pPr>
            <a:endParaRPr lang="en-US" dirty="0"/>
          </a:p>
          <a:p>
            <a:pPr marL="0" indent="0" eaLnBrk="1" hangingPunct="1">
              <a:buNone/>
            </a:pPr>
            <a:r>
              <a:rPr lang="en-US" dirty="0"/>
              <a:t>	</a:t>
            </a:r>
            <a:r>
              <a:rPr lang="en-US" dirty="0" smtClean="0"/>
              <a:t>Exemplo (SQL):</a:t>
            </a:r>
          </a:p>
          <a:p>
            <a:pPr marL="0" indent="0" eaLnBrk="1" hangingPunct="1">
              <a:buNone/>
            </a:pPr>
            <a:r>
              <a:rPr lang="en-US" dirty="0"/>
              <a:t>	</a:t>
            </a:r>
            <a:r>
              <a:rPr lang="en-US" dirty="0" smtClean="0"/>
              <a:t>create table </a:t>
            </a:r>
            <a:r>
              <a:rPr lang="en-US" b="1" dirty="0" err="1" smtClean="0"/>
              <a:t>Empregado</a:t>
            </a:r>
            <a:r>
              <a:rPr lang="en-US" dirty="0" smtClean="0"/>
              <a:t>( </a:t>
            </a:r>
            <a:r>
              <a:rPr lang="en-US" dirty="0" err="1" smtClean="0"/>
              <a:t>matr</a:t>
            </a:r>
            <a:r>
              <a:rPr lang="en-US" dirty="0" smtClean="0"/>
              <a:t> </a:t>
            </a:r>
            <a:r>
              <a:rPr lang="en-US" dirty="0" smtClean="0"/>
              <a:t>integer not null, </a:t>
            </a:r>
          </a:p>
          <a:p>
            <a:pPr marL="0" indent="0" eaLnBrk="1" hangingPunct="1">
              <a:buNone/>
            </a:pPr>
            <a:r>
              <a:rPr lang="en-US" b="1" dirty="0"/>
              <a:t>	</a:t>
            </a:r>
            <a:r>
              <a:rPr lang="en-US" b="1" dirty="0" smtClean="0"/>
              <a:t>	</a:t>
            </a:r>
            <a:r>
              <a:rPr lang="en-US" b="1" dirty="0" smtClean="0"/>
              <a:t>		       </a:t>
            </a:r>
            <a:r>
              <a:rPr lang="en-US" dirty="0" err="1" smtClean="0"/>
              <a:t>nome</a:t>
            </a:r>
            <a:r>
              <a:rPr lang="en-US" dirty="0" smtClean="0"/>
              <a:t> </a:t>
            </a:r>
            <a:r>
              <a:rPr lang="en-US" dirty="0" smtClean="0"/>
              <a:t>varchar(35),</a:t>
            </a:r>
          </a:p>
          <a:p>
            <a:pPr marL="0" indent="0" eaLnBrk="1" hangingPunct="1">
              <a:buNone/>
            </a:pPr>
            <a:r>
              <a:rPr lang="en-US" b="1" dirty="0"/>
              <a:t>	</a:t>
            </a:r>
            <a:r>
              <a:rPr lang="en-US" b="1" dirty="0" smtClean="0"/>
              <a:t>	</a:t>
            </a:r>
            <a:r>
              <a:rPr lang="en-US" b="1" dirty="0" smtClean="0"/>
              <a:t>		       </a:t>
            </a:r>
            <a:r>
              <a:rPr lang="en-US" dirty="0" err="1" smtClean="0"/>
              <a:t>salario</a:t>
            </a:r>
            <a:r>
              <a:rPr lang="en-US" dirty="0" smtClean="0"/>
              <a:t> </a:t>
            </a:r>
            <a:r>
              <a:rPr lang="en-US" dirty="0" smtClean="0"/>
              <a:t>real,</a:t>
            </a:r>
          </a:p>
          <a:p>
            <a:pPr marL="0" indent="0" eaLnBrk="1" hangingPunct="1">
              <a:buNone/>
            </a:pPr>
            <a:r>
              <a:rPr lang="en-US" dirty="0"/>
              <a:t>	</a:t>
            </a:r>
            <a:r>
              <a:rPr lang="en-US" dirty="0" smtClean="0"/>
              <a:t>	</a:t>
            </a:r>
            <a:r>
              <a:rPr lang="en-US" dirty="0" smtClean="0"/>
              <a:t>		       primary </a:t>
            </a:r>
            <a:r>
              <a:rPr lang="en-US" dirty="0" smtClean="0"/>
              <a:t>key(matr));</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7</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Um pouco da História</a:t>
            </a:r>
          </a:p>
        </p:txBody>
      </p:sp>
      <p:sp>
        <p:nvSpPr>
          <p:cNvPr id="12292" name="Rectangle 3"/>
          <p:cNvSpPr>
            <a:spLocks noGrp="1" noChangeArrowheads="1"/>
          </p:cNvSpPr>
          <p:nvPr>
            <p:ph type="body" idx="4294967295"/>
          </p:nvPr>
        </p:nvSpPr>
        <p:spPr>
          <a:xfrm>
            <a:off x="311150" y="1304925"/>
            <a:ext cx="8375650" cy="5220419"/>
          </a:xfrm>
        </p:spPr>
        <p:txBody>
          <a:bodyPr lIns="90488" tIns="44450" rIns="90488" bIns="44450"/>
          <a:lstStyle/>
          <a:p>
            <a:pPr marL="466725" indent="-466725" eaLnBrk="1" hangingPunct="1"/>
            <a:r>
              <a:rPr lang="pt-BR" altLang="en-US" sz="2000" dirty="0">
                <a:cs typeface="Arial" charset="0"/>
              </a:rPr>
              <a:t>Inicialmente, por ser muito complexo, não foi aceito nem implantado</a:t>
            </a:r>
            <a:r>
              <a:rPr lang="pt-BR" altLang="en-US" sz="2000" dirty="0" smtClean="0">
                <a:cs typeface="Arial" charset="0"/>
              </a:rPr>
              <a:t>.</a:t>
            </a:r>
          </a:p>
          <a:p>
            <a:pPr marL="466725" indent="-466725" eaLnBrk="1" hangingPunct="1"/>
            <a:endParaRPr lang="pt-BR" altLang="en-US" sz="2000" dirty="0">
              <a:cs typeface="Arial" charset="0"/>
            </a:endParaRPr>
          </a:p>
          <a:p>
            <a:pPr marL="466725" indent="-466725" eaLnBrk="1" hangingPunct="1"/>
            <a:r>
              <a:rPr lang="pt-BR" altLang="en-US" sz="2000" dirty="0">
                <a:cs typeface="Arial" charset="0"/>
              </a:rPr>
              <a:t>A IBM criou um grupo de pesquisa chamado System R, com o objetivo de desenvolver um sistema de BD para ser comercializado</a:t>
            </a:r>
            <a:r>
              <a:rPr lang="pt-BR" altLang="en-US" sz="2000" dirty="0" smtClean="0">
                <a:cs typeface="Arial" charset="0"/>
              </a:rPr>
              <a:t>.</a:t>
            </a:r>
          </a:p>
          <a:p>
            <a:pPr marL="0" indent="0" eaLnBrk="1" hangingPunct="1">
              <a:buNone/>
            </a:pPr>
            <a:endParaRPr lang="pt-BR" altLang="en-US" sz="2000" dirty="0">
              <a:cs typeface="Arial" charset="0"/>
            </a:endParaRPr>
          </a:p>
          <a:p>
            <a:pPr marL="466725" indent="-466725" eaLnBrk="1" hangingPunct="1"/>
            <a:r>
              <a:rPr lang="pt-BR" altLang="en-US" sz="2000" dirty="0">
                <a:cs typeface="Arial" charset="0"/>
              </a:rPr>
              <a:t>System R introduziu uma linguagem chamada Structured Query Language (SQL</a:t>
            </a:r>
            <a:r>
              <a:rPr lang="pt-BR" altLang="en-US" sz="2000" dirty="0" smtClean="0">
                <a:cs typeface="Arial" charset="0"/>
              </a:rPr>
              <a:t>).</a:t>
            </a:r>
          </a:p>
          <a:p>
            <a:pPr marL="0" indent="0" eaLnBrk="1" hangingPunct="1">
              <a:buNone/>
            </a:pPr>
            <a:endParaRPr lang="pt-BR" altLang="en-US" sz="2000" dirty="0">
              <a:cs typeface="Arial" charset="0"/>
            </a:endParaRPr>
          </a:p>
          <a:p>
            <a:pPr marL="466725" indent="-466725" eaLnBrk="1" hangingPunct="1"/>
            <a:r>
              <a:rPr lang="pt-BR" altLang="en-US" sz="2000" dirty="0">
                <a:cs typeface="Arial" charset="0"/>
              </a:rPr>
              <a:t>Essa linguagem tornou-se padrão internacional para BD relacional</a:t>
            </a:r>
            <a:r>
              <a:rPr lang="pt-BR" altLang="en-US" sz="2000" dirty="0" smtClean="0">
                <a:cs typeface="Arial" charset="0"/>
              </a:rPr>
              <a:t>.</a:t>
            </a:r>
          </a:p>
          <a:p>
            <a:pPr marL="0" indent="0" eaLnBrk="1" hangingPunct="1">
              <a:buNone/>
            </a:pPr>
            <a:endParaRPr lang="pt-BR" altLang="en-US" sz="2000" dirty="0">
              <a:cs typeface="Arial" charset="0"/>
            </a:endParaRPr>
          </a:p>
          <a:p>
            <a:pPr marL="466725" indent="-466725" eaLnBrk="1" hangingPunct="1"/>
            <a:r>
              <a:rPr lang="pt-BR" altLang="en-US" sz="2000" dirty="0">
                <a:cs typeface="Arial" charset="0"/>
              </a:rPr>
              <a:t>O System R passou a se chamar SQL/DS</a:t>
            </a:r>
            <a:r>
              <a:rPr lang="pt-BR" altLang="en-US" sz="2000" dirty="0" smtClean="0">
                <a:cs typeface="Arial" charset="0"/>
              </a:rPr>
              <a:t>.</a:t>
            </a:r>
          </a:p>
          <a:p>
            <a:pPr marL="0" indent="0" eaLnBrk="1" hangingPunct="1">
              <a:buNone/>
            </a:pPr>
            <a:endParaRPr lang="pt-BR" altLang="en-US" sz="2000" dirty="0">
              <a:cs typeface="Arial" charset="0"/>
            </a:endParaRPr>
          </a:p>
          <a:p>
            <a:pPr marL="466725" indent="-466725" eaLnBrk="1" hangingPunct="1"/>
            <a:r>
              <a:rPr lang="pt-BR" altLang="en-US" sz="2000" dirty="0">
                <a:cs typeface="Arial" charset="0"/>
              </a:rPr>
              <a:t>SQL/DS evoluiu para DB2, que é o banco de dados comercial da IBM.</a:t>
            </a:r>
          </a:p>
          <a:p>
            <a:pPr eaLnBrk="1" hangingPunct="1">
              <a:lnSpc>
                <a:spcPct val="90000"/>
              </a:lnSpc>
            </a:pPr>
            <a:endParaRPr lang="en-US" sz="1600" dirty="0" smtClean="0"/>
          </a:p>
        </p:txBody>
      </p:sp>
    </p:spTree>
    <p:extLst>
      <p:ext uri="{BB962C8B-B14F-4D97-AF65-F5344CB8AC3E}">
        <p14:creationId xmlns:p14="http://schemas.microsoft.com/office/powerpoint/2010/main" val="315168660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70</a:t>
            </a:fld>
            <a:endParaRPr lang="en-US"/>
          </a:p>
        </p:txBody>
      </p:sp>
      <p:sp>
        <p:nvSpPr>
          <p:cNvPr id="17411" name="Rectangle 2"/>
          <p:cNvSpPr>
            <a:spLocks noGrp="1" noChangeArrowheads="1"/>
          </p:cNvSpPr>
          <p:nvPr>
            <p:ph type="title" idx="4294967295"/>
          </p:nvPr>
        </p:nvSpPr>
        <p:spPr/>
        <p:txBody>
          <a:bodyPr/>
          <a:lstStyle/>
          <a:p>
            <a:pPr eaLnBrk="1" hangingPunct="1"/>
            <a:r>
              <a:rPr lang="en-US" dirty="0"/>
              <a:t>Linguagem de Banco de </a:t>
            </a:r>
            <a:r>
              <a:rPr lang="en-US" dirty="0" smtClean="0"/>
              <a:t>Dados</a:t>
            </a:r>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
        <p:nvSpPr>
          <p:cNvPr id="6" name="Rectangle 10"/>
          <p:cNvSpPr>
            <a:spLocks noGrp="1" noChangeArrowheads="1"/>
          </p:cNvSpPr>
          <p:nvPr>
            <p:ph type="body" idx="4294967295"/>
          </p:nvPr>
        </p:nvSpPr>
        <p:spPr bwMode="auto">
          <a:xfrm>
            <a:off x="152400" y="1219200"/>
            <a:ext cx="8458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90488" indent="-90488">
              <a:defRPr sz="2400">
                <a:solidFill>
                  <a:schemeClr val="tx1"/>
                </a:solidFill>
                <a:latin typeface="Times New Roman" panose="02020603050405020304" pitchFamily="18" charset="0"/>
              </a:defRPr>
            </a:lvl1pPr>
            <a:lvl2pPr marL="765175" indent="-285750">
              <a:defRPr sz="2400">
                <a:solidFill>
                  <a:schemeClr val="tx1"/>
                </a:solidFill>
                <a:latin typeface="Times New Roman" panose="02020603050405020304" pitchFamily="18" charset="0"/>
              </a:defRPr>
            </a:lvl2pPr>
            <a:lvl3pPr marL="1184275" indent="-228600">
              <a:defRPr sz="2400">
                <a:solidFill>
                  <a:schemeClr val="tx1"/>
                </a:solidFill>
                <a:latin typeface="Times New Roman" panose="02020603050405020304" pitchFamily="18" charset="0"/>
              </a:defRPr>
            </a:lvl3pPr>
            <a:lvl4pPr marL="1603375"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50000"/>
              </a:spcBef>
              <a:buFontTx/>
              <a:buChar char="•"/>
            </a:pPr>
            <a:r>
              <a:rPr lang="pt-BR" altLang="pt-BR" sz="2000" b="1" dirty="0">
                <a:latin typeface="+mn-lt"/>
              </a:rPr>
              <a:t>Linguagem de Consulta de Dados</a:t>
            </a:r>
            <a:r>
              <a:rPr lang="pt-BR" altLang="pt-BR" sz="2000" dirty="0">
                <a:latin typeface="+mn-lt"/>
              </a:rPr>
              <a:t> – é parte de uma DML responsável pela recuperação de dados.</a:t>
            </a:r>
          </a:p>
          <a:p>
            <a:pPr algn="just">
              <a:spcBef>
                <a:spcPct val="50000"/>
              </a:spcBef>
            </a:pPr>
            <a:endParaRPr lang="pt-BR" altLang="pt-BR" sz="2000" dirty="0">
              <a:latin typeface="+mn-lt"/>
            </a:endParaRPr>
          </a:p>
          <a:p>
            <a:pPr algn="just">
              <a:spcBef>
                <a:spcPct val="50000"/>
              </a:spcBef>
            </a:pPr>
            <a:r>
              <a:rPr lang="pt-BR" altLang="pt-BR" sz="2000" dirty="0">
                <a:latin typeface="+mn-lt"/>
                <a:sym typeface="Symbol" panose="05050102010706020507" pitchFamily="18" charset="2"/>
              </a:rPr>
              <a:t>Apesar da SQL (</a:t>
            </a:r>
            <a:r>
              <a:rPr lang="pt-BR" altLang="pt-BR" sz="2000" i="1" dirty="0">
                <a:latin typeface="+mn-lt"/>
                <a:sym typeface="Symbol" panose="05050102010706020507" pitchFamily="18" charset="2"/>
              </a:rPr>
              <a:t>Strutured Query Language</a:t>
            </a:r>
            <a:r>
              <a:rPr lang="pt-BR" altLang="pt-BR" sz="2000" dirty="0">
                <a:latin typeface="+mn-lt"/>
                <a:sym typeface="Symbol" panose="05050102010706020507" pitchFamily="18" charset="2"/>
              </a:rPr>
              <a:t>) ser tida como uma </a:t>
            </a:r>
            <a:r>
              <a:rPr lang="pt-BR" altLang="pt-BR" sz="2000" dirty="0" smtClean="0">
                <a:latin typeface="+mn-lt"/>
                <a:sym typeface="Symbol" panose="05050102010706020507" pitchFamily="18" charset="2"/>
              </a:rPr>
              <a:t>linguagem </a:t>
            </a:r>
            <a:r>
              <a:rPr lang="pt-BR" altLang="pt-BR" sz="2000" dirty="0">
                <a:latin typeface="+mn-lt"/>
                <a:sym typeface="Symbol" panose="05050102010706020507" pitchFamily="18" charset="2"/>
              </a:rPr>
              <a:t>de consulta, suas funcionalidades vão muito além. Ela provê meios de definição de estruturas de  dados, de modificação de dados no BD e de especificação de restrições de </a:t>
            </a:r>
            <a:r>
              <a:rPr lang="pt-BR" altLang="pt-BR" sz="2000" dirty="0" smtClean="0">
                <a:latin typeface="+mn-lt"/>
                <a:sym typeface="Symbol" panose="05050102010706020507" pitchFamily="18" charset="2"/>
              </a:rPr>
              <a:t>segurança.</a:t>
            </a:r>
            <a:endParaRPr lang="pt-BR" altLang="pt-BR" sz="2000" dirty="0">
              <a:latin typeface="+mn-lt"/>
            </a:endParaRPr>
          </a:p>
        </p:txBody>
      </p:sp>
    </p:spTree>
    <p:extLst>
      <p:ext uri="{BB962C8B-B14F-4D97-AF65-F5344CB8AC3E}">
        <p14:creationId xmlns:p14="http://schemas.microsoft.com/office/powerpoint/2010/main" val="2672556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71</a:t>
            </a:fld>
            <a:endParaRPr lang="en-US"/>
          </a:p>
        </p:txBody>
      </p:sp>
      <p:sp>
        <p:nvSpPr>
          <p:cNvPr id="17411" name="Rectangle 2"/>
          <p:cNvSpPr>
            <a:spLocks noGrp="1" noChangeArrowheads="1"/>
          </p:cNvSpPr>
          <p:nvPr>
            <p:ph type="title" idx="4294967295"/>
          </p:nvPr>
        </p:nvSpPr>
        <p:spPr/>
        <p:txBody>
          <a:bodyPr/>
          <a:lstStyle/>
          <a:p>
            <a:pPr eaLnBrk="1" hangingPunct="1"/>
            <a:r>
              <a:rPr lang="en-US" dirty="0" smtClean="0"/>
              <a:t>Linguagem de Banco de Dados</a:t>
            </a:r>
          </a:p>
        </p:txBody>
      </p:sp>
      <p:sp>
        <p:nvSpPr>
          <p:cNvPr id="17412" name="Rectangle 3"/>
          <p:cNvSpPr>
            <a:spLocks noGrp="1" noChangeArrowheads="1"/>
          </p:cNvSpPr>
          <p:nvPr>
            <p:ph type="body" idx="4294967295"/>
          </p:nvPr>
        </p:nvSpPr>
        <p:spPr>
          <a:xfrm>
            <a:off x="152400" y="1219200"/>
            <a:ext cx="8458200" cy="5334000"/>
          </a:xfrm>
        </p:spPr>
        <p:txBody>
          <a:bodyPr lIns="90488" tIns="44450" rIns="90488" bIns="44450"/>
          <a:lstStyle/>
          <a:p>
            <a:pPr algn="just">
              <a:spcBef>
                <a:spcPct val="50000"/>
              </a:spcBef>
            </a:pPr>
            <a:r>
              <a:rPr lang="pt-BR" altLang="pt-BR" sz="2000" b="1" dirty="0" smtClean="0"/>
              <a:t>Linguagem </a:t>
            </a:r>
            <a:r>
              <a:rPr lang="pt-BR" altLang="pt-BR" sz="2000" b="1" dirty="0"/>
              <a:t>de Manipulação de Dados</a:t>
            </a:r>
            <a:r>
              <a:rPr lang="pt-BR" altLang="pt-BR" sz="2000" dirty="0"/>
              <a:t> (</a:t>
            </a:r>
            <a:r>
              <a:rPr lang="pt-BR" altLang="pt-BR" sz="2000" i="1" dirty="0"/>
              <a:t>DML - Data Manipulation Language</a:t>
            </a:r>
            <a:r>
              <a:rPr lang="pt-BR" altLang="pt-BR" sz="2000" dirty="0"/>
              <a:t>) – viabiliza o acesso ou a manipulação dos dados. Por manipulação de dados entende-se:</a:t>
            </a:r>
          </a:p>
          <a:p>
            <a:pPr lvl="1" algn="just">
              <a:spcBef>
                <a:spcPct val="50000"/>
              </a:spcBef>
              <a:buFontTx/>
              <a:buChar char="•"/>
            </a:pPr>
            <a:r>
              <a:rPr lang="pt-BR" altLang="pt-BR" dirty="0"/>
              <a:t>Recuperação dos dados armazenados no BD</a:t>
            </a:r>
          </a:p>
          <a:p>
            <a:pPr lvl="1" algn="just">
              <a:spcBef>
                <a:spcPct val="50000"/>
              </a:spcBef>
              <a:buFontTx/>
              <a:buChar char="•"/>
            </a:pPr>
            <a:r>
              <a:rPr lang="pt-BR" altLang="pt-BR" dirty="0"/>
              <a:t>Inserção de novos dados no BD</a:t>
            </a:r>
          </a:p>
          <a:p>
            <a:pPr lvl="1" algn="just">
              <a:spcBef>
                <a:spcPct val="50000"/>
              </a:spcBef>
              <a:buFontTx/>
              <a:buChar char="•"/>
            </a:pPr>
            <a:r>
              <a:rPr lang="pt-BR" altLang="pt-BR" dirty="0"/>
              <a:t>Remoção e modificação de dados do BD</a:t>
            </a:r>
          </a:p>
          <a:p>
            <a:pPr marL="0" indent="0" eaLnBrk="1" hangingPunct="1">
              <a:buNone/>
            </a:pPr>
            <a:endParaRPr lang="en-US" b="1" dirty="0" smtClean="0"/>
          </a:p>
          <a:p>
            <a:pPr marL="0" indent="0" eaLnBrk="1" hangingPunct="1">
              <a:buNone/>
            </a:pPr>
            <a:r>
              <a:rPr lang="en-US" b="1" dirty="0" smtClean="0"/>
              <a:t>Por Exemplo </a:t>
            </a:r>
            <a:r>
              <a:rPr lang="en-US" dirty="0" smtClean="0"/>
              <a:t>:  </a:t>
            </a:r>
            <a:r>
              <a:rPr lang="pt-BR" dirty="0"/>
              <a:t>• INSERT: Insere dados</a:t>
            </a:r>
          </a:p>
          <a:p>
            <a:pPr marL="0" indent="0" eaLnBrk="1" hangingPunct="1">
              <a:buNone/>
            </a:pPr>
            <a:r>
              <a:rPr lang="pt-BR" dirty="0" smtClean="0"/>
              <a:t>		   • </a:t>
            </a:r>
            <a:r>
              <a:rPr lang="pt-BR" dirty="0"/>
              <a:t>UPDATE: Altera </a:t>
            </a:r>
            <a:r>
              <a:rPr lang="pt-BR" dirty="0" smtClean="0"/>
              <a:t>dados</a:t>
            </a:r>
            <a:endParaRPr lang="pt-BR" dirty="0"/>
          </a:p>
          <a:p>
            <a:pPr marL="0" indent="0" eaLnBrk="1" hangingPunct="1">
              <a:buNone/>
            </a:pPr>
            <a:r>
              <a:rPr lang="pt-BR" dirty="0" smtClean="0"/>
              <a:t>		   • </a:t>
            </a:r>
            <a:r>
              <a:rPr lang="pt-BR" dirty="0"/>
              <a:t>DELETE: Exclui dados</a:t>
            </a:r>
          </a:p>
          <a:p>
            <a:pPr marL="0" indent="0" eaLnBrk="1" hangingPunct="1">
              <a:buNone/>
            </a:pPr>
            <a:endParaRPr lang="en-US" b="1" dirty="0"/>
          </a:p>
          <a:p>
            <a:pPr marL="0" indent="0" eaLnBrk="1" hangingPunct="1">
              <a:buNone/>
            </a:pPr>
            <a:endParaRPr lang="en-US" dirty="0" smtClean="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72</a:t>
            </a:fld>
            <a:endParaRPr lang="en-US"/>
          </a:p>
        </p:txBody>
      </p:sp>
      <p:sp>
        <p:nvSpPr>
          <p:cNvPr id="17411" name="Rectangle 2"/>
          <p:cNvSpPr>
            <a:spLocks noGrp="1" noChangeArrowheads="1"/>
          </p:cNvSpPr>
          <p:nvPr>
            <p:ph type="title" idx="4294967295"/>
          </p:nvPr>
        </p:nvSpPr>
        <p:spPr/>
        <p:txBody>
          <a:bodyPr/>
          <a:lstStyle/>
          <a:p>
            <a:pPr eaLnBrk="1" hangingPunct="1"/>
            <a:r>
              <a:rPr lang="en-US" dirty="0" smtClean="0"/>
              <a:t>Linguagem de Banco de Dados </a:t>
            </a:r>
          </a:p>
        </p:txBody>
      </p:sp>
      <p:sp>
        <p:nvSpPr>
          <p:cNvPr id="17412" name="Rectangle 3"/>
          <p:cNvSpPr>
            <a:spLocks noGrp="1" noChangeArrowheads="1"/>
          </p:cNvSpPr>
          <p:nvPr>
            <p:ph type="body" idx="4294967295"/>
          </p:nvPr>
        </p:nvSpPr>
        <p:spPr>
          <a:xfrm>
            <a:off x="152400" y="1219200"/>
            <a:ext cx="8458200" cy="5334000"/>
          </a:xfrm>
        </p:spPr>
        <p:txBody>
          <a:bodyPr lIns="90488" tIns="44450" rIns="90488" bIns="44450"/>
          <a:lstStyle/>
          <a:p>
            <a:r>
              <a:rPr lang="pt-BR" dirty="0"/>
              <a:t>Inserção de dados</a:t>
            </a:r>
          </a:p>
          <a:p>
            <a:r>
              <a:rPr lang="pt-BR" b="1" dirty="0"/>
              <a:t>INSERT INTO </a:t>
            </a:r>
            <a:r>
              <a:rPr lang="pt-BR" dirty="0"/>
              <a:t>nome_tabela [(lista_atributos)] </a:t>
            </a:r>
            <a:r>
              <a:rPr lang="pt-BR" b="1" dirty="0"/>
              <a:t>VALUES</a:t>
            </a:r>
          </a:p>
          <a:p>
            <a:r>
              <a:rPr lang="pt-BR" dirty="0"/>
              <a:t>(lista_valores_atributos)</a:t>
            </a:r>
          </a:p>
          <a:p>
            <a:endParaRPr lang="pt-BR" dirty="0" smtClean="0"/>
          </a:p>
          <a:p>
            <a:pPr lvl="1"/>
            <a:r>
              <a:rPr lang="pt-BR" dirty="0" smtClean="0"/>
              <a:t>Exemplos</a:t>
            </a:r>
            <a:endParaRPr lang="pt-BR" dirty="0"/>
          </a:p>
          <a:p>
            <a:r>
              <a:rPr lang="pt-BR" b="1" dirty="0"/>
              <a:t>INSERT INTO </a:t>
            </a:r>
            <a:r>
              <a:rPr lang="pt-BR" dirty="0"/>
              <a:t>Ambulatorios </a:t>
            </a:r>
            <a:r>
              <a:rPr lang="pt-BR" b="1" dirty="0"/>
              <a:t>VALUES </a:t>
            </a:r>
            <a:r>
              <a:rPr lang="pt-BR" dirty="0"/>
              <a:t>(1, 1, 30)</a:t>
            </a:r>
          </a:p>
          <a:p>
            <a:r>
              <a:rPr lang="pt-BR" b="1" dirty="0"/>
              <a:t>INSERT INTO </a:t>
            </a:r>
            <a:r>
              <a:rPr lang="pt-BR" dirty="0"/>
              <a:t>Medicos (codm, nome, idade,</a:t>
            </a:r>
          </a:p>
          <a:p>
            <a:r>
              <a:rPr lang="pt-BR" dirty="0"/>
              <a:t>especialidade, CPF, cidade) </a:t>
            </a:r>
            <a:r>
              <a:rPr lang="pt-BR" b="1" dirty="0"/>
              <a:t>VALUES </a:t>
            </a:r>
            <a:r>
              <a:rPr lang="pt-BR" dirty="0"/>
              <a:t>(4, ‘Carlos’, 28,</a:t>
            </a:r>
          </a:p>
          <a:p>
            <a:r>
              <a:rPr lang="pt-BR" dirty="0"/>
              <a:t>‘Ortopedia’, 11000110000, ‘Arcoverde’)</a:t>
            </a:r>
            <a:endParaRPr lang="en-US" dirty="0" smtClean="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126262234"/>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73</a:t>
            </a:fld>
            <a:endParaRPr lang="en-US"/>
          </a:p>
        </p:txBody>
      </p:sp>
      <p:sp>
        <p:nvSpPr>
          <p:cNvPr id="17411" name="Rectangle 2"/>
          <p:cNvSpPr>
            <a:spLocks noGrp="1" noChangeArrowheads="1"/>
          </p:cNvSpPr>
          <p:nvPr>
            <p:ph type="title" idx="4294967295"/>
          </p:nvPr>
        </p:nvSpPr>
        <p:spPr/>
        <p:txBody>
          <a:bodyPr/>
          <a:lstStyle/>
          <a:p>
            <a:pPr eaLnBrk="1" hangingPunct="1"/>
            <a:r>
              <a:rPr lang="en-US" dirty="0" smtClean="0"/>
              <a:t>Linguagem de Banco de Dados</a:t>
            </a:r>
          </a:p>
        </p:txBody>
      </p:sp>
      <p:sp>
        <p:nvSpPr>
          <p:cNvPr id="17412" name="Rectangle 3"/>
          <p:cNvSpPr>
            <a:spLocks noGrp="1" noChangeArrowheads="1"/>
          </p:cNvSpPr>
          <p:nvPr>
            <p:ph type="body" idx="4294967295"/>
          </p:nvPr>
        </p:nvSpPr>
        <p:spPr>
          <a:xfrm>
            <a:off x="152400" y="1219200"/>
            <a:ext cx="8458200" cy="5334000"/>
          </a:xfrm>
        </p:spPr>
        <p:txBody>
          <a:bodyPr lIns="90488" tIns="44450" rIns="90488" bIns="44450"/>
          <a:lstStyle/>
          <a:p>
            <a:r>
              <a:rPr lang="pt-BR" dirty="0"/>
              <a:t>Exclusão de dados</a:t>
            </a:r>
          </a:p>
          <a:p>
            <a:r>
              <a:rPr lang="pt-BR" b="1" dirty="0"/>
              <a:t>DELETE FROM </a:t>
            </a:r>
            <a:r>
              <a:rPr lang="pt-BR" dirty="0"/>
              <a:t>nome_tabela</a:t>
            </a:r>
          </a:p>
          <a:p>
            <a:r>
              <a:rPr lang="pt-BR" dirty="0"/>
              <a:t>[</a:t>
            </a:r>
            <a:r>
              <a:rPr lang="pt-BR" b="1" dirty="0"/>
              <a:t>WHERE </a:t>
            </a:r>
            <a:r>
              <a:rPr lang="pt-BR" dirty="0"/>
              <a:t>condição]</a:t>
            </a:r>
          </a:p>
          <a:p>
            <a:r>
              <a:rPr lang="pt-BR" dirty="0"/>
              <a:t>Exemplos</a:t>
            </a:r>
          </a:p>
          <a:p>
            <a:r>
              <a:rPr lang="pt-BR" b="1" dirty="0"/>
              <a:t>DELETE FROM </a:t>
            </a:r>
            <a:r>
              <a:rPr lang="pt-BR" dirty="0"/>
              <a:t>Ambulatorios</a:t>
            </a:r>
          </a:p>
          <a:p>
            <a:r>
              <a:rPr lang="pt-BR" b="1" dirty="0"/>
              <a:t>DELETE FROM </a:t>
            </a:r>
            <a:r>
              <a:rPr lang="pt-BR" dirty="0"/>
              <a:t>Medicos</a:t>
            </a:r>
          </a:p>
          <a:p>
            <a:r>
              <a:rPr lang="pt-BR" b="1" dirty="0"/>
              <a:t>WHERE </a:t>
            </a:r>
            <a:r>
              <a:rPr lang="pt-BR" dirty="0"/>
              <a:t>especialidade = ‘Cardiologia’ </a:t>
            </a:r>
            <a:r>
              <a:rPr lang="pt-BR" b="1" dirty="0"/>
              <a:t>OR </a:t>
            </a:r>
            <a:r>
              <a:rPr lang="pt-BR" dirty="0"/>
              <a:t>cidade </a:t>
            </a:r>
            <a:r>
              <a:rPr lang="pt-BR" dirty="0" smtClean="0"/>
              <a:t>&lt;&gt;</a:t>
            </a:r>
          </a:p>
          <a:p>
            <a:pPr marL="0" indent="0">
              <a:buNone/>
            </a:pPr>
            <a:r>
              <a:rPr lang="pt-BR" dirty="0" smtClean="0"/>
              <a:t>‘Recife’</a:t>
            </a:r>
            <a:endParaRPr lang="en-US" dirty="0" smtClean="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69893792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74</a:t>
            </a:fld>
            <a:endParaRPr lang="en-US"/>
          </a:p>
        </p:txBody>
      </p:sp>
      <p:sp>
        <p:nvSpPr>
          <p:cNvPr id="17411" name="Rectangle 2"/>
          <p:cNvSpPr>
            <a:spLocks noGrp="1" noChangeArrowheads="1"/>
          </p:cNvSpPr>
          <p:nvPr>
            <p:ph type="title" idx="4294967295"/>
          </p:nvPr>
        </p:nvSpPr>
        <p:spPr/>
        <p:txBody>
          <a:bodyPr/>
          <a:lstStyle/>
          <a:p>
            <a:pPr eaLnBrk="1" hangingPunct="1"/>
            <a:r>
              <a:rPr lang="en-US" dirty="0"/>
              <a:t>Linguagem de Banco de Dados</a:t>
            </a:r>
            <a:endParaRPr lang="en-US" dirty="0" smtClean="0"/>
          </a:p>
        </p:txBody>
      </p:sp>
      <p:sp>
        <p:nvSpPr>
          <p:cNvPr id="17412" name="Rectangle 3"/>
          <p:cNvSpPr>
            <a:spLocks noGrp="1" noChangeArrowheads="1"/>
          </p:cNvSpPr>
          <p:nvPr>
            <p:ph type="body" idx="4294967295"/>
          </p:nvPr>
        </p:nvSpPr>
        <p:spPr>
          <a:xfrm>
            <a:off x="457200" y="1219200"/>
            <a:ext cx="8153400" cy="5334000"/>
          </a:xfrm>
        </p:spPr>
        <p:txBody>
          <a:bodyPr lIns="90488" tIns="44450" rIns="90488" bIns="44450"/>
          <a:lstStyle/>
          <a:p>
            <a:pPr eaLnBrk="1" hangingPunct="1"/>
            <a:r>
              <a:rPr lang="pt-BR" altLang="pt-BR" sz="2000" b="1" dirty="0"/>
              <a:t>Linguagem de </a:t>
            </a:r>
            <a:r>
              <a:rPr lang="pt-BR" altLang="pt-BR" sz="2000" b="1" dirty="0" smtClean="0"/>
              <a:t>Consulta de </a:t>
            </a:r>
            <a:r>
              <a:rPr lang="pt-BR" altLang="pt-BR" sz="2000" b="1" dirty="0"/>
              <a:t>Dados</a:t>
            </a:r>
            <a:r>
              <a:rPr lang="pt-BR" altLang="pt-BR" sz="2000" dirty="0"/>
              <a:t> </a:t>
            </a:r>
            <a:r>
              <a:rPr lang="pt-BR" altLang="pt-BR" sz="2000" dirty="0" smtClean="0"/>
              <a:t>(</a:t>
            </a:r>
            <a:r>
              <a:rPr lang="pt-BR" altLang="pt-BR" sz="2000" i="1" dirty="0" smtClean="0"/>
              <a:t>DQL - </a:t>
            </a:r>
            <a:r>
              <a:rPr lang="pt-BR" altLang="pt-BR" sz="2000" i="1" dirty="0"/>
              <a:t>Data </a:t>
            </a:r>
            <a:r>
              <a:rPr lang="pt-BR" altLang="pt-BR" sz="2000" i="1" dirty="0" smtClean="0"/>
              <a:t>Query Language</a:t>
            </a:r>
            <a:r>
              <a:rPr lang="pt-BR" altLang="pt-BR" sz="2000" dirty="0"/>
              <a:t>) </a:t>
            </a:r>
            <a:endParaRPr lang="pt-BR" altLang="pt-BR" sz="2000" dirty="0" smtClean="0"/>
          </a:p>
          <a:p>
            <a:pPr marL="0" indent="0" eaLnBrk="1" hangingPunct="1">
              <a:buNone/>
            </a:pPr>
            <a:endParaRPr lang="pt-BR" sz="2400" dirty="0" smtClean="0"/>
          </a:p>
          <a:p>
            <a:pPr eaLnBrk="1" hangingPunct="1"/>
            <a:r>
              <a:rPr lang="pt-BR" sz="2400" dirty="0" smtClean="0"/>
              <a:t>SELECT : Retorna dados</a:t>
            </a:r>
          </a:p>
          <a:p>
            <a:pPr marL="0" indent="0" eaLnBrk="1" hangingPunct="1">
              <a:buNone/>
            </a:pPr>
            <a:endParaRPr lang="pt-BR" sz="2400" dirty="0" smtClean="0"/>
          </a:p>
          <a:p>
            <a:pPr eaLnBrk="1" hangingPunct="1"/>
            <a:r>
              <a:rPr lang="pt-BR" sz="2400" dirty="0" smtClean="0"/>
              <a:t>Ordenação de dados</a:t>
            </a:r>
          </a:p>
          <a:p>
            <a:pPr marL="0" indent="0" eaLnBrk="1" hangingPunct="1">
              <a:buNone/>
            </a:pPr>
            <a:endParaRPr lang="pt-BR" sz="2400" dirty="0" smtClean="0"/>
          </a:p>
          <a:p>
            <a:pPr eaLnBrk="1" hangingPunct="1"/>
            <a:r>
              <a:rPr lang="pt-BR" sz="2400" dirty="0" smtClean="0"/>
              <a:t>Agrupamento de dados</a:t>
            </a:r>
          </a:p>
          <a:p>
            <a:pPr marL="0" indent="0" eaLnBrk="1" hangingPunct="1">
              <a:buNone/>
            </a:pPr>
            <a:endParaRPr lang="pt-BR" sz="2400" dirty="0" smtClean="0"/>
          </a:p>
          <a:p>
            <a:pPr eaLnBrk="1" hangingPunct="1"/>
            <a:r>
              <a:rPr lang="pt-BR" sz="2400" dirty="0" smtClean="0"/>
              <a:t>Funções aritméticas</a:t>
            </a:r>
          </a:p>
          <a:p>
            <a:pPr marL="0" indent="0" eaLnBrk="1" hangingPunct="1">
              <a:buNone/>
            </a:pPr>
            <a:endParaRPr lang="pt-BR" sz="2400" dirty="0" smtClean="0"/>
          </a:p>
          <a:p>
            <a:pPr eaLnBrk="1" hangingPunct="1"/>
            <a:r>
              <a:rPr lang="pt-BR" sz="2400" dirty="0" smtClean="0"/>
              <a:t>Filtros de seleção</a:t>
            </a:r>
            <a:endParaRPr lang="en-US" sz="2400" dirty="0" smtClean="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198014118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75</a:t>
            </a:fld>
            <a:endParaRPr lang="en-US"/>
          </a:p>
        </p:txBody>
      </p:sp>
      <p:sp>
        <p:nvSpPr>
          <p:cNvPr id="17411" name="Rectangle 2"/>
          <p:cNvSpPr>
            <a:spLocks noGrp="1" noChangeArrowheads="1"/>
          </p:cNvSpPr>
          <p:nvPr>
            <p:ph type="title" idx="4294967295"/>
          </p:nvPr>
        </p:nvSpPr>
        <p:spPr/>
        <p:txBody>
          <a:bodyPr/>
          <a:lstStyle/>
          <a:p>
            <a:pPr eaLnBrk="1" hangingPunct="1"/>
            <a:r>
              <a:rPr lang="en-US" dirty="0"/>
              <a:t>Linguagem de Banco de Dados</a:t>
            </a:r>
            <a:endParaRPr lang="en-US" dirty="0" smtClean="0"/>
          </a:p>
        </p:txBody>
      </p:sp>
      <p:sp>
        <p:nvSpPr>
          <p:cNvPr id="17412" name="Rectangle 3"/>
          <p:cNvSpPr>
            <a:spLocks noGrp="1" noChangeArrowheads="1"/>
          </p:cNvSpPr>
          <p:nvPr>
            <p:ph type="body" idx="4294967295"/>
          </p:nvPr>
        </p:nvSpPr>
        <p:spPr>
          <a:xfrm>
            <a:off x="457200" y="1219200"/>
            <a:ext cx="8153400" cy="5334000"/>
          </a:xfrm>
        </p:spPr>
        <p:txBody>
          <a:bodyPr lIns="90488" tIns="44450" rIns="90488" bIns="44450"/>
          <a:lstStyle/>
          <a:p>
            <a:pPr eaLnBrk="1" hangingPunct="1"/>
            <a:r>
              <a:rPr lang="pt-BR" altLang="pt-BR" sz="2000" b="1" dirty="0"/>
              <a:t>Linguagem de </a:t>
            </a:r>
            <a:r>
              <a:rPr lang="pt-BR" altLang="pt-BR" sz="2000" b="1" dirty="0" smtClean="0"/>
              <a:t>Controle de </a:t>
            </a:r>
            <a:r>
              <a:rPr lang="pt-BR" altLang="pt-BR" sz="2000" b="1" dirty="0"/>
              <a:t>Dados</a:t>
            </a:r>
            <a:r>
              <a:rPr lang="pt-BR" altLang="pt-BR" sz="2000" dirty="0"/>
              <a:t> </a:t>
            </a:r>
            <a:r>
              <a:rPr lang="pt-BR" altLang="pt-BR" sz="2000" dirty="0" smtClean="0"/>
              <a:t>(</a:t>
            </a:r>
            <a:r>
              <a:rPr lang="pt-BR" altLang="pt-BR" sz="2000" i="1" dirty="0" smtClean="0"/>
              <a:t>DCL - </a:t>
            </a:r>
            <a:r>
              <a:rPr lang="pt-BR" altLang="pt-BR" sz="2000" i="1" dirty="0"/>
              <a:t>Data </a:t>
            </a:r>
            <a:r>
              <a:rPr lang="pt-BR" altLang="pt-BR" sz="2000" i="1" dirty="0" smtClean="0"/>
              <a:t>Control Language</a:t>
            </a:r>
            <a:r>
              <a:rPr lang="pt-BR" altLang="pt-BR" sz="2000" dirty="0" smtClean="0"/>
              <a:t>). </a:t>
            </a:r>
          </a:p>
          <a:p>
            <a:pPr marL="0" indent="0" eaLnBrk="1" hangingPunct="1">
              <a:buNone/>
            </a:pPr>
            <a:endParaRPr lang="pt-BR" sz="2400" dirty="0" smtClean="0"/>
          </a:p>
          <a:p>
            <a:pPr eaLnBrk="1" hangingPunct="1"/>
            <a:r>
              <a:rPr lang="pt-BR" sz="2400" dirty="0" smtClean="0"/>
              <a:t>Grant: Habilita acesso a dados e operações.</a:t>
            </a:r>
          </a:p>
          <a:p>
            <a:pPr eaLnBrk="1" hangingPunct="1"/>
            <a:r>
              <a:rPr lang="pt-BR" sz="2400" dirty="0" smtClean="0"/>
              <a:t>Revoke: revoga acesso a dados e operações.</a:t>
            </a:r>
          </a:p>
          <a:p>
            <a:pPr marL="0" indent="0" eaLnBrk="1" hangingPunct="1">
              <a:buNone/>
            </a:pPr>
            <a:endParaRPr lang="pt-BR" sz="2400" dirty="0" smtClean="0"/>
          </a:p>
          <a:p>
            <a:pPr eaLnBrk="1" hangingPunct="1"/>
            <a:r>
              <a:rPr lang="pt-BR" sz="2400" b="1" dirty="0" smtClean="0"/>
              <a:t>Linguagem de Transação de Dados</a:t>
            </a:r>
            <a:r>
              <a:rPr lang="pt-BR" sz="2400" dirty="0" smtClean="0"/>
              <a:t>(DTL - Data Transaction Language).</a:t>
            </a:r>
          </a:p>
          <a:p>
            <a:pPr marL="0" indent="0" eaLnBrk="1" hangingPunct="1">
              <a:buNone/>
            </a:pPr>
            <a:endParaRPr lang="pt-BR" sz="2400" dirty="0" smtClean="0"/>
          </a:p>
          <a:p>
            <a:pPr eaLnBrk="1" hangingPunct="1"/>
            <a:r>
              <a:rPr lang="pt-BR" sz="2400" dirty="0" smtClean="0"/>
              <a:t>Start Transaction: inicia a transação.</a:t>
            </a:r>
          </a:p>
          <a:p>
            <a:pPr eaLnBrk="1" hangingPunct="1"/>
            <a:r>
              <a:rPr lang="pt-BR" sz="2400" dirty="0" smtClean="0"/>
              <a:t>Commit: Concretiza a transação.</a:t>
            </a:r>
          </a:p>
          <a:p>
            <a:pPr eaLnBrk="1" hangingPunct="1"/>
            <a:r>
              <a:rPr lang="pt-BR" sz="2400" dirty="0" smtClean="0"/>
              <a:t>Rollback: Anula a transação (Retorna a transação para o seu estado anterior).</a:t>
            </a:r>
            <a:endParaRPr lang="pt-BR" sz="2400" dirty="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4026130484"/>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76</a:t>
            </a:fld>
            <a:endParaRPr lang="en-US"/>
          </a:p>
        </p:txBody>
      </p:sp>
      <p:sp>
        <p:nvSpPr>
          <p:cNvPr id="17411" name="Rectangle 2"/>
          <p:cNvSpPr>
            <a:spLocks noGrp="1" noChangeArrowheads="1"/>
          </p:cNvSpPr>
          <p:nvPr>
            <p:ph type="title" idx="4294967295"/>
          </p:nvPr>
        </p:nvSpPr>
        <p:spPr/>
        <p:txBody>
          <a:bodyPr/>
          <a:lstStyle/>
          <a:p>
            <a:pPr eaLnBrk="1" hangingPunct="1"/>
            <a:r>
              <a:rPr lang="pt-BR" dirty="0" smtClean="0"/>
              <a:t>Atividade </a:t>
            </a:r>
            <a:endParaRPr lang="en-US" dirty="0" smtClean="0"/>
          </a:p>
        </p:txBody>
      </p:sp>
      <p:sp>
        <p:nvSpPr>
          <p:cNvPr id="17412" name="Rectangle 3"/>
          <p:cNvSpPr>
            <a:spLocks noGrp="1" noChangeArrowheads="1"/>
          </p:cNvSpPr>
          <p:nvPr>
            <p:ph type="body" idx="4294967295"/>
          </p:nvPr>
        </p:nvSpPr>
        <p:spPr>
          <a:xfrm>
            <a:off x="457200" y="1219200"/>
            <a:ext cx="8153400" cy="5334000"/>
          </a:xfrm>
        </p:spPr>
        <p:txBody>
          <a:bodyPr lIns="90488" tIns="44450" rIns="90488" bIns="44450"/>
          <a:lstStyle/>
          <a:p>
            <a:pPr algn="just">
              <a:spcBef>
                <a:spcPct val="60000"/>
              </a:spcBef>
            </a:pPr>
            <a:r>
              <a:rPr lang="pt-BR" altLang="pt-BR" sz="2400" b="1" dirty="0">
                <a:latin typeface="Verdana" panose="020B0604030504040204" pitchFamily="34" charset="0"/>
              </a:rPr>
              <a:t> Exercício SGBD </a:t>
            </a:r>
            <a:r>
              <a:rPr lang="pt-BR" altLang="pt-BR" sz="2400" b="1" dirty="0" smtClean="0">
                <a:latin typeface="Verdana" panose="020B0604030504040204" pitchFamily="34" charset="0"/>
              </a:rPr>
              <a:t>02</a:t>
            </a:r>
            <a:endParaRPr lang="pt-BR" altLang="pt-BR" sz="2400" dirty="0">
              <a:latin typeface="Verdana" panose="020B0604030504040204" pitchFamily="34" charset="0"/>
            </a:endParaRPr>
          </a:p>
          <a:p>
            <a:pPr eaLnBrk="1" hangingPunct="1"/>
            <a:endParaRPr lang="pt-BR" sz="2400" dirty="0" smtClean="0"/>
          </a:p>
          <a:p>
            <a:pPr eaLnBrk="1" hangingPunct="1"/>
            <a:endParaRPr lang="pt-BR" sz="2400" dirty="0" smtClean="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424705125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77</a:t>
            </a:fld>
            <a:endParaRPr lang="en-US"/>
          </a:p>
        </p:txBody>
      </p:sp>
      <p:sp>
        <p:nvSpPr>
          <p:cNvPr id="17411" name="Rectangle 2"/>
          <p:cNvSpPr>
            <a:spLocks noGrp="1" noChangeArrowheads="1"/>
          </p:cNvSpPr>
          <p:nvPr>
            <p:ph type="title" idx="4294967295"/>
          </p:nvPr>
        </p:nvSpPr>
        <p:spPr>
          <a:xfrm>
            <a:off x="470517" y="332656"/>
            <a:ext cx="8153400" cy="495846"/>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pt-BR" dirty="0" smtClean="0"/>
              <a:t/>
            </a:r>
            <a:br>
              <a:rPr lang="pt-BR" dirty="0" smtClean="0"/>
            </a:br>
            <a:r>
              <a:rPr lang="en-US" dirty="0" err="1"/>
              <a:t>Atividade</a:t>
            </a:r>
            <a:r>
              <a:rPr lang="en-US" dirty="0"/>
              <a:t> </a:t>
            </a:r>
            <a:r>
              <a:rPr lang="pt-BR" dirty="0"/>
              <a:t>:</a:t>
            </a:r>
            <a:endParaRPr lang="en-US" dirty="0" smtClean="0"/>
          </a:p>
        </p:txBody>
      </p:sp>
      <p:sp>
        <p:nvSpPr>
          <p:cNvPr id="17412" name="Rectangle 3"/>
          <p:cNvSpPr>
            <a:spLocks noGrp="1" noChangeArrowheads="1"/>
          </p:cNvSpPr>
          <p:nvPr>
            <p:ph type="body" idx="4294967295"/>
          </p:nvPr>
        </p:nvSpPr>
        <p:spPr>
          <a:xfrm>
            <a:off x="457200" y="1219200"/>
            <a:ext cx="8153400" cy="5334000"/>
          </a:xfrm>
        </p:spPr>
        <p:txBody>
          <a:bodyPr lIns="90488" tIns="44450" rIns="90488" bIns="44450"/>
          <a:lstStyle/>
          <a:p>
            <a:pPr marL="0" indent="0" eaLnBrk="1" hangingPunct="1">
              <a:buNone/>
            </a:pPr>
            <a:endParaRPr lang="en-US"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400" b="1" dirty="0" err="1" smtClean="0">
                <a:latin typeface="Verdana" panose="020B0604030504040204" pitchFamily="34" charset="0"/>
                <a:ea typeface="Verdana" panose="020B0604030504040204" pitchFamily="34" charset="0"/>
                <a:cs typeface="Verdana" panose="020B0604030504040204" pitchFamily="34" charset="0"/>
              </a:rPr>
              <a:t>Exercício</a:t>
            </a:r>
            <a:r>
              <a:rPr lang="en-US" sz="2400" b="1" dirty="0" smtClean="0">
                <a:latin typeface="Verdana" panose="020B0604030504040204" pitchFamily="34" charset="0"/>
                <a:ea typeface="Verdana" panose="020B0604030504040204" pitchFamily="34" charset="0"/>
                <a:cs typeface="Verdana" panose="020B0604030504040204" pitchFamily="34" charset="0"/>
              </a:rPr>
              <a:t> </a:t>
            </a:r>
            <a:r>
              <a:rPr lang="en-US" sz="2400" b="1" dirty="0">
                <a:latin typeface="Verdana" panose="020B0604030504040204" pitchFamily="34" charset="0"/>
                <a:ea typeface="Verdana" panose="020B0604030504040204" pitchFamily="34" charset="0"/>
                <a:cs typeface="Verdana" panose="020B0604030504040204" pitchFamily="34" charset="0"/>
              </a:rPr>
              <a:t>SGBD </a:t>
            </a:r>
            <a:r>
              <a:rPr lang="en-US" sz="2400" b="1" dirty="0" smtClean="0">
                <a:latin typeface="Verdana" panose="020B0604030504040204" pitchFamily="34" charset="0"/>
                <a:ea typeface="Verdana" panose="020B0604030504040204" pitchFamily="34" charset="0"/>
                <a:cs typeface="Verdana" panose="020B0604030504040204" pitchFamily="34" charset="0"/>
              </a:rPr>
              <a:t>03</a:t>
            </a:r>
          </a:p>
          <a:p>
            <a:pPr eaLnBrk="1" hangingPunct="1"/>
            <a:r>
              <a:rPr lang="en-US" sz="2400" b="1" dirty="0" err="1" smtClean="0">
                <a:latin typeface="Verdana" panose="020B0604030504040204" pitchFamily="34" charset="0"/>
                <a:ea typeface="Verdana" panose="020B0604030504040204" pitchFamily="34" charset="0"/>
                <a:cs typeface="Verdana" panose="020B0604030504040204" pitchFamily="34" charset="0"/>
              </a:rPr>
              <a:t>Exercício</a:t>
            </a:r>
            <a:r>
              <a:rPr lang="en-US" sz="2400" b="1" dirty="0" smtClean="0">
                <a:latin typeface="Verdana" panose="020B0604030504040204" pitchFamily="34" charset="0"/>
                <a:ea typeface="Verdana" panose="020B0604030504040204" pitchFamily="34" charset="0"/>
                <a:cs typeface="Verdana" panose="020B0604030504040204" pitchFamily="34" charset="0"/>
              </a:rPr>
              <a:t> </a:t>
            </a:r>
            <a:r>
              <a:rPr lang="en-US" sz="2400" b="1" dirty="0">
                <a:latin typeface="Verdana" panose="020B0604030504040204" pitchFamily="34" charset="0"/>
                <a:ea typeface="Verdana" panose="020B0604030504040204" pitchFamily="34" charset="0"/>
                <a:cs typeface="Verdana" panose="020B0604030504040204" pitchFamily="34" charset="0"/>
              </a:rPr>
              <a:t>SGBD </a:t>
            </a:r>
            <a:r>
              <a:rPr lang="en-US" sz="2400" b="1" dirty="0" smtClean="0">
                <a:latin typeface="Verdana" panose="020B0604030504040204" pitchFamily="34" charset="0"/>
                <a:ea typeface="Verdana" panose="020B0604030504040204" pitchFamily="34" charset="0"/>
                <a:cs typeface="Verdana" panose="020B0604030504040204" pitchFamily="34" charset="0"/>
              </a:rPr>
              <a:t>04</a:t>
            </a:r>
            <a:endParaRPr lang="en-US" sz="2400" b="1" dirty="0">
              <a:latin typeface="Verdana" panose="020B0604030504040204" pitchFamily="34" charset="0"/>
              <a:ea typeface="Verdana" panose="020B0604030504040204" pitchFamily="34" charset="0"/>
              <a:cs typeface="Verdana" panose="020B0604030504040204" pitchFamily="34" charset="0"/>
            </a:endParaRPr>
          </a:p>
          <a:p>
            <a:pPr eaLnBrk="1" hangingPunct="1"/>
            <a:endParaRPr lang="en-US" dirty="0" smtClean="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201093704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78</a:t>
            </a:fld>
            <a:endParaRPr lang="en-US"/>
          </a:p>
        </p:txBody>
      </p:sp>
      <p:sp>
        <p:nvSpPr>
          <p:cNvPr id="17411" name="Rectangle 2"/>
          <p:cNvSpPr>
            <a:spLocks noGrp="1" noChangeArrowheads="1"/>
          </p:cNvSpPr>
          <p:nvPr>
            <p:ph type="title" idx="4294967295"/>
          </p:nvPr>
        </p:nvSpPr>
        <p:spPr>
          <a:xfrm>
            <a:off x="457200" y="196850"/>
            <a:ext cx="8153400" cy="639862"/>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pt-BR" dirty="0" smtClean="0"/>
              <a:t/>
            </a:r>
            <a:br>
              <a:rPr lang="pt-BR" dirty="0" smtClean="0"/>
            </a:br>
            <a:r>
              <a:rPr lang="en-US" dirty="0" err="1"/>
              <a:t>Prototipo</a:t>
            </a:r>
            <a:r>
              <a:rPr lang="en-US" dirty="0"/>
              <a:t> </a:t>
            </a:r>
            <a:r>
              <a:rPr lang="en-US" dirty="0" smtClean="0"/>
              <a:t>SGBD:</a:t>
            </a:r>
          </a:p>
        </p:txBody>
      </p:sp>
      <p:sp>
        <p:nvSpPr>
          <p:cNvPr id="17412" name="Rectangle 3"/>
          <p:cNvSpPr>
            <a:spLocks noGrp="1" noChangeArrowheads="1"/>
          </p:cNvSpPr>
          <p:nvPr>
            <p:ph type="body" idx="4294967295"/>
          </p:nvPr>
        </p:nvSpPr>
        <p:spPr>
          <a:xfrm>
            <a:off x="457200" y="1219200"/>
            <a:ext cx="8153400" cy="5334000"/>
          </a:xfrm>
        </p:spPr>
        <p:txBody>
          <a:bodyPr lIns="90488" tIns="44450" rIns="90488" bIns="44450"/>
          <a:lstStyle/>
          <a:p>
            <a:pPr eaLnBrk="1" hangingPunct="1"/>
            <a:endParaRPr lang="en-US" sz="2400" b="1" dirty="0" smtClean="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400" b="1" dirty="0" err="1" smtClean="0">
                <a:latin typeface="Verdana" panose="020B0604030504040204" pitchFamily="34" charset="0"/>
                <a:ea typeface="Verdana" panose="020B0604030504040204" pitchFamily="34" charset="0"/>
                <a:cs typeface="Verdana" panose="020B0604030504040204" pitchFamily="34" charset="0"/>
              </a:rPr>
              <a:t>Prototipo</a:t>
            </a:r>
            <a:r>
              <a:rPr lang="en-US" sz="2400" b="1" dirty="0" smtClean="0">
                <a:latin typeface="Verdana" panose="020B0604030504040204" pitchFamily="34" charset="0"/>
                <a:ea typeface="Verdana" panose="020B0604030504040204" pitchFamily="34" charset="0"/>
                <a:cs typeface="Verdana" panose="020B0604030504040204" pitchFamily="34" charset="0"/>
              </a:rPr>
              <a:t> SGBD </a:t>
            </a:r>
            <a:r>
              <a:rPr lang="en-US" sz="2400" b="1" dirty="0" err="1" smtClean="0">
                <a:latin typeface="Verdana" panose="020B0604030504040204" pitchFamily="34" charset="0"/>
                <a:ea typeface="Verdana" panose="020B0604030504040204" pitchFamily="34" charset="0"/>
                <a:cs typeface="Verdana" panose="020B0604030504040204" pitchFamily="34" charset="0"/>
              </a:rPr>
              <a:t>Acadêmico</a:t>
            </a:r>
            <a:endParaRPr lang="en-US" sz="2400" b="1" dirty="0" smtClean="0">
              <a:latin typeface="Verdana" panose="020B0604030504040204" pitchFamily="34" charset="0"/>
              <a:ea typeface="Verdana" panose="020B0604030504040204" pitchFamily="34" charset="0"/>
              <a:cs typeface="Verdana" panose="020B0604030504040204" pitchFamily="34" charset="0"/>
            </a:endParaRPr>
          </a:p>
          <a:p>
            <a:pPr marL="0" indent="0" eaLnBrk="1" hangingPunct="1">
              <a:buNone/>
            </a:pPr>
            <a:endParaRPr lang="en-US" dirty="0" smtClean="0"/>
          </a:p>
        </p:txBody>
      </p:sp>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extLst>
      <p:ext uri="{BB962C8B-B14F-4D97-AF65-F5344CB8AC3E}">
        <p14:creationId xmlns:p14="http://schemas.microsoft.com/office/powerpoint/2010/main" val="17655429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8</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Como Surgiu o Data Base?</a:t>
            </a:r>
          </a:p>
        </p:txBody>
      </p:sp>
      <p:sp>
        <p:nvSpPr>
          <p:cNvPr id="2" name="Rectangle 1"/>
          <p:cNvSpPr/>
          <p:nvPr/>
        </p:nvSpPr>
        <p:spPr bwMode="auto">
          <a:xfrm>
            <a:off x="646547" y="1480936"/>
            <a:ext cx="7704856" cy="2376264"/>
          </a:xfrm>
          <a:prstGeom prst="rect">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3" name="Rounded Rectangle 2"/>
          <p:cNvSpPr/>
          <p:nvPr/>
        </p:nvSpPr>
        <p:spPr bwMode="auto">
          <a:xfrm>
            <a:off x="899592" y="1844824"/>
            <a:ext cx="2304256" cy="1368152"/>
          </a:xfrm>
          <a:prstGeom prst="round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4" name="Right Arrow 3"/>
          <p:cNvSpPr/>
          <p:nvPr/>
        </p:nvSpPr>
        <p:spPr bwMode="auto">
          <a:xfrm>
            <a:off x="4067944" y="2024844"/>
            <a:ext cx="1224136" cy="1008112"/>
          </a:xfrm>
          <a:prstGeom prst="rightArrow">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9" name="Rounded Rectangle 8"/>
          <p:cNvSpPr/>
          <p:nvPr/>
        </p:nvSpPr>
        <p:spPr bwMode="auto">
          <a:xfrm>
            <a:off x="5857875" y="1844824"/>
            <a:ext cx="2304256" cy="1368152"/>
          </a:xfrm>
          <a:prstGeom prst="round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6" name="TextBox 5"/>
          <p:cNvSpPr txBox="1"/>
          <p:nvPr/>
        </p:nvSpPr>
        <p:spPr>
          <a:xfrm>
            <a:off x="1259632" y="2132856"/>
            <a:ext cx="1584176" cy="830997"/>
          </a:xfrm>
          <a:prstGeom prst="rect">
            <a:avLst/>
          </a:prstGeom>
          <a:noFill/>
        </p:spPr>
        <p:txBody>
          <a:bodyPr wrap="square" rtlCol="0">
            <a:spAutoFit/>
          </a:bodyPr>
          <a:lstStyle/>
          <a:p>
            <a:r>
              <a:rPr lang="pt-BR" sz="2000" dirty="0" smtClean="0">
                <a:solidFill>
                  <a:schemeClr val="bg1"/>
                </a:solidFill>
              </a:rPr>
              <a:t>Aumento do Volume de informação.</a:t>
            </a:r>
            <a:endParaRPr lang="pt-BR" sz="2000" dirty="0">
              <a:solidFill>
                <a:schemeClr val="bg1"/>
              </a:solidFill>
            </a:endParaRPr>
          </a:p>
        </p:txBody>
      </p:sp>
      <p:sp>
        <p:nvSpPr>
          <p:cNvPr id="7" name="TextBox 6"/>
          <p:cNvSpPr txBox="1"/>
          <p:nvPr/>
        </p:nvSpPr>
        <p:spPr>
          <a:xfrm>
            <a:off x="6156176" y="2113401"/>
            <a:ext cx="1656184" cy="830997"/>
          </a:xfrm>
          <a:prstGeom prst="rect">
            <a:avLst/>
          </a:prstGeom>
          <a:noFill/>
        </p:spPr>
        <p:txBody>
          <a:bodyPr wrap="square" rtlCol="0">
            <a:spAutoFit/>
          </a:bodyPr>
          <a:lstStyle/>
          <a:p>
            <a:r>
              <a:rPr lang="pt-BR" sz="2000" dirty="0" smtClean="0">
                <a:solidFill>
                  <a:schemeClr val="bg1"/>
                </a:solidFill>
              </a:rPr>
              <a:t>Maiores dificuldades de Gestão</a:t>
            </a:r>
            <a:endParaRPr lang="pt-BR" sz="2000" dirty="0">
              <a:solidFill>
                <a:schemeClr val="bg1"/>
              </a:solidFill>
            </a:endParaRPr>
          </a:p>
        </p:txBody>
      </p:sp>
      <p:sp>
        <p:nvSpPr>
          <p:cNvPr id="8" name="Down Arrow 7"/>
          <p:cNvSpPr/>
          <p:nvPr/>
        </p:nvSpPr>
        <p:spPr bwMode="auto">
          <a:xfrm>
            <a:off x="3958915" y="3574455"/>
            <a:ext cx="1080120" cy="1296144"/>
          </a:xfrm>
          <a:prstGeom prst="downArrow">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3129744" y="5306495"/>
            <a:ext cx="2808312" cy="720080"/>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3252102" y="5457247"/>
            <a:ext cx="2518184" cy="584775"/>
          </a:xfrm>
          <a:prstGeom prst="rect">
            <a:avLst/>
          </a:prstGeom>
          <a:noFill/>
        </p:spPr>
        <p:txBody>
          <a:bodyPr wrap="square" rtlCol="0">
            <a:spAutoFit/>
          </a:bodyPr>
          <a:lstStyle/>
          <a:p>
            <a:r>
              <a:rPr lang="pt-BR" sz="2000" dirty="0" smtClean="0">
                <a:solidFill>
                  <a:schemeClr val="bg1"/>
                </a:solidFill>
              </a:rPr>
              <a:t>Surge os Bancos de Dados</a:t>
            </a:r>
            <a:endParaRPr lang="pt-BR" sz="2000" dirty="0">
              <a:solidFill>
                <a:schemeClr val="bg1"/>
              </a:solidFill>
            </a:endParaRPr>
          </a:p>
        </p:txBody>
      </p:sp>
    </p:spTree>
    <p:extLst>
      <p:ext uri="{BB962C8B-B14F-4D97-AF65-F5344CB8AC3E}">
        <p14:creationId xmlns:p14="http://schemas.microsoft.com/office/powerpoint/2010/main" val="429349430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9</a:t>
            </a:fld>
            <a:endParaRPr lang="en-US"/>
          </a:p>
        </p:txBody>
      </p:sp>
      <p:sp>
        <p:nvSpPr>
          <p:cNvPr id="12291" name="Rectangle 2"/>
          <p:cNvSpPr>
            <a:spLocks noGrp="1" noChangeArrowheads="1"/>
          </p:cNvSpPr>
          <p:nvPr>
            <p:ph type="title" idx="4294967295"/>
          </p:nvPr>
        </p:nvSpPr>
        <p:spPr/>
        <p:txBody>
          <a:bodyPr/>
          <a:lstStyle/>
          <a:p>
            <a:pPr eaLnBrk="1" hangingPunct="1"/>
            <a:r>
              <a:rPr lang="en-US" dirty="0" smtClean="0"/>
              <a:t>Conceitos </a:t>
            </a:r>
            <a:r>
              <a:rPr lang="en-US" dirty="0"/>
              <a:t>b</a:t>
            </a:r>
            <a:r>
              <a:rPr lang="en-US" dirty="0" smtClean="0"/>
              <a:t>ásicos</a:t>
            </a:r>
          </a:p>
        </p:txBody>
      </p:sp>
      <p:sp>
        <p:nvSpPr>
          <p:cNvPr id="12292" name="Rectangle 3"/>
          <p:cNvSpPr>
            <a:spLocks noGrp="1" noChangeArrowheads="1"/>
          </p:cNvSpPr>
          <p:nvPr>
            <p:ph type="body" idx="4294967295"/>
          </p:nvPr>
        </p:nvSpPr>
        <p:spPr>
          <a:xfrm>
            <a:off x="216545" y="1304925"/>
            <a:ext cx="8792518" cy="5172075"/>
          </a:xfrm>
        </p:spPr>
        <p:txBody>
          <a:bodyPr lIns="90488" tIns="44450" rIns="90488" bIns="44450"/>
          <a:lstStyle/>
          <a:p>
            <a:pPr eaLnBrk="1" hangingPunct="1">
              <a:lnSpc>
                <a:spcPct val="90000"/>
              </a:lnSpc>
            </a:pPr>
            <a:endParaRPr lang="en-US" sz="1600" dirty="0" smtClean="0"/>
          </a:p>
          <a:p>
            <a:pPr>
              <a:lnSpc>
                <a:spcPct val="90000"/>
              </a:lnSpc>
            </a:pPr>
            <a:r>
              <a:rPr lang="en-US" sz="2000" b="1" dirty="0" smtClean="0"/>
              <a:t>Dados: </a:t>
            </a:r>
            <a:r>
              <a:rPr lang="en-US" altLang="en-US" sz="2100" dirty="0" smtClean="0"/>
              <a:t>Fato </a:t>
            </a:r>
            <a:r>
              <a:rPr lang="en-US" altLang="en-US" sz="2100" dirty="0"/>
              <a:t>do mundo real que está registrado.	</a:t>
            </a:r>
            <a:endParaRPr lang="en-US" altLang="en-US" sz="2100" dirty="0" smtClean="0"/>
          </a:p>
          <a:p>
            <a:pPr marL="0" indent="0">
              <a:lnSpc>
                <a:spcPct val="90000"/>
              </a:lnSpc>
              <a:buNone/>
            </a:pPr>
            <a:endParaRPr lang="en-US" sz="2000" dirty="0" smtClean="0"/>
          </a:p>
          <a:p>
            <a:pPr eaLnBrk="1" hangingPunct="1">
              <a:lnSpc>
                <a:spcPct val="90000"/>
              </a:lnSpc>
            </a:pPr>
            <a:r>
              <a:rPr lang="en-US" sz="2000" dirty="0" smtClean="0"/>
              <a:t>Por exemplo: A idade e o número de telefone de uma pessoa.</a:t>
            </a:r>
          </a:p>
          <a:p>
            <a:pPr marL="0" indent="0" eaLnBrk="1" hangingPunct="1">
              <a:lnSpc>
                <a:spcPct val="90000"/>
              </a:lnSpc>
              <a:buNone/>
            </a:pPr>
            <a:endParaRPr lang="en-US" sz="2000" dirty="0" smtClean="0"/>
          </a:p>
          <a:p>
            <a:pPr eaLnBrk="1" hangingPunct="1">
              <a:lnSpc>
                <a:spcPct val="90000"/>
              </a:lnSpc>
            </a:pPr>
            <a:r>
              <a:rPr lang="en-US" sz="2000" dirty="0" smtClean="0"/>
              <a:t>Muitas vezes, </a:t>
            </a:r>
            <a:r>
              <a:rPr lang="en-US" sz="2000" dirty="0" err="1" smtClean="0"/>
              <a:t>utiliza</a:t>
            </a:r>
            <a:r>
              <a:rPr lang="en-US" sz="2000" dirty="0" smtClean="0"/>
              <a:t>-se de forma </a:t>
            </a:r>
            <a:r>
              <a:rPr lang="en-US" sz="2000" dirty="0" err="1" smtClean="0"/>
              <a:t>incorreta</a:t>
            </a:r>
            <a:r>
              <a:rPr lang="en-US" sz="2000" dirty="0" smtClean="0"/>
              <a:t> os </a:t>
            </a:r>
            <a:r>
              <a:rPr lang="en-US" sz="2000" dirty="0" err="1" smtClean="0"/>
              <a:t>termos</a:t>
            </a:r>
            <a:r>
              <a:rPr lang="en-US" sz="2000" dirty="0" smtClean="0"/>
              <a:t> “dados” e ”informação”. </a:t>
            </a:r>
            <a:r>
              <a:rPr lang="en-US" sz="2000" dirty="0" err="1" smtClean="0"/>
              <a:t>Quando</a:t>
            </a:r>
            <a:r>
              <a:rPr lang="en-US" sz="2000" dirty="0" smtClean="0"/>
              <a:t> na realizade, </a:t>
            </a:r>
            <a:r>
              <a:rPr lang="en-US" sz="2000" dirty="0" err="1" smtClean="0"/>
              <a:t>são</a:t>
            </a:r>
            <a:r>
              <a:rPr lang="en-US" sz="2000" dirty="0" smtClean="0"/>
              <a:t> </a:t>
            </a:r>
            <a:r>
              <a:rPr lang="en-US" sz="2000" dirty="0" err="1" smtClean="0"/>
              <a:t>conceitos</a:t>
            </a:r>
            <a:r>
              <a:rPr lang="en-US" sz="2000" dirty="0" smtClean="0"/>
              <a:t> </a:t>
            </a:r>
            <a:r>
              <a:rPr lang="en-US" sz="2000" dirty="0" err="1" smtClean="0"/>
              <a:t>bem</a:t>
            </a:r>
            <a:r>
              <a:rPr lang="en-US" sz="2000" dirty="0" smtClean="0"/>
              <a:t> </a:t>
            </a:r>
            <a:r>
              <a:rPr lang="en-US" sz="2000" dirty="0" err="1" smtClean="0"/>
              <a:t>distintos</a:t>
            </a:r>
            <a:r>
              <a:rPr lang="en-US" sz="2000" dirty="0" smtClean="0"/>
              <a:t>.</a:t>
            </a:r>
          </a:p>
          <a:p>
            <a:pPr eaLnBrk="1" hangingPunct="1">
              <a:lnSpc>
                <a:spcPct val="90000"/>
              </a:lnSpc>
            </a:pPr>
            <a:endParaRPr lang="en-US" sz="2000" dirty="0"/>
          </a:p>
          <a:p>
            <a:pPr eaLnBrk="1" hangingPunct="1">
              <a:lnSpc>
                <a:spcPct val="90000"/>
              </a:lnSpc>
            </a:pPr>
            <a:r>
              <a:rPr lang="en-US" sz="2000" b="1" dirty="0" smtClean="0"/>
              <a:t>Informação:  </a:t>
            </a:r>
            <a:r>
              <a:rPr lang="en-US" sz="2000" dirty="0" smtClean="0"/>
              <a:t>F</a:t>
            </a:r>
            <a:r>
              <a:rPr lang="en-US" altLang="en-US" sz="2000" dirty="0" smtClean="0"/>
              <a:t>ato </a:t>
            </a:r>
            <a:r>
              <a:rPr lang="en-US" altLang="en-US" sz="2000" dirty="0" err="1"/>
              <a:t>útil</a:t>
            </a:r>
            <a:r>
              <a:rPr lang="en-US" altLang="en-US" sz="2000" dirty="0"/>
              <a:t> que </a:t>
            </a:r>
            <a:r>
              <a:rPr lang="en-US" altLang="en-US" sz="2000" dirty="0" err="1"/>
              <a:t>pode</a:t>
            </a:r>
            <a:r>
              <a:rPr lang="en-US" altLang="en-US" sz="2000" dirty="0"/>
              <a:t> </a:t>
            </a:r>
            <a:r>
              <a:rPr lang="en-US" altLang="en-US" sz="2000" dirty="0" err="1"/>
              <a:t>ser</a:t>
            </a:r>
            <a:r>
              <a:rPr lang="en-US" altLang="en-US" sz="2000" dirty="0"/>
              <a:t> </a:t>
            </a:r>
            <a:r>
              <a:rPr lang="en-US" altLang="en-US" sz="2000" dirty="0" err="1"/>
              <a:t>extraído</a:t>
            </a:r>
            <a:r>
              <a:rPr lang="en-US" altLang="en-US" sz="2000" dirty="0"/>
              <a:t> </a:t>
            </a:r>
            <a:r>
              <a:rPr lang="en-US" altLang="en-US" sz="2000" dirty="0" err="1"/>
              <a:t>direta</a:t>
            </a:r>
            <a:r>
              <a:rPr lang="en-US" altLang="en-US" sz="2000" dirty="0"/>
              <a:t> ou </a:t>
            </a:r>
            <a:r>
              <a:rPr lang="en-US" altLang="en-US" sz="2000" dirty="0" err="1"/>
              <a:t>indiretamente</a:t>
            </a:r>
            <a:r>
              <a:rPr lang="en-US" altLang="en-US" sz="2000" dirty="0"/>
              <a:t> a </a:t>
            </a:r>
            <a:r>
              <a:rPr lang="en-US" altLang="en-US" sz="2000" dirty="0" err="1"/>
              <a:t>partir</a:t>
            </a:r>
            <a:r>
              <a:rPr lang="en-US" altLang="en-US" sz="2000" dirty="0"/>
              <a:t> dos </a:t>
            </a:r>
            <a:r>
              <a:rPr lang="en-US" altLang="en-US" sz="2000" dirty="0" smtClean="0"/>
              <a:t>dados.</a:t>
            </a:r>
          </a:p>
          <a:p>
            <a:pPr marL="0" indent="0" eaLnBrk="1" hangingPunct="1">
              <a:lnSpc>
                <a:spcPct val="90000"/>
              </a:lnSpc>
              <a:buNone/>
            </a:pPr>
            <a:endParaRPr lang="en-US" altLang="en-US" sz="2000" dirty="0" smtClean="0"/>
          </a:p>
          <a:p>
            <a:pPr lvl="1" eaLnBrk="1" hangingPunct="1">
              <a:lnSpc>
                <a:spcPct val="90000"/>
              </a:lnSpc>
            </a:pPr>
            <a:r>
              <a:rPr lang="en-US" altLang="en-US" sz="1700" dirty="0" err="1" smtClean="0"/>
              <a:t>exemplos</a:t>
            </a:r>
            <a:r>
              <a:rPr lang="en-US" altLang="en-US" sz="1700" dirty="0"/>
              <a:t>: </a:t>
            </a:r>
            <a:r>
              <a:rPr lang="en-US" altLang="en-US" sz="1800" dirty="0"/>
              <a:t>endereço de </a:t>
            </a:r>
            <a:r>
              <a:rPr lang="en-US" altLang="en-US" sz="1800" dirty="0" err="1" smtClean="0"/>
              <a:t>entrega</a:t>
            </a:r>
            <a:r>
              <a:rPr lang="en-US" altLang="en-US" sz="1800" dirty="0"/>
              <a:t>.</a:t>
            </a:r>
            <a:endParaRPr lang="en-US" altLang="en-US" sz="1800" dirty="0" smtClean="0"/>
          </a:p>
          <a:p>
            <a:pPr marL="276225" lvl="1" indent="0" eaLnBrk="1" hangingPunct="1">
              <a:lnSpc>
                <a:spcPct val="90000"/>
              </a:lnSpc>
              <a:buNone/>
            </a:pPr>
            <a:endParaRPr lang="en-US" altLang="en-US" sz="1700" dirty="0" smtClean="0"/>
          </a:p>
          <a:p>
            <a:pPr eaLnBrk="1" hangingPunct="1">
              <a:lnSpc>
                <a:spcPct val="90000"/>
              </a:lnSpc>
            </a:pPr>
            <a:endParaRPr lang="en-US" sz="2000" b="1" dirty="0" smtClean="0"/>
          </a:p>
          <a:p>
            <a:pPr marL="0" indent="0" eaLnBrk="1" hangingPunct="1">
              <a:lnSpc>
                <a:spcPct val="90000"/>
              </a:lnSpc>
              <a:buNone/>
            </a:pPr>
            <a:endParaRPr lang="en-US" sz="2000" dirty="0" smtClean="0"/>
          </a:p>
          <a:p>
            <a:pPr marL="0" indent="0" eaLnBrk="1" hangingPunct="1">
              <a:lnSpc>
                <a:spcPct val="90000"/>
              </a:lnSpc>
              <a:buNone/>
            </a:pPr>
            <a:endParaRPr lang="en-US" sz="2000" dirty="0"/>
          </a:p>
          <a:p>
            <a:pPr marL="0" indent="0" eaLnBrk="1" hangingPunct="1">
              <a:lnSpc>
                <a:spcPct val="90000"/>
              </a:lnSpc>
              <a:buNone/>
            </a:pPr>
            <a:endParaRPr lang="en-US" sz="2000" dirty="0" smtClean="0"/>
          </a:p>
        </p:txBody>
      </p:sp>
      <p:sp>
        <p:nvSpPr>
          <p:cNvPr id="2" name="Rectangle 1"/>
          <p:cNvSpPr/>
          <p:nvPr/>
        </p:nvSpPr>
        <p:spPr bwMode="auto">
          <a:xfrm>
            <a:off x="286824" y="5576537"/>
            <a:ext cx="1738536" cy="380387"/>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3" name="TextBox 2"/>
          <p:cNvSpPr txBox="1"/>
          <p:nvPr/>
        </p:nvSpPr>
        <p:spPr>
          <a:xfrm>
            <a:off x="472016" y="5660597"/>
            <a:ext cx="1368152" cy="535531"/>
          </a:xfrm>
          <a:prstGeom prst="rect">
            <a:avLst/>
          </a:prstGeom>
          <a:noFill/>
        </p:spPr>
        <p:txBody>
          <a:bodyPr wrap="square" rtlCol="0">
            <a:spAutoFit/>
          </a:bodyPr>
          <a:lstStyle/>
          <a:p>
            <a:r>
              <a:rPr lang="pt-BR" sz="1600" b="1" dirty="0" smtClean="0">
                <a:solidFill>
                  <a:schemeClr val="bg1"/>
                </a:solidFill>
              </a:rPr>
              <a:t>DADOS</a:t>
            </a:r>
          </a:p>
          <a:p>
            <a:endParaRPr lang="pt-BR" sz="1600" dirty="0">
              <a:solidFill>
                <a:schemeClr val="bg1"/>
              </a:solidFill>
            </a:endParaRPr>
          </a:p>
        </p:txBody>
      </p:sp>
      <p:sp>
        <p:nvSpPr>
          <p:cNvPr id="4" name="Right Arrow 3"/>
          <p:cNvSpPr/>
          <p:nvPr/>
        </p:nvSpPr>
        <p:spPr bwMode="auto">
          <a:xfrm>
            <a:off x="2316733" y="5554490"/>
            <a:ext cx="640314" cy="432048"/>
          </a:xfrm>
          <a:prstGeom prst="rightArrow">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3321170" y="5576648"/>
            <a:ext cx="2165412" cy="387731"/>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429182" y="5660597"/>
            <a:ext cx="1949388" cy="264688"/>
          </a:xfrm>
          <a:prstGeom prst="rect">
            <a:avLst/>
          </a:prstGeom>
          <a:noFill/>
        </p:spPr>
        <p:txBody>
          <a:bodyPr wrap="square" rtlCol="0">
            <a:spAutoFit/>
          </a:bodyPr>
          <a:lstStyle/>
          <a:p>
            <a:r>
              <a:rPr lang="pt-BR" sz="1400" b="1" dirty="0" smtClean="0">
                <a:solidFill>
                  <a:schemeClr val="bg1"/>
                </a:solidFill>
              </a:rPr>
              <a:t>PROCESSAMENTO</a:t>
            </a:r>
            <a:endParaRPr lang="pt-BR" sz="1400" b="1" dirty="0">
              <a:solidFill>
                <a:schemeClr val="bg1"/>
              </a:solidFill>
            </a:endParaRPr>
          </a:p>
        </p:txBody>
      </p:sp>
      <p:sp>
        <p:nvSpPr>
          <p:cNvPr id="14" name="Right Arrow 13"/>
          <p:cNvSpPr/>
          <p:nvPr/>
        </p:nvSpPr>
        <p:spPr bwMode="auto">
          <a:xfrm>
            <a:off x="5668093" y="5549942"/>
            <a:ext cx="722028" cy="432048"/>
          </a:xfrm>
          <a:prstGeom prst="rightArrow">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6693089" y="5569193"/>
            <a:ext cx="2069864" cy="387731"/>
          </a:xfrm>
          <a:prstGeom prst="rect">
            <a:avLst/>
          </a:prstGeom>
          <a:solidFill>
            <a:schemeClr val="accent2"/>
          </a:solidFill>
          <a:ln w="12700" cap="flat" cmpd="sng" algn="ctr">
            <a:solidFill>
              <a:schemeClr val="tx1"/>
            </a:solidFill>
            <a:prstDash val="dash"/>
            <a:round/>
            <a:headEnd type="none" w="med" len="med"/>
            <a:tailEnd type="triangle" w="med" len="med"/>
          </a:ln>
          <a:effectLst/>
        </p:spPr>
        <p:txBody>
          <a:bodyPr vert="horz" wrap="none" lIns="90488" tIns="44450" rIns="90488" bIns="4445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hlink"/>
              </a:buClr>
              <a:buSzTx/>
              <a:buFontTx/>
              <a:buNone/>
              <a:tabLst/>
            </a:pPr>
            <a:endParaRPr kumimoji="0" lang="pt-BR" sz="1000" b="0" i="0" u="none" strike="noStrike" cap="none" normalizeH="0" baseline="0" smtClean="0">
              <a:ln>
                <a:noFill/>
              </a:ln>
              <a:solidFill>
                <a:schemeClr val="tx1"/>
              </a:solidFill>
              <a:effectLst/>
              <a:latin typeface="Arial" charset="0"/>
            </a:endParaRPr>
          </a:p>
        </p:txBody>
      </p:sp>
      <p:sp>
        <p:nvSpPr>
          <p:cNvPr id="8" name="TextBox 7"/>
          <p:cNvSpPr txBox="1"/>
          <p:nvPr/>
        </p:nvSpPr>
        <p:spPr>
          <a:xfrm>
            <a:off x="6824845" y="5606092"/>
            <a:ext cx="1806352" cy="313932"/>
          </a:xfrm>
          <a:prstGeom prst="rect">
            <a:avLst/>
          </a:prstGeom>
          <a:noFill/>
        </p:spPr>
        <p:txBody>
          <a:bodyPr wrap="square" rtlCol="0">
            <a:spAutoFit/>
          </a:bodyPr>
          <a:lstStyle/>
          <a:p>
            <a:r>
              <a:rPr lang="pt-BR" sz="1800" b="1" dirty="0">
                <a:solidFill>
                  <a:schemeClr val="bg1"/>
                </a:solidFill>
              </a:rPr>
              <a:t>Informação</a:t>
            </a:r>
          </a:p>
        </p:txBody>
      </p:sp>
    </p:spTree>
    <p:extLst>
      <p:ext uri="{BB962C8B-B14F-4D97-AF65-F5344CB8AC3E}">
        <p14:creationId xmlns:p14="http://schemas.microsoft.com/office/powerpoint/2010/main" val="393937742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0067E0-B3B8-4846-93E5-70B434DB3261}">
  <ds:schemaRefs>
    <ds:schemaRef ds:uri="http://schemas.microsoft.com/office/2006/metadata/properties"/>
  </ds:schemaRefs>
</ds:datastoreItem>
</file>

<file path=customXml/itemProps2.xml><?xml version="1.0" encoding="utf-8"?>
<ds:datastoreItem xmlns:ds="http://schemas.openxmlformats.org/officeDocument/2006/customXml" ds:itemID="{928BBA9E-19B7-4E5F-86B1-4B3F798A931D}">
  <ds:schemaRefs>
    <ds:schemaRef ds:uri="http://schemas.microsoft.com/office/2006/metadata/longProperties"/>
  </ds:schemaRefs>
</ds:datastoreItem>
</file>

<file path=customXml/itemProps3.xml><?xml version="1.0" encoding="utf-8"?>
<ds:datastoreItem xmlns:ds="http://schemas.openxmlformats.org/officeDocument/2006/customXml" ds:itemID="{F627F098-C285-49C0-B010-B8DA3F0DC3DD}">
  <ds:schemaRefs>
    <ds:schemaRef ds:uri="http://schemas.microsoft.com/sharepoint/v3/contenttype/forms"/>
  </ds:schemaRefs>
</ds:datastoreItem>
</file>

<file path=customXml/itemProps4.xml><?xml version="1.0" encoding="utf-8"?>
<ds:datastoreItem xmlns:ds="http://schemas.openxmlformats.org/officeDocument/2006/customXml" ds:itemID="{C6840AFE-1AF9-4040-A7FE-26BF40D74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13792</TotalTime>
  <Words>6404</Words>
  <Application>Microsoft Office PowerPoint</Application>
  <PresentationFormat>Apresentação na tela (4:3)</PresentationFormat>
  <Paragraphs>1059</Paragraphs>
  <Slides>78</Slides>
  <Notes>78</Notes>
  <HiddenSlides>0</HiddenSlides>
  <MMClips>0</MMClips>
  <ScaleCrop>false</ScaleCrop>
  <HeadingPairs>
    <vt:vector size="4" baseType="variant">
      <vt:variant>
        <vt:lpstr>Tema</vt:lpstr>
      </vt:variant>
      <vt:variant>
        <vt:i4>9</vt:i4>
      </vt:variant>
      <vt:variant>
        <vt:lpstr>Títulos de slides</vt:lpstr>
      </vt:variant>
      <vt:variant>
        <vt:i4>78</vt:i4>
      </vt:variant>
    </vt:vector>
  </HeadingPairs>
  <TitlesOfParts>
    <vt:vector size="87" baseType="lpstr">
      <vt:lpstr>1_ATS Branded_v3</vt:lpstr>
      <vt:lpstr>2_ATS Branded_v3</vt:lpstr>
      <vt:lpstr>soul1</vt:lpstr>
      <vt:lpstr>1_Custom Design</vt:lpstr>
      <vt:lpstr>Custom Design</vt:lpstr>
      <vt:lpstr>2_Custom Design</vt:lpstr>
      <vt:lpstr>3_Custom Design</vt:lpstr>
      <vt:lpstr>4_Custom Design</vt:lpstr>
      <vt:lpstr>5_Custom Design</vt:lpstr>
      <vt:lpstr>Apresentação do PowerPoint</vt:lpstr>
      <vt:lpstr>Agenda</vt:lpstr>
      <vt:lpstr>Objetivos</vt:lpstr>
      <vt:lpstr>Metodologia de Ensino</vt:lpstr>
      <vt:lpstr>Outras Referências </vt:lpstr>
      <vt:lpstr>Um pouco da História</vt:lpstr>
      <vt:lpstr>Um pouco da História</vt:lpstr>
      <vt:lpstr>Como Surgiu o Data Base?</vt:lpstr>
      <vt:lpstr>Conceitos básicos</vt:lpstr>
      <vt:lpstr>Conceitos básicos</vt:lpstr>
      <vt:lpstr>Principais Vantagens de um DB</vt:lpstr>
      <vt:lpstr>Sistema de Gerenciamento de Banco de Dados.</vt:lpstr>
      <vt:lpstr>SGBD - Introdução</vt:lpstr>
      <vt:lpstr>SGBD- Introdução</vt:lpstr>
      <vt:lpstr>Por que utilizar um SGBD ?</vt:lpstr>
      <vt:lpstr>Arquitetura Básica :  SGBD</vt:lpstr>
      <vt:lpstr>Alguns SGBDs</vt:lpstr>
      <vt:lpstr>Atividade - Pesquisa</vt:lpstr>
      <vt:lpstr>SGBD x DB – Qual a Diferença ?</vt:lpstr>
      <vt:lpstr>SGBD x DB – Qual a Diferença ?</vt:lpstr>
      <vt:lpstr>Funcionalidades de um SGBD</vt:lpstr>
      <vt:lpstr>Usuários de um SGBD</vt:lpstr>
      <vt:lpstr>Funções de um ABD (DBA)</vt:lpstr>
      <vt:lpstr>Componentes de um SGBD</vt:lpstr>
      <vt:lpstr>Estrutura de um SGBD</vt:lpstr>
      <vt:lpstr>Terminologias Associadas a um DB</vt:lpstr>
      <vt:lpstr>Os Níveis de Arquitetura de um SGBD</vt:lpstr>
      <vt:lpstr>Níveis de Abstração de Dados</vt:lpstr>
      <vt:lpstr>Modelos de Dados</vt:lpstr>
      <vt:lpstr>Modelo Conceitual</vt:lpstr>
      <vt:lpstr>Modelo Lógico</vt:lpstr>
      <vt:lpstr>Modelo Lógico</vt:lpstr>
      <vt:lpstr>Modelo Lógico</vt:lpstr>
      <vt:lpstr>Modelo Físico</vt:lpstr>
      <vt:lpstr>Modelo Físico</vt:lpstr>
      <vt:lpstr>Modelo Físico</vt:lpstr>
      <vt:lpstr>Modelos Lógicos com base em Registros</vt:lpstr>
      <vt:lpstr>Modelos Lógicos com base em Registros</vt:lpstr>
      <vt:lpstr>Modelos Lógicos com base em Registros</vt:lpstr>
      <vt:lpstr>Modelos Lógicos com base em Registros</vt:lpstr>
      <vt:lpstr>Modelos Lógicos com base em Registros</vt:lpstr>
      <vt:lpstr>Modelos Lógicos com base em Registros</vt:lpstr>
      <vt:lpstr>Modelos Lógicos com base em Registros</vt:lpstr>
      <vt:lpstr>Modelos Lógicos com base em Registros</vt:lpstr>
      <vt:lpstr>Exemplo : Banco de dados de uma Escola</vt:lpstr>
      <vt:lpstr>Atividade</vt:lpstr>
      <vt:lpstr>Relacionamentos</vt:lpstr>
      <vt:lpstr>Grau do Relacionamento</vt:lpstr>
      <vt:lpstr>Grau do Relacionamento</vt:lpstr>
      <vt:lpstr>Grau de Relacionamento</vt:lpstr>
      <vt:lpstr>Grau de Relacionamento</vt:lpstr>
      <vt:lpstr>Modelo Entidade - Relacionamento</vt:lpstr>
      <vt:lpstr>Modelo Entidade - Relacionamento</vt:lpstr>
      <vt:lpstr>Modelo Entidade - Relacionamento</vt:lpstr>
      <vt:lpstr>Tabelas (Entidades)</vt:lpstr>
      <vt:lpstr>Tabelas (Entidades) - Exemplo</vt:lpstr>
      <vt:lpstr>Registros (Tuplas)</vt:lpstr>
      <vt:lpstr>Colunas (Tribunas)</vt:lpstr>
      <vt:lpstr>Integridade de Entidade</vt:lpstr>
      <vt:lpstr>Chaves</vt:lpstr>
      <vt:lpstr>Integridade Referencial</vt:lpstr>
      <vt:lpstr>Restrições de Integridade</vt:lpstr>
      <vt:lpstr>Integridade Semântica</vt:lpstr>
      <vt:lpstr>Funções de um SGBD - Instâncias e Esquemas</vt:lpstr>
      <vt:lpstr>Independência de Dados </vt:lpstr>
      <vt:lpstr>Independência de Dados </vt:lpstr>
      <vt:lpstr>Linguagem de Banco de Dados</vt:lpstr>
      <vt:lpstr>Linguagem de Banco de Dados</vt:lpstr>
      <vt:lpstr>Linguagem de Banco de Dados</vt:lpstr>
      <vt:lpstr>Linguagem de Banco de Dados</vt:lpstr>
      <vt:lpstr>Linguagem de Banco de Dados</vt:lpstr>
      <vt:lpstr>Linguagem de Banco de Dados </vt:lpstr>
      <vt:lpstr>Linguagem de Banco de Dados</vt:lpstr>
      <vt:lpstr>Linguagem de Banco de Dados</vt:lpstr>
      <vt:lpstr>Linguagem de Banco de Dados</vt:lpstr>
      <vt:lpstr>Atividade </vt:lpstr>
      <vt:lpstr>     Atividade :</vt:lpstr>
      <vt:lpstr>     Prototipo SGBD:</vt:lpstr>
    </vt:vector>
  </TitlesOfParts>
  <Manager>Reggie Reyes</Manager>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De Souza Vidoto, Laís</cp:lastModifiedBy>
  <cp:revision>1723</cp:revision>
  <cp:lastPrinted>2000-08-10T20:43:38Z</cp:lastPrinted>
  <dcterms:created xsi:type="dcterms:W3CDTF">2001-03-14T15:15:32Z</dcterms:created>
  <dcterms:modified xsi:type="dcterms:W3CDTF">2015-11-11T14:18:50Z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