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7200" y="1866900"/>
            <a:ext cx="3149600" cy="10668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"/>
          <p:cNvSpPr/>
          <p:nvPr/>
        </p:nvSpPr>
        <p:spPr>
          <a:xfrm>
            <a:off x="468312" y="908050"/>
            <a:ext cx="8207376" cy="0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" name="Line"/>
          <p:cNvSpPr/>
          <p:nvPr/>
        </p:nvSpPr>
        <p:spPr>
          <a:xfrm>
            <a:off x="468312" y="6381750"/>
            <a:ext cx="8207376" cy="0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" y="93138"/>
            <a:ext cx="2237202" cy="75776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arefas de Mineração de Dados"/>
          <p:cNvSpPr txBox="1"/>
          <p:nvPr/>
        </p:nvSpPr>
        <p:spPr>
          <a:xfrm>
            <a:off x="1835150" y="404812"/>
            <a:ext cx="6840538" cy="360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36042" indent="-336042" algn="r" defTabSz="896111">
              <a:lnSpc>
                <a:spcPct val="90000"/>
              </a:lnSpc>
              <a:spcBef>
                <a:spcPts val="400"/>
              </a:spcBef>
              <a:buFont typeface="Arial"/>
              <a:defRPr b="1" sz="1862"/>
            </a:lvl1pPr>
          </a:lstStyle>
          <a:p>
            <a:pPr/>
            <a:r>
              <a:t>Tarefas de Mineração de Dados 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xfrm>
            <a:off x="8404066" y="6404292"/>
            <a:ext cx="282734" cy="2692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"/>
          <p:cNvSpPr/>
          <p:nvPr/>
        </p:nvSpPr>
        <p:spPr>
          <a:xfrm>
            <a:off x="468312" y="908050"/>
            <a:ext cx="8207376" cy="0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0" name="Line"/>
          <p:cNvSpPr/>
          <p:nvPr/>
        </p:nvSpPr>
        <p:spPr>
          <a:xfrm>
            <a:off x="468312" y="6381750"/>
            <a:ext cx="8207376" cy="0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" y="127000"/>
            <a:ext cx="2212220" cy="7493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Tarefas de Mineração de Dados"/>
          <p:cNvSpPr txBox="1"/>
          <p:nvPr/>
        </p:nvSpPr>
        <p:spPr>
          <a:xfrm>
            <a:off x="1835150" y="404812"/>
            <a:ext cx="6840538" cy="360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36042" indent="-336042" algn="r" defTabSz="896111">
              <a:lnSpc>
                <a:spcPct val="90000"/>
              </a:lnSpc>
              <a:spcBef>
                <a:spcPts val="400"/>
              </a:spcBef>
              <a:buFont typeface="Arial"/>
              <a:defRPr b="1" sz="1862"/>
            </a:lvl1pPr>
          </a:lstStyle>
          <a:p>
            <a:pPr/>
            <a:r>
              <a:t>Tarefas de Mineração de Dados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xfrm>
            <a:off x="8404066" y="6404292"/>
            <a:ext cx="282734" cy="2692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chemeClr val="accent3">
                <a:hueOff val="263624"/>
                <a:satOff val="55948"/>
                <a:lumOff val="27907"/>
              </a:schemeClr>
            </a:gs>
            <a:gs pos="35000">
              <a:srgbClr val="E4FDBF"/>
            </a:gs>
            <a:gs pos="100000">
              <a:schemeClr val="accent3">
                <a:hueOff val="321486"/>
                <a:satOff val="58119"/>
                <a:lumOff val="40966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Relationship Id="rId5" Type="http://schemas.openxmlformats.org/officeDocument/2006/relationships/image" Target="../media/image5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devmedia.com.br/mineracao-de-regras-de-associacao-com-a-ferramenta-de-data-mining-weka/20478" TargetMode="External"/><Relationship Id="rId3" Type="http://schemas.openxmlformats.org/officeDocument/2006/relationships/hyperlink" Target="http://machinelearningmastery.com/market-basket-analysis-with-association-rule-learning/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tif"/><Relationship Id="rId3" Type="http://schemas.openxmlformats.org/officeDocument/2006/relationships/image" Target="../media/image7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tif"/><Relationship Id="rId3" Type="http://schemas.openxmlformats.org/officeDocument/2006/relationships/image" Target="../media/image10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machinelearningmastery.com/use-regression-machine-learning-algorithms-weka/" TargetMode="External"/><Relationship Id="rId3" Type="http://schemas.openxmlformats.org/officeDocument/2006/relationships/hyperlink" Target="https://www.ibm.com/developerworks/library/os-weka1/" TargetMode="Externa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ebgraphviz.com/" TargetMode="Externa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tif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tif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archive.ics.uci.edu/ml/datasets/Bank+Marketing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arefas de Mineração de Dados"/>
          <p:cNvSpPr txBox="1"/>
          <p:nvPr>
            <p:ph type="title" idx="4294967295"/>
          </p:nvPr>
        </p:nvSpPr>
        <p:spPr>
          <a:xfrm>
            <a:off x="755650" y="3933825"/>
            <a:ext cx="7772400" cy="790575"/>
          </a:xfrm>
          <a:prstGeom prst="rect">
            <a:avLst/>
          </a:prstGeom>
        </p:spPr>
        <p:txBody>
          <a:bodyPr/>
          <a:lstStyle>
            <a:lvl1pPr>
              <a:defRPr b="1" sz="2900"/>
            </a:lvl1pPr>
          </a:lstStyle>
          <a:p>
            <a:pPr/>
            <a:r>
              <a:t>Tarefas de Mineração de Dados</a:t>
            </a:r>
          </a:p>
        </p:txBody>
      </p:sp>
      <p:sp>
        <p:nvSpPr>
          <p:cNvPr id="53" name="Prof. Leandro Almeida…"/>
          <p:cNvSpPr txBox="1"/>
          <p:nvPr>
            <p:ph type="body" sz="quarter" idx="4294967295"/>
          </p:nvPr>
        </p:nvSpPr>
        <p:spPr>
          <a:xfrm>
            <a:off x="1836737" y="5229225"/>
            <a:ext cx="5543551" cy="894904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500"/>
              </a:spcBef>
              <a:buSzTx/>
              <a:buNone/>
              <a:defRPr b="1" sz="2400"/>
            </a:pPr>
            <a:r>
              <a:t>Prof. Leandro Almeida</a:t>
            </a:r>
          </a:p>
          <a:p>
            <a:pPr algn="ctr">
              <a:spcBef>
                <a:spcPts val="500"/>
              </a:spcBef>
              <a:buSzTx/>
              <a:buNone/>
              <a:defRPr b="1" sz="2400"/>
            </a:pPr>
            <a:r>
              <a:t>lma3@cin.ufpe.br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adrões Frequentes"/>
          <p:cNvSpPr txBox="1"/>
          <p:nvPr/>
        </p:nvSpPr>
        <p:spPr>
          <a:xfrm>
            <a:off x="468312" y="1125537"/>
            <a:ext cx="8207376" cy="5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 algn="ctr">
              <a:spcBef>
                <a:spcPts val="600"/>
              </a:spcBef>
              <a:defRPr b="1" sz="2800"/>
            </a:lvl1pPr>
          </a:lstStyle>
          <a:p>
            <a:pPr/>
            <a:r>
              <a:t>Padrões Frequentes</a:t>
            </a:r>
          </a:p>
        </p:txBody>
      </p:sp>
      <p:sp>
        <p:nvSpPr>
          <p:cNvPr id="80" name="Geralmente, regras de associação são descartadas, quando...…"/>
          <p:cNvSpPr txBox="1"/>
          <p:nvPr/>
        </p:nvSpPr>
        <p:spPr>
          <a:xfrm>
            <a:off x="468312" y="1844675"/>
            <a:ext cx="8207376" cy="446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t>Geralmente, regras de associação são descartadas, quando...</a:t>
            </a:r>
          </a:p>
          <a:p>
            <a:pPr lvl="1" marL="742950" indent="-285750">
              <a:buSzPct val="100000"/>
              <a:buFont typeface="Arial"/>
              <a:buChar char="–"/>
              <a:defRPr sz="2200"/>
            </a:pPr>
            <a:r>
              <a:t>se não satisfazem um </a:t>
            </a:r>
            <a:r>
              <a:rPr b="1"/>
              <a:t>limite mínimo de suporte (apoio) </a:t>
            </a:r>
            <a:r>
              <a:t>e um </a:t>
            </a:r>
            <a:r>
              <a:rPr b="1"/>
              <a:t>limite mínimo de confiança</a:t>
            </a:r>
            <a:r>
              <a:t>. </a:t>
            </a:r>
          </a:p>
          <a:p>
            <a:pPr lvl="1" marL="742950" indent="-285750">
              <a:buSzPct val="100000"/>
              <a:buFont typeface="Arial"/>
              <a:buChar char="–"/>
              <a:defRPr sz="2200"/>
            </a:pP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t>Análises adicionais podem ser realizadas visando descobrir correlações estatísticas interessantes entre os pares atributo-valor associados. 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t>Mineração de conjunto de itens frequentes é uma forma fundamental de mineração padrões frequentes.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adrões Frequentes"/>
          <p:cNvSpPr txBox="1"/>
          <p:nvPr/>
        </p:nvSpPr>
        <p:spPr>
          <a:xfrm>
            <a:off x="468312" y="1125537"/>
            <a:ext cx="8207376" cy="5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 algn="ctr">
              <a:spcBef>
                <a:spcPts val="600"/>
              </a:spcBef>
              <a:defRPr b="1" sz="2800"/>
            </a:lvl1pPr>
          </a:lstStyle>
          <a:p>
            <a:pPr/>
            <a:r>
              <a:t>Padrões Frequentes</a:t>
            </a:r>
          </a:p>
        </p:txBody>
      </p:sp>
      <p:sp>
        <p:nvSpPr>
          <p:cNvPr id="83" name="Associação…"/>
          <p:cNvSpPr txBox="1"/>
          <p:nvPr/>
        </p:nvSpPr>
        <p:spPr>
          <a:xfrm>
            <a:off x="468312" y="2149475"/>
            <a:ext cx="8207376" cy="446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Associação</a:t>
            </a:r>
          </a:p>
          <a:p>
            <a:pPr lvl="1" marL="742950" indent="-285750">
              <a:lnSpc>
                <a:spcPct val="90000"/>
              </a:lnSpc>
              <a:buSzPct val="100000"/>
              <a:buFont typeface="Arial"/>
              <a:buChar char="–"/>
              <a:defRPr sz="2000"/>
            </a:pPr>
            <a:r>
              <a:t>Exemplo</a:t>
            </a:r>
          </a:p>
          <a:p>
            <a:pPr lvl="1" marL="742950" indent="-285750">
              <a:lnSpc>
                <a:spcPct val="90000"/>
              </a:lnSpc>
              <a:buSzPct val="100000"/>
              <a:buFont typeface="Arial"/>
              <a:buChar char="–"/>
              <a:defRPr sz="2000"/>
            </a:pPr>
            <a:r>
              <a:t>O suporte </a:t>
            </a:r>
            <a:r>
              <a:rPr b="1">
                <a:solidFill>
                  <a:srgbClr val="00B0F0"/>
                </a:solidFill>
              </a:rPr>
              <a:t>suporte(X)</a:t>
            </a:r>
            <a:r>
              <a:t> de um conjunto X é definido como a proporção de transações da base de dados que contém esse conjunto.</a:t>
            </a:r>
          </a:p>
          <a:p>
            <a:pPr lvl="1" marL="742950" indent="-285750">
              <a:lnSpc>
                <a:spcPct val="90000"/>
              </a:lnSpc>
              <a:buSzPct val="100000"/>
              <a:buFont typeface="Arial"/>
              <a:buChar char="–"/>
              <a:defRPr sz="2000"/>
            </a:pPr>
            <a:r>
              <a:t>A confiança de uma regra é definida </a:t>
            </a:r>
            <a:r>
              <a:rPr b="1">
                <a:solidFill>
                  <a:srgbClr val="00B0F0"/>
                </a:solidFill>
              </a:rPr>
              <a:t>confian</a:t>
            </a:r>
            <a:r>
              <a:rPr b="1">
                <a:solidFill>
                  <a:srgbClr val="00B0F0"/>
                </a:solidFill>
              </a:rPr>
              <a:t>ça</a:t>
            </a:r>
            <a:r>
              <a:rPr b="1">
                <a:solidFill>
                  <a:srgbClr val="00B0F0"/>
                </a:solidFill>
              </a:rPr>
              <a:t>(X</a:t>
            </a:r>
            <a:r>
              <a:rPr>
                <a:solidFill>
                  <a:srgbClr val="00B0F0"/>
                </a:solidFill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b="1">
                <a:solidFill>
                  <a:srgbClr val="00B0F0"/>
                </a:solidFill>
              </a:rPr>
              <a:t>Y) = suporte(X U Y)/suporte(X)</a:t>
            </a:r>
            <a:r>
              <a:t> </a:t>
            </a:r>
          </a:p>
          <a:p>
            <a:pPr lvl="2" marL="1143000" indent="-228600">
              <a:lnSpc>
                <a:spcPct val="90000"/>
              </a:lnSpc>
              <a:buSzPct val="100000"/>
              <a:buFont typeface="Arial"/>
              <a:buChar char="•"/>
              <a:defRPr sz="1900"/>
            </a:pPr>
            <a:r>
              <a:t>Por exemplo, a regra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{leite,pao}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{manteiga} </a:t>
            </a:r>
            <a:r>
              <a:t>tem confian</a:t>
            </a:r>
            <a:r>
              <a:t>ça de: (1/5)/(2/5)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0.2/0.4=0.5 </a:t>
            </a:r>
            <a:r>
              <a:t>na base de dados, o que significa que para 50% das transações que contém leite e pão a regra está correta.</a:t>
            </a:r>
          </a:p>
        </p:txBody>
      </p:sp>
      <p:graphicFrame>
        <p:nvGraphicFramePr>
          <p:cNvPr id="84" name="Table"/>
          <p:cNvGraphicFramePr/>
          <p:nvPr/>
        </p:nvGraphicFramePr>
        <p:xfrm>
          <a:off x="4932362" y="1557337"/>
          <a:ext cx="4056063" cy="213677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35037"/>
                <a:gridCol w="687387"/>
                <a:gridCol w="811212"/>
                <a:gridCol w="811212"/>
                <a:gridCol w="811212"/>
              </a:tblGrid>
              <a:tr h="3556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Transação</a:t>
                      </a:r>
                    </a:p>
                  </a:txBody>
                  <a:tcPr marL="45710" marR="45710" marT="45710" marB="4571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leite</a:t>
                      </a:r>
                    </a:p>
                  </a:txBody>
                  <a:tcPr marL="45710" marR="45710" marT="45710" marB="4571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Pão</a:t>
                      </a:r>
                    </a:p>
                  </a:txBody>
                  <a:tcPr marL="45710" marR="45710" marT="45710" marB="4571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manteiga</a:t>
                      </a:r>
                    </a:p>
                  </a:txBody>
                  <a:tcPr marL="45710" marR="45710" marT="45710" marB="4571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cerveja</a:t>
                      </a:r>
                    </a:p>
                  </a:txBody>
                  <a:tcPr marL="45710" marR="45710" marT="45710" marB="4571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45710" marR="45710" marT="45710" marB="4571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45710" marR="45710" marT="45710" marB="4571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45710" marR="45710" marT="45710" marB="4571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10" marR="45710" marT="45710" marB="4571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10" marR="45710" marT="45710" marB="4571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</a:tr>
              <a:tr h="35718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E9EDF4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D0D8E8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4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E9EDF4"/>
                    </a:solidFill>
                  </a:tcPr>
                </a:tc>
              </a:tr>
              <a:tr h="35718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adrões Frequentes"/>
          <p:cNvSpPr txBox="1"/>
          <p:nvPr/>
        </p:nvSpPr>
        <p:spPr>
          <a:xfrm>
            <a:off x="468312" y="1125537"/>
            <a:ext cx="8207376" cy="5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 algn="ctr">
              <a:spcBef>
                <a:spcPts val="600"/>
              </a:spcBef>
              <a:defRPr b="1" sz="2800"/>
            </a:lvl1pPr>
          </a:lstStyle>
          <a:p>
            <a:pPr/>
            <a:r>
              <a:t>Padrões Frequentes</a:t>
            </a:r>
          </a:p>
        </p:txBody>
      </p:sp>
      <p:pic>
        <p:nvPicPr>
          <p:cNvPr id="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9800" y="1841500"/>
            <a:ext cx="3149600" cy="86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7350" y="1841500"/>
            <a:ext cx="4109458" cy="3643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70050" y="5697998"/>
            <a:ext cx="6692900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4925" y="0"/>
            <a:ext cx="813415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0" grpId="4"/>
      <p:bldP build="whole" bldLvl="1" animBg="1" rev="0" advAuto="0" spid="87" grpId="2"/>
      <p:bldP build="whole" bldLvl="1" animBg="1" rev="0" advAuto="0" spid="89" grpId="3"/>
      <p:bldP build="whole" bldLvl="1" animBg="1" rev="0" advAuto="0" spid="8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gras de Associação via algoritmo &quot;Apriori&quot;"/>
          <p:cNvSpPr txBox="1"/>
          <p:nvPr/>
        </p:nvSpPr>
        <p:spPr>
          <a:xfrm>
            <a:off x="468312" y="1125537"/>
            <a:ext cx="8207376" cy="5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 algn="ctr">
              <a:spcBef>
                <a:spcPts val="600"/>
              </a:spcBef>
              <a:defRPr b="1" sz="2800"/>
            </a:lvl1pPr>
          </a:lstStyle>
          <a:p>
            <a:pPr/>
            <a:r>
              <a:t>Regras de Associação via algoritmo "Apriori"</a:t>
            </a:r>
          </a:p>
        </p:txBody>
      </p:sp>
      <p:sp>
        <p:nvSpPr>
          <p:cNvPr id="93" name="Algoritmo a priori…"/>
          <p:cNvSpPr txBox="1"/>
          <p:nvPr/>
        </p:nvSpPr>
        <p:spPr>
          <a:xfrm>
            <a:off x="468312" y="1844675"/>
            <a:ext cx="8207376" cy="446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39470" indent="-339470" defTabSz="905255">
              <a:spcBef>
                <a:spcPts val="500"/>
              </a:spcBef>
              <a:buSzPct val="100000"/>
              <a:buFont typeface="Arial"/>
              <a:buChar char="•"/>
              <a:defRPr sz="2376"/>
            </a:pPr>
            <a:r>
              <a:t>Algoritmo </a:t>
            </a:r>
            <a:r>
              <a:rPr i="1"/>
              <a:t>a priori</a:t>
            </a:r>
            <a:endParaRPr i="1"/>
          </a:p>
          <a:p>
            <a:pPr lvl="1" marL="820553" indent="-317633" defTabSz="905255">
              <a:spcBef>
                <a:spcPts val="500"/>
              </a:spcBef>
              <a:buSzPct val="100000"/>
              <a:buAutoNum type="arabicPeriod" startAt="1"/>
              <a:defRPr sz="2376"/>
            </a:pPr>
            <a:r>
              <a:t>Inicia o conjunto de itens com apenas um elemento;</a:t>
            </a:r>
          </a:p>
          <a:p>
            <a:pPr lvl="1" marL="820553" indent="-317633" defTabSz="905255">
              <a:spcBef>
                <a:spcPts val="500"/>
              </a:spcBef>
              <a:buSzPct val="100000"/>
              <a:buAutoNum type="arabicPeriod" startAt="1"/>
              <a:defRPr sz="2376"/>
            </a:pPr>
            <a:r>
              <a:t>Determina o suporte para tal. Mantém os itens que atendem a threshold minino de suporte;</a:t>
            </a:r>
          </a:p>
          <a:p>
            <a:pPr lvl="1" marL="820553" indent="-317633" defTabSz="905255">
              <a:spcBef>
                <a:spcPts val="500"/>
              </a:spcBef>
              <a:buSzPct val="100000"/>
              <a:buAutoNum type="arabicPeriod" startAt="1"/>
              <a:defRPr sz="2376"/>
            </a:pPr>
            <a:r>
              <a:t>Gerar todas as combinações possíveis a partir do conjunto de itens definido na etapa anterior;</a:t>
            </a:r>
          </a:p>
          <a:p>
            <a:pPr lvl="1" marL="820553" indent="-317633" defTabSz="905255">
              <a:spcBef>
                <a:spcPts val="500"/>
              </a:spcBef>
              <a:buSzPct val="100000"/>
              <a:buAutoNum type="arabicPeriod" startAt="1"/>
              <a:defRPr sz="2376"/>
            </a:pPr>
            <a:r>
              <a:t>Repete os passo 2 e 3 até não existirem novos itens.</a:t>
            </a:r>
          </a:p>
          <a:p>
            <a:pPr defTabSz="905255">
              <a:spcBef>
                <a:spcPts val="500"/>
              </a:spcBef>
              <a:defRPr sz="2376"/>
            </a:pPr>
          </a:p>
          <a:p>
            <a:pPr defTabSz="905255">
              <a:spcBef>
                <a:spcPts val="500"/>
              </a:spcBef>
              <a:defRPr sz="2376"/>
            </a:pPr>
          </a:p>
          <a:p>
            <a:pPr defTabSz="905255">
              <a:spcBef>
                <a:spcPts val="500"/>
              </a:spcBef>
              <a:defRPr sz="2376"/>
            </a:pPr>
          </a:p>
        </p:txBody>
      </p:sp>
      <p:pic>
        <p:nvPicPr>
          <p:cNvPr id="94" name="association-rules-apriori-tutorial-explanation.gif" descr="association-rules-apriori-tutorial-explanation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700" y="1739900"/>
            <a:ext cx="7086600" cy="467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adrões Frequentes"/>
          <p:cNvSpPr txBox="1"/>
          <p:nvPr/>
        </p:nvSpPr>
        <p:spPr>
          <a:xfrm>
            <a:off x="468312" y="1125537"/>
            <a:ext cx="8207376" cy="5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 algn="ctr">
              <a:spcBef>
                <a:spcPts val="600"/>
              </a:spcBef>
              <a:defRPr b="1" sz="2800"/>
            </a:lvl1pPr>
          </a:lstStyle>
          <a:p>
            <a:pPr/>
            <a:r>
              <a:t>Padrões Frequentes</a:t>
            </a:r>
          </a:p>
        </p:txBody>
      </p:sp>
      <p:sp>
        <p:nvSpPr>
          <p:cNvPr id="97" name="Associação…"/>
          <p:cNvSpPr txBox="1"/>
          <p:nvPr/>
        </p:nvSpPr>
        <p:spPr>
          <a:xfrm>
            <a:off x="468312" y="1844675"/>
            <a:ext cx="8207376" cy="446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t>Associa</a:t>
            </a:r>
            <a:r>
              <a:t>ção</a:t>
            </a:r>
          </a:p>
          <a:p>
            <a:pPr lvl="1" marL="742950" indent="-285750">
              <a:buSzPct val="100000"/>
              <a:buFont typeface="Arial"/>
              <a:buChar char="–"/>
              <a:defRPr sz="2200"/>
            </a:pPr>
            <a:r>
              <a:t>Algoritmos existentes (e que funcionam no weka)</a:t>
            </a:r>
          </a:p>
          <a:p>
            <a:pPr lvl="2" marL="1143000" indent="-228600">
              <a:buSzPct val="100000"/>
              <a:buFont typeface="Arial"/>
              <a:buChar char="•"/>
              <a:defRPr sz="2000"/>
            </a:pPr>
            <a:r>
              <a:t>Apriori – busca regras iterativamente que atendam a um nível de suporte informado</a:t>
            </a:r>
          </a:p>
          <a:p>
            <a:pPr lvl="2" marL="1143000" indent="-228600">
              <a:buSzPct val="100000"/>
              <a:buFont typeface="Arial"/>
              <a:buChar char="•"/>
              <a:defRPr sz="2000"/>
            </a:pPr>
            <a:r>
              <a:t>FP-growth</a:t>
            </a:r>
          </a:p>
          <a:p>
            <a:pPr lvl="2" marL="1143000" indent="-228600">
              <a:buSzPct val="100000"/>
              <a:buFont typeface="Arial"/>
              <a:buChar char="•"/>
              <a:defRPr sz="2000"/>
            </a:pPr>
            <a:r>
              <a:t>Apriori preditivo</a:t>
            </a:r>
          </a:p>
          <a:p>
            <a:pPr lvl="2" marL="1143000" indent="-228600">
              <a:buSzPct val="100000"/>
              <a:buFont typeface="Arial"/>
              <a:buChar char="•"/>
              <a:defRPr sz="2000"/>
            </a:pPr>
            <a:r>
              <a:t>Tertius</a:t>
            </a:r>
          </a:p>
          <a:p>
            <a:pPr lvl="1" marL="742950" indent="-285750">
              <a:buSzPct val="100000"/>
              <a:buFont typeface="Arial"/>
              <a:buChar char="–"/>
              <a:defRPr sz="2200"/>
            </a:pPr>
            <a:r>
              <a:t>Exemplos</a:t>
            </a:r>
          </a:p>
          <a:p>
            <a:pPr lvl="2" marL="1143000" indent="-228600">
              <a:buSzPct val="100000"/>
              <a:buFont typeface="Arial"/>
              <a:buChar char="•"/>
              <a:defRPr sz="20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http://www.devmedia.com.br/mineracao-de-regras-de-associacao-com-a-ferramenta-de-data-mining-weka/20478</a:t>
            </a:r>
          </a:p>
          <a:p>
            <a:pPr lvl="2" marL="1143000" indent="-228600">
              <a:buSzPct val="100000"/>
              <a:buFont typeface="Arial"/>
              <a:buChar char="•"/>
              <a:defRPr sz="20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http://machinelearningmastery.com/market-basket-analysis-with-association-rule-learning/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adrões Frequentes"/>
          <p:cNvSpPr txBox="1"/>
          <p:nvPr/>
        </p:nvSpPr>
        <p:spPr>
          <a:xfrm>
            <a:off x="468312" y="1125537"/>
            <a:ext cx="8207376" cy="5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 algn="ctr">
              <a:spcBef>
                <a:spcPts val="600"/>
              </a:spcBef>
              <a:defRPr b="1" sz="2800"/>
            </a:lvl1pPr>
          </a:lstStyle>
          <a:p>
            <a:pPr/>
            <a:r>
              <a:t>Padrões Frequentes</a:t>
            </a:r>
          </a:p>
        </p:txBody>
      </p:sp>
      <p:sp>
        <p:nvSpPr>
          <p:cNvPr id="100" name="Correlação…"/>
          <p:cNvSpPr txBox="1"/>
          <p:nvPr/>
        </p:nvSpPr>
        <p:spPr>
          <a:xfrm>
            <a:off x="468312" y="1844675"/>
            <a:ext cx="8207376" cy="446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t>Correlação</a:t>
            </a:r>
          </a:p>
          <a:p>
            <a:pPr lvl="1" marL="742950" indent="-285750">
              <a:buSzPct val="100000"/>
              <a:buFont typeface="Arial"/>
              <a:buChar char="–"/>
              <a:defRPr sz="1200"/>
            </a:pPr>
          </a:p>
          <a:p>
            <a:pPr lvl="1" marL="742950" indent="-285750">
              <a:buSzPct val="100000"/>
              <a:buFont typeface="Arial"/>
              <a:buChar char="–"/>
              <a:defRPr sz="2200"/>
            </a:pPr>
            <a:r>
              <a:t>Compreende a análise de dados para saber </a:t>
            </a:r>
            <a:r>
              <a:rPr b="1"/>
              <a:t>se</a:t>
            </a:r>
            <a:r>
              <a:t> e </a:t>
            </a:r>
            <a:r>
              <a:rPr b="1"/>
              <a:t>como</a:t>
            </a:r>
            <a:r>
              <a:t> as duas ou mais variáveis estão relacionadas.</a:t>
            </a:r>
          </a:p>
          <a:p>
            <a:pPr lvl="1" marL="742950" indent="-285750">
              <a:buSzPct val="100000"/>
              <a:buFont typeface="Arial"/>
              <a:buChar char="–"/>
              <a:defRPr sz="2200"/>
            </a:pPr>
          </a:p>
          <a:p>
            <a:pPr lvl="1" marL="742950" indent="-285750">
              <a:buSzPct val="100000"/>
              <a:buFont typeface="Arial"/>
              <a:buChar char="–"/>
              <a:defRPr sz="2200"/>
            </a:pPr>
            <a:r>
              <a:t>Correlação linear, de Pearson, Lift, X</a:t>
            </a:r>
            <a:r>
              <a:rPr baseline="30000"/>
              <a:t>2.</a:t>
            </a:r>
            <a:endParaRPr baseline="30000"/>
          </a:p>
          <a:p>
            <a:pPr lvl="1" marL="742950" indent="-285750">
              <a:buSzPct val="100000"/>
              <a:buFont typeface="Arial"/>
              <a:buChar char="–"/>
              <a:defRPr sz="2200"/>
            </a:pPr>
          </a:p>
          <a:p>
            <a:pPr lvl="1" marL="742950" indent="-285750">
              <a:buSzPct val="100000"/>
              <a:buFont typeface="Arial"/>
              <a:buChar char="–"/>
              <a:defRPr sz="2200"/>
            </a:pPr>
            <a:r>
              <a:t>Relação:</a:t>
            </a:r>
          </a:p>
          <a:p>
            <a:pPr lvl="2" marL="1143000" indent="-228600">
              <a:buSzPct val="100000"/>
              <a:buFont typeface="Arial"/>
              <a:buChar char="•"/>
              <a:defRPr i="1" sz="2000"/>
            </a:pPr>
            <a:r>
              <a:t>Quanto mais próximo de 0 menor a relação</a:t>
            </a:r>
          </a:p>
          <a:p>
            <a:pPr lvl="2" marL="1143000" indent="-228600">
              <a:buSzPct val="100000"/>
              <a:buFont typeface="Arial"/>
              <a:buChar char="•"/>
              <a:defRPr i="1" sz="2000"/>
            </a:pPr>
            <a:r>
              <a:t>Quanto mais próximo de ±1 maior a relação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orrelação linear - Padrões Frequentes"/>
          <p:cNvSpPr txBox="1"/>
          <p:nvPr/>
        </p:nvSpPr>
        <p:spPr>
          <a:xfrm>
            <a:off x="468312" y="1125537"/>
            <a:ext cx="8207376" cy="5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 algn="ctr">
              <a:spcBef>
                <a:spcPts val="600"/>
              </a:spcBef>
              <a:defRPr b="1" sz="2800"/>
            </a:pPr>
            <a:r>
              <a:t>Correlação linear</a:t>
            </a:r>
            <a:r>
              <a:t> - </a:t>
            </a:r>
            <a:r>
              <a:t>Padrões Frequentes</a:t>
            </a:r>
          </a:p>
        </p:txBody>
      </p:sp>
      <p:sp>
        <p:nvSpPr>
          <p:cNvPr id="103" name="Correlação…"/>
          <p:cNvSpPr txBox="1"/>
          <p:nvPr/>
        </p:nvSpPr>
        <p:spPr>
          <a:xfrm>
            <a:off x="336550" y="4557712"/>
            <a:ext cx="3654475" cy="184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05180" indent="-305180" defTabSz="813816">
              <a:spcBef>
                <a:spcPts val="500"/>
              </a:spcBef>
              <a:buSzPct val="100000"/>
              <a:buFont typeface="Arial"/>
              <a:buChar char="•"/>
              <a:defRPr sz="2136"/>
            </a:pPr>
            <a:r>
              <a:t>Correlação</a:t>
            </a:r>
          </a:p>
          <a:p>
            <a:pPr lvl="1" marL="661225" indent="-254317" defTabSz="813816">
              <a:buSzPct val="100000"/>
              <a:buFont typeface="Arial"/>
              <a:buChar char="–"/>
              <a:defRPr sz="1958"/>
            </a:pPr>
            <a:r>
              <a:t>Exemplo: Relação</a:t>
            </a:r>
            <a:br/>
            <a:r>
              <a:t>Linear entre as variáveis peso e</a:t>
            </a:r>
            <a:br/>
            <a:r>
              <a:t>comprimento</a:t>
            </a:r>
            <a:br/>
          </a:p>
        </p:txBody>
      </p:sp>
      <p:pic>
        <p:nvPicPr>
          <p:cNvPr id="104" name="correlação 1.png" descr="correlação 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850" y="1557337"/>
            <a:ext cx="8131175" cy="2813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correlação 2.png" descr="correlação 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6462" y="4797425"/>
            <a:ext cx="3275013" cy="13684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orrelação Pearson - Padrões Frequentes"/>
          <p:cNvSpPr txBox="1"/>
          <p:nvPr/>
        </p:nvSpPr>
        <p:spPr>
          <a:xfrm>
            <a:off x="468312" y="1125537"/>
            <a:ext cx="8207376" cy="5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 algn="ctr">
              <a:spcBef>
                <a:spcPts val="600"/>
              </a:spcBef>
              <a:defRPr b="1" sz="2800"/>
            </a:pPr>
            <a:r>
              <a:t>Correlação Pearson</a:t>
            </a:r>
            <a:r>
              <a:t> - </a:t>
            </a:r>
            <a:r>
              <a:t>Padrões Frequentes</a:t>
            </a:r>
          </a:p>
        </p:txBody>
      </p:sp>
      <p:sp>
        <p:nvSpPr>
          <p:cNvPr id="108" name="The sum of XY is 9,173…"/>
          <p:cNvSpPr txBox="1"/>
          <p:nvPr/>
        </p:nvSpPr>
        <p:spPr>
          <a:xfrm>
            <a:off x="336550" y="4557712"/>
            <a:ext cx="3654475" cy="184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33172" indent="-233172" defTabSz="621791">
              <a:spcBef>
                <a:spcPts val="300"/>
              </a:spcBef>
              <a:buSzPct val="100000"/>
              <a:buFont typeface="Arial"/>
              <a:buChar char="•"/>
              <a:defRPr sz="1632"/>
            </a:pPr>
            <a:r>
              <a:t>The sum of XY is 9,173</a:t>
            </a:r>
          </a:p>
          <a:p>
            <a:pPr marL="233172" indent="-233172" defTabSz="621791">
              <a:spcBef>
                <a:spcPts val="300"/>
              </a:spcBef>
              <a:buSzPct val="100000"/>
              <a:buFont typeface="Arial"/>
              <a:buChar char="•"/>
              <a:defRPr sz="1632"/>
            </a:pPr>
            <a:r>
              <a:t>The sum of X is 499</a:t>
            </a:r>
          </a:p>
          <a:p>
            <a:pPr marL="233172" indent="-233172" defTabSz="621791">
              <a:spcBef>
                <a:spcPts val="300"/>
              </a:spcBef>
              <a:buSzPct val="100000"/>
              <a:buFont typeface="Arial"/>
              <a:buChar char="•"/>
              <a:defRPr sz="1632"/>
            </a:pPr>
            <a:r>
              <a:t>The sum of Y is 177</a:t>
            </a:r>
          </a:p>
          <a:p>
            <a:pPr marL="233172" indent="-233172" defTabSz="621791">
              <a:spcBef>
                <a:spcPts val="300"/>
              </a:spcBef>
              <a:buSzPct val="100000"/>
              <a:buFont typeface="Arial"/>
              <a:buChar char="•"/>
              <a:defRPr sz="1632"/>
            </a:pPr>
            <a:r>
              <a:t>The sum of X squared is 26,793</a:t>
            </a:r>
          </a:p>
          <a:p>
            <a:pPr marL="233172" indent="-233172" defTabSz="621791">
              <a:spcBef>
                <a:spcPts val="300"/>
              </a:spcBef>
              <a:buSzPct val="100000"/>
              <a:buFont typeface="Arial"/>
              <a:buChar char="•"/>
              <a:defRPr sz="1632"/>
            </a:pPr>
            <a:r>
              <a:t>The sum of Y squared is 3,221</a:t>
            </a:r>
          </a:p>
          <a:p>
            <a:pPr marL="233172" indent="-233172" defTabSz="621791">
              <a:spcBef>
                <a:spcPts val="300"/>
              </a:spcBef>
              <a:buSzPct val="100000"/>
              <a:buFont typeface="Arial"/>
              <a:buChar char="•"/>
              <a:defRPr sz="1632"/>
            </a:pPr>
            <a:r>
              <a:t>N=10</a:t>
            </a:r>
          </a:p>
        </p:txBody>
      </p:sp>
      <p:pic>
        <p:nvPicPr>
          <p:cNvPr id="1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08700" y="1664209"/>
            <a:ext cx="2808833" cy="945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8787" y="1600200"/>
            <a:ext cx="5604967" cy="2802484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(9.173-(88.323/10))/raiz((26,793–24,900.1)*(3,221-3,132.9)) = 0.83"/>
          <p:cNvSpPr txBox="1"/>
          <p:nvPr/>
        </p:nvSpPr>
        <p:spPr>
          <a:xfrm>
            <a:off x="4959350" y="4999310"/>
            <a:ext cx="3654475" cy="168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2884" indent="-222884" defTabSz="594359">
              <a:spcBef>
                <a:spcPts val="300"/>
              </a:spcBef>
              <a:buSzPct val="100000"/>
              <a:buFont typeface="Arial"/>
              <a:buChar char="•"/>
              <a:defRPr sz="1560"/>
            </a:pPr>
            <a:r>
              <a:t>(9.173-(88.323/10))/raiz((26,793–24,900.1)*(3,221-3,132.9)) = </a:t>
            </a:r>
            <a:r>
              <a:rPr b="1"/>
              <a:t>0.83</a:t>
            </a:r>
          </a:p>
          <a:p>
            <a:pPr defTabSz="594359">
              <a:spcBef>
                <a:spcPts val="300"/>
              </a:spcBef>
              <a:defRPr sz="1560"/>
            </a:pPr>
          </a:p>
          <a:p>
            <a:pPr defTabSz="594359">
              <a:spcBef>
                <a:spcPts val="300"/>
              </a:spcBef>
              <a:defRPr sz="1560"/>
            </a:pPr>
          </a:p>
          <a:p>
            <a:pPr defTabSz="594359">
              <a:spcBef>
                <a:spcPts val="300"/>
              </a:spcBef>
              <a:defRPr sz="156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Modelos"/>
          <p:cNvSpPr txBox="1"/>
          <p:nvPr/>
        </p:nvSpPr>
        <p:spPr>
          <a:xfrm>
            <a:off x="468312" y="1125537"/>
            <a:ext cx="8207376" cy="5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 algn="ctr">
              <a:spcBef>
                <a:spcPts val="600"/>
              </a:spcBef>
              <a:defRPr b="1" sz="2800"/>
            </a:lvl1pPr>
          </a:lstStyle>
          <a:p>
            <a:pPr/>
            <a:r>
              <a:t>Modelos</a:t>
            </a:r>
          </a:p>
        </p:txBody>
      </p:sp>
      <p:sp>
        <p:nvSpPr>
          <p:cNvPr id="114" name="Consiste num grupo etiquetado de classes ou conceito de dados  representativos.…"/>
          <p:cNvSpPr txBox="1"/>
          <p:nvPr/>
        </p:nvSpPr>
        <p:spPr>
          <a:xfrm>
            <a:off x="468312" y="1844675"/>
            <a:ext cx="8207376" cy="446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t>Consiste num grupo etiquetado de classes ou conceito de dados  representativos.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1200"/>
            </a:pP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t>São obtidos a partir de um conjunto de treinamento de dados (ou seja, objetos de dados cuja identificação são conhecidas).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1200"/>
            </a:pP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t>Métodos:</a:t>
            </a:r>
          </a:p>
          <a:p>
            <a:pPr lvl="1" marL="742950" indent="-285750">
              <a:buSzPct val="100000"/>
              <a:buFont typeface="Arial"/>
              <a:buChar char="–"/>
              <a:defRPr sz="2200"/>
            </a:pPr>
            <a:r>
              <a:t>Classificação </a:t>
            </a:r>
          </a:p>
          <a:p>
            <a:pPr lvl="1" marL="742950" indent="-285750">
              <a:buSzPct val="100000"/>
              <a:buFont typeface="Arial"/>
              <a:buChar char="–"/>
              <a:defRPr sz="2200"/>
            </a:pPr>
            <a:r>
              <a:t>Predição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Modelos"/>
          <p:cNvSpPr txBox="1"/>
          <p:nvPr/>
        </p:nvSpPr>
        <p:spPr>
          <a:xfrm>
            <a:off x="468312" y="1125537"/>
            <a:ext cx="8207376" cy="5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 algn="ctr">
              <a:spcBef>
                <a:spcPts val="600"/>
              </a:spcBef>
              <a:defRPr b="1" sz="2800"/>
            </a:lvl1pPr>
          </a:lstStyle>
          <a:p>
            <a:pPr/>
            <a:r>
              <a:t>Modelos</a:t>
            </a:r>
          </a:p>
        </p:txBody>
      </p:sp>
      <p:sp>
        <p:nvSpPr>
          <p:cNvPr id="117" name="Classificação…"/>
          <p:cNvSpPr txBox="1"/>
          <p:nvPr/>
        </p:nvSpPr>
        <p:spPr>
          <a:xfrm>
            <a:off x="468312" y="1844675"/>
            <a:ext cx="8351838" cy="446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05180" indent="-305180" defTabSz="813816">
              <a:spcBef>
                <a:spcPts val="400"/>
              </a:spcBef>
              <a:buSzPct val="100000"/>
              <a:buFont typeface="Arial"/>
              <a:buChar char="•"/>
              <a:defRPr sz="1958"/>
            </a:pPr>
            <a:r>
              <a:t>Classificação</a:t>
            </a:r>
          </a:p>
          <a:p>
            <a:pPr lvl="1" marL="661225" indent="-254317" defTabSz="813816">
              <a:buSzPct val="100000"/>
              <a:buFont typeface="Arial"/>
              <a:buChar char="–"/>
              <a:defRPr sz="1779"/>
            </a:pPr>
            <a:r>
              <a:t>É o processo de procurar um modelo (ou função) que descreva e distingue classes ou conceitos de dados com o propósito de predizer classes cuja identificação são desconhecidas.</a:t>
            </a:r>
          </a:p>
          <a:p>
            <a:pPr lvl="1" marL="661225" indent="-254317" defTabSz="813816">
              <a:buSzPct val="100000"/>
              <a:buFont typeface="Arial"/>
              <a:buChar char="–"/>
              <a:defRPr sz="1779"/>
            </a:pPr>
            <a:r>
              <a:t>Dado um conjunto de dados com rótulos (classe) um modelo é encontrado para responder a dados gerados no futuro</a:t>
            </a:r>
          </a:p>
          <a:p>
            <a:pPr marL="305180" indent="-305180" defTabSz="813816">
              <a:spcBef>
                <a:spcPts val="500"/>
              </a:spcBef>
              <a:buSzPct val="100000"/>
              <a:buFont typeface="Arial"/>
              <a:buChar char="•"/>
              <a:defRPr sz="979"/>
            </a:pPr>
          </a:p>
          <a:p>
            <a:pPr marL="305180" indent="-305180" defTabSz="813816">
              <a:spcBef>
                <a:spcPts val="400"/>
              </a:spcBef>
              <a:buSzPct val="100000"/>
              <a:buFont typeface="Arial"/>
              <a:buChar char="•"/>
              <a:defRPr sz="1958"/>
            </a:pPr>
            <a:r>
              <a:t>Classificação de dados</a:t>
            </a:r>
          </a:p>
          <a:p>
            <a:pPr lvl="1" marL="712088" indent="-305180" defTabSz="813816">
              <a:spcBef>
                <a:spcPts val="400"/>
              </a:spcBef>
              <a:buSzPct val="100000"/>
              <a:buFont typeface="Arial"/>
              <a:buChar char="•"/>
              <a:defRPr sz="1958"/>
            </a:pPr>
            <a:r>
              <a:t>Linear</a:t>
            </a:r>
          </a:p>
          <a:p>
            <a:pPr lvl="2" marL="1118997" indent="-305180" defTabSz="813816">
              <a:spcBef>
                <a:spcPts val="400"/>
              </a:spcBef>
              <a:buSzPct val="100000"/>
              <a:buFont typeface="Arial"/>
              <a:buChar char="•"/>
              <a:defRPr sz="1958"/>
            </a:pPr>
            <a:r>
              <a:t>Os dados possuem uma separabilidade linear por meio de apenas uma reta</a:t>
            </a:r>
          </a:p>
          <a:p>
            <a:pPr lvl="1" marL="712088" indent="-305180" defTabSz="813816">
              <a:spcBef>
                <a:spcPts val="400"/>
              </a:spcBef>
              <a:buSzPct val="100000"/>
              <a:buFont typeface="Arial"/>
              <a:buChar char="•"/>
              <a:defRPr sz="1958"/>
            </a:pPr>
            <a:r>
              <a:t>Não-linear</a:t>
            </a:r>
          </a:p>
          <a:p>
            <a:pPr lvl="2" marL="1118997" indent="-305180" defTabSz="813816">
              <a:spcBef>
                <a:spcPts val="400"/>
              </a:spcBef>
              <a:buSzPct val="100000"/>
              <a:buFont typeface="Arial"/>
              <a:buChar char="•"/>
              <a:defRPr sz="1958"/>
            </a:pPr>
            <a:r>
              <a:t>Os dados apresentam um conjunto de pontos não-lineares com ou sem sobreposição aonde apenas a combinação de retas pode resolver o problema.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arefas de Mineração de dados"/>
          <p:cNvSpPr txBox="1"/>
          <p:nvPr/>
        </p:nvSpPr>
        <p:spPr>
          <a:xfrm>
            <a:off x="468312" y="1146175"/>
            <a:ext cx="8207376" cy="5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 algn="ctr">
              <a:spcBef>
                <a:spcPts val="600"/>
              </a:spcBef>
              <a:defRPr b="1" sz="2800"/>
            </a:lvl1pPr>
          </a:lstStyle>
          <a:p>
            <a:pPr/>
            <a:r>
              <a:t>Tarefas de Mineração de dados</a:t>
            </a:r>
          </a:p>
        </p:txBody>
      </p:sp>
      <p:sp>
        <p:nvSpPr>
          <p:cNvPr id="56" name="As tarefas de mineração estão relacionadas ao ao tipo de padrão a ser minerado…"/>
          <p:cNvSpPr txBox="1"/>
          <p:nvPr/>
        </p:nvSpPr>
        <p:spPr>
          <a:xfrm>
            <a:off x="468312" y="1844675"/>
            <a:ext cx="8207376" cy="4537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t>As tarefas de mineração estão relacionadas ao ao tipo de padrão a ser minerado</a:t>
            </a:r>
          </a:p>
          <a:p>
            <a:pPr marL="342900" indent="-342900">
              <a:spcBef>
                <a:spcPts val="500"/>
              </a:spcBef>
              <a:defRPr sz="1200"/>
            </a:pPr>
          </a:p>
          <a:p>
            <a:pPr lvl="1" marL="742950" indent="-285750">
              <a:buSzPct val="100000"/>
              <a:buFont typeface="Arial"/>
              <a:buChar char="–"/>
              <a:defRPr sz="2200"/>
            </a:pPr>
            <a:r>
              <a:t>Classes/Conceitos</a:t>
            </a:r>
          </a:p>
          <a:p>
            <a:pPr lvl="1" marL="742950" indent="-285750">
              <a:buSzPct val="100000"/>
              <a:buFont typeface="Arial"/>
              <a:buChar char="–"/>
              <a:defRPr sz="2200"/>
            </a:pPr>
            <a:r>
              <a:t>Padrões frequentes, associações e correlações</a:t>
            </a:r>
          </a:p>
          <a:p>
            <a:pPr lvl="1" marL="742950" indent="-285750">
              <a:buSzPct val="100000"/>
              <a:buFont typeface="Arial"/>
              <a:buChar char="–"/>
              <a:defRPr sz="2200"/>
            </a:pPr>
            <a:r>
              <a:t>Modelos</a:t>
            </a:r>
          </a:p>
          <a:p>
            <a:pPr lvl="2" marL="1143000" indent="-228600">
              <a:buSzPct val="100000"/>
              <a:buFont typeface="Arial"/>
              <a:buChar char="•"/>
              <a:defRPr sz="2000"/>
            </a:pPr>
            <a:r>
              <a:t>Classificação</a:t>
            </a:r>
          </a:p>
          <a:p>
            <a:pPr lvl="2" marL="1143000" indent="-228600">
              <a:buSzPct val="100000"/>
              <a:buFont typeface="Arial"/>
              <a:buChar char="•"/>
              <a:defRPr sz="2000"/>
            </a:pPr>
            <a:r>
              <a:t>Regressão/Predição</a:t>
            </a:r>
          </a:p>
          <a:p>
            <a:pPr lvl="1" marL="742950" indent="-285750">
              <a:buSzPct val="100000"/>
              <a:buFont typeface="Arial"/>
              <a:buChar char="–"/>
              <a:defRPr sz="2200"/>
            </a:pPr>
            <a:r>
              <a:t>Análise de Clusters</a:t>
            </a:r>
          </a:p>
          <a:p>
            <a:pPr lvl="1" marL="742950" indent="-285750">
              <a:buSzPct val="100000"/>
              <a:buFont typeface="Arial"/>
              <a:buChar char="–"/>
              <a:defRPr sz="2200"/>
            </a:pPr>
            <a:r>
              <a:t>Análise de Outliers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odelos"/>
          <p:cNvSpPr txBox="1"/>
          <p:nvPr/>
        </p:nvSpPr>
        <p:spPr>
          <a:xfrm>
            <a:off x="468312" y="1125537"/>
            <a:ext cx="8207376" cy="5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 algn="ctr">
              <a:spcBef>
                <a:spcPts val="600"/>
              </a:spcBef>
              <a:defRPr b="1" sz="2800"/>
            </a:lvl1pPr>
          </a:lstStyle>
          <a:p>
            <a:pPr/>
            <a:r>
              <a:t>Modelos</a:t>
            </a:r>
          </a:p>
        </p:txBody>
      </p:sp>
      <p:sp>
        <p:nvSpPr>
          <p:cNvPr id="120" name="Dados linearmente separáveis"/>
          <p:cNvSpPr txBox="1"/>
          <p:nvPr/>
        </p:nvSpPr>
        <p:spPr>
          <a:xfrm>
            <a:off x="468312" y="1844675"/>
            <a:ext cx="8351838" cy="446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lvl1pPr>
          </a:lstStyle>
          <a:p>
            <a:pPr/>
            <a:r>
              <a:t>Dados linearmente separáveis</a:t>
            </a:r>
          </a:p>
        </p:txBody>
      </p:sp>
      <p:pic>
        <p:nvPicPr>
          <p:cNvPr id="1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871" y="2287559"/>
            <a:ext cx="6144721" cy="4608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Modelos"/>
          <p:cNvSpPr txBox="1"/>
          <p:nvPr/>
        </p:nvSpPr>
        <p:spPr>
          <a:xfrm>
            <a:off x="468312" y="1125537"/>
            <a:ext cx="8207376" cy="5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 algn="ctr">
              <a:spcBef>
                <a:spcPts val="600"/>
              </a:spcBef>
              <a:defRPr b="1" sz="2800"/>
            </a:lvl1pPr>
          </a:lstStyle>
          <a:p>
            <a:pPr/>
            <a:r>
              <a:t>Modelos</a:t>
            </a:r>
          </a:p>
        </p:txBody>
      </p:sp>
      <p:sp>
        <p:nvSpPr>
          <p:cNvPr id="124" name="Dados não-lineares"/>
          <p:cNvSpPr txBox="1"/>
          <p:nvPr/>
        </p:nvSpPr>
        <p:spPr>
          <a:xfrm>
            <a:off x="468312" y="1844675"/>
            <a:ext cx="8351838" cy="446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lvl1pPr>
          </a:lstStyle>
          <a:p>
            <a:pPr/>
            <a:r>
              <a:t>Dados não-lineares</a:t>
            </a:r>
          </a:p>
        </p:txBody>
      </p:sp>
      <p:pic>
        <p:nvPicPr>
          <p:cNvPr id="1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850" y="2755900"/>
            <a:ext cx="3009900" cy="2641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49700" y="1854200"/>
            <a:ext cx="4445000" cy="444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2"/>
      <p:bldP build="whole" bldLvl="1" animBg="1" rev="0" advAuto="0" spid="12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Modelos"/>
          <p:cNvSpPr txBox="1"/>
          <p:nvPr/>
        </p:nvSpPr>
        <p:spPr>
          <a:xfrm>
            <a:off x="468312" y="1125537"/>
            <a:ext cx="8207376" cy="5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 algn="ctr">
              <a:spcBef>
                <a:spcPts val="600"/>
              </a:spcBef>
              <a:defRPr b="1" sz="2800"/>
            </a:lvl1pPr>
          </a:lstStyle>
          <a:p>
            <a:pPr/>
            <a:r>
              <a:t>Modelos</a:t>
            </a:r>
          </a:p>
        </p:txBody>
      </p:sp>
      <p:sp>
        <p:nvSpPr>
          <p:cNvPr id="129" name="Técnicas para classificação de dados…"/>
          <p:cNvSpPr txBox="1"/>
          <p:nvPr/>
        </p:nvSpPr>
        <p:spPr>
          <a:xfrm>
            <a:off x="468312" y="1844675"/>
            <a:ext cx="8351838" cy="446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 sz="1100"/>
            </a:pPr>
          </a:p>
          <a:p>
            <a:pPr marL="342900" indent="-342900">
              <a:lnSpc>
                <a:spcPct val="12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Técnicas para classificação de dados</a:t>
            </a:r>
          </a:p>
          <a:p>
            <a:pPr lvl="1" marL="742950" indent="-285750">
              <a:lnSpc>
                <a:spcPct val="120000"/>
              </a:lnSpc>
              <a:buSzPct val="100000"/>
              <a:buFont typeface="Arial"/>
              <a:buChar char="–"/>
              <a:defRPr sz="2000"/>
            </a:pPr>
            <a:r>
              <a:t>Regras </a:t>
            </a:r>
            <a:r>
              <a:rPr i="1"/>
              <a:t>if-else</a:t>
            </a:r>
          </a:p>
          <a:p>
            <a:pPr lvl="1" marL="742950" indent="-285750">
              <a:lnSpc>
                <a:spcPct val="120000"/>
              </a:lnSpc>
              <a:buSzPct val="100000"/>
              <a:buFont typeface="Arial"/>
              <a:buChar char="–"/>
              <a:defRPr sz="2000"/>
            </a:pPr>
            <a:r>
              <a:t>Árvores de decisão</a:t>
            </a:r>
          </a:p>
          <a:p>
            <a:pPr lvl="2" marL="1143000" indent="-228600">
              <a:lnSpc>
                <a:spcPct val="120000"/>
              </a:lnSpc>
              <a:buSzPct val="100000"/>
              <a:buFont typeface="Arial"/>
              <a:buChar char="•"/>
              <a:defRPr sz="1900"/>
            </a:pPr>
            <a:r>
              <a:t>É uma estrutura, onde cada nó denota um teste em relação a um valor de um atributo, cada ramo representa um resultado do teste e as folhas representam as classes</a:t>
            </a:r>
          </a:p>
          <a:p>
            <a:pPr lvl="2" marL="1143000" indent="-228600">
              <a:lnSpc>
                <a:spcPct val="120000"/>
              </a:lnSpc>
              <a:buSzPct val="100000"/>
              <a:buFont typeface="Arial"/>
              <a:buChar char="•"/>
              <a:defRPr sz="1900"/>
            </a:pPr>
            <a:r>
              <a:t>Podem ser facilmente convertidas em regras de classificação </a:t>
            </a:r>
          </a:p>
          <a:p>
            <a:pPr lvl="1" marL="742950" indent="-285750">
              <a:lnSpc>
                <a:spcPct val="120000"/>
              </a:lnSpc>
              <a:buSzPct val="100000"/>
              <a:buFont typeface="Arial"/>
              <a:buChar char="–"/>
              <a:defRPr sz="2000"/>
            </a:pPr>
            <a:r>
              <a:t>Redes Neurais</a:t>
            </a:r>
          </a:p>
          <a:p>
            <a:pPr lvl="2" marL="1143000" indent="-228600">
              <a:lnSpc>
                <a:spcPct val="120000"/>
              </a:lnSpc>
              <a:buSzPct val="100000"/>
              <a:buFont typeface="Arial"/>
              <a:buChar char="•"/>
              <a:defRPr sz="1900"/>
            </a:pPr>
            <a:r>
              <a:t>Em resumo, é tipicamente um conjunto de unidades de processamento de neurônios com conexões ponderadas entre essas unidades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odelos"/>
          <p:cNvSpPr txBox="1"/>
          <p:nvPr/>
        </p:nvSpPr>
        <p:spPr>
          <a:xfrm>
            <a:off x="468312" y="1125537"/>
            <a:ext cx="8207376" cy="5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 algn="ctr">
              <a:spcBef>
                <a:spcPts val="600"/>
              </a:spcBef>
              <a:defRPr b="1" sz="2800"/>
            </a:lvl1pPr>
          </a:lstStyle>
          <a:p>
            <a:pPr/>
            <a:r>
              <a:t>Modelos</a:t>
            </a:r>
          </a:p>
        </p:txBody>
      </p:sp>
      <p:sp>
        <p:nvSpPr>
          <p:cNvPr id="132" name="Classificação"/>
          <p:cNvSpPr txBox="1"/>
          <p:nvPr/>
        </p:nvSpPr>
        <p:spPr>
          <a:xfrm>
            <a:off x="468312" y="1844675"/>
            <a:ext cx="8207376" cy="446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>
              <a:spcBef>
                <a:spcPts val="500"/>
              </a:spcBef>
              <a:buSzPct val="100000"/>
              <a:buFont typeface="Arial"/>
              <a:buChar char="•"/>
              <a:defRPr sz="2400"/>
            </a:lvl1pPr>
          </a:lstStyle>
          <a:p>
            <a:pPr/>
            <a:r>
              <a:t>Classificação</a:t>
            </a:r>
          </a:p>
        </p:txBody>
      </p:sp>
      <p:pic>
        <p:nvPicPr>
          <p:cNvPr id="133" name="classificacao.png" descr="classificaca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9250" y="2636837"/>
            <a:ext cx="5964238" cy="3384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Modelos"/>
          <p:cNvSpPr txBox="1"/>
          <p:nvPr/>
        </p:nvSpPr>
        <p:spPr>
          <a:xfrm>
            <a:off x="468312" y="1125537"/>
            <a:ext cx="8207376" cy="5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 algn="ctr">
              <a:spcBef>
                <a:spcPts val="600"/>
              </a:spcBef>
              <a:defRPr b="1" sz="2800"/>
            </a:lvl1pPr>
          </a:lstStyle>
          <a:p>
            <a:pPr/>
            <a:r>
              <a:t>Modelos</a:t>
            </a:r>
          </a:p>
        </p:txBody>
      </p:sp>
      <p:sp>
        <p:nvSpPr>
          <p:cNvPr id="136" name="Predição…"/>
          <p:cNvSpPr txBox="1"/>
          <p:nvPr/>
        </p:nvSpPr>
        <p:spPr>
          <a:xfrm>
            <a:off x="468312" y="1844675"/>
            <a:ext cx="8207376" cy="446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22325" indent="-322325" defTabSz="859536">
              <a:lnSpc>
                <a:spcPct val="110000"/>
              </a:lnSpc>
              <a:spcBef>
                <a:spcPts val="400"/>
              </a:spcBef>
              <a:buSzPct val="100000"/>
              <a:buFont typeface="Arial"/>
              <a:buChar char="•"/>
              <a:defRPr sz="2068"/>
            </a:pPr>
            <a:r>
              <a:t>Predição</a:t>
            </a:r>
          </a:p>
          <a:p>
            <a:pPr lvl="1" marL="698373" indent="-268604" defTabSz="859536">
              <a:lnSpc>
                <a:spcPct val="110000"/>
              </a:lnSpc>
              <a:buSzPct val="100000"/>
              <a:buFont typeface="Arial"/>
              <a:buChar char="–"/>
              <a:defRPr sz="1879"/>
            </a:pPr>
            <a:r>
              <a:t>Enquanto classificação prediz rótulos categóricos a predição prediz valores de dados numéricos perdidos ou desconhecidos.</a:t>
            </a:r>
            <a:endParaRPr sz="1034"/>
          </a:p>
          <a:p>
            <a:pPr lvl="1" marL="698373" indent="-268604" defTabSz="859536">
              <a:lnSpc>
                <a:spcPct val="110000"/>
              </a:lnSpc>
              <a:buSzPct val="100000"/>
              <a:buFont typeface="Arial"/>
              <a:buChar char="–"/>
              <a:defRPr sz="1879"/>
            </a:pPr>
            <a:r>
              <a:t>Engloba a identificação de tendências de distribuição baseado em dados disponíveis.</a:t>
            </a:r>
            <a:endParaRPr sz="1034"/>
          </a:p>
          <a:p>
            <a:pPr lvl="1" marL="698373" indent="-268604" defTabSz="859536">
              <a:lnSpc>
                <a:spcPct val="110000"/>
              </a:lnSpc>
              <a:buSzPct val="100000"/>
              <a:buFont typeface="Arial"/>
              <a:buChar char="–"/>
              <a:defRPr sz="1879"/>
            </a:pPr>
            <a:r>
              <a:t>A ideia é usar um grande conjunto de dados passados corretos (relevantes) para considerar os prováveis valores futuros.</a:t>
            </a:r>
          </a:p>
          <a:p>
            <a:pPr lvl="1" marL="698373" indent="-268604" defTabSz="859536">
              <a:lnSpc>
                <a:spcPct val="110000"/>
              </a:lnSpc>
              <a:buSzPct val="100000"/>
              <a:buFont typeface="Arial"/>
              <a:buChar char="–"/>
              <a:defRPr sz="1034"/>
            </a:pPr>
          </a:p>
          <a:p>
            <a:pPr marL="322325" indent="-322325" defTabSz="859536">
              <a:lnSpc>
                <a:spcPct val="110000"/>
              </a:lnSpc>
              <a:spcBef>
                <a:spcPts val="400"/>
              </a:spcBef>
              <a:buSzPct val="100000"/>
              <a:buFont typeface="Arial"/>
              <a:buChar char="•"/>
              <a:defRPr sz="2068"/>
            </a:pPr>
            <a:r>
              <a:t>Técnicas: </a:t>
            </a:r>
          </a:p>
          <a:p>
            <a:pPr lvl="1" marL="698373" indent="-268604" defTabSz="859536">
              <a:lnSpc>
                <a:spcPct val="110000"/>
              </a:lnSpc>
              <a:buSzPct val="100000"/>
              <a:buFont typeface="Arial"/>
              <a:buChar char="–"/>
              <a:defRPr sz="1879"/>
            </a:pPr>
            <a:r>
              <a:t>Análise de Regressão:  Linear e não-linear</a:t>
            </a:r>
          </a:p>
          <a:p>
            <a:pPr marL="322325" indent="-322325" defTabSz="859536">
              <a:lnSpc>
                <a:spcPct val="110000"/>
              </a:lnSpc>
              <a:spcBef>
                <a:spcPts val="400"/>
              </a:spcBef>
              <a:buSzPct val="100000"/>
              <a:buFont typeface="Arial"/>
              <a:buChar char="•"/>
              <a:defRPr sz="2068"/>
            </a:pPr>
            <a:r>
              <a:t>Exemplos</a:t>
            </a:r>
          </a:p>
          <a:p>
            <a:pPr lvl="1" marL="698373" indent="-268604" defTabSz="859536">
              <a:lnSpc>
                <a:spcPct val="110000"/>
              </a:lnSpc>
              <a:buSzPct val="100000"/>
              <a:buFont typeface="Arial"/>
              <a:buChar char="–"/>
              <a:defRPr sz="1879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http://machinelearningmastery.com/use-regression-machine-learning-algorithms-weka/</a:t>
            </a:r>
          </a:p>
          <a:p>
            <a:pPr lvl="1" marL="698373" indent="-268604" defTabSz="859536">
              <a:lnSpc>
                <a:spcPct val="110000"/>
              </a:lnSpc>
              <a:buSzPct val="100000"/>
              <a:buFont typeface="Arial"/>
              <a:buChar char="–"/>
              <a:defRPr sz="1879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https://www.ibm.com/developerworks/library/os-weka1/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Modelos"/>
          <p:cNvSpPr txBox="1"/>
          <p:nvPr/>
        </p:nvSpPr>
        <p:spPr>
          <a:xfrm>
            <a:off x="468312" y="1125537"/>
            <a:ext cx="8207376" cy="5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 algn="ctr">
              <a:spcBef>
                <a:spcPts val="600"/>
              </a:spcBef>
              <a:defRPr b="1" sz="2800"/>
            </a:lvl1pPr>
          </a:lstStyle>
          <a:p>
            <a:pPr/>
            <a:r>
              <a:t>Modelos</a:t>
            </a:r>
          </a:p>
        </p:txBody>
      </p:sp>
      <p:sp>
        <p:nvSpPr>
          <p:cNvPr id="139" name="Predição"/>
          <p:cNvSpPr txBox="1"/>
          <p:nvPr/>
        </p:nvSpPr>
        <p:spPr>
          <a:xfrm>
            <a:off x="468312" y="1844675"/>
            <a:ext cx="8207376" cy="446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>
              <a:spcBef>
                <a:spcPts val="500"/>
              </a:spcBef>
              <a:buSzPct val="100000"/>
              <a:buFont typeface="Arial"/>
              <a:buChar char="•"/>
              <a:defRPr sz="2400"/>
            </a:lvl1pPr>
          </a:lstStyle>
          <a:p>
            <a:pPr/>
            <a:r>
              <a:t>Predição</a:t>
            </a:r>
          </a:p>
        </p:txBody>
      </p:sp>
      <p:pic>
        <p:nvPicPr>
          <p:cNvPr id="140" name="http://origin-ars.els-cdn.com/content/image/1-s2.0-S0893608013002517-gr3.jpg" descr="http://origin-ars.els-cdn.com/content/image/1-s2.0-S0893608013002517-gr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5837" y="2565400"/>
            <a:ext cx="7408863" cy="3384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Utilizando o Python"/>
          <p:cNvSpPr txBox="1"/>
          <p:nvPr/>
        </p:nvSpPr>
        <p:spPr>
          <a:xfrm>
            <a:off x="468312" y="1125537"/>
            <a:ext cx="8207376" cy="5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 algn="ctr">
              <a:spcBef>
                <a:spcPts val="600"/>
              </a:spcBef>
              <a:defRPr b="1" sz="2800"/>
            </a:lvl1pPr>
          </a:lstStyle>
          <a:p>
            <a:pPr/>
            <a:r>
              <a:t>Utilizando o Python</a:t>
            </a:r>
          </a:p>
        </p:txBody>
      </p:sp>
      <p:sp>
        <p:nvSpPr>
          <p:cNvPr id="143" name="Para geração de regras de associação:…"/>
          <p:cNvSpPr txBox="1"/>
          <p:nvPr/>
        </p:nvSpPr>
        <p:spPr>
          <a:xfrm>
            <a:off x="468312" y="1844675"/>
            <a:ext cx="8207376" cy="446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Para geração de regras de associação:</a:t>
            </a:r>
          </a:p>
          <a:p>
            <a:pPr lvl="1" marL="742950" indent="-285750">
              <a:lnSpc>
                <a:spcPct val="90000"/>
              </a:lnSpc>
              <a:buSzPct val="100000"/>
              <a:buFont typeface="Arial"/>
              <a:buChar char="–"/>
              <a:defRPr sz="2000"/>
            </a:pPr>
            <a:r>
              <a:t>Executando via Sublime</a:t>
            </a:r>
          </a:p>
          <a:p>
            <a:pPr lvl="2" marL="1200150" indent="-285750">
              <a:lnSpc>
                <a:spcPct val="90000"/>
              </a:lnSpc>
              <a:buSzPct val="100000"/>
              <a:buFont typeface="Arial"/>
              <a:buChar char="–"/>
              <a:defRPr sz="2000"/>
            </a:pPr>
            <a:r>
              <a:t>mining-tasks-AR-apriori1.py</a:t>
            </a:r>
          </a:p>
          <a:p>
            <a:pPr lvl="2" marL="1200150" indent="-285750">
              <a:lnSpc>
                <a:spcPct val="90000"/>
              </a:lnSpc>
              <a:buSzPct val="100000"/>
              <a:buFont typeface="Arial"/>
              <a:buChar char="–"/>
              <a:defRPr sz="2000"/>
            </a:pPr>
            <a:r>
              <a:t>Executem alterações na quantidade de itens </a:t>
            </a:r>
          </a:p>
          <a:p>
            <a:pPr lvl="4" indent="914400">
              <a:lnSpc>
                <a:spcPct val="90000"/>
              </a:lnSpc>
              <a:defRPr sz="2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tilizando o Python"/>
          <p:cNvSpPr txBox="1"/>
          <p:nvPr/>
        </p:nvSpPr>
        <p:spPr>
          <a:xfrm>
            <a:off x="468312" y="1125537"/>
            <a:ext cx="8207376" cy="5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 algn="ctr">
              <a:spcBef>
                <a:spcPts val="600"/>
              </a:spcBef>
              <a:defRPr b="1" sz="2800"/>
            </a:lvl1pPr>
          </a:lstStyle>
          <a:p>
            <a:pPr/>
            <a:r>
              <a:t>Utilizando o Python</a:t>
            </a:r>
          </a:p>
        </p:txBody>
      </p:sp>
      <p:sp>
        <p:nvSpPr>
          <p:cNvPr id="146" name="Para calcular correlações entre vetores…"/>
          <p:cNvSpPr txBox="1"/>
          <p:nvPr/>
        </p:nvSpPr>
        <p:spPr>
          <a:xfrm>
            <a:off x="468312" y="1844675"/>
            <a:ext cx="8207376" cy="446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Para calcular correlações entre vetores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200"/>
            </a:pPr>
          </a:p>
          <a:p>
            <a:pPr>
              <a:lnSpc>
                <a:spcPct val="90000"/>
              </a:lnSpc>
              <a:spcBef>
                <a:spcPts val="500"/>
              </a:spcBef>
              <a:defRPr sz="2200"/>
            </a:pPr>
          </a:p>
          <a:p>
            <a:pPr>
              <a:lnSpc>
                <a:spcPct val="90000"/>
              </a:lnSpc>
              <a:spcBef>
                <a:spcPts val="500"/>
              </a:spcBef>
              <a:defRPr sz="2200">
                <a:solidFill>
                  <a:srgbClr val="0433FF"/>
                </a:solidFill>
              </a:defRPr>
            </a:pPr>
            <a:r>
              <a:t>from scipy.stats.stats import pearsonr   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200">
                <a:solidFill>
                  <a:srgbClr val="0433FF"/>
                </a:solidFill>
              </a:defRPr>
            </a:pPr>
            <a:r>
              <a:t>a = [1,4,0,0,0, 5, 6, 2, 6, 7, 2]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200">
                <a:solidFill>
                  <a:srgbClr val="0433FF"/>
                </a:solidFill>
              </a:defRPr>
            </a:pPr>
            <a:r>
              <a:t>b = [1,2,3,1,4, 5, 6, 2, 3, 2, 2]   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200">
                <a:solidFill>
                  <a:srgbClr val="0433FF"/>
                </a:solidFill>
              </a:defRPr>
            </a:pPr>
            <a:r>
              <a:t>print pearsonr(a,b)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Utilizando o Python"/>
          <p:cNvSpPr txBox="1"/>
          <p:nvPr/>
        </p:nvSpPr>
        <p:spPr>
          <a:xfrm>
            <a:off x="468312" y="1125537"/>
            <a:ext cx="8207376" cy="5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 algn="ctr">
              <a:spcBef>
                <a:spcPts val="600"/>
              </a:spcBef>
              <a:defRPr b="1" sz="2800"/>
            </a:lvl1pPr>
          </a:lstStyle>
          <a:p>
            <a:pPr/>
            <a:r>
              <a:t>Utilizando o Python</a:t>
            </a:r>
          </a:p>
        </p:txBody>
      </p:sp>
      <p:sp>
        <p:nvSpPr>
          <p:cNvPr id="149" name="Para gerar uma árvore de decisão para o problema Iris:…"/>
          <p:cNvSpPr txBox="1"/>
          <p:nvPr/>
        </p:nvSpPr>
        <p:spPr>
          <a:xfrm>
            <a:off x="468312" y="1841500"/>
            <a:ext cx="8207376" cy="446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40029" indent="-240029" defTabSz="640079">
              <a:lnSpc>
                <a:spcPct val="90000"/>
              </a:lnSpc>
              <a:spcBef>
                <a:spcPts val="300"/>
              </a:spcBef>
              <a:buSzPct val="100000"/>
              <a:buFont typeface="Arial"/>
              <a:buChar char="•"/>
              <a:defRPr sz="1540"/>
            </a:pPr>
            <a:r>
              <a:t>Para gerar uma árvore de decisão para o problema Iris:</a:t>
            </a:r>
          </a:p>
          <a:p>
            <a:pPr lvl="1" marL="560069" indent="-240029" defTabSz="640079">
              <a:lnSpc>
                <a:spcPct val="90000"/>
              </a:lnSpc>
              <a:spcBef>
                <a:spcPts val="300"/>
              </a:spcBef>
              <a:buSzPct val="100000"/>
              <a:buFont typeface="Arial"/>
              <a:buChar char="•"/>
              <a:defRPr sz="1540"/>
            </a:pPr>
            <a:r>
              <a:t>Utilizar o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http://webgraphviz.com/</a:t>
            </a:r>
            <a:r>
              <a:t> para gerar o gráfico em formato de árvore</a:t>
            </a:r>
          </a:p>
          <a:p>
            <a:pPr defTabSz="640079">
              <a:lnSpc>
                <a:spcPct val="90000"/>
              </a:lnSpc>
              <a:spcBef>
                <a:spcPts val="300"/>
              </a:spcBef>
              <a:defRPr sz="1540">
                <a:solidFill>
                  <a:srgbClr val="0433FF"/>
                </a:solidFill>
              </a:defRPr>
            </a:pPr>
            <a:r>
              <a:t>import numpy as np</a:t>
            </a:r>
          </a:p>
          <a:p>
            <a:pPr defTabSz="640079">
              <a:lnSpc>
                <a:spcPct val="90000"/>
              </a:lnSpc>
              <a:spcBef>
                <a:spcPts val="300"/>
              </a:spcBef>
              <a:defRPr sz="1540">
                <a:solidFill>
                  <a:srgbClr val="0433FF"/>
                </a:solidFill>
              </a:defRPr>
            </a:pPr>
            <a:r>
              <a:t>from sklearn import datasets</a:t>
            </a:r>
          </a:p>
          <a:p>
            <a:pPr defTabSz="640079">
              <a:lnSpc>
                <a:spcPct val="90000"/>
              </a:lnSpc>
              <a:spcBef>
                <a:spcPts val="300"/>
              </a:spcBef>
              <a:defRPr sz="1540">
                <a:solidFill>
                  <a:srgbClr val="0433FF"/>
                </a:solidFill>
              </a:defRPr>
            </a:pPr>
            <a:r>
              <a:t>from sklearn import tree</a:t>
            </a:r>
          </a:p>
          <a:p>
            <a:pPr defTabSz="640079">
              <a:lnSpc>
                <a:spcPct val="90000"/>
              </a:lnSpc>
              <a:spcBef>
                <a:spcPts val="300"/>
              </a:spcBef>
              <a:defRPr sz="1540">
                <a:solidFill>
                  <a:srgbClr val="0433FF"/>
                </a:solidFill>
              </a:defRPr>
            </a:pPr>
          </a:p>
          <a:p>
            <a:pPr defTabSz="640079">
              <a:lnSpc>
                <a:spcPct val="90000"/>
              </a:lnSpc>
              <a:spcBef>
                <a:spcPts val="300"/>
              </a:spcBef>
              <a:defRPr sz="1540">
                <a:solidFill>
                  <a:srgbClr val="0433FF"/>
                </a:solidFill>
              </a:defRPr>
            </a:pPr>
            <a:r>
              <a:t># Load iris</a:t>
            </a:r>
          </a:p>
          <a:p>
            <a:pPr defTabSz="640079">
              <a:lnSpc>
                <a:spcPct val="90000"/>
              </a:lnSpc>
              <a:spcBef>
                <a:spcPts val="300"/>
              </a:spcBef>
              <a:defRPr sz="1540">
                <a:solidFill>
                  <a:srgbClr val="0433FF"/>
                </a:solidFill>
              </a:defRPr>
            </a:pPr>
            <a:r>
              <a:t>iris = datasets.load_iris()</a:t>
            </a:r>
          </a:p>
          <a:p>
            <a:pPr defTabSz="640079">
              <a:lnSpc>
                <a:spcPct val="90000"/>
              </a:lnSpc>
              <a:spcBef>
                <a:spcPts val="300"/>
              </a:spcBef>
              <a:defRPr sz="1540">
                <a:solidFill>
                  <a:srgbClr val="0433FF"/>
                </a:solidFill>
              </a:defRPr>
            </a:pPr>
            <a:r>
              <a:t>X = iris.data</a:t>
            </a:r>
          </a:p>
          <a:p>
            <a:pPr defTabSz="640079">
              <a:lnSpc>
                <a:spcPct val="90000"/>
              </a:lnSpc>
              <a:spcBef>
                <a:spcPts val="300"/>
              </a:spcBef>
              <a:defRPr sz="1540">
                <a:solidFill>
                  <a:srgbClr val="0433FF"/>
                </a:solidFill>
              </a:defRPr>
            </a:pPr>
            <a:r>
              <a:t>y = iris.target</a:t>
            </a:r>
          </a:p>
          <a:p>
            <a:pPr defTabSz="640079">
              <a:lnSpc>
                <a:spcPct val="90000"/>
              </a:lnSpc>
              <a:spcBef>
                <a:spcPts val="300"/>
              </a:spcBef>
              <a:defRPr sz="1540">
                <a:solidFill>
                  <a:srgbClr val="0433FF"/>
                </a:solidFill>
              </a:defRPr>
            </a:pPr>
          </a:p>
          <a:p>
            <a:pPr defTabSz="640079">
              <a:lnSpc>
                <a:spcPct val="90000"/>
              </a:lnSpc>
              <a:spcBef>
                <a:spcPts val="300"/>
              </a:spcBef>
              <a:defRPr sz="1540">
                <a:solidFill>
                  <a:srgbClr val="0433FF"/>
                </a:solidFill>
              </a:defRPr>
            </a:pPr>
            <a:r>
              <a:t># Constroi um classificador com arvore de decisao</a:t>
            </a:r>
          </a:p>
          <a:p>
            <a:pPr defTabSz="640079">
              <a:lnSpc>
                <a:spcPct val="90000"/>
              </a:lnSpc>
              <a:spcBef>
                <a:spcPts val="300"/>
              </a:spcBef>
              <a:defRPr sz="1540">
                <a:solidFill>
                  <a:srgbClr val="0433FF"/>
                </a:solidFill>
              </a:defRPr>
            </a:pPr>
            <a:r>
              <a:t>dt = tree.DecisionTreeClassifier(criterion='entropy')</a:t>
            </a:r>
          </a:p>
          <a:p>
            <a:pPr defTabSz="640079">
              <a:lnSpc>
                <a:spcPct val="90000"/>
              </a:lnSpc>
              <a:spcBef>
                <a:spcPts val="300"/>
              </a:spcBef>
              <a:defRPr sz="1540">
                <a:solidFill>
                  <a:srgbClr val="0433FF"/>
                </a:solidFill>
              </a:defRPr>
            </a:pPr>
            <a:r>
              <a:t>dt.fit(X, y)</a:t>
            </a:r>
          </a:p>
          <a:p>
            <a:pPr defTabSz="640079">
              <a:lnSpc>
                <a:spcPct val="90000"/>
              </a:lnSpc>
              <a:spcBef>
                <a:spcPts val="300"/>
              </a:spcBef>
              <a:defRPr sz="1540">
                <a:solidFill>
                  <a:srgbClr val="0433FF"/>
                </a:solidFill>
              </a:defRPr>
            </a:pPr>
            <a:r>
              <a:t>dotfile = open("dt-iris.dot", 'w')</a:t>
            </a:r>
          </a:p>
          <a:p>
            <a:pPr defTabSz="640079">
              <a:lnSpc>
                <a:spcPct val="90000"/>
              </a:lnSpc>
              <a:spcBef>
                <a:spcPts val="300"/>
              </a:spcBef>
              <a:defRPr sz="1540">
                <a:solidFill>
                  <a:srgbClr val="0433FF"/>
                </a:solidFill>
              </a:defRPr>
            </a:pPr>
            <a:r>
              <a:t>tree.export_graphviz(dt, out_file=dotfile, feature_names=iris.feature_names)</a:t>
            </a:r>
          </a:p>
          <a:p>
            <a:pPr defTabSz="640079">
              <a:lnSpc>
                <a:spcPct val="90000"/>
              </a:lnSpc>
              <a:spcBef>
                <a:spcPts val="300"/>
              </a:spcBef>
              <a:defRPr sz="1540">
                <a:solidFill>
                  <a:srgbClr val="0433FF"/>
                </a:solidFill>
              </a:defRPr>
            </a:pPr>
            <a:r>
              <a:t>dotfile.close()</a:t>
            </a:r>
          </a:p>
          <a:p>
            <a:pPr defTabSz="640079">
              <a:lnSpc>
                <a:spcPct val="90000"/>
              </a:lnSpc>
              <a:spcBef>
                <a:spcPts val="300"/>
              </a:spcBef>
              <a:defRPr sz="1540">
                <a:solidFill>
                  <a:srgbClr val="0433FF"/>
                </a:solidFill>
              </a:defRPr>
            </a:pPr>
            <a:r>
              <a:t>print("Arvore de decisao gerada no diretorio!")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creen Shot 2017-07-05 at 18.17.11.png" descr="Screen Shot 2017-07-05 at 18.17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8723"/>
            <a:ext cx="9144000" cy="6660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escrição de Conceito/Classe"/>
          <p:cNvSpPr txBox="1"/>
          <p:nvPr/>
        </p:nvSpPr>
        <p:spPr>
          <a:xfrm>
            <a:off x="468312" y="1125537"/>
            <a:ext cx="8207376" cy="5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 algn="ctr">
              <a:spcBef>
                <a:spcPts val="600"/>
              </a:spcBef>
              <a:defRPr b="1" sz="2800"/>
            </a:lvl1pPr>
          </a:lstStyle>
          <a:p>
            <a:pPr/>
            <a:r>
              <a:t>Descrição de Conceito/Classe </a:t>
            </a:r>
          </a:p>
        </p:txBody>
      </p:sp>
      <p:sp>
        <p:nvSpPr>
          <p:cNvPr id="59" name="Os dados usualmente podem ser associados a classes ou conceitos.…"/>
          <p:cNvSpPr txBox="1"/>
          <p:nvPr/>
        </p:nvSpPr>
        <p:spPr>
          <a:xfrm>
            <a:off x="468312" y="1844675"/>
            <a:ext cx="8207376" cy="4537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Os dados usualmente podem ser associados a classes ou conceitos.</a:t>
            </a:r>
          </a:p>
          <a:p>
            <a:pPr lvl="1" marL="742950" indent="-285750">
              <a:lnSpc>
                <a:spcPct val="80000"/>
              </a:lnSpc>
              <a:buSzPct val="100000"/>
              <a:buFont typeface="Arial"/>
              <a:buChar char="•"/>
              <a:defRPr sz="2000"/>
            </a:pPr>
            <a:r>
              <a:t>Exemplo: em uma loja de eletrônicos... Em uma promoção...</a:t>
            </a:r>
          </a:p>
          <a:p>
            <a:pPr lvl="2" marL="1139825" indent="-282575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–"/>
              <a:defRPr sz="1700"/>
            </a:pPr>
            <a:r>
              <a:t>Pode-se ter duas classes de itens: computador e impressora</a:t>
            </a:r>
          </a:p>
          <a:p>
            <a:pPr lvl="2" marL="1139825" indent="-282575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–"/>
              <a:defRPr sz="1700"/>
            </a:pPr>
            <a:r>
              <a:t>Conceitos de clientes: gastadores ou econômicos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  <a:defRPr sz="1100"/>
            </a:pP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Estas descrições são bastante úteis quando deseja-se extrair conhecimento de uma base de dados de forma...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  <a:defRPr sz="2000"/>
            </a:pPr>
            <a:r>
              <a:t>Resumida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  <a:defRPr sz="2000"/>
            </a:pPr>
            <a:r>
              <a:t>Concisa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  <a:defRPr sz="2000"/>
            </a:pPr>
            <a:r>
              <a:t>Precisa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  <a:defRPr sz="1100"/>
            </a:pP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Dois métodos podem ser usados: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–"/>
              <a:defRPr sz="1900"/>
            </a:pPr>
            <a:r>
              <a:t>Caracterização dos dados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–"/>
              <a:defRPr sz="1900"/>
            </a:pPr>
            <a:r>
              <a:t>Discriminação dos dados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–"/>
              <a:defRPr sz="1900"/>
            </a:pPr>
            <a:r>
              <a:t>Ou com ambos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Utilizando o Python"/>
          <p:cNvSpPr txBox="1"/>
          <p:nvPr/>
        </p:nvSpPr>
        <p:spPr>
          <a:xfrm>
            <a:off x="468312" y="1125537"/>
            <a:ext cx="8207376" cy="5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 algn="ctr">
              <a:spcBef>
                <a:spcPts val="600"/>
              </a:spcBef>
              <a:defRPr b="1" sz="2800"/>
            </a:lvl1pPr>
          </a:lstStyle>
          <a:p>
            <a:pPr/>
            <a:r>
              <a:t>Utilizando o Python</a:t>
            </a:r>
          </a:p>
        </p:txBody>
      </p:sp>
      <p:sp>
        <p:nvSpPr>
          <p:cNvPr id="154" name="Para cria uma rede neural para classificação de dados…"/>
          <p:cNvSpPr txBox="1"/>
          <p:nvPr/>
        </p:nvSpPr>
        <p:spPr>
          <a:xfrm>
            <a:off x="468312" y="1844675"/>
            <a:ext cx="4380112" cy="446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lvl1pPr>
            <a:lvl2pPr marL="800100" indent="-3429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lvl2pPr>
          </a:lstStyle>
          <a:p>
            <a:pPr/>
            <a:r>
              <a:t>Para cria uma rede neural para classificação de dados</a:t>
            </a:r>
          </a:p>
          <a:p>
            <a:pPr lvl="1"/>
            <a:r>
              <a:t>Fazer o download do script “neural-network.py”</a:t>
            </a:r>
          </a:p>
        </p:txBody>
      </p:sp>
      <p:pic>
        <p:nvPicPr>
          <p:cNvPr id="1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9474" y="1841500"/>
            <a:ext cx="3713852" cy="4464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Utilizando o Python"/>
          <p:cNvSpPr txBox="1"/>
          <p:nvPr/>
        </p:nvSpPr>
        <p:spPr>
          <a:xfrm>
            <a:off x="468312" y="1125537"/>
            <a:ext cx="8207376" cy="5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 algn="ctr">
              <a:spcBef>
                <a:spcPts val="600"/>
              </a:spcBef>
              <a:defRPr b="1" sz="2800"/>
            </a:lvl1pPr>
          </a:lstStyle>
          <a:p>
            <a:pPr/>
            <a:r>
              <a:t>Utilizando o Python</a:t>
            </a:r>
          </a:p>
        </p:txBody>
      </p:sp>
      <p:sp>
        <p:nvSpPr>
          <p:cNvPr id="158" name="Para uma regressão Linear e não-linear…"/>
          <p:cNvSpPr txBox="1"/>
          <p:nvPr/>
        </p:nvSpPr>
        <p:spPr>
          <a:xfrm>
            <a:off x="468312" y="1844675"/>
            <a:ext cx="4380112" cy="446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lvl1pPr>
            <a:lvl2pPr marL="800100" indent="-3429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lvl2pPr>
          </a:lstStyle>
          <a:p>
            <a:pPr/>
            <a:r>
              <a:t>Para uma regressão Linear e não-linear</a:t>
            </a:r>
          </a:p>
          <a:p>
            <a:pPr lvl="1"/>
            <a:r>
              <a:t>realizada com o script: linear-regression.py</a:t>
            </a:r>
          </a:p>
        </p:txBody>
      </p:sp>
      <p:pic>
        <p:nvPicPr>
          <p:cNvPr id="1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3820" y="2967557"/>
            <a:ext cx="5100821" cy="3825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alizar um estudo do problema Bank Marketing…"/>
          <p:cNvSpPr txBox="1"/>
          <p:nvPr/>
        </p:nvSpPr>
        <p:spPr>
          <a:xfrm>
            <a:off x="468312" y="1770856"/>
            <a:ext cx="8207376" cy="4464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Realizar um estudo do problema Bank Marketing</a:t>
            </a:r>
          </a:p>
          <a:p>
            <a:pPr lvl="1" marL="800100" indent="-3429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http://archive.ics.uci.edu/ml/datasets/Bank+Marketing</a:t>
            </a:r>
          </a:p>
          <a:p>
            <a:pPr lvl="1" marL="800100" indent="-3429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Do que se trata?</a:t>
            </a:r>
          </a:p>
          <a:p>
            <a:pPr lvl="1" marL="800100" indent="-3429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Qual o objetivo?</a:t>
            </a:r>
          </a:p>
          <a:p>
            <a:pPr lvl="1" marL="800100" indent="-3429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O que a análise exploratória mostra?</a:t>
            </a:r>
          </a:p>
          <a:p>
            <a:pPr lvl="1" marL="800100" indent="-3429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Quais tarefas de pre-processamento seriam as mais indicadas? </a:t>
            </a:r>
          </a:p>
          <a:p>
            <a:pPr lvl="1" marL="800100" indent="-3429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Qual ou quais seriam as tarefas de mineração mais indicadas para serem usadas nesse problema e por que?</a:t>
            </a:r>
          </a:p>
          <a:p>
            <a:pPr lvl="1" marL="800100" indent="-3429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Com a identificação de padrões, o que poderia ser proposto para a tomada de decisão sobre esse problema?</a:t>
            </a:r>
          </a:p>
        </p:txBody>
      </p:sp>
      <p:sp>
        <p:nvSpPr>
          <p:cNvPr id="162" name="Atividade prática"/>
          <p:cNvSpPr txBox="1"/>
          <p:nvPr/>
        </p:nvSpPr>
        <p:spPr>
          <a:xfrm>
            <a:off x="468312" y="1125537"/>
            <a:ext cx="8207376" cy="5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 algn="ctr">
              <a:spcBef>
                <a:spcPts val="600"/>
              </a:spcBef>
              <a:defRPr b="1" sz="2800"/>
            </a:lvl1pPr>
          </a:lstStyle>
          <a:p>
            <a:pPr/>
            <a:r>
              <a:t>Atividade prática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escrição de Conceito/Classe"/>
          <p:cNvSpPr txBox="1"/>
          <p:nvPr/>
        </p:nvSpPr>
        <p:spPr>
          <a:xfrm>
            <a:off x="468312" y="1125537"/>
            <a:ext cx="8207376" cy="5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 algn="ctr">
              <a:spcBef>
                <a:spcPts val="600"/>
              </a:spcBef>
              <a:defRPr b="1" sz="2800"/>
            </a:lvl1pPr>
          </a:lstStyle>
          <a:p>
            <a:pPr/>
            <a:r>
              <a:t>Descrição de Conceito/Classe </a:t>
            </a:r>
          </a:p>
        </p:txBody>
      </p:sp>
      <p:sp>
        <p:nvSpPr>
          <p:cNvPr id="62" name="Caracterização dos Dados…"/>
          <p:cNvSpPr txBox="1"/>
          <p:nvPr/>
        </p:nvSpPr>
        <p:spPr>
          <a:xfrm>
            <a:off x="107950" y="1844675"/>
            <a:ext cx="8928100" cy="446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39470" indent="-339470" defTabSz="905255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376"/>
            </a:pPr>
            <a:r>
              <a:t>Caracterização dos Dados</a:t>
            </a:r>
          </a:p>
          <a:p>
            <a:pPr lvl="1" marL="735520" indent="-282892" defTabSz="905255">
              <a:lnSpc>
                <a:spcPct val="90000"/>
              </a:lnSpc>
              <a:buSzPct val="100000"/>
              <a:buFont typeface="Arial"/>
              <a:buChar char="–"/>
              <a:defRPr sz="2178"/>
            </a:pPr>
            <a:r>
              <a:t>Consiste na </a:t>
            </a:r>
            <a:r>
              <a:rPr b="1"/>
              <a:t>sumarização</a:t>
            </a:r>
            <a:r>
              <a:t> de características gerais de uma classe de dados.</a:t>
            </a:r>
          </a:p>
          <a:p>
            <a:pPr lvl="1" marL="735520" indent="-282892" defTabSz="905255">
              <a:lnSpc>
                <a:spcPct val="90000"/>
              </a:lnSpc>
              <a:buSzPct val="100000"/>
              <a:buFont typeface="Arial"/>
              <a:buChar char="–"/>
              <a:defRPr sz="2178"/>
            </a:pPr>
            <a:r>
              <a:t>Os dados correspondentes a classe especificada pelo usuário são tipicamente coletados através de queries.</a:t>
            </a:r>
          </a:p>
          <a:p>
            <a:pPr lvl="2" marL="1131569" indent="-226313" defTabSz="905255">
              <a:lnSpc>
                <a:spcPct val="90000"/>
              </a:lnSpc>
              <a:buSzPct val="100000"/>
              <a:buFont typeface="Arial"/>
              <a:buChar char="•"/>
              <a:defRPr sz="1979"/>
            </a:pPr>
            <a:r>
              <a:t>Ex: Para estudar características de softwares, que tiveram vendas maior que 10% no ano anterior, pode-se fazer uma consulta em um BD.</a:t>
            </a:r>
          </a:p>
          <a:p>
            <a:pPr lvl="1" marL="735520" indent="-282892" defTabSz="905255">
              <a:lnSpc>
                <a:spcPct val="90000"/>
              </a:lnSpc>
              <a:buSzPct val="100000"/>
              <a:buFont typeface="Arial"/>
              <a:buChar char="–"/>
              <a:defRPr sz="1188"/>
            </a:pPr>
          </a:p>
          <a:p>
            <a:pPr lvl="1" marL="735520" indent="-282892" defTabSz="905255">
              <a:lnSpc>
                <a:spcPct val="90000"/>
              </a:lnSpc>
              <a:buSzPct val="100000"/>
              <a:buFont typeface="Arial"/>
              <a:buChar char="–"/>
              <a:defRPr sz="2178"/>
            </a:pPr>
            <a:r>
              <a:t>A saída da caracterização pode ser apresentada de várias formas:</a:t>
            </a:r>
          </a:p>
          <a:p>
            <a:pPr lvl="2" marL="1131569" indent="-226313" defTabSz="905255">
              <a:lnSpc>
                <a:spcPct val="90000"/>
              </a:lnSpc>
              <a:buSzPct val="100000"/>
              <a:buFont typeface="Arial"/>
              <a:buChar char="•"/>
              <a:defRPr sz="1979"/>
            </a:pPr>
            <a:r>
              <a:t>Gráficos de pizza, barras, curvas, cubos de dados multidimensionais e tabelas multidimensionais, incluindo tabelas de referência cruzada.</a:t>
            </a:r>
          </a:p>
          <a:p>
            <a:pPr lvl="2" marL="1131569" indent="-226313" defTabSz="905255">
              <a:lnSpc>
                <a:spcPct val="90000"/>
              </a:lnSpc>
              <a:buSzPct val="100000"/>
              <a:buFont typeface="Arial"/>
              <a:buChar char="•"/>
              <a:defRPr sz="1979"/>
            </a:pPr>
            <a:r>
              <a:t>As descrições também podem ser apresentadas em forma de regra (chamada </a:t>
            </a:r>
            <a:r>
              <a:rPr b="1"/>
              <a:t>regras características</a:t>
            </a:r>
            <a:r>
              <a:t>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escrição de Conceito/Classe"/>
          <p:cNvSpPr txBox="1"/>
          <p:nvPr/>
        </p:nvSpPr>
        <p:spPr>
          <a:xfrm>
            <a:off x="468312" y="1125537"/>
            <a:ext cx="8207376" cy="5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 algn="ctr">
              <a:spcBef>
                <a:spcPts val="600"/>
              </a:spcBef>
              <a:defRPr b="1" sz="2800"/>
            </a:lvl1pPr>
          </a:lstStyle>
          <a:p>
            <a:pPr/>
            <a:r>
              <a:t>Descrição de Conceito/Classe </a:t>
            </a:r>
          </a:p>
        </p:txBody>
      </p:sp>
      <p:sp>
        <p:nvSpPr>
          <p:cNvPr id="65" name="Caracterização dos Dados…"/>
          <p:cNvSpPr txBox="1"/>
          <p:nvPr/>
        </p:nvSpPr>
        <p:spPr>
          <a:xfrm>
            <a:off x="468312" y="1844675"/>
            <a:ext cx="8207376" cy="446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t>Caracterização dos Dados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1200"/>
            </a:pPr>
          </a:p>
          <a:p>
            <a:pPr lvl="1" marL="742950" indent="-285750">
              <a:buSzPct val="100000"/>
              <a:buFont typeface="Arial"/>
              <a:buChar char="–"/>
              <a:defRPr sz="2200"/>
            </a:pPr>
            <a:r>
              <a:t>Exemplo: Que características têm os clientes  que gastaram mais de R$1000 por ano em uma determinada loja de eletrônicos?</a:t>
            </a:r>
          </a:p>
          <a:p>
            <a:pPr lvl="1" marL="742950" indent="-285750">
              <a:buSzPct val="100000"/>
              <a:buFont typeface="Arial"/>
              <a:buChar char="–"/>
              <a:defRPr sz="1200"/>
            </a:pPr>
          </a:p>
          <a:p>
            <a:pPr lvl="1" marL="742950" indent="-285750">
              <a:buSzPct val="100000"/>
              <a:buFont typeface="Arial"/>
              <a:buChar char="–"/>
              <a:defRPr sz="2200"/>
            </a:pPr>
            <a:r>
              <a:t>Resultado: Perfil geral dos consumidores, como idade entre 40 e 50 anos, empregados e que possuem excelentes referências de crédito.</a:t>
            </a:r>
          </a:p>
          <a:p>
            <a:pPr lvl="1" marL="742950" indent="-285750">
              <a:buSzPct val="100000"/>
              <a:buFont typeface="Arial"/>
              <a:buChar char="–"/>
              <a:defRPr sz="1200"/>
            </a:pPr>
          </a:p>
          <a:p>
            <a:pPr lvl="1" marL="742950" indent="-285750">
              <a:buSzPct val="100000"/>
              <a:buFont typeface="Arial"/>
              <a:buChar char="–"/>
              <a:defRPr sz="2200"/>
            </a:pPr>
            <a:r>
              <a:t>O sistema de mineração de dados pode permitir ainda estender o resultado em </a:t>
            </a:r>
            <a:r>
              <a:rPr i="1"/>
              <a:t>n</a:t>
            </a:r>
            <a:r>
              <a:t> dimensões, por exemplo, pela ocupação dos clientes, ou região, etc...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Descrição de Conceito/Classe"/>
          <p:cNvSpPr txBox="1"/>
          <p:nvPr/>
        </p:nvSpPr>
        <p:spPr>
          <a:xfrm>
            <a:off x="468312" y="1125537"/>
            <a:ext cx="8207376" cy="5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 algn="ctr">
              <a:spcBef>
                <a:spcPts val="600"/>
              </a:spcBef>
              <a:defRPr b="1" sz="2800"/>
            </a:lvl1pPr>
          </a:lstStyle>
          <a:p>
            <a:pPr/>
            <a:r>
              <a:t>Descrição de Conceito/Classe</a:t>
            </a:r>
          </a:p>
        </p:txBody>
      </p:sp>
      <p:sp>
        <p:nvSpPr>
          <p:cNvPr id="68" name="Discriminação dos Dados…"/>
          <p:cNvSpPr txBox="1"/>
          <p:nvPr/>
        </p:nvSpPr>
        <p:spPr>
          <a:xfrm>
            <a:off x="468312" y="1844675"/>
            <a:ext cx="8207376" cy="446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Discriminação dos Dados</a:t>
            </a:r>
          </a:p>
          <a:p>
            <a:pPr lvl="1" marL="742950" indent="-285750">
              <a:lnSpc>
                <a:spcPct val="80000"/>
              </a:lnSpc>
              <a:buSzPct val="100000"/>
              <a:buFont typeface="Arial"/>
              <a:buChar char="–"/>
              <a:defRPr sz="2000"/>
            </a:pPr>
            <a:r>
              <a:t>Consiste na </a:t>
            </a:r>
            <a:r>
              <a:rPr b="1"/>
              <a:t>comparação</a:t>
            </a:r>
            <a:r>
              <a:t> das características gerais de um conjunto de classe de dados.</a:t>
            </a:r>
          </a:p>
          <a:p>
            <a:pPr lvl="1" marL="742950" indent="-285750">
              <a:lnSpc>
                <a:spcPct val="80000"/>
              </a:lnSpc>
              <a:buSzPct val="100000"/>
              <a:buFont typeface="Arial"/>
              <a:buChar char="–"/>
              <a:defRPr sz="2000"/>
            </a:pPr>
            <a:r>
              <a:t>As classes de dados a serem comparadas são informadas pelo usuário e os resultados são retornados através de queries.</a:t>
            </a:r>
          </a:p>
          <a:p>
            <a:pPr lvl="1" marL="742950" indent="-285750">
              <a:lnSpc>
                <a:spcPct val="80000"/>
              </a:lnSpc>
              <a:buSzPct val="100000"/>
              <a:buFont typeface="Arial"/>
              <a:buChar char="–"/>
              <a:defRPr sz="2000"/>
            </a:pPr>
            <a:r>
              <a:t>Exemplo:</a:t>
            </a:r>
          </a:p>
          <a:p>
            <a:pPr lvl="2" marL="1143000" indent="-228600">
              <a:lnSpc>
                <a:spcPct val="80000"/>
              </a:lnSpc>
              <a:buSzPct val="100000"/>
              <a:buFont typeface="Arial"/>
              <a:buChar char="•"/>
              <a:defRPr sz="1900"/>
            </a:pPr>
            <a:r>
              <a:t>Um usuário pode querer comparar características de softwares com vendas aumentadas de 10% no último ano com softwares que tiveram vendas diminuídas de 30% no mesmo período</a:t>
            </a:r>
          </a:p>
          <a:p>
            <a:pPr lvl="1" marL="742950" indent="-285750">
              <a:lnSpc>
                <a:spcPct val="80000"/>
              </a:lnSpc>
              <a:buSzPct val="100000"/>
              <a:buFont typeface="Arial"/>
              <a:buChar char="–"/>
              <a:defRPr sz="1100"/>
            </a:pPr>
          </a:p>
          <a:p>
            <a:pPr lvl="1" marL="742950" indent="-285750">
              <a:lnSpc>
                <a:spcPct val="80000"/>
              </a:lnSpc>
              <a:buSzPct val="100000"/>
              <a:buFont typeface="Arial"/>
              <a:buChar char="–"/>
              <a:defRPr sz="2000"/>
            </a:pPr>
            <a:r>
              <a:t>A saída da discriminação é similar aos usados na caracterização de dados. Nesse caso deve haver medidas de comparação que ajudem a distinguir as diferentes classes.</a:t>
            </a:r>
          </a:p>
          <a:p>
            <a:pPr lvl="1" marL="742950" indent="-285750">
              <a:lnSpc>
                <a:spcPct val="80000"/>
              </a:lnSpc>
              <a:buSzPct val="100000"/>
              <a:buFont typeface="Arial"/>
              <a:buChar char="–"/>
              <a:defRPr sz="2000"/>
            </a:pPr>
            <a:r>
              <a:t>Descrições de discriminação podem ser expressadas na forma de regras chamadas de </a:t>
            </a:r>
            <a:r>
              <a:rPr b="1"/>
              <a:t>regras de discriminantes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Descrição de Conceito/Classe"/>
          <p:cNvSpPr txBox="1"/>
          <p:nvPr/>
        </p:nvSpPr>
        <p:spPr>
          <a:xfrm>
            <a:off x="468312" y="1125537"/>
            <a:ext cx="8207376" cy="5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 algn="ctr">
              <a:spcBef>
                <a:spcPts val="600"/>
              </a:spcBef>
              <a:defRPr b="1" sz="2800"/>
            </a:lvl1pPr>
          </a:lstStyle>
          <a:p>
            <a:pPr/>
            <a:r>
              <a:t>Descrição de Conceito/Classe</a:t>
            </a:r>
          </a:p>
        </p:txBody>
      </p:sp>
      <p:sp>
        <p:nvSpPr>
          <p:cNvPr id="71" name="Discriminação dos Dados…"/>
          <p:cNvSpPr txBox="1"/>
          <p:nvPr/>
        </p:nvSpPr>
        <p:spPr>
          <a:xfrm>
            <a:off x="468312" y="1844675"/>
            <a:ext cx="8207376" cy="446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t>Discriminação dos Dados</a:t>
            </a: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200"/>
            </a:pPr>
          </a:p>
          <a:p>
            <a:pPr lvl="1" marL="742950" indent="-285750">
              <a:lnSpc>
                <a:spcPct val="90000"/>
              </a:lnSpc>
              <a:buSzPct val="100000"/>
              <a:buFont typeface="Arial"/>
              <a:buChar char="–"/>
              <a:defRPr sz="2200"/>
            </a:pPr>
            <a:r>
              <a:t>Exemplo: comparar o grupo de clientes que compram produtos de SW com regularidade com o grupo que não compra produtos de SW.</a:t>
            </a:r>
          </a:p>
          <a:p>
            <a:pPr lvl="1" marL="742950" indent="-285750">
              <a:lnSpc>
                <a:spcPct val="90000"/>
              </a:lnSpc>
              <a:buSzPct val="100000"/>
              <a:buFont typeface="Arial"/>
              <a:buChar char="–"/>
              <a:defRPr sz="1200"/>
            </a:pPr>
          </a:p>
          <a:p>
            <a:pPr lvl="1" marL="742950" indent="-285750">
              <a:lnSpc>
                <a:spcPct val="90000"/>
              </a:lnSpc>
              <a:buSzPct val="100000"/>
              <a:buFont typeface="Arial"/>
              <a:buChar char="–"/>
              <a:defRPr sz="2200"/>
            </a:pPr>
            <a:r>
              <a:t>Resultado: 80% dos que compram com regularidade possuem entre 24-40 anos e formação acadêmica, já 60% dos que não compram são idosos ou adolescentes e não possuem formação acadêmica.</a:t>
            </a:r>
          </a:p>
          <a:p>
            <a:pPr lvl="1" marL="742950" indent="-285750">
              <a:lnSpc>
                <a:spcPct val="90000"/>
              </a:lnSpc>
              <a:buSzPct val="100000"/>
              <a:buFont typeface="Arial"/>
              <a:buChar char="–"/>
              <a:defRPr sz="1200"/>
            </a:pPr>
          </a:p>
          <a:p>
            <a:pPr lvl="1" marL="742950" indent="-285750">
              <a:lnSpc>
                <a:spcPct val="90000"/>
              </a:lnSpc>
              <a:buSzPct val="100000"/>
              <a:buFont typeface="Arial"/>
              <a:buChar char="–"/>
              <a:defRPr sz="2200"/>
            </a:pPr>
            <a:r>
              <a:t>O sistema pode permitir aos usuários estender o resultado em </a:t>
            </a:r>
            <a:r>
              <a:rPr i="1"/>
              <a:t>n</a:t>
            </a:r>
            <a:r>
              <a:t> dimensões, por exemplo, pela ocupação dos clientes, ou região, etc...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adrões Frequentes"/>
          <p:cNvSpPr txBox="1"/>
          <p:nvPr/>
        </p:nvSpPr>
        <p:spPr>
          <a:xfrm>
            <a:off x="468312" y="1125537"/>
            <a:ext cx="8207376" cy="5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 algn="ctr">
              <a:spcBef>
                <a:spcPts val="600"/>
              </a:spcBef>
              <a:defRPr b="1" sz="2800"/>
            </a:lvl1pPr>
          </a:lstStyle>
          <a:p>
            <a:pPr/>
            <a:r>
              <a:t>Padrões Frequentes</a:t>
            </a:r>
          </a:p>
        </p:txBody>
      </p:sp>
      <p:sp>
        <p:nvSpPr>
          <p:cNvPr id="74" name="Consiste em observar aos padrões que ocorrem com maior  frequência nos dados.…"/>
          <p:cNvSpPr txBox="1"/>
          <p:nvPr/>
        </p:nvSpPr>
        <p:spPr>
          <a:xfrm>
            <a:off x="468312" y="1700212"/>
            <a:ext cx="8207376" cy="475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Consiste em observar aos padrões que ocorrem com maior  frequência nos dados.</a:t>
            </a: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Existem alguns tipos de padrões frequentes:</a:t>
            </a:r>
          </a:p>
          <a:p>
            <a:pPr lvl="1" marL="742950" indent="-285750">
              <a:lnSpc>
                <a:spcPct val="90000"/>
              </a:lnSpc>
              <a:buSzPct val="100000"/>
              <a:buFont typeface="Arial"/>
              <a:buChar char="–"/>
              <a:defRPr sz="2000"/>
            </a:pPr>
            <a:r>
              <a:t>Conjuntos de itens: conjunto de itens que frequentemente aparecem juntos em transações</a:t>
            </a:r>
          </a:p>
          <a:p>
            <a:pPr lvl="2" marL="1143000" indent="-228600">
              <a:lnSpc>
                <a:spcPct val="90000"/>
              </a:lnSpc>
              <a:buSzPct val="100000"/>
              <a:buFont typeface="Arial"/>
              <a:buChar char="•"/>
              <a:defRPr sz="1900"/>
            </a:pPr>
            <a:r>
              <a:t>Ex: pão e leite frequentemente são comprados juntos</a:t>
            </a:r>
          </a:p>
          <a:p>
            <a:pPr lvl="1" marL="742950" indent="-285750">
              <a:lnSpc>
                <a:spcPct val="90000"/>
              </a:lnSpc>
              <a:buSzPct val="100000"/>
              <a:buFont typeface="Arial"/>
              <a:buChar char="–"/>
              <a:defRPr sz="2000"/>
            </a:pPr>
            <a:r>
              <a:t>Itens sequenciais: conjunto de itens que aparecem em sequência</a:t>
            </a:r>
          </a:p>
          <a:p>
            <a:pPr lvl="2" marL="1143000" indent="-228600">
              <a:lnSpc>
                <a:spcPct val="90000"/>
              </a:lnSpc>
              <a:buSzPct val="100000"/>
              <a:buFont typeface="Arial"/>
              <a:buChar char="•"/>
              <a:defRPr sz="1900"/>
            </a:pPr>
            <a:r>
              <a:t>Ex: clientes tendem a comprar primeiro um notebook, seguido de uma câmera digital e um cartão de memória</a:t>
            </a:r>
          </a:p>
          <a:p>
            <a:pPr lvl="2" marL="1143000" indent="-228600">
              <a:lnSpc>
                <a:spcPct val="90000"/>
              </a:lnSpc>
              <a:buSzPct val="100000"/>
              <a:buFont typeface="Arial"/>
              <a:buChar char="•"/>
              <a:defRPr sz="1900"/>
            </a:pPr>
            <a:r>
              <a:t>Também é chamado de padrão sequencial</a:t>
            </a:r>
          </a:p>
          <a:p>
            <a:pPr lvl="1" marL="742950" indent="-285750">
              <a:lnSpc>
                <a:spcPct val="90000"/>
              </a:lnSpc>
              <a:buSzPct val="100000"/>
              <a:buFont typeface="Arial"/>
              <a:buChar char="–"/>
              <a:defRPr sz="2000"/>
            </a:pPr>
            <a:r>
              <a:t>Subestruturas frequentes: refere-se a diferentes formas estruturais (gráficos, árvores ou grades) que podem ser combinadas com conjuntos de itens ou subsequências (itens sequenciais)</a:t>
            </a:r>
          </a:p>
          <a:p>
            <a:pPr lvl="2" marL="1143000" indent="-228600">
              <a:lnSpc>
                <a:spcPct val="90000"/>
              </a:lnSpc>
              <a:buSzPct val="100000"/>
              <a:buFont typeface="Arial"/>
              <a:buChar char="•"/>
              <a:defRPr sz="1900"/>
            </a:pPr>
            <a:r>
              <a:t>Se uma subestrutura ocorre frequentemente ela é chamada de um padrão estruturado (frequente)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adrões Frequentes"/>
          <p:cNvSpPr txBox="1"/>
          <p:nvPr/>
        </p:nvSpPr>
        <p:spPr>
          <a:xfrm>
            <a:off x="468312" y="1125537"/>
            <a:ext cx="8207376" cy="5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 algn="ctr">
              <a:spcBef>
                <a:spcPts val="600"/>
              </a:spcBef>
              <a:defRPr b="1" sz="2800"/>
            </a:lvl1pPr>
          </a:lstStyle>
          <a:p>
            <a:pPr/>
            <a:r>
              <a:t>Padrões Frequentes</a:t>
            </a:r>
          </a:p>
        </p:txBody>
      </p:sp>
      <p:sp>
        <p:nvSpPr>
          <p:cNvPr id="77" name="Métodos:…"/>
          <p:cNvSpPr txBox="1"/>
          <p:nvPr/>
        </p:nvSpPr>
        <p:spPr>
          <a:xfrm>
            <a:off x="468312" y="1844675"/>
            <a:ext cx="8207376" cy="446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Métodos:</a:t>
            </a:r>
          </a:p>
          <a:p>
            <a:pPr lvl="1" marL="742950" indent="-285750">
              <a:lnSpc>
                <a:spcPct val="80000"/>
              </a:lnSpc>
              <a:buSzPct val="100000"/>
              <a:buFont typeface="Arial"/>
              <a:buChar char="–"/>
              <a:defRPr sz="2000"/>
            </a:pPr>
            <a:r>
              <a:t>Associação</a:t>
            </a:r>
          </a:p>
          <a:p>
            <a:pPr lvl="1" marL="742950" indent="-285750">
              <a:lnSpc>
                <a:spcPct val="80000"/>
              </a:lnSpc>
              <a:buSzPct val="100000"/>
              <a:buFont typeface="Arial"/>
              <a:buChar char="–"/>
              <a:defRPr sz="2000"/>
            </a:pPr>
            <a:r>
              <a:t>Correlação</a:t>
            </a:r>
          </a:p>
          <a:p>
            <a:pPr lvl="1" marL="742950" indent="-285750">
              <a:lnSpc>
                <a:spcPct val="80000"/>
              </a:lnSpc>
              <a:buSzPct val="100000"/>
              <a:buFont typeface="Arial"/>
              <a:buChar char="–"/>
              <a:defRPr sz="2000"/>
            </a:pP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Associação</a:t>
            </a:r>
          </a:p>
          <a:p>
            <a:pPr lvl="1" marL="742950" indent="-285750">
              <a:lnSpc>
                <a:spcPct val="80000"/>
              </a:lnSpc>
              <a:buSzPct val="100000"/>
              <a:buFont typeface="Arial"/>
              <a:buChar char="–"/>
              <a:defRPr sz="2000"/>
            </a:pPr>
            <a:r>
              <a:t>Procuram padrões de relacionamento entre os itens de dados de um conjunto analisado.</a:t>
            </a:r>
          </a:p>
          <a:p>
            <a:pPr lvl="1" marL="742950" indent="-285750">
              <a:lnSpc>
                <a:spcPct val="80000"/>
              </a:lnSpc>
              <a:buSzPct val="100000"/>
              <a:buFont typeface="Arial"/>
              <a:buChar char="–"/>
              <a:defRPr sz="2000"/>
            </a:pPr>
            <a:r>
              <a:t>Utiliza bases de dados transacionais.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  <a:defRPr sz="2200"/>
            </a:pPr>
            <a:r>
              <a:t>Exemplo: Que produtos são vendidos em conjunto?</a:t>
            </a:r>
            <a:endParaRPr sz="1100"/>
          </a:p>
          <a:p>
            <a:pPr lvl="1" marL="742950" indent="-285750">
              <a:lnSpc>
                <a:spcPct val="80000"/>
              </a:lnSpc>
              <a:buSzPct val="100000"/>
              <a:buFont typeface="Arial"/>
              <a:buChar char="–"/>
              <a:defRPr sz="2000"/>
            </a:pPr>
            <a:r>
              <a:t>Regras de associação unidimensional</a:t>
            </a:r>
          </a:p>
          <a:p>
            <a:pPr lvl="2" marL="1143000" indent="-228600">
              <a:lnSpc>
                <a:spcPct val="80000"/>
              </a:lnSpc>
              <a:buSzPct val="100000"/>
              <a:buFont typeface="Arial"/>
              <a:buChar char="•"/>
              <a:defRPr b="1" i="1" sz="1500"/>
            </a:pPr>
            <a:r>
              <a:t>compra(X, “computador”) =&gt; compra(X, “software”) [suporte=1%, confiança=50%]</a:t>
            </a:r>
          </a:p>
          <a:p>
            <a:pPr lvl="1" marL="742950" indent="-285750">
              <a:lnSpc>
                <a:spcPct val="80000"/>
              </a:lnSpc>
              <a:buSzPct val="100000"/>
              <a:buFont typeface="Arial"/>
              <a:buChar char="–"/>
              <a:defRPr sz="1100"/>
            </a:pPr>
          </a:p>
          <a:p>
            <a:pPr lvl="1" marL="742950" indent="-285750">
              <a:lnSpc>
                <a:spcPct val="80000"/>
              </a:lnSpc>
              <a:buSzPct val="100000"/>
              <a:buFont typeface="Arial"/>
              <a:buChar char="–"/>
              <a:defRPr sz="2000"/>
            </a:pPr>
            <a:r>
              <a:t>Regras de associação multidimensional (mais de um atributo - idade, renda e compra)</a:t>
            </a:r>
          </a:p>
          <a:p>
            <a:pPr lvl="2" marL="1143000" indent="-228600">
              <a:lnSpc>
                <a:spcPct val="80000"/>
              </a:lnSpc>
              <a:buSzPct val="100000"/>
              <a:buFont typeface="Arial"/>
              <a:buChar char="•"/>
              <a:defRPr b="1" i="1" sz="1500"/>
            </a:pPr>
            <a:r>
              <a:t>idade(X, “20...29”) &amp; renda(X, “20K...29K”) =&gt; compra(X, “CD player”) </a:t>
            </a:r>
            <a:br/>
            <a:r>
              <a:t>[suporte=2%, confiança=60%]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o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o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