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A9C15-3F6D-753B-25B4-3ECFFEB4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82D18F-2C7E-30C6-8604-24A9957B9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378E2-3276-1353-F01D-501297D0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FA18F-53FD-8308-9343-96D47F4D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2C8ED-18F7-FE93-646F-5E94FC46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44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65FD6-0474-B11D-CAA6-F89466EC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3888D-5B53-8EDE-BAA9-A58BBE55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23767-33B4-07BE-48BE-1AD66DBD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3FC90-1313-117F-F629-1DEEFDA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5AD14-6D7B-B9AC-4FAD-C9EC6E8E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3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9251C6-1C6E-DF80-7691-08B51270E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11F9C3-EE4E-FBD2-32FB-E46754BA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9B1B6C-C84B-6E0B-58C0-CA23C3AA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E189D-4D7D-DA3E-53CF-CBD26AE7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07DAA-EF87-8067-44FE-FAD52FA1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2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F03FA-8A75-4E49-43E5-45016D9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2356F-AAB8-3528-2D5E-E7DFF93A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F9D7D-5458-53C5-947F-3BC0D738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08B1-AC6A-E87A-5658-964FAD78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D0758-762F-9608-F3BC-763212AE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92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A75A1-CD89-E8CB-37CA-1B2DA10C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18F48-7DA5-092F-CD33-88FC451A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4E1470-CA0A-34F8-08A8-A56E9584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ED132-CA76-DD87-4326-C7724365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1EAFE-677B-6AD9-26C1-77260BD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89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4D2E-B7C0-D401-4B68-144AEFFA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2E9B4-6700-18E5-141E-AA4E5CF8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3AEF18-81B2-D366-9EDD-B93F2E87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616A5-A1FF-2B45-5F92-A7048BBA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B03295-FBAA-F810-74CE-D71B764C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585DA9-EECE-330B-D67C-7B883761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51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1109B-B957-3DC4-7943-55D4BB70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C1B945-B278-FCE9-12E8-B4E13E38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60B9CF-3D2C-3FFC-4533-3BD4F7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6983DC-FA82-10B3-6556-DC4A73C9A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E88E31-6271-7029-E300-248C92E06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ADA84C-DB4E-47F1-EF67-D261255B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DF9289-77E2-AC34-411C-4D80FBFE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84245F-5078-D012-5EED-3131D8BC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106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54F7F-53A8-5BDD-3BF2-A01B05C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3ABC7-6ED5-141C-FCA0-170CBD16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D30F30-00BB-5FF2-1BBE-23C59C7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FFD8F4-0748-74CD-AD47-93572691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275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4662D0-28AA-DA70-29F9-870B7A78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7FFA61-B51F-D76B-5A27-729C57C5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F85B05-1CC5-4665-80F7-CCC1A627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6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86DFF-A396-CCA7-2B62-F0D8AC3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AD813-845E-C443-8BA9-0F4FE550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E91A25-4BAC-C28C-795D-7D2D40D7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313F98-DB5D-4527-1398-879A2ABC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7742CD-06E8-DB1B-85D5-314E9820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B3B12-7EC8-FAAB-22F3-CB762068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68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F0C1-1D4A-738B-C986-B7A48C14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5FA44C-7DC9-83B0-42BE-80CB1FF68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674A5C-06DB-ADC0-E08A-C422ECB9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E6583-C4CA-A64C-DB7E-AF8A6C42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B345A2-0012-59DF-05A6-84D0F4E9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9677B-96C1-5002-CE2F-E7C1CC4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71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191219-E9D0-0D72-01FE-AFC3137B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4D6418-D407-DE46-B57D-ADCF3863E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CFCF5-47D3-2CAE-136C-EBAC98D10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27C5-E982-4A7F-B455-7DDEE52BFEDC}" type="datetimeFigureOut">
              <a:rPr lang="zh-HK" altLang="en-US" smtClean="0"/>
              <a:t>17/6/2023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314DAD-BD04-762F-3487-241A8F786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F74A5-FD5A-42C7-4B4F-55F823A86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F95B-6E4F-4B16-A02F-4318E8EA89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62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7F7873-797A-874E-7A4F-4BB75FD0A6EB}"/>
              </a:ext>
            </a:extLst>
          </p:cNvPr>
          <p:cNvSpPr txBox="1"/>
          <p:nvPr/>
        </p:nvSpPr>
        <p:spPr>
          <a:xfrm>
            <a:off x="637563" y="436227"/>
            <a:ext cx="1103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Probability Density Function of Gaussian Mixture Model</a:t>
            </a:r>
            <a:endParaRPr lang="zh-HK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7966C0-273E-B6EA-8B4E-0CF96240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8" y="1421615"/>
            <a:ext cx="3038899" cy="5811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014FE33-1378-6897-5537-81702A80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8" y="2002721"/>
            <a:ext cx="4572638" cy="8573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EE55042-C013-13B5-390C-81F06BED925C}"/>
              </a:ext>
            </a:extLst>
          </p:cNvPr>
          <p:cNvSpPr txBox="1"/>
          <p:nvPr/>
        </p:nvSpPr>
        <p:spPr>
          <a:xfrm>
            <a:off x="6096000" y="1449205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Single Dimension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205462-5616-2512-92CB-1733603F9FC6}"/>
              </a:ext>
            </a:extLst>
          </p:cNvPr>
          <p:cNvSpPr txBox="1"/>
          <p:nvPr/>
        </p:nvSpPr>
        <p:spPr>
          <a:xfrm>
            <a:off x="6096000" y="224674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Multi-Dimension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D5F5BB1-36F8-46F4-D6DB-9B6CF4F14AFC}"/>
                  </a:ext>
                </a:extLst>
              </p:cNvPr>
              <p:cNvSpPr txBox="1"/>
              <p:nvPr/>
            </p:nvSpPr>
            <p:spPr>
              <a:xfrm>
                <a:off x="890957" y="3118043"/>
                <a:ext cx="70838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HK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HK" dirty="0"/>
                  <a:t>: Expectation value mean vector in Multi-Dimension</a:t>
                </a:r>
              </a:p>
              <a:p>
                <a14:m>
                  <m:oMath xmlns:m="http://schemas.openxmlformats.org/officeDocument/2006/math">
                    <m:r>
                      <a:rPr lang="zh-HK" altLang="en-US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HK" dirty="0"/>
                  <a:t>: Covariance matrix in N x N Dimension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D5F5BB1-36F8-46F4-D6DB-9B6CF4F1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7" y="3118043"/>
                <a:ext cx="7083809" cy="646331"/>
              </a:xfrm>
              <a:prstGeom prst="rect">
                <a:avLst/>
              </a:prstGeom>
              <a:blipFill>
                <a:blip r:embed="rId4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982CD3-CC7F-8849-A478-D086D8348C08}"/>
              </a:ext>
            </a:extLst>
          </p:cNvPr>
          <p:cNvSpPr txBox="1"/>
          <p:nvPr/>
        </p:nvSpPr>
        <p:spPr>
          <a:xfrm>
            <a:off x="637563" y="436227"/>
            <a:ext cx="1103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Gaussian Mixture Model</a:t>
            </a:r>
            <a:endParaRPr lang="zh-HK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DC2022-5BB1-CE92-FB42-2D85D110D814}"/>
              </a:ext>
            </a:extLst>
          </p:cNvPr>
          <p:cNvSpPr txBox="1"/>
          <p:nvPr/>
        </p:nvSpPr>
        <p:spPr>
          <a:xfrm>
            <a:off x="944380" y="1603948"/>
            <a:ext cx="956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Gaussian Mixture Model is a model that conclude </a:t>
            </a:r>
            <a:r>
              <a:rPr lang="en-US" altLang="zh-HK" dirty="0">
                <a:solidFill>
                  <a:srgbClr val="FF0000"/>
                </a:solidFill>
              </a:rPr>
              <a:t>multiple Gaussian Distribution</a:t>
            </a:r>
            <a:r>
              <a:rPr lang="en-US" altLang="zh-HK" dirty="0"/>
              <a:t>, its density function is the </a:t>
            </a:r>
            <a:r>
              <a:rPr lang="en-US" altLang="zh-HK" dirty="0">
                <a:solidFill>
                  <a:srgbClr val="FF0000"/>
                </a:solidFill>
              </a:rPr>
              <a:t>weighted sum of each Gaussian Distribution function</a:t>
            </a:r>
            <a:endParaRPr lang="zh-HK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156EC6-6C15-DE08-311A-982BA056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66" y="2484424"/>
            <a:ext cx="4930312" cy="924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3A8D30-83DE-CB27-832C-6E7F04F93BEB}"/>
                  </a:ext>
                </a:extLst>
              </p:cNvPr>
              <p:cNvSpPr txBox="1"/>
              <p:nvPr/>
            </p:nvSpPr>
            <p:spPr>
              <a:xfrm>
                <a:off x="1026566" y="3957403"/>
                <a:ext cx="640848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HK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HK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HK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dirty="0"/>
                  <a:t>: weighted coefficient of J-</a:t>
                </a:r>
                <a:r>
                  <a:rPr lang="en-US" altLang="zh-HK" dirty="0" err="1"/>
                  <a:t>th</a:t>
                </a:r>
                <a:r>
                  <a:rPr lang="en-US" altLang="zh-HK" dirty="0"/>
                  <a:t> Gaussian Distribution, which </a:t>
                </a:r>
                <a14:m>
                  <m:oMath xmlns:m="http://schemas.openxmlformats.org/officeDocument/2006/math">
                    <m:r>
                      <a:rPr lang="zh-HK" altLang="en-US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HK" altLang="en-US" dirty="0"/>
                  <a:t> </a:t>
                </a:r>
                <a:r>
                  <a:rPr lang="en-US" altLang="zh-HK" dirty="0"/>
                  <a:t>0 and 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3A8D30-83DE-CB27-832C-6E7F04F9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66" y="3957403"/>
                <a:ext cx="6408486" cy="299313"/>
              </a:xfrm>
              <a:prstGeom prst="rect">
                <a:avLst/>
              </a:prstGeom>
              <a:blipFill>
                <a:blip r:embed="rId3"/>
                <a:stretch>
                  <a:fillRect l="-951" t="-24490" r="-1996" b="-428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D5021467-E3E3-17EA-99B3-EAB6CE7D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74" y="3911769"/>
            <a:ext cx="125747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982CD3-CC7F-8849-A478-D086D8348C08}"/>
              </a:ext>
            </a:extLst>
          </p:cNvPr>
          <p:cNvSpPr txBox="1"/>
          <p:nvPr/>
        </p:nvSpPr>
        <p:spPr>
          <a:xfrm>
            <a:off x="637563" y="436227"/>
            <a:ext cx="1103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Step 1: Initialize mean, covariance and weight parameter</a:t>
            </a:r>
            <a:endParaRPr lang="zh-HK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1D6299-3807-610B-2DBB-D1CF218C317E}"/>
              </a:ext>
            </a:extLst>
          </p:cNvPr>
          <p:cNvSpPr txBox="1"/>
          <p:nvPr/>
        </p:nvSpPr>
        <p:spPr>
          <a:xfrm>
            <a:off x="288998" y="1288041"/>
            <a:ext cx="119030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HK" sz="2800" b="0" i="0" dirty="0">
                <a:solidFill>
                  <a:srgbClr val="292929"/>
                </a:solidFill>
                <a:effectLst/>
                <a:latin typeface="source-serif-pro"/>
              </a:rPr>
              <a:t>Mu (μ): cluster mean</a:t>
            </a:r>
          </a:p>
          <a:p>
            <a:pPr algn="l">
              <a:buFont typeface="+mj-lt"/>
              <a:buAutoNum type="arabicPeriod"/>
            </a:pPr>
            <a:r>
              <a:rPr lang="en-US" altLang="zh-HK" sz="2800" b="0" i="0" dirty="0">
                <a:solidFill>
                  <a:srgbClr val="292929"/>
                </a:solidFill>
                <a:effectLst/>
                <a:latin typeface="source-serif-pro"/>
              </a:rPr>
              <a:t>Sigma (Σ): cluster covariance</a:t>
            </a:r>
          </a:p>
          <a:p>
            <a:pPr algn="l">
              <a:buFont typeface="+mj-lt"/>
              <a:buAutoNum type="arabicPeriod"/>
            </a:pPr>
            <a:r>
              <a:rPr lang="en-US" altLang="zh-HK" sz="2800" b="0" i="0" dirty="0">
                <a:solidFill>
                  <a:srgbClr val="292929"/>
                </a:solidFill>
                <a:effectLst/>
                <a:latin typeface="source-serif-pro"/>
              </a:rPr>
              <a:t>Pi (mixing coefficients) (π): ratio of number of data point belongs to the cluster</a:t>
            </a:r>
          </a:p>
          <a:p>
            <a:pPr algn="l">
              <a:buFont typeface="+mj-lt"/>
              <a:buAutoNum type="arabicPeriod"/>
            </a:pPr>
            <a:r>
              <a:rPr lang="en-US" altLang="zh-HK" sz="2800" dirty="0">
                <a:solidFill>
                  <a:srgbClr val="292929"/>
                </a:solidFill>
                <a:latin typeface="source-serif-pro"/>
              </a:rPr>
              <a:t>Gamma (likelihood) (</a:t>
            </a:r>
            <a:r>
              <a:rPr lang="el-GR" altLang="zh-HK" sz="2800" dirty="0">
                <a:solidFill>
                  <a:srgbClr val="292929"/>
                </a:solidFill>
                <a:latin typeface="source-serif-pro"/>
              </a:rPr>
              <a:t>γ</a:t>
            </a:r>
            <a:r>
              <a:rPr lang="en-US" altLang="zh-HK" sz="2800" dirty="0">
                <a:solidFill>
                  <a:srgbClr val="292929"/>
                </a:solidFill>
                <a:latin typeface="source-serif-pro"/>
              </a:rPr>
              <a:t>): ratio of data point belongs to the cluster</a:t>
            </a:r>
            <a:endParaRPr lang="zh-HK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7B7F4A-44BC-E067-AAD0-128914F3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" y="3429000"/>
            <a:ext cx="9035573" cy="21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982CD3-CC7F-8849-A478-D086D8348C08}"/>
              </a:ext>
            </a:extLst>
          </p:cNvPr>
          <p:cNvSpPr txBox="1"/>
          <p:nvPr/>
        </p:nvSpPr>
        <p:spPr>
          <a:xfrm>
            <a:off x="637563" y="436227"/>
            <a:ext cx="1103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Step 2: Expectation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40E779-C652-069A-0A55-A06E7E2BF015}"/>
              </a:ext>
            </a:extLst>
          </p:cNvPr>
          <p:cNvSpPr txBox="1"/>
          <p:nvPr/>
        </p:nvSpPr>
        <p:spPr>
          <a:xfrm>
            <a:off x="637563" y="1197548"/>
            <a:ext cx="9804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HK" sz="2800" dirty="0"/>
              <a:t>Calculate the probability that each data point belongs to cluster(c)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FBABA8-BADB-2598-B65A-D4FB70F4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" y="1663978"/>
            <a:ext cx="3620005" cy="895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B1EAE01-7F63-8F7A-055B-0C49533C4CE9}"/>
                  </a:ext>
                </a:extLst>
              </p:cNvPr>
              <p:cNvSpPr txBox="1"/>
              <p:nvPr/>
            </p:nvSpPr>
            <p:spPr>
              <a:xfrm>
                <a:off x="637563" y="2616243"/>
                <a:ext cx="413767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HK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HK" dirty="0"/>
                  <a:t>: number of cluster</a:t>
                </a:r>
              </a:p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dirty="0"/>
                  <a:t>: index of the data point</a:t>
                </a:r>
              </a:p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HK" dirty="0"/>
                  <a:t>: index of the cluster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HK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r>
                  <a:rPr lang="en-US" altLang="zh-HK" dirty="0"/>
                  <a:t>: </a:t>
                </a:r>
                <a:r>
                  <a:rPr lang="en-US" altLang="zh-HK" dirty="0">
                    <a:solidFill>
                      <a:srgbClr val="292929"/>
                    </a:solidFill>
                    <a:latin typeface="source-serif-pro"/>
                  </a:rPr>
                  <a:t>ratio of data point belongs to the cluster</a:t>
                </a:r>
                <a:endParaRPr lang="zh-HK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B1EAE01-7F63-8F7A-055B-0C49533C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3" y="2616243"/>
                <a:ext cx="4137671" cy="1107996"/>
              </a:xfrm>
              <a:prstGeom prst="rect">
                <a:avLst/>
              </a:prstGeom>
              <a:blipFill>
                <a:blip r:embed="rId3"/>
                <a:stretch>
                  <a:fillRect l="-2065" t="-7143" r="-2802" b="-1208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71E5136B-19DF-F8CD-8111-15420737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3" y="5349251"/>
            <a:ext cx="4006712" cy="6224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65C000-3777-795B-1D24-3588CC59328C}"/>
              </a:ext>
            </a:extLst>
          </p:cNvPr>
          <p:cNvSpPr txBox="1"/>
          <p:nvPr/>
        </p:nvSpPr>
        <p:spPr>
          <a:xfrm>
            <a:off x="512311" y="6025488"/>
            <a:ext cx="94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The above equation show the probability of 20</a:t>
            </a:r>
            <a:r>
              <a:rPr lang="en-US" altLang="zh-HK" baseline="30000" dirty="0"/>
              <a:t>th</a:t>
            </a:r>
            <a:r>
              <a:rPr lang="en-US" altLang="zh-HK" dirty="0"/>
              <a:t> data point belongs to 1-th Gaussian Distribution</a:t>
            </a:r>
            <a:endParaRPr lang="zh-HK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B53CA77-3728-45FA-B01C-D45E6930B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381" y="3024807"/>
            <a:ext cx="6721649" cy="221258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A37D679-AEDC-0B65-FA2C-9EC50C77C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381" y="5164806"/>
            <a:ext cx="6695626" cy="80684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BE93CF2-62B1-DBBB-4254-439E87873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857" y="1742173"/>
            <a:ext cx="4887007" cy="60015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B1A0D22-47BD-E0D3-EEBC-BBE0ACE38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380" y="2573243"/>
            <a:ext cx="6695625" cy="21855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2C2A3BB-C2C3-B3BC-9419-941F2C7AE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6380" y="2383490"/>
            <a:ext cx="1714739" cy="20005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C40EE54-FCE3-DD82-3EC5-DD95C01284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784" y="4764677"/>
            <a:ext cx="4371155" cy="21910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C1F9777-9C88-516F-BAA1-8D2573CCEE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783" y="4540791"/>
            <a:ext cx="3251203" cy="22388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0EFE1F-ADA4-AB9A-7A30-AA2C9E53EA9E}"/>
              </a:ext>
            </a:extLst>
          </p:cNvPr>
          <p:cNvSpPr txBox="1"/>
          <p:nvPr/>
        </p:nvSpPr>
        <p:spPr>
          <a:xfrm>
            <a:off x="14081" y="4100864"/>
            <a:ext cx="523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/>
              <a:t>Sum up log likelihood to determine when GMM converged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13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982CD3-CC7F-8849-A478-D086D8348C08}"/>
              </a:ext>
            </a:extLst>
          </p:cNvPr>
          <p:cNvSpPr txBox="1"/>
          <p:nvPr/>
        </p:nvSpPr>
        <p:spPr>
          <a:xfrm>
            <a:off x="637563" y="436227"/>
            <a:ext cx="1103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Step 3: Maximization</a:t>
            </a:r>
            <a:endParaRPr lang="zh-HK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1D6299-3807-610B-2DBB-D1CF218C317E}"/>
              </a:ext>
            </a:extLst>
          </p:cNvPr>
          <p:cNvSpPr txBox="1"/>
          <p:nvPr/>
        </p:nvSpPr>
        <p:spPr>
          <a:xfrm>
            <a:off x="637563" y="1197548"/>
            <a:ext cx="1029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HK" sz="2800" dirty="0"/>
              <a:t>The Maximization updates the estimates of the parameters as follows:</a:t>
            </a:r>
            <a:endParaRPr lang="zh-HK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20C9FA-AC2E-C1CA-67C2-B68E1A6E50ED}"/>
              </a:ext>
            </a:extLst>
          </p:cNvPr>
          <p:cNvSpPr txBox="1"/>
          <p:nvPr/>
        </p:nvSpPr>
        <p:spPr>
          <a:xfrm>
            <a:off x="4329230" y="1645389"/>
            <a:ext cx="5839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HK" sz="2000" dirty="0"/>
              <a:t>These parameters will convergence during the process</a:t>
            </a:r>
            <a:endParaRPr lang="zh-HK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7D0A8C-A859-7210-F3F5-70F72C0F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389"/>
            <a:ext cx="4348089" cy="26281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8BA91FC-8FED-FA1A-98BF-806AE666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" y="4444751"/>
            <a:ext cx="3505689" cy="20481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5049681-1158-4703-02D2-C971F852B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591" y="2045499"/>
            <a:ext cx="7517358" cy="45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213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source-serif-pro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LAI, TAT HEI [Alumni]</dc:creator>
  <cp:lastModifiedBy>LAI, TAT HEI [Alumni]</cp:lastModifiedBy>
  <cp:revision>48</cp:revision>
  <dcterms:created xsi:type="dcterms:W3CDTF">2023-05-25T10:14:29Z</dcterms:created>
  <dcterms:modified xsi:type="dcterms:W3CDTF">2023-06-17T11:17:05Z</dcterms:modified>
</cp:coreProperties>
</file>