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276EA-349E-D1B1-27F0-E551739E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DD5F5B-3B7B-EB8E-6E97-6D6C14EFF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0348E-7A8C-E9E9-4ED6-4BA019C9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CC7A2D-E061-AF4F-6CF9-A00DA745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B46011-E671-485B-D615-A348E01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266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60870-4276-BCA3-C087-76F23626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B7D72E-17B0-34CC-4B7C-DFFA4952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660A83-6BA9-5430-4553-5D8C996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50663E-FD1C-75F0-2EB3-D44ED32E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BE161-E4F7-88FE-0BAC-7969E352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045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864B35-D1DB-04DD-4195-DC3B7A9E8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AF730D-1CB2-54BF-6740-3EBF10A30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BEBA6A-D835-5FDB-DA4D-D4B791F9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E12E26-F1FE-283E-79BF-3A6882E0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B9E35-45EF-C220-179E-8BADB4D4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14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D8D7A-F312-2A16-3CD4-46CCF113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CA8504-B779-22F8-5478-0136F294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88113-DD2F-628A-2957-95595D0A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D2326E-44BD-C9AB-C480-FEB1D0F5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25974B-80C7-AF82-A091-F632EDDE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5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E3C5C-D77C-64B0-4D85-9875E966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CE9E31-0B7D-1257-6AD0-F2709F90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87F28-61D3-198B-119D-BDBE4C3C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3E6E63-29AD-8EEA-628E-F8CA8968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FBEF2-4054-065B-A4ED-65DE503C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06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56DD4-3B83-DB2C-CC2E-542002A1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1C897-1C80-33F6-E836-4AD54CA0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39584B-3D0E-B29B-32B3-C19EC53D1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DD6F26-C2BC-0163-5F7E-005B6CD9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EB80C5-B3B7-BBF0-18C8-B20E3F1F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9BF0E8-5C98-FE6D-2F30-81EE1C3B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22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BDB3B-F716-4997-D2EA-18CB5F1F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0BB420-373D-EB74-750F-4B19D630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924A55-9DCB-45E4-781E-874944C3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1C1EA4-7D07-D85D-A155-02F0EC59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973DEC-0BF0-B97A-3E33-D146706D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B029F4-0C7C-FA26-297F-A9E7C0E2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78CDFB-B024-5185-44BF-F5F6A522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C4C999-17ED-A46A-529C-4583202A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9289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2DCE0-9D6C-F4FC-D010-7C62DE1A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4F6AC3-DFDE-4570-3D31-F8F1CB6F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6502B-A0A0-F20D-DEB2-3292AFDC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3D1BBF-1F03-BF55-59BC-87AA74CE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27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C21E30-5C54-C268-FF31-A142CFF9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83DFBC-81AF-290A-610A-86889348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6AC6B0-6AED-8269-EE5F-70831085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32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DE057-7885-01DD-9219-0132DDB9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15E4C-6FAB-380E-29E1-760DE7314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9F354-C839-0FD4-7B19-55B3C59F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A6B512-7AB3-72D8-217F-A356B431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82F271-FF9A-C376-8AE6-17FF88A9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B3A64-4B57-912C-833C-C9A027D1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19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5BE48-5FBB-6BE9-A330-633907EC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6403D1-3DCD-CFA0-D918-179592515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14E42-C848-02C8-FD2F-15821AEF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91FCD-0E3D-EECC-9317-E718EAF8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1BBDEC-25C2-74FA-CA34-3A95B53C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163E6D-29D2-22FC-F554-51B1150C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57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6AC147-019C-485E-8A6C-E3661741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16CBAF-BA41-71C9-4C07-1538A7D0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4F9FE7-D0F1-28D2-9B21-C9E3E21D3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37BD0-156D-46FD-BAB1-631DC80A6FAC}" type="datetimeFigureOut">
              <a:rPr lang="zh-HK" altLang="en-US" smtClean="0"/>
              <a:t>13/5/2023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A5CB4E-B5C1-D5A3-57D3-446EF509E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2BB5C-203E-A1DF-E13C-C53101FB2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6448-CD4A-4474-9197-371177EBA0A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D96D41-EC12-CB4E-14C7-E1423B21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70" y="1674657"/>
            <a:ext cx="8656537" cy="48194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4E9285-DFEE-4174-C53E-CC58F89008DF}"/>
              </a:ext>
            </a:extLst>
          </p:cNvPr>
          <p:cNvSpPr txBox="1"/>
          <p:nvPr/>
        </p:nvSpPr>
        <p:spPr>
          <a:xfrm>
            <a:off x="886409" y="541175"/>
            <a:ext cx="617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/>
              <a:t>Kalman Filter step overview</a:t>
            </a:r>
            <a:endParaRPr lang="zh-HK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189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EF88D11A-385B-E99D-4CCA-2B70BFF3FD1D}"/>
              </a:ext>
            </a:extLst>
          </p:cNvPr>
          <p:cNvSpPr txBox="1"/>
          <p:nvPr/>
        </p:nvSpPr>
        <p:spPr>
          <a:xfrm>
            <a:off x="1231267" y="650232"/>
            <a:ext cx="617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/>
              <a:t>Extrapolate the state</a:t>
            </a:r>
            <a:endParaRPr lang="zh-HK" altLang="en-US" sz="3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907A79-F010-25F3-AB92-A55C99415B58}"/>
              </a:ext>
            </a:extLst>
          </p:cNvPr>
          <p:cNvSpPr txBox="1"/>
          <p:nvPr/>
        </p:nvSpPr>
        <p:spPr>
          <a:xfrm>
            <a:off x="5813571" y="1593907"/>
            <a:ext cx="5880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F: state transition matrix	shape:</a:t>
            </a:r>
          </a:p>
          <a:p>
            <a:r>
              <a:rPr lang="en-US" altLang="zh-HK" sz="2400" dirty="0"/>
              <a:t>x: state vector			shape:</a:t>
            </a:r>
          </a:p>
          <a:p>
            <a:r>
              <a:rPr lang="en-US" altLang="zh-HK" sz="2400" dirty="0"/>
              <a:t>G: control matrix		shape:</a:t>
            </a:r>
          </a:p>
          <a:p>
            <a:r>
              <a:rPr lang="en-US" altLang="zh-HK" sz="2400" dirty="0"/>
              <a:t>u: control input vector	shape:</a:t>
            </a:r>
          </a:p>
          <a:p>
            <a:r>
              <a:rPr lang="en-US" altLang="zh-HK" sz="2400" dirty="0"/>
              <a:t>w: process noise vector	shape: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4854CDF-2BDA-A6B3-3D17-F08BE269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35" y="2026183"/>
            <a:ext cx="857370" cy="3905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888C358-F088-848D-E6D7-4F2F741B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735" y="1683235"/>
            <a:ext cx="1076475" cy="34294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5BD8969-41F8-4C9C-1E9B-8DB7D894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735" y="2369131"/>
            <a:ext cx="1057423" cy="42868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3372B4D-FEFF-8D56-863A-A2BE1DDF5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7735" y="2759711"/>
            <a:ext cx="1000265" cy="38105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484119-B2FC-FB21-AD4D-F56BD81D2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800" y="1683235"/>
            <a:ext cx="3734321" cy="543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A85A22D-2180-3EF1-42D4-98AD89DC8555}"/>
                  </a:ext>
                </a:extLst>
              </p:cNvPr>
              <p:cNvSpPr txBox="1"/>
              <p:nvPr/>
            </p:nvSpPr>
            <p:spPr>
              <a:xfrm>
                <a:off x="367954" y="4631765"/>
                <a:ext cx="214969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HK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K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HK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zh-HK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zh-HK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A85A22D-2180-3EF1-42D4-98AD89DC8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54" y="4631765"/>
                <a:ext cx="2149691" cy="1020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53326B7-F3E1-3F8F-C0EF-31D2ABD9302A}"/>
                  </a:ext>
                </a:extLst>
              </p:cNvPr>
              <p:cNvSpPr txBox="1"/>
              <p:nvPr/>
            </p:nvSpPr>
            <p:spPr>
              <a:xfrm>
                <a:off x="1231267" y="2668797"/>
                <a:ext cx="3886641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HK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HK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HK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HK" altLang="en-US" i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zh-HK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HK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HK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HK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HK" altLang="en-US">
                          <a:latin typeface="Cambria Math" panose="02040503050406030204" pitchFamily="18" charset="0"/>
                        </a:rPr>
                        <m:t>ⅆ</m:t>
                      </m:r>
                      <m:sSup>
                        <m:sSup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HK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53326B7-F3E1-3F8F-C0EF-31D2ABD9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267" y="2668797"/>
                <a:ext cx="3886641" cy="294696"/>
              </a:xfrm>
              <a:prstGeom prst="rect">
                <a:avLst/>
              </a:prstGeom>
              <a:blipFill>
                <a:blip r:embed="rId8"/>
                <a:stretch>
                  <a:fillRect l="-1097" b="-229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5258D13-5E89-E879-C8A4-4EC6531D268F}"/>
                  </a:ext>
                </a:extLst>
              </p:cNvPr>
              <p:cNvSpPr txBox="1"/>
              <p:nvPr/>
            </p:nvSpPr>
            <p:spPr>
              <a:xfrm>
                <a:off x="1235819" y="3062662"/>
                <a:ext cx="3877728" cy="308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HK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HK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HK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HK" altLang="en-US" i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zh-HK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HK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zh-HK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HK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HK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HK" altLang="en-US">
                          <a:latin typeface="Cambria Math" panose="02040503050406030204" pitchFamily="18" charset="0"/>
                        </a:rPr>
                        <m:t>ⅆ</m:t>
                      </m:r>
                      <m:sSup>
                        <m:sSup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K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HK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5258D13-5E89-E879-C8A4-4EC6531D2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19" y="3062662"/>
                <a:ext cx="3877728" cy="308033"/>
              </a:xfrm>
              <a:prstGeom prst="rect">
                <a:avLst/>
              </a:prstGeom>
              <a:blipFill>
                <a:blip r:embed="rId9"/>
                <a:stretch>
                  <a:fillRect l="-1101" r="-157" b="-2156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0FCF079-3797-6306-3A10-3B6DD35D1114}"/>
                  </a:ext>
                </a:extLst>
              </p:cNvPr>
              <p:cNvSpPr txBox="1"/>
              <p:nvPr/>
            </p:nvSpPr>
            <p:spPr>
              <a:xfrm>
                <a:off x="1231267" y="3535055"/>
                <a:ext cx="2572756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HK" altLang="en-US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HK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HK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HK" altLang="en-US">
                        <a:latin typeface="Cambria Math" panose="02040503050406030204" pitchFamily="18" charset="0"/>
                      </a:rPr>
                      <m:t>ⅆ</m:t>
                    </m:r>
                    <m:r>
                      <a:rPr lang="zh-HK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HK" alt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HK" dirty="0"/>
                  <a:t> </a:t>
                </a:r>
                <a14:m>
                  <m:oMath xmlns:m="http://schemas.openxmlformats.org/officeDocument/2006/math">
                    <m:r>
                      <a:rPr lang="en-US" altLang="zh-HK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zh-HK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zh-HK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HK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HK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HK" altLang="en-US">
                        <a:latin typeface="Cambria Math" panose="02040503050406030204" pitchFamily="18" charset="0"/>
                      </a:rPr>
                      <m:t>ⅆ</m:t>
                    </m:r>
                    <m:sSup>
                      <m:sSupPr>
                        <m:ctrlPr>
                          <a:rPr lang="zh-HK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HK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zh-HK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HK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0FCF079-3797-6306-3A10-3B6DD35D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267" y="3535055"/>
                <a:ext cx="2572756" cy="294696"/>
              </a:xfrm>
              <a:prstGeom prst="rect">
                <a:avLst/>
              </a:prstGeom>
              <a:blipFill>
                <a:blip r:embed="rId10"/>
                <a:stretch>
                  <a:fillRect l="-2370" r="-948" b="-125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CBA151E-11C1-4EDB-C9FD-0980F8774896}"/>
                  </a:ext>
                </a:extLst>
              </p:cNvPr>
              <p:cNvSpPr txBox="1"/>
              <p:nvPr/>
            </p:nvSpPr>
            <p:spPr>
              <a:xfrm>
                <a:off x="1231267" y="3950684"/>
                <a:ext cx="2605650" cy="308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HK" altLang="en-US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HK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HK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HK" altLang="en-US" dirty="0"/>
                  <a:t> </a:t>
                </a:r>
                <a14:m>
                  <m:oMath xmlns:m="http://schemas.openxmlformats.org/officeDocument/2006/math">
                    <m:r>
                      <a:rPr lang="zh-HK" altLang="en-US">
                        <a:latin typeface="Cambria Math" panose="02040503050406030204" pitchFamily="18" charset="0"/>
                      </a:rPr>
                      <m:t>ⅆ</m:t>
                    </m:r>
                    <m:r>
                      <a:rPr lang="zh-HK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HK" alt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HK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zh-HK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HK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zh-HK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HK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HK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HK" altLang="en-US">
                        <a:latin typeface="Cambria Math" panose="02040503050406030204" pitchFamily="18" charset="0"/>
                      </a:rPr>
                      <m:t>ⅆ</m:t>
                    </m:r>
                    <m:sSup>
                      <m:sSupPr>
                        <m:ctrlPr>
                          <a:rPr lang="zh-HK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HK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zh-HK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HK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CBA151E-11C1-4EDB-C9FD-0980F877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267" y="3950684"/>
                <a:ext cx="2605650" cy="308033"/>
              </a:xfrm>
              <a:prstGeom prst="rect">
                <a:avLst/>
              </a:prstGeom>
              <a:blipFill>
                <a:blip r:embed="rId11"/>
                <a:stretch>
                  <a:fillRect l="-2342" r="-1171" b="-2156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916253D7-79CC-D2FB-DE03-F2C2D2671A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3571" y="3733173"/>
            <a:ext cx="2305372" cy="74305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40A97AC-05AC-DA07-94A5-CF48EFC1B4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2165" y="3733173"/>
            <a:ext cx="2676899" cy="733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D68331B-4A1E-2581-86A2-81A51762E30B}"/>
                  </a:ext>
                </a:extLst>
              </p:cNvPr>
              <p:cNvSpPr txBox="1"/>
              <p:nvPr/>
            </p:nvSpPr>
            <p:spPr>
              <a:xfrm>
                <a:off x="5813571" y="4631765"/>
                <a:ext cx="5909951" cy="103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HK" altLang="en-US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HK" altLang="en-US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HK" altLang="en-US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HK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HK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HK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HK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HK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HK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HK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HK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HK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HK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HK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HK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HK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HK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HK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HK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HK" altLang="en-US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zh-HK" altLang="en-US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p>
                                <m:sSupPr>
                                  <m:ctrlPr>
                                    <a:rPr lang="zh-HK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HK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zh-HK" altLang="en-US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p>
                                <m:sSupPr>
                                  <m:ctrlPr>
                                    <a:rPr lang="zh-HK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zh-HK" altLang="en-US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altLang="zh-HK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HK" altLang="en-US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HK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HK" altLang="en-US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HK" altLang="en-US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HK" alt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HK" alt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HK" alt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HK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HK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HK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D68331B-4A1E-2581-86A2-81A51762E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71" y="4631765"/>
                <a:ext cx="5909951" cy="10386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75B5C24-6A77-709F-D810-87A74272C75A}"/>
                  </a:ext>
                </a:extLst>
              </p:cNvPr>
              <p:cNvSpPr txBox="1"/>
              <p:nvPr/>
            </p:nvSpPr>
            <p:spPr>
              <a:xfrm>
                <a:off x="2766622" y="4622660"/>
                <a:ext cx="2346925" cy="103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HK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K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HK" alt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HK" altLang="en-US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sSup>
                                  <m:sSupPr>
                                    <m:ctrlPr>
                                      <a:rPr lang="zh-HK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HK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HK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HK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sSup>
                                  <m:sSupPr>
                                    <m:ctrlPr>
                                      <a:rPr lang="zh-HK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HK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HK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HK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75B5C24-6A77-709F-D810-87A74272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22" y="4622660"/>
                <a:ext cx="2346925" cy="10386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3043DD42-9BE2-BAA0-7872-DFB4958920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05252" y="601870"/>
            <a:ext cx="3781953" cy="74305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149083A-1A2C-A045-4DA7-E50137FF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35" y="3141498"/>
            <a:ext cx="857370" cy="39058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000C447-F043-B0D4-FF72-2B009EC5DE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1267" y="2365158"/>
            <a:ext cx="3162741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304A9C-EED9-17EF-64CF-027F148BE14A}"/>
              </a:ext>
            </a:extLst>
          </p:cNvPr>
          <p:cNvSpPr txBox="1"/>
          <p:nvPr/>
        </p:nvSpPr>
        <p:spPr>
          <a:xfrm>
            <a:off x="1231267" y="650232"/>
            <a:ext cx="617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/>
              <a:t>Extrapolate uncertainty</a:t>
            </a:r>
            <a:endParaRPr lang="zh-HK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863EFA-567D-8727-48FC-901E5F06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44" y="1496063"/>
            <a:ext cx="3200847" cy="6001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C76DF91-9CF7-C99A-A547-6D69E142ACEC}"/>
                  </a:ext>
                </a:extLst>
              </p:cNvPr>
              <p:cNvSpPr txBox="1"/>
              <p:nvPr/>
            </p:nvSpPr>
            <p:spPr>
              <a:xfrm>
                <a:off x="1102048" y="2058844"/>
                <a:ext cx="99879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2400" dirty="0"/>
                  <a:t>P: covariance matrix of the estimation error		shape:</a:t>
                </a:r>
              </a:p>
              <a:p>
                <a:r>
                  <a:rPr lang="en-US" altLang="zh-HK" sz="2400" dirty="0"/>
                  <a:t>Q: covariance matrix of the process noise		shape: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zh-HK" sz="2400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HK" sz="2400" dirty="0"/>
                  <a:t>: process noise standard deviation</a:t>
                </a: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C76DF91-9CF7-C99A-A547-6D69E142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48" y="2058844"/>
                <a:ext cx="9987903" cy="1200329"/>
              </a:xfrm>
              <a:prstGeom prst="rect">
                <a:avLst/>
              </a:prstGeom>
              <a:blipFill>
                <a:blip r:embed="rId3"/>
                <a:stretch>
                  <a:fillRect l="-977" t="-4061" b="-106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08378E39-712E-D16C-AC3C-78BD5D7E2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83" y="2096222"/>
            <a:ext cx="1152686" cy="3620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77CC25E-80CE-BCFC-DDD2-37084DD05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836" y="2458223"/>
            <a:ext cx="1133633" cy="371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64A25CE-261F-3ABD-9267-0AB573DE4935}"/>
                  </a:ext>
                </a:extLst>
              </p:cNvPr>
              <p:cNvSpPr txBox="1"/>
              <p:nvPr/>
            </p:nvSpPr>
            <p:spPr>
              <a:xfrm>
                <a:off x="1026736" y="4341465"/>
                <a:ext cx="319818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zh-HK" alt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HK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HK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HK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HK" altLang="en-US" dirty="0"/>
                  <a:t> </a:t>
                </a:r>
                <a:r>
                  <a:rPr lang="en-US" altLang="zh-HK" dirty="0"/>
                  <a:t>in initial state</a:t>
                </a:r>
                <a:endParaRPr lang="zh-HK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64A25CE-261F-3ABD-9267-0AB573DE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36" y="4341465"/>
                <a:ext cx="3198183" cy="1020472"/>
              </a:xfrm>
              <a:prstGeom prst="rect">
                <a:avLst/>
              </a:prstGeom>
              <a:blipFill>
                <a:blip r:embed="rId6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28F84BF-DFF2-9CC9-914E-92D6C1ACF2C5}"/>
                  </a:ext>
                </a:extLst>
              </p:cNvPr>
              <p:cNvSpPr txBox="1"/>
              <p:nvPr/>
            </p:nvSpPr>
            <p:spPr>
              <a:xfrm>
                <a:off x="5407471" y="4324657"/>
                <a:ext cx="5501699" cy="103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HK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K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HK" alt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HK" altLang="en-US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sSup>
                                  <m:sSupPr>
                                    <m:ctrlPr>
                                      <a:rPr lang="zh-HK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HK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HK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HK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sSup>
                                  <m:sSupPr>
                                    <m:ctrlPr>
                                      <a:rPr lang="zh-HK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HK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HK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HK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HK" alt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HK" altLang="en-US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sSup>
                                  <m:sSupPr>
                                    <m:ctrlPr>
                                      <a:rPr lang="zh-HK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HK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HK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sSup>
                                  <m:sSupPr>
                                    <m:ctrlPr>
                                      <a:rPr lang="zh-HK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HK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HK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zh-HK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28F84BF-DFF2-9CC9-914E-92D6C1AC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471" y="4324657"/>
                <a:ext cx="5501699" cy="1038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EAA60AD-EB2B-5FDF-215B-C05A8DBD2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048" y="3505914"/>
            <a:ext cx="2981741" cy="42868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0ADFDDF-E6BD-B017-FC98-F2BA139EF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4845" y="3605940"/>
            <a:ext cx="333421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304A9C-EED9-17EF-64CF-027F148BE14A}"/>
              </a:ext>
            </a:extLst>
          </p:cNvPr>
          <p:cNvSpPr txBox="1"/>
          <p:nvPr/>
        </p:nvSpPr>
        <p:spPr>
          <a:xfrm>
            <a:off x="1231267" y="650232"/>
            <a:ext cx="617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/>
              <a:t>Compute the Kalman Gain</a:t>
            </a:r>
            <a:endParaRPr lang="zh-HK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B03E5B-9617-CE7A-2FB1-5C52F6F2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7" y="1296563"/>
            <a:ext cx="4953691" cy="628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829B67E-A8C6-B396-8F52-B481628EC8EA}"/>
                  </a:ext>
                </a:extLst>
              </p:cNvPr>
              <p:cNvSpPr txBox="1"/>
              <p:nvPr/>
            </p:nvSpPr>
            <p:spPr>
              <a:xfrm>
                <a:off x="1191006" y="1925301"/>
                <a:ext cx="9987903" cy="197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2400" dirty="0"/>
                  <a:t>H: observation matrix					shape:</a:t>
                </a:r>
              </a:p>
              <a:p>
                <a:r>
                  <a:rPr lang="en-US" altLang="zh-HK" sz="2400" dirty="0"/>
                  <a:t>R: covariance matrix of the measurement		shape:</a:t>
                </a:r>
              </a:p>
              <a:p>
                <a:r>
                  <a:rPr lang="en-US" altLang="zh-HK" sz="2400" dirty="0"/>
                  <a:t>K: Kalman gain						shape: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b="0" i="1" dirty="0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0" dirty="0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HK" sz="2400" b="0" i="0" dirty="0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HK" sz="2400" dirty="0"/>
                  <a:t>: standard deviation of the measurement in x-direction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b="0" i="1" dirty="0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0" dirty="0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HK" sz="2400" b="0" i="0" dirty="0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altLang="zh-HK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r>
                  <a:rPr lang="el-GR" altLang="zh-HK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HK" sz="2400" dirty="0"/>
                  <a:t>standard deviation of the measurement in y-direction</a:t>
                </a: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829B67E-A8C6-B396-8F52-B481628E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06" y="1925301"/>
                <a:ext cx="9987903" cy="1972976"/>
              </a:xfrm>
              <a:prstGeom prst="rect">
                <a:avLst/>
              </a:prstGeom>
              <a:blipFill>
                <a:blip r:embed="rId3"/>
                <a:stretch>
                  <a:fillRect l="-915" t="-2477" b="-49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88672F72-662C-5159-6FEE-2B2E9D891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788" y="1925301"/>
            <a:ext cx="1333686" cy="4763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F48DC4-9C4F-CC38-F593-0A0B3D9D4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78" y="2401617"/>
            <a:ext cx="1228896" cy="362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F2FB38-C827-3055-4535-227257A20AFF}"/>
                  </a:ext>
                </a:extLst>
              </p:cNvPr>
              <p:cNvSpPr txBox="1"/>
              <p:nvPr/>
            </p:nvSpPr>
            <p:spPr>
              <a:xfrm>
                <a:off x="-903913" y="4149796"/>
                <a:ext cx="6094602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HK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K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HK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HK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HK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HK" alt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F2FB38-C827-3055-4535-227257A2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3913" y="4149796"/>
                <a:ext cx="6094602" cy="559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47C2A04-43E0-967F-B5FB-02D06EDE3D68}"/>
                  </a:ext>
                </a:extLst>
              </p:cNvPr>
              <p:cNvSpPr txBox="1"/>
              <p:nvPr/>
            </p:nvSpPr>
            <p:spPr>
              <a:xfrm>
                <a:off x="1426129" y="4123699"/>
                <a:ext cx="650985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HK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HK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HK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HK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HK" i="1" dirty="0">
                                            <a:solidFill>
                                              <a:srgbClr val="20212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dirty="0">
                                            <a:solidFill>
                                              <a:srgbClr val="20212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HK" dirty="0">
                                            <a:solidFill>
                                              <a:srgbClr val="20212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HK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HK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HK" i="1" dirty="0">
                                            <a:solidFill>
                                              <a:srgbClr val="20212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dirty="0">
                                            <a:solidFill>
                                              <a:srgbClr val="20212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HK" b="0" i="1" dirty="0" smtClean="0">
                                            <a:solidFill>
                                              <a:srgbClr val="20212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HK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47C2A04-43E0-967F-B5FB-02D06EDE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29" y="4123699"/>
                <a:ext cx="6509856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2491ED7C-6AFF-4BEC-36CF-EAAD761FC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3679" y="4220165"/>
            <a:ext cx="2934109" cy="41915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951FFF7-4C7A-FA94-94A8-31B10B8ABE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640" y="4229691"/>
            <a:ext cx="2305372" cy="40963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EDDFA3F-6B32-6287-1865-0AA1BAA8D4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4499" y="2754604"/>
            <a:ext cx="1105054" cy="31436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C7DFEBC-3FB8-EE89-337B-BDC8D00618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1006" y="4976867"/>
            <a:ext cx="6020640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1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304A9C-EED9-17EF-64CF-027F148BE14A}"/>
              </a:ext>
            </a:extLst>
          </p:cNvPr>
          <p:cNvSpPr txBox="1"/>
          <p:nvPr/>
        </p:nvSpPr>
        <p:spPr>
          <a:xfrm>
            <a:off x="1231267" y="650232"/>
            <a:ext cx="778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/>
              <a:t>Update estimate with measurement</a:t>
            </a:r>
            <a:endParaRPr lang="zh-HK" altLang="en-US" sz="3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5EED382-8ABC-5503-E84E-174C76FC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7" y="1467746"/>
            <a:ext cx="2934109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3ADFC41-7C9D-5C60-8B14-392B5819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76" y="1667798"/>
            <a:ext cx="257211" cy="19052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5C53699-2E41-FDE4-654A-04625C76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09" y="1667798"/>
            <a:ext cx="257211" cy="1905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25D7542-96FC-50DA-CBB6-AC5C4C254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87" y="1653670"/>
            <a:ext cx="1019317" cy="35247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1C11C23-13E4-E355-F8D8-650A050E0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747" y="1675039"/>
            <a:ext cx="425256" cy="29531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7B31CA3-DBE5-B4D8-12F8-C37268F09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450" y="1558931"/>
            <a:ext cx="219106" cy="46679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A02A8B-05F3-5871-8018-A0E0ECC2D14A}"/>
              </a:ext>
            </a:extLst>
          </p:cNvPr>
          <p:cNvSpPr txBox="1"/>
          <p:nvPr/>
        </p:nvSpPr>
        <p:spPr>
          <a:xfrm>
            <a:off x="1214051" y="2141829"/>
            <a:ext cx="998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z: measurement vector		shape:</a:t>
            </a:r>
          </a:p>
          <a:p>
            <a:r>
              <a:rPr lang="en-US" altLang="zh-HK" sz="2400" dirty="0"/>
              <a:t>v: measurement noise vector		shape: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C2F7F790-17E4-227D-3028-728B7658F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2841" y="2141829"/>
            <a:ext cx="952633" cy="381053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B96DFB2-7092-0CAD-BFE4-08CE401E8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1893" y="2566998"/>
            <a:ext cx="914528" cy="37152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D8B4502-D53A-FACF-C243-D810CD77E9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4658" y="3075329"/>
            <a:ext cx="3820058" cy="362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5F4CF75-22AF-8999-CDD0-C7E2EC57039C}"/>
                  </a:ext>
                </a:extLst>
              </p:cNvPr>
              <p:cNvSpPr txBox="1"/>
              <p:nvPr/>
            </p:nvSpPr>
            <p:spPr>
              <a:xfrm>
                <a:off x="1214051" y="3818092"/>
                <a:ext cx="3548543" cy="559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HK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HK" alt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HK" altLang="en-US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HK" b="0" i="1" dirty="0" smtClean="0">
                                    <a:latin typeface="Cambria Math" panose="02040503050406030204" pitchFamily="18" charset="0"/>
                                  </a:rPr>
                                  <m:t>𝑟𝑎𝑛𝑑𝑜𝑚</m:t>
                                </m:r>
                                <m:r>
                                  <a:rPr lang="en-US" altLang="zh-HK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HK" b="0" i="1" dirty="0" smtClean="0">
                                    <a:latin typeface="Cambria Math" panose="02040503050406030204" pitchFamily="18" charset="0"/>
                                  </a:rPr>
                                  <m:t>𝑛𝑜𝑖𝑠𝑒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b="0" i="1" dirty="0" smtClean="0">
                                    <a:latin typeface="Cambria Math" panose="02040503050406030204" pitchFamily="18" charset="0"/>
                                  </a:rPr>
                                  <m:t>𝑟𝑎𝑛𝑑𝑜𝑚</m:t>
                                </m:r>
                                <m:r>
                                  <a:rPr lang="en-US" altLang="zh-HK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HK" b="0" i="1" dirty="0" smtClean="0">
                                    <a:latin typeface="Cambria Math" panose="02040503050406030204" pitchFamily="18" charset="0"/>
                                  </a:rPr>
                                  <m:t>𝑛𝑜𝑖𝑠𝑒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5F4CF75-22AF-8999-CDD0-C7E2EC570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51" y="3818092"/>
                <a:ext cx="3548543" cy="5597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4AF949E-5797-991B-56FB-382257CA98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5561" y="3108511"/>
            <a:ext cx="462979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5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304A9C-EED9-17EF-64CF-027F148BE14A}"/>
              </a:ext>
            </a:extLst>
          </p:cNvPr>
          <p:cNvSpPr txBox="1"/>
          <p:nvPr/>
        </p:nvSpPr>
        <p:spPr>
          <a:xfrm>
            <a:off x="1231267" y="650232"/>
            <a:ext cx="778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/>
              <a:t>Update the estimate uncertainty</a:t>
            </a:r>
            <a:endParaRPr lang="zh-HK" altLang="en-US" sz="3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6209F4D-A2C3-D2AA-5FAC-5D7134F9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60" y="1296563"/>
            <a:ext cx="6468378" cy="57158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D7B30A1-5C8C-7B9B-7C12-48E8A16B457D}"/>
              </a:ext>
            </a:extLst>
          </p:cNvPr>
          <p:cNvSpPr txBox="1"/>
          <p:nvPr/>
        </p:nvSpPr>
        <p:spPr>
          <a:xfrm>
            <a:off x="1214051" y="2141829"/>
            <a:ext cx="998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I: identity matrix		shape:</a:t>
            </a:r>
          </a:p>
          <a:p>
            <a:endParaRPr lang="zh-HK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379CFE-D32A-C277-9A00-BA699F8E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46" y="2185800"/>
            <a:ext cx="1133633" cy="371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3E1850-B25B-3674-CEBD-3EAB5973240E}"/>
                  </a:ext>
                </a:extLst>
              </p:cNvPr>
              <p:cNvSpPr txBox="1"/>
              <p:nvPr/>
            </p:nvSpPr>
            <p:spPr>
              <a:xfrm>
                <a:off x="1322260" y="2864703"/>
                <a:ext cx="195566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HK" alt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K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HK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HK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3E1850-B25B-3674-CEBD-3EAB59732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60" y="2864703"/>
                <a:ext cx="1955664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A7FF3922-2E77-9DAA-84F3-C3A74577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371" y="2853747"/>
            <a:ext cx="2029108" cy="2381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6300EA6-E98D-1264-8672-1EC2D84B4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814" y="3283535"/>
            <a:ext cx="6963747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249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LAI, TAT HEI [Alumni]</dc:creator>
  <cp:lastModifiedBy>LAI, TAT HEI [Alumni]</cp:lastModifiedBy>
  <cp:revision>47</cp:revision>
  <dcterms:created xsi:type="dcterms:W3CDTF">2023-05-10T12:47:52Z</dcterms:created>
  <dcterms:modified xsi:type="dcterms:W3CDTF">2023-05-13T09:56:32Z</dcterms:modified>
</cp:coreProperties>
</file>