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26628-71A7-71A1-A664-6470124E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6B74E2-45D2-E8E6-5365-7F0FF62C9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440BAB-4B2B-6E3B-871C-A004062B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78D942-D64D-0E57-3D2C-F364DC1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D4678-0EA0-7476-E5E1-11E1E56E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424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5F1E8-56E6-FA1D-7F82-2FD19689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995592-870F-3101-0805-5D2F4FEB5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4A401A-D5D0-4FE7-F29C-32664BD4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875DB6-A253-F2B7-D107-1A2E9D39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6456DE-63AD-1867-BAB2-3F990E5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083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E1CF19-5D1F-EAFC-72FE-3FA847F67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AAEC94-7336-C2BF-916B-15AAADB8A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516843-316C-7D55-61E9-BC2B1FE8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222DE-AE91-3F64-ADB0-FE38D559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AD3AD-E1D9-BF18-7C91-88E012A4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2277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137CB-24B1-F981-FE96-62539746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537CDA-AE3D-F1C7-B160-215E6D85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5899C-669A-A865-DBA2-95A7415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9ACEEA-DCA8-E72B-B4F9-519C7F15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C8CDB-6142-B698-4EB6-3D61A1FC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162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40A82-72B8-5BA3-2368-C144FDFD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B0A65-FCD1-0009-7292-E691F3C1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0EED31-8BB0-0DA2-B160-B76E4A9C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EF2C0A-7888-AA0D-19AF-744D2DE7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90238E-E6AB-B7E4-4217-FBA32613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608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4E0BA-E234-F633-08AE-A8CE4E2A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5D4FA5-7673-6F09-BF51-A45BDFB8F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880CD0-1B56-E9FF-26DD-F0DB55D8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56F07B-840A-EB9C-5269-1FACE376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1D0AF2-2FE5-59E7-BE2C-81C75FA1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05E308-28C0-6544-A272-E1961D4D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7106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C5D93-253E-73BE-3EF4-9F825739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71943-21D8-ECE6-97F4-55895272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82521F-8985-9CD2-D82F-DA0421EB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3D3A35-683F-A87B-4C12-5BAF18471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0E657A-35BD-B666-B15E-99C4DB170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8557D2-E302-68BC-D4ED-70FA696D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DE715A-BB70-A349-7706-96E21AA7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776524-6733-1739-8FDF-2C8A5027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0612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B6D1B-A44F-E4EC-34FC-4C55376E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4695AA-87C9-58D6-4203-0488B194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646307-0C58-7041-A9BF-E0E1885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60E2E3-4525-E46A-F757-411DA6D8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48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1EF5E0-3719-4669-EF73-4BEB468A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B3BD12-EAC0-7862-BC86-B2A635E5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A30ED-D50D-FF21-A1C3-C0A1C376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5112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508B5-0CAE-7B8E-BC8E-DE9ECCBB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BDF74-7807-D385-9C75-07F6D32B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88E2C5-CBE0-6860-5C06-7A88C983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E6A7DF-3C26-AFEE-26B2-08BBA34F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78299E-24CC-EA13-701B-2DD5F1BE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323C68-D2D4-F51F-9FF4-8FDBE85F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83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A22EB-2CEB-8812-879D-400C31EC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CFD018-4BFE-A5C3-AE17-39F3A44C8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FFAAA6-E8F8-29C5-C368-A5A970606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76451A-9133-2F8D-D490-2DAAC244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F21A7F-6E2C-1184-F6DB-2917C59A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C7CBA3-4EC4-8C9C-429B-3381CEA4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737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BCF092-F68D-4977-90A3-7B7DC1B7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80483-B214-2017-87F7-FB4725D0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C5250-34CE-5F32-A3AE-45559DC9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B5C2-B00B-4BA1-813B-698C7B882CFA}" type="datetimeFigureOut">
              <a:rPr lang="zh-HK" altLang="en-US" smtClean="0"/>
              <a:t>18/12/2022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C0D6A-2A15-01A4-16E1-CFF7EA38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A9066-B58E-6856-E374-6EDA57E96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85CA-A3F1-4D43-98A7-58DB54C121C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143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A12F396-B3CB-4D4B-0C54-81B725E8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54505"/>
              </p:ext>
            </p:extLst>
          </p:nvPr>
        </p:nvGraphicFramePr>
        <p:xfrm>
          <a:off x="857541" y="869366"/>
          <a:ext cx="6709328" cy="511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666">
                  <a:extLst>
                    <a:ext uri="{9D8B030D-6E8A-4147-A177-3AD203B41FA5}">
                      <a16:colId xmlns:a16="http://schemas.microsoft.com/office/drawing/2014/main" val="1322298581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473908734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368186567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062656003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50475186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896921753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59004034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316142312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18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17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18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1    16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17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04413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17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18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Start</a:t>
                      </a:r>
                      <a:endParaRPr lang="zh-HK" altLang="en-US" dirty="0"/>
                    </a:p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1    15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16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277339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17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16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1    14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15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579771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693580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54639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85505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220548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end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41372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E224989-7AA4-376C-B010-2AC0EC6BB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49602"/>
              </p:ext>
            </p:extLst>
          </p:nvPr>
        </p:nvGraphicFramePr>
        <p:xfrm>
          <a:off x="9482486" y="1244120"/>
          <a:ext cx="104744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448">
                  <a:extLst>
                    <a:ext uri="{9D8B030D-6E8A-4147-A177-3AD203B41FA5}">
                      <a16:colId xmlns:a16="http://schemas.microsoft.com/office/drawing/2014/main" val="3921547759"/>
                    </a:ext>
                  </a:extLst>
                </a:gridCol>
              </a:tblGrid>
              <a:tr h="411248">
                <a:tc>
                  <a:txBody>
                    <a:bodyPr/>
                    <a:lstStyle/>
                    <a:p>
                      <a:r>
                        <a:rPr lang="en-US" altLang="zh-HK" sz="2800" dirty="0"/>
                        <a:t>H     G</a:t>
                      </a:r>
                    </a:p>
                    <a:p>
                      <a:r>
                        <a:rPr lang="en-US" altLang="zh-HK" sz="2800" dirty="0"/>
                        <a:t>    F</a:t>
                      </a:r>
                      <a:endParaRPr lang="zh-HK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8130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B65DF80-905B-80A4-9A69-3ACDE40F1C96}"/>
              </a:ext>
            </a:extLst>
          </p:cNvPr>
          <p:cNvSpPr txBox="1"/>
          <p:nvPr/>
        </p:nvSpPr>
        <p:spPr>
          <a:xfrm>
            <a:off x="7820420" y="2693924"/>
            <a:ext cx="4371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G cost = distance from starting node</a:t>
            </a:r>
          </a:p>
          <a:p>
            <a:r>
              <a:rPr lang="en-US" altLang="zh-HK" dirty="0"/>
              <a:t>H cost (heuristic) = distance from end node</a:t>
            </a:r>
          </a:p>
          <a:p>
            <a:r>
              <a:rPr lang="en-US" altLang="zh-HK" dirty="0"/>
              <a:t>F cost = G cost</a:t>
            </a:r>
            <a:r>
              <a:rPr lang="zh-TW" altLang="en-US" dirty="0"/>
              <a:t> 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H</a:t>
            </a:r>
            <a:r>
              <a:rPr lang="zh-TW" altLang="en-US" dirty="0"/>
              <a:t> </a:t>
            </a:r>
            <a:r>
              <a:rPr lang="en-US" altLang="zh-TW" dirty="0"/>
              <a:t>cost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1AE7AF-7F4E-AB47-15DC-CA0E64BECF1F}"/>
              </a:ext>
            </a:extLst>
          </p:cNvPr>
          <p:cNvSpPr txBox="1"/>
          <p:nvPr/>
        </p:nvSpPr>
        <p:spPr>
          <a:xfrm>
            <a:off x="7820420" y="4450271"/>
            <a:ext cx="4371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Manhattan Distance (One of the heuristic)</a:t>
            </a:r>
          </a:p>
          <a:p>
            <a:r>
              <a:rPr lang="en-US" altLang="zh-HK" dirty="0"/>
              <a:t>= abs(</a:t>
            </a:r>
            <a:r>
              <a:rPr lang="en-US" altLang="zh-HK" dirty="0" err="1"/>
              <a:t>current_cell.x</a:t>
            </a:r>
            <a:r>
              <a:rPr lang="en-US" altLang="zh-HK" dirty="0"/>
              <a:t> - </a:t>
            </a:r>
            <a:r>
              <a:rPr lang="en-US" altLang="zh-HK" dirty="0" err="1"/>
              <a:t>goal.x</a:t>
            </a:r>
            <a:r>
              <a:rPr lang="en-US" altLang="zh-HK" dirty="0"/>
              <a:t>) + abs(</a:t>
            </a:r>
            <a:r>
              <a:rPr lang="en-US" altLang="zh-HK" dirty="0" err="1"/>
              <a:t>current_cell.y</a:t>
            </a:r>
            <a:r>
              <a:rPr lang="en-US" altLang="zh-HK" dirty="0"/>
              <a:t> - </a:t>
            </a:r>
            <a:r>
              <a:rPr lang="en-US" altLang="zh-HK" dirty="0" err="1"/>
              <a:t>goal.y</a:t>
            </a:r>
            <a:r>
              <a:rPr lang="en-US" altLang="zh-HK" dirty="0"/>
              <a:t>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332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A94496A-2530-0B49-22AF-45988CFEC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11725"/>
              </p:ext>
            </p:extLst>
          </p:nvPr>
        </p:nvGraphicFramePr>
        <p:xfrm>
          <a:off x="857541" y="869366"/>
          <a:ext cx="6709328" cy="511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666">
                  <a:extLst>
                    <a:ext uri="{9D8B030D-6E8A-4147-A177-3AD203B41FA5}">
                      <a16:colId xmlns:a16="http://schemas.microsoft.com/office/drawing/2014/main" val="1322298581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473908734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368186567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062656003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50475186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896921753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59004034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316142312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14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14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1    12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13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04413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14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Start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1    11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277339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13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1    10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11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579771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693580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54639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85505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220548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end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413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159A772-F146-CA11-1F1D-EE819F5F8670}"/>
              </a:ext>
            </a:extLst>
          </p:cNvPr>
          <p:cNvSpPr txBox="1"/>
          <p:nvPr/>
        </p:nvSpPr>
        <p:spPr>
          <a:xfrm>
            <a:off x="7956959" y="768482"/>
            <a:ext cx="242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Open list: green cell</a:t>
            </a:r>
          </a:p>
          <a:p>
            <a:r>
              <a:rPr lang="en-US" altLang="zh-HK" dirty="0"/>
              <a:t>Close list: blue cell</a:t>
            </a:r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5033D3-E700-4016-67A2-2F66452870DD}"/>
              </a:ext>
            </a:extLst>
          </p:cNvPr>
          <p:cNvSpPr txBox="1"/>
          <p:nvPr/>
        </p:nvSpPr>
        <p:spPr>
          <a:xfrm>
            <a:off x="7684317" y="1652631"/>
            <a:ext cx="4404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Find the lowest F cost cell in open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Choose it as the father node in next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So F cost 11 cell will be next father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Remove current cell from open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Add current cell to close list</a:t>
            </a:r>
            <a:endParaRPr lang="zh-HK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A9E2CAC-E2E7-510F-2F31-E27A28E47AFB}"/>
              </a:ext>
            </a:extLst>
          </p:cNvPr>
          <p:cNvSpPr/>
          <p:nvPr/>
        </p:nvSpPr>
        <p:spPr>
          <a:xfrm>
            <a:off x="2481044" y="2076275"/>
            <a:ext cx="889233" cy="8137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2881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0CC21E7D-2F96-7291-B68D-B8339E7C3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04018"/>
              </p:ext>
            </p:extLst>
          </p:nvPr>
        </p:nvGraphicFramePr>
        <p:xfrm>
          <a:off x="857541" y="869366"/>
          <a:ext cx="6709328" cy="5119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666">
                  <a:extLst>
                    <a:ext uri="{9D8B030D-6E8A-4147-A177-3AD203B41FA5}">
                      <a16:colId xmlns:a16="http://schemas.microsoft.com/office/drawing/2014/main" val="1322298581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473908734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368186567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062656003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50475186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896921753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59004034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316142312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14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14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1    12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13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04413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14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0     0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    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1    11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HK" dirty="0"/>
                        <a:t>2    10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zh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277339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13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1    10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11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2    9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11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579771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HK" dirty="0"/>
                        <a:t>2    10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HK" dirty="0"/>
                        <a:t>2    9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11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2    8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693580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54639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85505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220548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end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4137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3E7E5768-B473-F524-3E4A-615F2294E8B0}"/>
              </a:ext>
            </a:extLst>
          </p:cNvPr>
          <p:cNvSpPr txBox="1"/>
          <p:nvPr/>
        </p:nvSpPr>
        <p:spPr>
          <a:xfrm>
            <a:off x="7718972" y="1836502"/>
            <a:ext cx="4009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Check whether the adjacent cell is over the maze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Add adjacent cell from father node to open list if there are not exist in it and not over the limit</a:t>
            </a:r>
          </a:p>
          <a:p>
            <a:endParaRPr lang="en-US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Also, calculate those node cost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B10EAF-68A5-30DC-5D0C-C97649B8808F}"/>
              </a:ext>
            </a:extLst>
          </p:cNvPr>
          <p:cNvSpPr txBox="1"/>
          <p:nvPr/>
        </p:nvSpPr>
        <p:spPr>
          <a:xfrm>
            <a:off x="7956959" y="768482"/>
            <a:ext cx="242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Open list: green cell</a:t>
            </a:r>
          </a:p>
          <a:p>
            <a:r>
              <a:rPr lang="en-US" altLang="zh-HK" dirty="0"/>
              <a:t>Close list: blue cell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408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815A0018-A710-202E-7B91-FC2A1369E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67662"/>
              </p:ext>
            </p:extLst>
          </p:nvPr>
        </p:nvGraphicFramePr>
        <p:xfrm>
          <a:off x="857541" y="869366"/>
          <a:ext cx="6709328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666">
                  <a:extLst>
                    <a:ext uri="{9D8B030D-6E8A-4147-A177-3AD203B41FA5}">
                      <a16:colId xmlns:a16="http://schemas.microsoft.com/office/drawing/2014/main" val="1322298581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473908734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368186567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062656003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50475186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896921753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359004034"/>
                    </a:ext>
                  </a:extLst>
                </a:gridCol>
                <a:gridCol w="838666">
                  <a:extLst>
                    <a:ext uri="{9D8B030D-6E8A-4147-A177-3AD203B41FA5}">
                      <a16:colId xmlns:a16="http://schemas.microsoft.com/office/drawing/2014/main" val="2316142312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14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14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1    12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13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04413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14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0     0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    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1    11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HK" dirty="0"/>
                        <a:t>2    10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zh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277339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12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13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HK" dirty="0"/>
                        <a:t>11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1    10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11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2    9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11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3    8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11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579771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HK" dirty="0"/>
                        <a:t>2    10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12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HK" dirty="0"/>
                        <a:t>2    9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HK" dirty="0"/>
                        <a:t>   11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2    8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3    7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4    6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693580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3    8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11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3    7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3    6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4    5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5    4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54639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4    6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4    5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4    4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5    3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6    2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5505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5    4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5    3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5    2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6    1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20548"/>
                  </a:ext>
                </a:extLst>
              </a:tr>
              <a:tr h="639884"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6    2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6    1</a:t>
                      </a:r>
                      <a:endParaRPr lang="zh-HK" altLang="en-US" dirty="0"/>
                    </a:p>
                    <a:p>
                      <a:r>
                        <a:rPr lang="zh-HK" altLang="en-US" dirty="0"/>
                        <a:t>   </a:t>
                      </a:r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end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4137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2883DFD-B1B5-024F-F21B-16FCC21B27B7}"/>
              </a:ext>
            </a:extLst>
          </p:cNvPr>
          <p:cNvSpPr txBox="1"/>
          <p:nvPr/>
        </p:nvSpPr>
        <p:spPr>
          <a:xfrm>
            <a:off x="7718972" y="1836502"/>
            <a:ext cx="4009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Repeat the process, until the adjacent cell include the end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/>
              <a:t>Once found the end node, keep tracing back the parent node, so we can get the shortest path</a:t>
            </a:r>
            <a:endParaRPr lang="en-US" altLang="zh-HK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03BF37-B535-72A1-C7EB-A6AC76655912}"/>
              </a:ext>
            </a:extLst>
          </p:cNvPr>
          <p:cNvSpPr txBox="1"/>
          <p:nvPr/>
        </p:nvSpPr>
        <p:spPr>
          <a:xfrm>
            <a:off x="7956959" y="768482"/>
            <a:ext cx="242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Open list: green cell</a:t>
            </a:r>
          </a:p>
          <a:p>
            <a:r>
              <a:rPr lang="en-US" altLang="zh-HK" dirty="0"/>
              <a:t>Close list: blue cell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7244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440</Words>
  <Application>Microsoft Office PowerPoint</Application>
  <PresentationFormat>寬螢幕</PresentationFormat>
  <Paragraphs>162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LAI, TAT HEI [Alumni]</dc:creator>
  <cp:lastModifiedBy>LAI, TAT HEI [Alumni]</cp:lastModifiedBy>
  <cp:revision>53</cp:revision>
  <dcterms:created xsi:type="dcterms:W3CDTF">2022-12-11T08:21:43Z</dcterms:created>
  <dcterms:modified xsi:type="dcterms:W3CDTF">2022-12-18T09:28:52Z</dcterms:modified>
</cp:coreProperties>
</file>