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92" r:id="rId3"/>
    <p:sldId id="393" r:id="rId4"/>
    <p:sldId id="394" r:id="rId5"/>
    <p:sldId id="403" r:id="rId6"/>
    <p:sldId id="402" r:id="rId7"/>
    <p:sldId id="401" r:id="rId8"/>
    <p:sldId id="29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mya Gudiyella" initials="SG" lastIdx="1" clrIdx="0">
    <p:extLst>
      <p:ext uri="{19B8F6BF-5375-455C-9EA6-DF929625EA0E}">
        <p15:presenceInfo xmlns:p15="http://schemas.microsoft.com/office/powerpoint/2012/main" userId="9299e4f4f31aac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1" autoAdjust="0"/>
    <p:restoredTop sz="87424" autoAdjust="0"/>
  </p:normalViewPr>
  <p:slideViewPr>
    <p:cSldViewPr>
      <p:cViewPr varScale="1">
        <p:scale>
          <a:sx n="74" d="100"/>
          <a:sy n="74" d="100"/>
        </p:scale>
        <p:origin x="835" y="72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0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D233C5-38CC-4A0F-B434-DC06E74ABA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870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D16277F2-1F47-4C59-A979-1DD1A550F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38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22DE2CC-90FC-47CF-8B0F-389362D24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F91B3441-B3EF-47AA-93ED-31ABC566FA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10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02" y="533400"/>
            <a:ext cx="7107237" cy="1239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602" y="1981200"/>
            <a:ext cx="7221538" cy="3200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59380" y="5867400"/>
            <a:ext cx="941387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Page </a:t>
            </a:r>
            <a:fld id="{B55D28E5-15AE-4B03-89A0-F2B01C21783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907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74F93885-546E-42B6-93F1-AFF6EA0485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67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54406FE-1A80-4E88-81CA-EC4ED7BBA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87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E23D41F-CBFC-474B-844A-3A2B8C7A2B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84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D2FFB94-2775-44B8-A3BB-7AE1FE9F2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78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ECE61D56-0023-4108-BA7D-84E2D2E9A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76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00E257DA-9ED0-4615-BBC5-611857E6F4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58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48CC1FF5-FAE2-4287-8F60-C678669EDF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48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730250"/>
            <a:ext cx="7107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54613" y="5867400"/>
            <a:ext cx="261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Author, Date</a:t>
            </a:r>
          </a:p>
          <a:p>
            <a:pPr>
              <a:defRPr/>
            </a:pPr>
            <a:r>
              <a:rPr lang="en-US" altLang="en-US"/>
              <a:t>Page </a:t>
            </a:r>
            <a:fld id="{30C10FDA-7975-445F-82D8-75E5A0661E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Untitled-3.t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1698625"/>
            <a:ext cx="7010400" cy="1790700"/>
          </a:xfrm>
        </p:spPr>
        <p:txBody>
          <a:bodyPr anchor="b"/>
          <a:lstStyle/>
          <a:p>
            <a:pPr algn="ctr" eaLnBrk="1" hangingPunct="1"/>
            <a:r>
              <a:rPr lang="en-US" altLang="zh-CN" sz="4500" dirty="0" smtClean="0"/>
              <a:t>Supercritical Water Upgrading of Crude Oil</a:t>
            </a:r>
          </a:p>
        </p:txBody>
      </p:sp>
      <p:sp>
        <p:nvSpPr>
          <p:cNvPr id="14339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Soumya Gudiyella</a:t>
            </a:r>
          </a:p>
          <a:p>
            <a:pPr eaLnBrk="1" hangingPunct="1"/>
            <a:r>
              <a:rPr lang="en-US" altLang="zh-CN" b="1" dirty="0" smtClean="0"/>
              <a:t>15</a:t>
            </a:r>
            <a:r>
              <a:rPr lang="en-US" altLang="zh-CN" b="1" baseline="30000" dirty="0" smtClean="0"/>
              <a:t>th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Oct 2015</a:t>
            </a:r>
          </a:p>
        </p:txBody>
      </p:sp>
      <p:sp>
        <p:nvSpPr>
          <p:cNvPr id="14340" name="Slide Number Placeholder 3"/>
          <p:cNvSpPr>
            <a:spLocks noGrp="1" noChangeArrowheads="1"/>
          </p:cNvSpPr>
          <p:nvPr/>
        </p:nvSpPr>
        <p:spPr bwMode="auto">
          <a:xfrm>
            <a:off x="6477000" y="6035675"/>
            <a:ext cx="20574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C148E2CC-8C2F-4581-85F7-9B279A2AC179}" type="slidenum">
              <a:rPr lang="en-US" altLang="en-US" sz="1300">
                <a:latin typeface="Arial" panose="020B060402020202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300">
              <a:latin typeface="Arial" panose="020B060402020202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02" y="533400"/>
            <a:ext cx="7107237" cy="1239838"/>
          </a:xfrm>
        </p:spPr>
        <p:txBody>
          <a:bodyPr/>
          <a:lstStyle/>
          <a:p>
            <a:r>
              <a:rPr lang="en-US" dirty="0" smtClean="0"/>
              <a:t>CNMR of </a:t>
            </a:r>
            <a:r>
              <a:rPr lang="en-US" dirty="0" err="1" smtClean="0"/>
              <a:t>Asphaltene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602" y="1600200"/>
            <a:ext cx="7221538" cy="3200400"/>
          </a:xfrm>
        </p:spPr>
        <p:txBody>
          <a:bodyPr/>
          <a:lstStyle/>
          <a:p>
            <a:r>
              <a:rPr lang="en-US" sz="2000" dirty="0" err="1" smtClean="0"/>
              <a:t>Asphaltene</a:t>
            </a:r>
            <a:r>
              <a:rPr lang="en-US" sz="2000" dirty="0" smtClean="0"/>
              <a:t> fraction extracted from n-heptane</a:t>
            </a:r>
          </a:p>
          <a:p>
            <a:r>
              <a:rPr lang="en-US" sz="2000" dirty="0" smtClean="0"/>
              <a:t>Diluted with CDCl3+TMS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B55D28E5-15AE-4B03-89A0-F2B01C21783A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74" t="836" r="21735" b="20414"/>
          <a:stretch/>
        </p:blipFill>
        <p:spPr>
          <a:xfrm>
            <a:off x="906602" y="2501143"/>
            <a:ext cx="4154871" cy="3299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2527822" y="3304159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CDCl3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806429" y="414433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TMS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94389" y="2639983"/>
            <a:ext cx="198964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d1=60 s, </a:t>
            </a:r>
            <a:r>
              <a:rPr lang="en-US" sz="2000" dirty="0" err="1" smtClean="0"/>
              <a:t>nt</a:t>
            </a:r>
            <a:r>
              <a:rPr lang="en-US" sz="2000" dirty="0" smtClean="0"/>
              <a:t> = 950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26912" y="2501143"/>
            <a:ext cx="2186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Small peaks</a:t>
            </a:r>
          </a:p>
          <a:p>
            <a:r>
              <a:rPr lang="en-US" sz="2000" dirty="0" smtClean="0"/>
              <a:t>Too much dilution?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370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HNMR of </a:t>
            </a:r>
            <a:r>
              <a:rPr lang="en-US" dirty="0" err="1" smtClean="0"/>
              <a:t>Asphaltene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282" b="21428"/>
          <a:stretch/>
        </p:blipFill>
        <p:spPr>
          <a:xfrm>
            <a:off x="1143000" y="1905000"/>
            <a:ext cx="4191000" cy="3209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B55D28E5-15AE-4B03-89A0-F2B01C21783A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2209800"/>
            <a:ext cx="211788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d1 = 3s, </a:t>
            </a:r>
            <a:r>
              <a:rPr lang="en-US" sz="2000" dirty="0" err="1" smtClean="0"/>
              <a:t>nt</a:t>
            </a:r>
            <a:r>
              <a:rPr lang="en-US" sz="2000" dirty="0" smtClean="0"/>
              <a:t> = 1000 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9561" b="17836"/>
          <a:stretch/>
        </p:blipFill>
        <p:spPr>
          <a:xfrm>
            <a:off x="6096000" y="2099832"/>
            <a:ext cx="2362200" cy="18514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39376" y="1675477"/>
            <a:ext cx="327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TMS peak, high dilution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7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533400"/>
            <a:ext cx="7107237" cy="1239838"/>
          </a:xfrm>
        </p:spPr>
        <p:txBody>
          <a:bodyPr/>
          <a:lstStyle/>
          <a:p>
            <a:r>
              <a:rPr lang="en-US" dirty="0" smtClean="0"/>
              <a:t>Comparison with Crude 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31" y="1600200"/>
            <a:ext cx="7221538" cy="3200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Crude Oil				</a:t>
            </a:r>
            <a:r>
              <a:rPr lang="en-US" dirty="0" err="1" smtClean="0"/>
              <a:t>Asphaltene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B55D28E5-15AE-4B03-89A0-F2B01C21783A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062230"/>
              </p:ext>
            </p:extLst>
          </p:nvPr>
        </p:nvGraphicFramePr>
        <p:xfrm>
          <a:off x="895323" y="2025813"/>
          <a:ext cx="5210969" cy="39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MestReNova LITE" r:id="rId3" imgW="12144355" imgH="9310670" progId="MestReNova LITE.Document.1">
                  <p:embed/>
                </p:oleObj>
              </mc:Choice>
              <mc:Fallback>
                <p:oleObj name="MestReNova LITE" r:id="rId3" imgW="12144355" imgH="9310670" progId="MestReNova LITE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323" y="2025813"/>
                        <a:ext cx="5210969" cy="399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810000" y="2140527"/>
            <a:ext cx="381000" cy="182187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153" y="2190690"/>
            <a:ext cx="18101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d1 = 1s, </a:t>
            </a:r>
            <a:r>
              <a:rPr lang="en-US" sz="1800" dirty="0" err="1" smtClean="0"/>
              <a:t>nt</a:t>
            </a:r>
            <a:r>
              <a:rPr lang="en-US" sz="1800" dirty="0" smtClean="0"/>
              <a:t> = 200 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-1082" t="-416" r="21528" b="21248"/>
          <a:stretch/>
        </p:blipFill>
        <p:spPr>
          <a:xfrm>
            <a:off x="4830914" y="2042432"/>
            <a:ext cx="4294980" cy="2986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81031" y="2209800"/>
            <a:ext cx="19343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d1 = 3 s, </a:t>
            </a:r>
            <a:r>
              <a:rPr lang="en-US" sz="1800" dirty="0" err="1" smtClean="0"/>
              <a:t>nt</a:t>
            </a:r>
            <a:r>
              <a:rPr lang="en-US" sz="1800" dirty="0" smtClean="0"/>
              <a:t> = 1000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7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Crude 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B55D28E5-15AE-4B03-89A0-F2B01C21783A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555814"/>
              </p:ext>
            </p:extLst>
          </p:nvPr>
        </p:nvGraphicFramePr>
        <p:xfrm>
          <a:off x="916993" y="1981200"/>
          <a:ext cx="5020629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MestReNova LITE" r:id="rId3" imgW="12144355" imgH="9310670" progId="MestReNova LITE.Document.1">
                  <p:embed/>
                </p:oleObj>
              </mc:Choice>
              <mc:Fallback>
                <p:oleObj name="MestReNova LITE" r:id="rId3" imgW="12144355" imgH="9310670" progId="MestReNova LITE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993" y="1981200"/>
                        <a:ext cx="5020629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481275"/>
              </p:ext>
            </p:extLst>
          </p:nvPr>
        </p:nvGraphicFramePr>
        <p:xfrm>
          <a:off x="4953000" y="1981200"/>
          <a:ext cx="502063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MestReNova LITE" r:id="rId5" imgW="12144355" imgH="9310670" progId="MestReNova LITE.Document.1">
                  <p:embed/>
                </p:oleObj>
              </mc:Choice>
              <mc:Fallback>
                <p:oleObj name="MestReNova LITE" r:id="rId5" imgW="12144355" imgH="9310670" progId="MestReNova LITE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1981200"/>
                        <a:ext cx="502063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10724" y="2133600"/>
            <a:ext cx="18101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d1 = 1s, </a:t>
            </a:r>
            <a:r>
              <a:rPr lang="en-US" sz="1800" dirty="0" err="1" smtClean="0"/>
              <a:t>nt</a:t>
            </a:r>
            <a:r>
              <a:rPr lang="en-US" sz="1800" dirty="0" smtClean="0"/>
              <a:t> = 200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662888" y="2133600"/>
            <a:ext cx="19343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d1 = 3 s, </a:t>
            </a:r>
            <a:r>
              <a:rPr lang="en-US" sz="1800" dirty="0" err="1" smtClean="0"/>
              <a:t>nt</a:t>
            </a:r>
            <a:r>
              <a:rPr lang="en-US" sz="1800" dirty="0" smtClean="0"/>
              <a:t> = 1000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542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compounds?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000"/>
            <a:ext cx="6162675" cy="2324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B55D28E5-15AE-4B03-89A0-F2B01C21783A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2035752"/>
            <a:ext cx="17049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602" y="1828800"/>
            <a:ext cx="8008798" cy="3200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NMR</a:t>
            </a:r>
          </a:p>
          <a:p>
            <a:r>
              <a:rPr lang="en-US" dirty="0" smtClean="0"/>
              <a:t>Better shimming/right conc. of solvent</a:t>
            </a:r>
          </a:p>
          <a:p>
            <a:r>
              <a:rPr lang="en-US" dirty="0" smtClean="0"/>
              <a:t>Alcohols </a:t>
            </a:r>
            <a:r>
              <a:rPr lang="en-US" dirty="0"/>
              <a:t>quantification in </a:t>
            </a:r>
            <a:r>
              <a:rPr lang="en-US" dirty="0" err="1"/>
              <a:t>acqueous</a:t>
            </a:r>
            <a:r>
              <a:rPr lang="en-US" dirty="0"/>
              <a:t> </a:t>
            </a:r>
            <a:r>
              <a:rPr lang="en-US" dirty="0" smtClean="0"/>
              <a:t>phase</a:t>
            </a:r>
          </a:p>
          <a:p>
            <a:r>
              <a:rPr lang="en-US" dirty="0" smtClean="0"/>
              <a:t>Separation of aromatics from alkanes (contacted Griffin Group)</a:t>
            </a:r>
          </a:p>
          <a:p>
            <a:r>
              <a:rPr lang="en-US" dirty="0" smtClean="0"/>
              <a:t>Alkene/alkynes quantification with different sample conc.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B55D28E5-15AE-4B03-89A0-F2B01C21783A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893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124200" y="2590800"/>
            <a:ext cx="3352800" cy="1239838"/>
          </a:xfrm>
        </p:spPr>
        <p:txBody>
          <a:bodyPr/>
          <a:lstStyle/>
          <a:p>
            <a:r>
              <a:rPr lang="en-US" altLang="en-US" smtClean="0"/>
              <a:t>Back-up slides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Presentation Author, 2003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smtClean="0">
                <a:solidFill>
                  <a:srgbClr val="000000"/>
                </a:solidFill>
              </a:rPr>
              <a:t>Page </a:t>
            </a:r>
            <a:fld id="{C00BFF82-817F-4A3B-B035-085DCC79D75A}" type="slidenum">
              <a:rPr lang="en-US" altLang="en-US" sz="1400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99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8A2D2D"/>
      </a:accent6>
      <a:hlink>
        <a:srgbClr val="4D4D4D"/>
      </a:hlink>
      <a:folHlink>
        <a:srgbClr val="EAEAEA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98:Templates:Blank Presentation</Template>
  <TotalTime>5839</TotalTime>
  <Words>148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SimSun</vt:lpstr>
      <vt:lpstr>Arial</vt:lpstr>
      <vt:lpstr>Calibri</vt:lpstr>
      <vt:lpstr>Geneva</vt:lpstr>
      <vt:lpstr>Times</vt:lpstr>
      <vt:lpstr>Times New Roman</vt:lpstr>
      <vt:lpstr>Blank Presentation</vt:lpstr>
      <vt:lpstr>MestReNova Document</vt:lpstr>
      <vt:lpstr>Supercritical Water Upgrading of Crude Oil</vt:lpstr>
      <vt:lpstr>CNMR of Asphaltene</vt:lpstr>
      <vt:lpstr>HNMR of Asphaltene</vt:lpstr>
      <vt:lpstr>Comparison with Crude Oil</vt:lpstr>
      <vt:lpstr>Comparison with Crude Oil</vt:lpstr>
      <vt:lpstr>Possible compounds?</vt:lpstr>
      <vt:lpstr>Next Steps</vt:lpstr>
      <vt:lpstr>Back-up slides</vt:lpstr>
    </vt:vector>
  </TitlesOfParts>
  <Company>Allison Associates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George Golabek</dc:creator>
  <cp:lastModifiedBy>Soumya Gudiyella</cp:lastModifiedBy>
  <cp:revision>1246</cp:revision>
  <cp:lastPrinted>2002-10-29T20:49:27Z</cp:lastPrinted>
  <dcterms:created xsi:type="dcterms:W3CDTF">2002-10-29T20:26:18Z</dcterms:created>
  <dcterms:modified xsi:type="dcterms:W3CDTF">2015-10-15T16:00:38Z</dcterms:modified>
</cp:coreProperties>
</file>