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fontAlgn="base">
      <a:spcBef>
        <a:spcPct val="0"/>
      </a:spcBef>
      <a:spcAft>
        <a:spcPct val="0"/>
      </a:spcAft>
      <a:defRPr sz="7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7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7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7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7000" kern="1200">
        <a:solidFill>
          <a:schemeClr val="tx1"/>
        </a:solidFill>
        <a:latin typeface="Arial" panose="020B0604020202020204" pitchFamily="34" charset="0"/>
        <a:ea typeface="+mn-ea"/>
        <a:cs typeface="+mn-cs"/>
      </a:defRPr>
    </a:lvl5pPr>
    <a:lvl6pPr marL="2286000" algn="l" defTabSz="914400" rtl="0" eaLnBrk="1" latinLnBrk="0" hangingPunct="1">
      <a:defRPr sz="7000" kern="1200">
        <a:solidFill>
          <a:schemeClr val="tx1"/>
        </a:solidFill>
        <a:latin typeface="Arial" panose="020B0604020202020204" pitchFamily="34" charset="0"/>
        <a:ea typeface="+mn-ea"/>
        <a:cs typeface="+mn-cs"/>
      </a:defRPr>
    </a:lvl6pPr>
    <a:lvl7pPr marL="2743200" algn="l" defTabSz="914400" rtl="0" eaLnBrk="1" latinLnBrk="0" hangingPunct="1">
      <a:defRPr sz="7000" kern="1200">
        <a:solidFill>
          <a:schemeClr val="tx1"/>
        </a:solidFill>
        <a:latin typeface="Arial" panose="020B0604020202020204" pitchFamily="34" charset="0"/>
        <a:ea typeface="+mn-ea"/>
        <a:cs typeface="+mn-cs"/>
      </a:defRPr>
    </a:lvl7pPr>
    <a:lvl8pPr marL="3200400" algn="l" defTabSz="914400" rtl="0" eaLnBrk="1" latinLnBrk="0" hangingPunct="1">
      <a:defRPr sz="7000" kern="1200">
        <a:solidFill>
          <a:schemeClr val="tx1"/>
        </a:solidFill>
        <a:latin typeface="Arial" panose="020B0604020202020204" pitchFamily="34" charset="0"/>
        <a:ea typeface="+mn-ea"/>
        <a:cs typeface="+mn-cs"/>
      </a:defRPr>
    </a:lvl8pPr>
    <a:lvl9pPr marL="3657600" algn="l" defTabSz="914400" rtl="0" eaLnBrk="1" latinLnBrk="0" hangingPunct="1">
      <a:defRPr sz="7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08F37"/>
    <a:srgbClr val="00FF00"/>
    <a:srgbClr val="00CC00"/>
    <a:srgbClr val="FFFF00"/>
    <a:srgbClr val="3366FF"/>
    <a:srgbClr val="B8F4A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20" autoAdjust="0"/>
  </p:normalViewPr>
  <p:slideViewPr>
    <p:cSldViewPr snapToGrid="0">
      <p:cViewPr>
        <p:scale>
          <a:sx n="33" d="100"/>
          <a:sy n="33" d="100"/>
        </p:scale>
        <p:origin x="-732" y="726"/>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A9BF8DB-4B60-FA62-1A95-9D44B71670E3}"/>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xmlns="" id="{D6F767D1-98A6-9F13-510F-8F714118AF9A}"/>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xmlns="" id="{0B0D7C9D-3994-C7FA-BD47-F564D9578B25}"/>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xmlns="" id="{6E99944F-4C49-2AB2-D728-19F9F5506E5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xmlns="" id="{993EF047-67F7-DABA-EC12-F6FC092859C1}"/>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xmlns="" id="{C39746AB-1FFD-CFC3-EE71-B2E9BCCAA09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4EC39170-9EDD-4C3D-81E5-7DE436292144}" type="slidenum">
              <a:rPr lang="en-US" altLang="en-US"/>
              <a:pPr/>
              <a:t>‹#›</a:t>
            </a:fld>
            <a:endParaRPr lang="en-US" altLang="en-US"/>
          </a:p>
        </p:txBody>
      </p:sp>
    </p:spTree>
    <p:extLst>
      <p:ext uri="{BB962C8B-B14F-4D97-AF65-F5344CB8AC3E}">
        <p14:creationId xmlns:p14="http://schemas.microsoft.com/office/powerpoint/2010/main" val="177755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a:extLst>
              <a:ext uri="{FF2B5EF4-FFF2-40B4-BE49-F238E27FC236}">
                <a16:creationId xmlns:a16="http://schemas.microsoft.com/office/drawing/2014/main" xmlns="" id="{D6ECC5D7-31B7-BF89-9345-144FB3959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7ED3AA7-48B0-4173-8BB1-B2C42D4C0BB7}" type="slidenum">
              <a:rPr lang="en-US" altLang="en-US"/>
              <a:pPr/>
              <a:t>1</a:t>
            </a:fld>
            <a:endParaRPr lang="en-US" altLang="en-US"/>
          </a:p>
        </p:txBody>
      </p:sp>
      <p:sp>
        <p:nvSpPr>
          <p:cNvPr id="4098" name="Rectangle 2">
            <a:extLst>
              <a:ext uri="{FF2B5EF4-FFF2-40B4-BE49-F238E27FC236}">
                <a16:creationId xmlns:a16="http://schemas.microsoft.com/office/drawing/2014/main" xmlns="" id="{595FD981-7384-C400-6FC3-A7499DB6EB67}"/>
              </a:ext>
            </a:extLst>
          </p:cNvPr>
          <p:cNvSpPr>
            <a:spLocks noGrp="1" noRot="1" noChangeAspect="1" noChangeArrowheads="1" noTextEdit="1"/>
          </p:cNvSpPr>
          <p:nvPr>
            <p:ph type="sldImg" idx="4294967295"/>
          </p:nvPr>
        </p:nvSpPr>
        <p:spPr>
          <a:ln/>
        </p:spPr>
      </p:sp>
      <p:sp>
        <p:nvSpPr>
          <p:cNvPr id="4099" name="Rectangle 3">
            <a:extLst>
              <a:ext uri="{FF2B5EF4-FFF2-40B4-BE49-F238E27FC236}">
                <a16:creationId xmlns:a16="http://schemas.microsoft.com/office/drawing/2014/main" xmlns="" id="{8A0D0126-4887-A875-ACD1-93E01A1ABF98}"/>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xmlns="" id="{FAC35321-1DB1-3FCF-5A5B-70AEA9AA9B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547C5A15-CBFA-1339-9869-97A2B6B028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F7C654D3-66F8-AA95-F317-92CBC4E6A99A}"/>
              </a:ext>
            </a:extLst>
          </p:cNvPr>
          <p:cNvSpPr>
            <a:spLocks noGrp="1" noChangeArrowheads="1"/>
          </p:cNvSpPr>
          <p:nvPr>
            <p:ph type="sldNum" sz="quarter" idx="12"/>
          </p:nvPr>
        </p:nvSpPr>
        <p:spPr>
          <a:ln/>
        </p:spPr>
        <p:txBody>
          <a:bodyPr/>
          <a:lstStyle>
            <a:lvl1pPr>
              <a:defRPr/>
            </a:lvl1pPr>
          </a:lstStyle>
          <a:p>
            <a:fld id="{44E9EFF5-05A3-4611-AB06-D06ED69DABF3}" type="slidenum">
              <a:rPr lang="en-US" altLang="en-US"/>
              <a:pPr/>
              <a:t>‹#›</a:t>
            </a:fld>
            <a:endParaRPr lang="en-US" altLang="en-US"/>
          </a:p>
        </p:txBody>
      </p:sp>
    </p:spTree>
    <p:extLst>
      <p:ext uri="{BB962C8B-B14F-4D97-AF65-F5344CB8AC3E}">
        <p14:creationId xmlns:p14="http://schemas.microsoft.com/office/powerpoint/2010/main" val="5039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xmlns="" id="{E8A47FA1-3024-736F-1CAC-A0EE09447CD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F307BD09-BBAF-1B1D-DC7B-4AEE9A31D6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73611BAD-CC51-A20E-6FFF-294426B6B953}"/>
              </a:ext>
            </a:extLst>
          </p:cNvPr>
          <p:cNvSpPr>
            <a:spLocks noGrp="1" noChangeArrowheads="1"/>
          </p:cNvSpPr>
          <p:nvPr>
            <p:ph type="sldNum" sz="quarter" idx="12"/>
          </p:nvPr>
        </p:nvSpPr>
        <p:spPr>
          <a:ln/>
        </p:spPr>
        <p:txBody>
          <a:bodyPr/>
          <a:lstStyle>
            <a:lvl1pPr>
              <a:defRPr/>
            </a:lvl1pPr>
          </a:lstStyle>
          <a:p>
            <a:fld id="{B1292788-DC84-4FAE-9B9C-300D5B8B3319}" type="slidenum">
              <a:rPr lang="en-US" altLang="en-US"/>
              <a:pPr/>
              <a:t>‹#›</a:t>
            </a:fld>
            <a:endParaRPr lang="en-US" altLang="en-US"/>
          </a:p>
        </p:txBody>
      </p:sp>
    </p:spTree>
    <p:extLst>
      <p:ext uri="{BB962C8B-B14F-4D97-AF65-F5344CB8AC3E}">
        <p14:creationId xmlns:p14="http://schemas.microsoft.com/office/powerpoint/2010/main" val="140657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xmlns="" id="{4E78133E-4869-664C-06B5-CC56B209BB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9E5F1434-975B-6DBC-4D1E-2C5A6BC491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6358E491-0FB3-66F9-0AD3-A30B2BD21D8C}"/>
              </a:ext>
            </a:extLst>
          </p:cNvPr>
          <p:cNvSpPr>
            <a:spLocks noGrp="1" noChangeArrowheads="1"/>
          </p:cNvSpPr>
          <p:nvPr>
            <p:ph type="sldNum" sz="quarter" idx="12"/>
          </p:nvPr>
        </p:nvSpPr>
        <p:spPr>
          <a:ln/>
        </p:spPr>
        <p:txBody>
          <a:bodyPr/>
          <a:lstStyle>
            <a:lvl1pPr>
              <a:defRPr/>
            </a:lvl1pPr>
          </a:lstStyle>
          <a:p>
            <a:fld id="{55ACE316-87EF-40DB-9E8F-ADC30D8F5E3E}" type="slidenum">
              <a:rPr lang="en-US" altLang="en-US"/>
              <a:pPr/>
              <a:t>‹#›</a:t>
            </a:fld>
            <a:endParaRPr lang="en-US" altLang="en-US"/>
          </a:p>
        </p:txBody>
      </p:sp>
    </p:spTree>
    <p:extLst>
      <p:ext uri="{BB962C8B-B14F-4D97-AF65-F5344CB8AC3E}">
        <p14:creationId xmlns:p14="http://schemas.microsoft.com/office/powerpoint/2010/main" val="357218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xmlns="" id="{B01CDD9A-9E99-0DCC-AF28-E86749ACCF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1E73E531-225D-C203-AC05-32C4410D98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2CF2C56-5AC4-4504-F297-46B43DD469B6}"/>
              </a:ext>
            </a:extLst>
          </p:cNvPr>
          <p:cNvSpPr>
            <a:spLocks noGrp="1" noChangeArrowheads="1"/>
          </p:cNvSpPr>
          <p:nvPr>
            <p:ph type="sldNum" sz="quarter" idx="12"/>
          </p:nvPr>
        </p:nvSpPr>
        <p:spPr>
          <a:ln/>
        </p:spPr>
        <p:txBody>
          <a:bodyPr/>
          <a:lstStyle>
            <a:lvl1pPr>
              <a:defRPr/>
            </a:lvl1pPr>
          </a:lstStyle>
          <a:p>
            <a:fld id="{C9426F83-4932-4BD8-AC05-31AC84A725CE}" type="slidenum">
              <a:rPr lang="en-US" altLang="en-US"/>
              <a:pPr/>
              <a:t>‹#›</a:t>
            </a:fld>
            <a:endParaRPr lang="en-US" altLang="en-US"/>
          </a:p>
        </p:txBody>
      </p:sp>
    </p:spTree>
    <p:extLst>
      <p:ext uri="{BB962C8B-B14F-4D97-AF65-F5344CB8AC3E}">
        <p14:creationId xmlns:p14="http://schemas.microsoft.com/office/powerpoint/2010/main" val="175109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xmlns="" id="{8EA16C8A-BAA0-C0D6-DF62-D7F1F5890E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7E096DAF-C10A-CBB4-90BA-1126E87C7F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927BA613-6D1C-6B03-EF09-FA79A3E2EC8F}"/>
              </a:ext>
            </a:extLst>
          </p:cNvPr>
          <p:cNvSpPr>
            <a:spLocks noGrp="1" noChangeArrowheads="1"/>
          </p:cNvSpPr>
          <p:nvPr>
            <p:ph type="sldNum" sz="quarter" idx="12"/>
          </p:nvPr>
        </p:nvSpPr>
        <p:spPr>
          <a:ln/>
        </p:spPr>
        <p:txBody>
          <a:bodyPr/>
          <a:lstStyle>
            <a:lvl1pPr>
              <a:defRPr/>
            </a:lvl1pPr>
          </a:lstStyle>
          <a:p>
            <a:fld id="{C01DC6AA-3C2E-4CF1-85F3-7214C14732A9}" type="slidenum">
              <a:rPr lang="en-US" altLang="en-US"/>
              <a:pPr/>
              <a:t>‹#›</a:t>
            </a:fld>
            <a:endParaRPr lang="en-US" altLang="en-US"/>
          </a:p>
        </p:txBody>
      </p:sp>
    </p:spTree>
    <p:extLst>
      <p:ext uri="{BB962C8B-B14F-4D97-AF65-F5344CB8AC3E}">
        <p14:creationId xmlns:p14="http://schemas.microsoft.com/office/powerpoint/2010/main" val="298190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xmlns="" id="{FF21167F-CAF9-A209-6562-5A4FACFFAF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0453EF0B-F16D-BA0C-267C-83735EDEAA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911B4B3D-99A7-8BD3-4B72-5011F47FFDB8}"/>
              </a:ext>
            </a:extLst>
          </p:cNvPr>
          <p:cNvSpPr>
            <a:spLocks noGrp="1" noChangeArrowheads="1"/>
          </p:cNvSpPr>
          <p:nvPr>
            <p:ph type="sldNum" sz="quarter" idx="12"/>
          </p:nvPr>
        </p:nvSpPr>
        <p:spPr>
          <a:ln/>
        </p:spPr>
        <p:txBody>
          <a:bodyPr/>
          <a:lstStyle>
            <a:lvl1pPr>
              <a:defRPr/>
            </a:lvl1pPr>
          </a:lstStyle>
          <a:p>
            <a:fld id="{AC553334-85D6-4956-9C63-2E4CB905E8AB}" type="slidenum">
              <a:rPr lang="en-US" altLang="en-US"/>
              <a:pPr/>
              <a:t>‹#›</a:t>
            </a:fld>
            <a:endParaRPr lang="en-US" altLang="en-US"/>
          </a:p>
        </p:txBody>
      </p:sp>
    </p:spTree>
    <p:extLst>
      <p:ext uri="{BB962C8B-B14F-4D97-AF65-F5344CB8AC3E}">
        <p14:creationId xmlns:p14="http://schemas.microsoft.com/office/powerpoint/2010/main" val="47959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xmlns="" id="{BE5319D6-AC07-C998-1A12-F65CFC9E8DC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93B30010-EEEA-E2B6-8B1D-4114B70800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E2BCBC86-C233-29CE-3320-86A3AFDD7B8E}"/>
              </a:ext>
            </a:extLst>
          </p:cNvPr>
          <p:cNvSpPr>
            <a:spLocks noGrp="1" noChangeArrowheads="1"/>
          </p:cNvSpPr>
          <p:nvPr>
            <p:ph type="sldNum" sz="quarter" idx="12"/>
          </p:nvPr>
        </p:nvSpPr>
        <p:spPr>
          <a:ln/>
        </p:spPr>
        <p:txBody>
          <a:bodyPr/>
          <a:lstStyle>
            <a:lvl1pPr>
              <a:defRPr/>
            </a:lvl1pPr>
          </a:lstStyle>
          <a:p>
            <a:fld id="{1694263C-9EAC-4C61-A2D6-94244DE474E0}" type="slidenum">
              <a:rPr lang="en-US" altLang="en-US"/>
              <a:pPr/>
              <a:t>‹#›</a:t>
            </a:fld>
            <a:endParaRPr lang="en-US" altLang="en-US"/>
          </a:p>
        </p:txBody>
      </p:sp>
    </p:spTree>
    <p:extLst>
      <p:ext uri="{BB962C8B-B14F-4D97-AF65-F5344CB8AC3E}">
        <p14:creationId xmlns:p14="http://schemas.microsoft.com/office/powerpoint/2010/main" val="277275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xmlns="" id="{E5F3D8A5-0980-B721-68CC-92E072939CD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CF4B6891-585F-8CD9-D894-FA5389A95D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CA563F60-5B43-F9F5-D6B5-1B534454DAEC}"/>
              </a:ext>
            </a:extLst>
          </p:cNvPr>
          <p:cNvSpPr>
            <a:spLocks noGrp="1" noChangeArrowheads="1"/>
          </p:cNvSpPr>
          <p:nvPr>
            <p:ph type="sldNum" sz="quarter" idx="12"/>
          </p:nvPr>
        </p:nvSpPr>
        <p:spPr>
          <a:ln/>
        </p:spPr>
        <p:txBody>
          <a:bodyPr/>
          <a:lstStyle>
            <a:lvl1pPr>
              <a:defRPr/>
            </a:lvl1pPr>
          </a:lstStyle>
          <a:p>
            <a:fld id="{C7448877-A922-422A-AC12-BF71B3D7EC46}" type="slidenum">
              <a:rPr lang="en-US" altLang="en-US"/>
              <a:pPr/>
              <a:t>‹#›</a:t>
            </a:fld>
            <a:endParaRPr lang="en-US" altLang="en-US"/>
          </a:p>
        </p:txBody>
      </p:sp>
    </p:spTree>
    <p:extLst>
      <p:ext uri="{BB962C8B-B14F-4D97-AF65-F5344CB8AC3E}">
        <p14:creationId xmlns:p14="http://schemas.microsoft.com/office/powerpoint/2010/main" val="232246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DE7BF4FF-2931-2643-0279-25CB2F85A77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F76E318B-EFDC-1F08-C83A-4AC4F485B5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7135DE20-0C44-5DB2-5E8A-1C1098940BDA}"/>
              </a:ext>
            </a:extLst>
          </p:cNvPr>
          <p:cNvSpPr>
            <a:spLocks noGrp="1" noChangeArrowheads="1"/>
          </p:cNvSpPr>
          <p:nvPr>
            <p:ph type="sldNum" sz="quarter" idx="12"/>
          </p:nvPr>
        </p:nvSpPr>
        <p:spPr>
          <a:ln/>
        </p:spPr>
        <p:txBody>
          <a:bodyPr/>
          <a:lstStyle>
            <a:lvl1pPr>
              <a:defRPr/>
            </a:lvl1pPr>
          </a:lstStyle>
          <a:p>
            <a:fld id="{55EF2C22-CC53-4812-BF5F-127E8EB6673B}" type="slidenum">
              <a:rPr lang="en-US" altLang="en-US"/>
              <a:pPr/>
              <a:t>‹#›</a:t>
            </a:fld>
            <a:endParaRPr lang="en-US" altLang="en-US"/>
          </a:p>
        </p:txBody>
      </p:sp>
    </p:spTree>
    <p:extLst>
      <p:ext uri="{BB962C8B-B14F-4D97-AF65-F5344CB8AC3E}">
        <p14:creationId xmlns:p14="http://schemas.microsoft.com/office/powerpoint/2010/main" val="327877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xmlns="" id="{098C3A38-D2D4-3976-EAB7-35FBFC7D133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4B18FDDA-3E89-0321-1632-EFD540A274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37E396F6-313A-754D-ADA8-E54078820A39}"/>
              </a:ext>
            </a:extLst>
          </p:cNvPr>
          <p:cNvSpPr>
            <a:spLocks noGrp="1" noChangeArrowheads="1"/>
          </p:cNvSpPr>
          <p:nvPr>
            <p:ph type="sldNum" sz="quarter" idx="12"/>
          </p:nvPr>
        </p:nvSpPr>
        <p:spPr>
          <a:ln/>
        </p:spPr>
        <p:txBody>
          <a:bodyPr/>
          <a:lstStyle>
            <a:lvl1pPr>
              <a:defRPr/>
            </a:lvl1pPr>
          </a:lstStyle>
          <a:p>
            <a:fld id="{42D14B09-9661-4555-ADA7-352F42D4DAC9}" type="slidenum">
              <a:rPr lang="en-US" altLang="en-US"/>
              <a:pPr/>
              <a:t>‹#›</a:t>
            </a:fld>
            <a:endParaRPr lang="en-US" altLang="en-US"/>
          </a:p>
        </p:txBody>
      </p:sp>
    </p:spTree>
    <p:extLst>
      <p:ext uri="{BB962C8B-B14F-4D97-AF65-F5344CB8AC3E}">
        <p14:creationId xmlns:p14="http://schemas.microsoft.com/office/powerpoint/2010/main" val="148261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xmlns="" id="{0A03D730-B111-710E-B2AF-15D63DD1F72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8AA63171-F63D-70A4-5546-08DD0C2DBB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8CF2E077-7999-046A-9D3B-C4ADEFD20F20}"/>
              </a:ext>
            </a:extLst>
          </p:cNvPr>
          <p:cNvSpPr>
            <a:spLocks noGrp="1" noChangeArrowheads="1"/>
          </p:cNvSpPr>
          <p:nvPr>
            <p:ph type="sldNum" sz="quarter" idx="12"/>
          </p:nvPr>
        </p:nvSpPr>
        <p:spPr>
          <a:ln/>
        </p:spPr>
        <p:txBody>
          <a:bodyPr/>
          <a:lstStyle>
            <a:lvl1pPr>
              <a:defRPr/>
            </a:lvl1pPr>
          </a:lstStyle>
          <a:p>
            <a:fld id="{68565E7A-01E2-41A2-B790-CED91D81E93C}" type="slidenum">
              <a:rPr lang="en-US" altLang="en-US"/>
              <a:pPr/>
              <a:t>‹#›</a:t>
            </a:fld>
            <a:endParaRPr lang="en-US" altLang="en-US"/>
          </a:p>
        </p:txBody>
      </p:sp>
    </p:spTree>
    <p:extLst>
      <p:ext uri="{BB962C8B-B14F-4D97-AF65-F5344CB8AC3E}">
        <p14:creationId xmlns:p14="http://schemas.microsoft.com/office/powerpoint/2010/main" val="17496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37829A68-C9A8-816F-FC13-A06936026311}"/>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9163B894-BE3A-9259-9B54-73DA9839235E}"/>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DDCF69B1-48E9-2702-8B1A-CF50BA0733D1}"/>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xmlns="" id="{DE90F907-219F-2439-DC1F-21428B26AEC4}"/>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xmlns="" id="{C349E017-3372-F7E4-AE4C-149DDE8EFD6F}"/>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a:defRPr sz="5400"/>
            </a:lvl1pPr>
          </a:lstStyle>
          <a:p>
            <a:fld id="{8CCB9B9F-32B5-46C8-971D-874A17D5230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xmlns="" id="{67E39C6B-8674-CE29-9DA0-9A75FE66BC54}"/>
              </a:ext>
            </a:extLst>
          </p:cNvPr>
          <p:cNvSpPr>
            <a:spLocks noGrp="1" noChangeArrowheads="1"/>
          </p:cNvSpPr>
          <p:nvPr>
            <p:ph type="title"/>
          </p:nvPr>
        </p:nvSpPr>
        <p:spPr>
          <a:xfrm>
            <a:off x="1950243" y="278973"/>
            <a:ext cx="22906038" cy="2667000"/>
          </a:xfrm>
        </p:spPr>
        <p:txBody>
          <a:bodyPr/>
          <a:lstStyle/>
          <a:p>
            <a:pPr eaLnBrk="1" hangingPunct="1"/>
            <a:r>
              <a:rPr lang="en-US" altLang="en-US" sz="8000" b="1" dirty="0">
                <a:solidFill>
                  <a:schemeClr val="tx1"/>
                </a:solidFill>
              </a:rPr>
              <a:t>Line Following Car </a:t>
            </a:r>
            <a:endParaRPr lang="en-US" altLang="en-US" sz="4800" b="1" dirty="0">
              <a:solidFill>
                <a:schemeClr val="tx1"/>
              </a:solidFill>
            </a:endParaRPr>
          </a:p>
        </p:txBody>
      </p:sp>
      <p:sp>
        <p:nvSpPr>
          <p:cNvPr id="2052" name="Text Box 7">
            <a:extLst>
              <a:ext uri="{FF2B5EF4-FFF2-40B4-BE49-F238E27FC236}">
                <a16:creationId xmlns:a16="http://schemas.microsoft.com/office/drawing/2014/main" xmlns="" id="{13DAFC1D-12C1-4D01-DEE6-EFD8A1F4FD44}"/>
              </a:ext>
            </a:extLst>
          </p:cNvPr>
          <p:cNvSpPr txBox="1">
            <a:spLocks noChangeArrowheads="1"/>
          </p:cNvSpPr>
          <p:nvPr/>
        </p:nvSpPr>
        <p:spPr bwMode="auto">
          <a:xfrm>
            <a:off x="13781088" y="6997700"/>
            <a:ext cx="10512425" cy="677783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smtClean="0"/>
              <a:t>Introduction</a:t>
            </a:r>
          </a:p>
          <a:p>
            <a:pPr algn="just" eaLnBrk="1" hangingPunct="1">
              <a:spcBef>
                <a:spcPct val="50000"/>
              </a:spcBef>
              <a:defRPr/>
            </a:pPr>
            <a:r>
              <a:rPr lang="en-US" sz="2400" b="1" dirty="0"/>
              <a:t>This project involves creating a line-following car using the PIC16F877A microcontroller. The car is designed to autonomously follow a black line on the surface using two line following sensors. When both sensors detect the black line, the car reduces its speed for precise navigation. Additionally, the car can be remotely stopped via Bluetooth upon receiving the "S" </a:t>
            </a:r>
            <a:r>
              <a:rPr lang="en-US" sz="2400" b="1" dirty="0" err="1" smtClean="0"/>
              <a:t>command.This</a:t>
            </a:r>
            <a:r>
              <a:rPr lang="en-US" sz="2400" b="1" dirty="0" smtClean="0"/>
              <a:t> embedded systems </a:t>
            </a:r>
            <a:r>
              <a:rPr lang="en-US" sz="2400" b="1" dirty="0"/>
              <a:t>project demonstrates </a:t>
            </a:r>
            <a:r>
              <a:rPr lang="en-US" sz="2400" b="1" dirty="0" smtClean="0"/>
              <a:t>the capabilities </a:t>
            </a:r>
            <a:r>
              <a:rPr lang="en-US" sz="2400" b="1" dirty="0"/>
              <a:t>of the PIC16F877A microcontroller in developing an intelligent and responsive line-following car.</a:t>
            </a:r>
          </a:p>
          <a:p>
            <a:pPr algn="just" eaLnBrk="1" hangingPunct="1">
              <a:spcBef>
                <a:spcPct val="50000"/>
              </a:spcBef>
              <a:defRPr/>
            </a:pPr>
            <a:endParaRPr lang="en-US" sz="2600" b="1" dirty="0"/>
          </a:p>
          <a:p>
            <a:pPr algn="just" eaLnBrk="1" hangingPunct="1">
              <a:spcBef>
                <a:spcPct val="50000"/>
              </a:spcBef>
              <a:defRPr/>
            </a:pPr>
            <a:endParaRPr lang="en-US" sz="2400" b="1" dirty="0"/>
          </a:p>
        </p:txBody>
      </p:sp>
      <p:sp>
        <p:nvSpPr>
          <p:cNvPr id="2053" name="Text Box 8">
            <a:extLst>
              <a:ext uri="{FF2B5EF4-FFF2-40B4-BE49-F238E27FC236}">
                <a16:creationId xmlns:a16="http://schemas.microsoft.com/office/drawing/2014/main" xmlns="" id="{A96CD870-DC98-2AFB-DABE-A6FBC736291B}"/>
              </a:ext>
            </a:extLst>
          </p:cNvPr>
          <p:cNvSpPr txBox="1">
            <a:spLocks noChangeArrowheads="1"/>
          </p:cNvSpPr>
          <p:nvPr/>
        </p:nvSpPr>
        <p:spPr bwMode="auto">
          <a:xfrm>
            <a:off x="396839" y="6997701"/>
            <a:ext cx="12404761" cy="24949149"/>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p>
          <a:p>
            <a:pPr algn="just" eaLnBrk="1" hangingPunct="1">
              <a:spcBef>
                <a:spcPct val="50000"/>
              </a:spcBef>
              <a:defRPr/>
            </a:pPr>
            <a:r>
              <a:rPr lang="en-US" sz="1800" dirty="0">
                <a:solidFill>
                  <a:srgbClr val="FF8000"/>
                </a:solidFill>
              </a:rPr>
              <a:t>	</a:t>
            </a:r>
            <a:r>
              <a:rPr lang="en-US" sz="2800" b="1" dirty="0"/>
              <a:t>Our project was designed by pic16f877a  that control a car which consist  of two line following sensors , H-bridge , DC motors and hc-06 Bluetooth module  </a:t>
            </a:r>
            <a:endParaRPr lang="en-US" sz="2800" b="1" dirty="0" smtClean="0"/>
          </a:p>
          <a:p>
            <a:pPr algn="just" eaLnBrk="1" hangingPunct="1">
              <a:spcBef>
                <a:spcPct val="50000"/>
              </a:spcBef>
              <a:defRPr/>
            </a:pPr>
            <a:endParaRPr lang="en-US" sz="2800" b="1" dirty="0"/>
          </a:p>
          <a:p>
            <a:pPr algn="just" eaLnBrk="1" hangingPunct="1">
              <a:spcBef>
                <a:spcPct val="50000"/>
              </a:spcBef>
              <a:defRPr/>
            </a:pPr>
            <a:endParaRPr lang="en-US" sz="2800" b="1" dirty="0" smtClean="0"/>
          </a:p>
          <a:p>
            <a:pPr algn="just" eaLnBrk="1" hangingPunct="1">
              <a:spcBef>
                <a:spcPct val="50000"/>
              </a:spcBef>
              <a:defRPr/>
            </a:pPr>
            <a:endParaRPr lang="en-US" sz="2800" b="1" dirty="0" smtClean="0"/>
          </a:p>
          <a:p>
            <a:pPr algn="just" eaLnBrk="1" hangingPunct="1">
              <a:spcBef>
                <a:spcPct val="50000"/>
              </a:spcBef>
              <a:defRPr/>
            </a:pPr>
            <a:endParaRPr lang="en-US" sz="2800" b="1" dirty="0">
              <a:latin typeface="Times New Roman" panose="02020603050405020304" pitchFamily="18" charset="0"/>
            </a:endParaRPr>
          </a:p>
          <a:p>
            <a:pPr algn="just" eaLnBrk="1" hangingPunct="1">
              <a:spcBef>
                <a:spcPct val="50000"/>
              </a:spcBef>
              <a:defRPr/>
            </a:pPr>
            <a:r>
              <a:rPr lang="en-US" sz="2400" dirty="0" smtClean="0"/>
              <a:t> </a:t>
            </a: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r>
              <a:rPr lang="en-US" sz="2400" dirty="0">
                <a:latin typeface="Times New Roman" panose="02020603050405020304" pitchFamily="18" charset="0"/>
              </a:rPr>
              <a:t> </a:t>
            </a: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p:txBody>
      </p:sp>
      <p:sp>
        <p:nvSpPr>
          <p:cNvPr id="2054" name="Text Box 9">
            <a:extLst>
              <a:ext uri="{FF2B5EF4-FFF2-40B4-BE49-F238E27FC236}">
                <a16:creationId xmlns:a16="http://schemas.microsoft.com/office/drawing/2014/main" xmlns="" id="{630636E1-92E2-8709-3C2F-91B436298EFF}"/>
              </a:ext>
            </a:extLst>
          </p:cNvPr>
          <p:cNvSpPr txBox="1">
            <a:spLocks noChangeArrowheads="1"/>
          </p:cNvSpPr>
          <p:nvPr/>
        </p:nvSpPr>
        <p:spPr bwMode="auto">
          <a:xfrm>
            <a:off x="13781088" y="14483043"/>
            <a:ext cx="10512425" cy="17485151"/>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eaLnBrk="1" hangingPunct="1">
              <a:spcBef>
                <a:spcPct val="10000"/>
              </a:spcBef>
              <a:defRPr/>
            </a:pPr>
            <a:r>
              <a:rPr lang="en-US" sz="2400" b="1" dirty="0"/>
              <a:t>The project aimed to design and implement a line-following car using a PIC16F877A microcontroller and a Four-wheeled differential drive system. The car was equipped with line following sensors to detect a black line on the surface and perform corresponding movements based on the sensor readings</a:t>
            </a:r>
            <a:r>
              <a:rPr lang="en-US" sz="2400" b="1" dirty="0" smtClean="0"/>
              <a:t>.</a:t>
            </a:r>
          </a:p>
          <a:p>
            <a:pPr algn="just" eaLnBrk="1" hangingPunct="1">
              <a:spcBef>
                <a:spcPct val="10000"/>
              </a:spcBef>
              <a:defRPr/>
            </a:pPr>
            <a:endParaRPr lang="en-US" sz="2400" b="1" dirty="0"/>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r>
              <a:rPr lang="en-US" sz="1400" b="1" dirty="0" smtClean="0">
                <a:latin typeface="Times New Roman" panose="02020603050405020304" pitchFamily="18" charset="0"/>
              </a:rPr>
              <a:t>               </a:t>
            </a:r>
            <a:endParaRPr lang="en-US" sz="1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eaLnBrk="1" hangingPunct="1">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p:txBody>
      </p:sp>
      <p:sp>
        <p:nvSpPr>
          <p:cNvPr id="2055" name="Text Box 10">
            <a:extLst>
              <a:ext uri="{FF2B5EF4-FFF2-40B4-BE49-F238E27FC236}">
                <a16:creationId xmlns:a16="http://schemas.microsoft.com/office/drawing/2014/main" xmlns="" id="{0F806F63-7085-0CCE-D49F-1DF4E4DBFBEE}"/>
              </a:ext>
            </a:extLst>
          </p:cNvPr>
          <p:cNvSpPr txBox="1">
            <a:spLocks noChangeArrowheads="1"/>
          </p:cNvSpPr>
          <p:nvPr/>
        </p:nvSpPr>
        <p:spPr bwMode="auto">
          <a:xfrm>
            <a:off x="965200" y="32489775"/>
            <a:ext cx="22901275" cy="3800475"/>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t>Conclusion</a:t>
            </a:r>
          </a:p>
          <a:p>
            <a:pPr eaLnBrk="1" hangingPunct="1">
              <a:spcBef>
                <a:spcPct val="10000"/>
              </a:spcBef>
              <a:defRPr/>
            </a:pPr>
            <a:r>
              <a:rPr lang="en-US" sz="2800" dirty="0">
                <a:latin typeface="Times New Roman" panose="02020603050405020304" pitchFamily="18" charset="0"/>
              </a:rPr>
              <a:t>	</a:t>
            </a:r>
            <a:r>
              <a:rPr lang="en-US" sz="2800" b="1" dirty="0"/>
              <a:t>In conclusion, the line-following car project successfully implemented a PIC16F877A microcontroller and a Four-wheeled differential drive system to track and follow a black line. The car demonstrated accurate movements, precise turns, and maintained a consistent speed. Future improvements could focus on enhancing line detection for faint lines and exploring additional functionalities such as obstacle detection and wireless control. Overall, this project lays the groundwork for further advancements in autonomous vehicle technologies.</a:t>
            </a:r>
          </a:p>
          <a:p>
            <a:pPr eaLnBrk="1" hangingPunct="1">
              <a:spcBef>
                <a:spcPct val="10000"/>
              </a:spcBef>
              <a:defRPr/>
            </a:pPr>
            <a:endParaRPr lang="en-US" sz="2800" dirty="0">
              <a:latin typeface="Times New Roman" panose="02020603050405020304" pitchFamily="18" charset="0"/>
            </a:endParaRPr>
          </a:p>
        </p:txBody>
      </p:sp>
      <p:sp>
        <p:nvSpPr>
          <p:cNvPr id="3082" name="Rectangle 19">
            <a:extLst>
              <a:ext uri="{FF2B5EF4-FFF2-40B4-BE49-F238E27FC236}">
                <a16:creationId xmlns:a16="http://schemas.microsoft.com/office/drawing/2014/main" xmlns="" id="{BE18F299-66EB-5CE1-D49C-66169C6EA89D}"/>
              </a:ext>
            </a:extLst>
          </p:cNvPr>
          <p:cNvSpPr>
            <a:spLocks noChangeArrowheads="1"/>
          </p:cNvSpPr>
          <p:nvPr/>
        </p:nvSpPr>
        <p:spPr bwMode="auto">
          <a:xfrm>
            <a:off x="3119438" y="4230688"/>
            <a:ext cx="2075656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eaLnBrk="0" hangingPunct="0">
              <a:defRPr sz="7000">
                <a:solidFill>
                  <a:schemeClr val="tx1"/>
                </a:solidFill>
                <a:latin typeface="Arial" panose="020B0604020202020204" pitchFamily="34" charset="0"/>
              </a:defRPr>
            </a:lvl1pPr>
            <a:lvl2pPr defTabSz="3552825" eaLnBrk="0" hangingPunct="0">
              <a:defRPr sz="7000">
                <a:solidFill>
                  <a:schemeClr val="tx1"/>
                </a:solidFill>
                <a:latin typeface="Arial" panose="020B0604020202020204" pitchFamily="34" charset="0"/>
              </a:defRPr>
            </a:lvl2pPr>
            <a:lvl3pPr defTabSz="3552825" eaLnBrk="0" hangingPunct="0">
              <a:defRPr sz="7000">
                <a:solidFill>
                  <a:schemeClr val="tx1"/>
                </a:solidFill>
                <a:latin typeface="Arial" panose="020B0604020202020204" pitchFamily="34" charset="0"/>
              </a:defRPr>
            </a:lvl3pPr>
            <a:lvl4pPr defTabSz="3552825" eaLnBrk="0" hangingPunct="0">
              <a:defRPr sz="7000">
                <a:solidFill>
                  <a:schemeClr val="tx1"/>
                </a:solidFill>
                <a:latin typeface="Arial" panose="020B0604020202020204" pitchFamily="34" charset="0"/>
              </a:defRPr>
            </a:lvl4pPr>
            <a:lvl5pPr defTabSz="3552825" eaLnBrk="0" hangingPunct="0">
              <a:defRPr sz="7000">
                <a:solidFill>
                  <a:schemeClr val="tx1"/>
                </a:solidFill>
                <a:latin typeface="Arial" panose="020B0604020202020204" pitchFamily="34" charset="0"/>
              </a:defRPr>
            </a:lvl5pPr>
            <a:lvl6pPr defTabSz="3552825" eaLnBrk="0" fontAlgn="base" hangingPunct="0">
              <a:spcBef>
                <a:spcPct val="0"/>
              </a:spcBef>
              <a:spcAft>
                <a:spcPct val="0"/>
              </a:spcAft>
              <a:defRPr sz="7000">
                <a:solidFill>
                  <a:schemeClr val="tx1"/>
                </a:solidFill>
                <a:latin typeface="Arial" panose="020B0604020202020204" pitchFamily="34" charset="0"/>
              </a:defRPr>
            </a:lvl6pPr>
            <a:lvl7pPr defTabSz="3552825" eaLnBrk="0" fontAlgn="base" hangingPunct="0">
              <a:spcBef>
                <a:spcPct val="0"/>
              </a:spcBef>
              <a:spcAft>
                <a:spcPct val="0"/>
              </a:spcAft>
              <a:defRPr sz="7000">
                <a:solidFill>
                  <a:schemeClr val="tx1"/>
                </a:solidFill>
                <a:latin typeface="Arial" panose="020B0604020202020204" pitchFamily="34" charset="0"/>
              </a:defRPr>
            </a:lvl7pPr>
            <a:lvl8pPr defTabSz="3552825" eaLnBrk="0" fontAlgn="base" hangingPunct="0">
              <a:spcBef>
                <a:spcPct val="0"/>
              </a:spcBef>
              <a:spcAft>
                <a:spcPct val="0"/>
              </a:spcAft>
              <a:defRPr sz="7000">
                <a:solidFill>
                  <a:schemeClr val="tx1"/>
                </a:solidFill>
                <a:latin typeface="Arial" panose="020B0604020202020204" pitchFamily="34" charset="0"/>
              </a:defRPr>
            </a:lvl8pPr>
            <a:lvl9pPr defTabSz="3552825" eaLnBrk="0" fontAlgn="base" hangingPunct="0">
              <a:spcBef>
                <a:spcPct val="0"/>
              </a:spcBef>
              <a:spcAft>
                <a:spcPct val="0"/>
              </a:spcAft>
              <a:defRPr sz="7000">
                <a:solidFill>
                  <a:schemeClr val="tx1"/>
                </a:solidFill>
                <a:latin typeface="Arial" panose="020B0604020202020204" pitchFamily="34" charset="0"/>
              </a:defRPr>
            </a:lvl9pPr>
          </a:lstStyle>
          <a:p>
            <a:pPr algn="ctr" eaLnBrk="1" hangingPunct="1"/>
            <a:r>
              <a:rPr lang="en-US" altLang="en-US" sz="4000" b="1" dirty="0" err="1" smtClean="0"/>
              <a:t>F.alkhatib</a:t>
            </a:r>
            <a:r>
              <a:rPr lang="en-US" altLang="en-US" sz="4000" b="1" dirty="0" smtClean="0"/>
              <a:t>, </a:t>
            </a:r>
            <a:r>
              <a:rPr lang="en-US" altLang="en-US" sz="4000" b="1" dirty="0"/>
              <a:t>L</a:t>
            </a:r>
            <a:r>
              <a:rPr lang="en-US" altLang="en-US" sz="4000" b="1" dirty="0" smtClean="0"/>
              <a:t>. </a:t>
            </a:r>
            <a:r>
              <a:rPr lang="en-US" altLang="en-US" sz="4000" b="1" dirty="0" err="1" smtClean="0"/>
              <a:t>Abdeen</a:t>
            </a:r>
            <a:r>
              <a:rPr lang="en-US" altLang="en-US" sz="4000" b="1" dirty="0" smtClean="0"/>
              <a:t>, </a:t>
            </a:r>
            <a:r>
              <a:rPr lang="en-US" altLang="en-US" sz="4000" b="1" dirty="0"/>
              <a:t>N</a:t>
            </a:r>
            <a:r>
              <a:rPr lang="en-US" altLang="en-US" sz="4000" b="1" dirty="0" smtClean="0"/>
              <a:t>. </a:t>
            </a:r>
            <a:r>
              <a:rPr lang="en-US" altLang="en-US" sz="4000" b="1" dirty="0" err="1" smtClean="0"/>
              <a:t>Abushakara</a:t>
            </a:r>
            <a:endParaRPr lang="en-US" altLang="en-US" sz="4000" b="1" dirty="0"/>
          </a:p>
          <a:p>
            <a:pPr algn="ctr" eaLnBrk="1" hangingPunct="1"/>
            <a:r>
              <a:rPr lang="en-US" altLang="en-US" sz="4000" b="1" dirty="0"/>
              <a:t>Supervisor: Dr. Belal </a:t>
            </a:r>
            <a:r>
              <a:rPr lang="en-US" altLang="en-US" sz="4000" b="1" dirty="0" err="1"/>
              <a:t>Sababha</a:t>
            </a:r>
            <a:r>
              <a:rPr lang="en-US" altLang="en-US" sz="4000" b="1" dirty="0"/>
              <a:t/>
            </a:r>
            <a:br>
              <a:rPr lang="en-US" altLang="en-US" sz="4000" b="1" dirty="0"/>
            </a:br>
            <a:r>
              <a:rPr lang="en-US" altLang="en-US" sz="4000" b="1" dirty="0"/>
              <a:t>Embedded Systems Final Design Project, Fall </a:t>
            </a:r>
            <a:r>
              <a:rPr lang="en-US" altLang="en-US" sz="4000" b="1" dirty="0" smtClean="0"/>
              <a:t>2023 </a:t>
            </a:r>
            <a:r>
              <a:rPr lang="en-US" altLang="en-US" sz="4000" b="1" dirty="0"/>
              <a:t/>
            </a:r>
            <a:br>
              <a:rPr lang="en-US" altLang="en-US" sz="4000" b="1" dirty="0"/>
            </a:br>
            <a:r>
              <a:rPr lang="en-US" altLang="en-US" sz="4000" b="1" dirty="0"/>
              <a:t>King Abdullah II School of Engineering</a:t>
            </a:r>
          </a:p>
          <a:p>
            <a:pPr algn="ctr" eaLnBrk="1" hangingPunct="1"/>
            <a:r>
              <a:rPr lang="en-US" altLang="en-US" sz="4000" b="1" dirty="0"/>
              <a:t>Princess </a:t>
            </a:r>
            <a:r>
              <a:rPr lang="en-US" altLang="en-US" sz="4000" b="1" dirty="0" err="1"/>
              <a:t>Sumaya</a:t>
            </a:r>
            <a:r>
              <a:rPr lang="en-US" altLang="en-US" sz="4000" b="1" dirty="0"/>
              <a:t> University for Technology</a:t>
            </a:r>
            <a:br>
              <a:rPr lang="en-US" altLang="en-US" sz="4000" b="1" dirty="0"/>
            </a:br>
            <a:endParaRPr lang="en-US" altLang="en-US" sz="4000" b="1" dirty="0"/>
          </a:p>
        </p:txBody>
      </p:sp>
      <p:sp>
        <p:nvSpPr>
          <p:cNvPr id="3083" name="Text Box 21">
            <a:extLst>
              <a:ext uri="{FF2B5EF4-FFF2-40B4-BE49-F238E27FC236}">
                <a16:creationId xmlns:a16="http://schemas.microsoft.com/office/drawing/2014/main" xmlns="" id="{2F72A572-0527-C373-E4D9-DE8E52B19485}"/>
              </a:ext>
            </a:extLst>
          </p:cNvPr>
          <p:cNvSpPr txBox="1">
            <a:spLocks noChangeArrowheads="1"/>
          </p:cNvSpPr>
          <p:nvPr/>
        </p:nvSpPr>
        <p:spPr bwMode="auto">
          <a:xfrm>
            <a:off x="5905500" y="1029176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p>
            <a:endParaRPr lang="en-US" altLang="en-US" sz="2000">
              <a:latin typeface="Helvetica" panose="020B0604020202020204" pitchFamily="34" charset="0"/>
            </a:endParaRPr>
          </a:p>
        </p:txBody>
      </p:sp>
      <p:pic>
        <p:nvPicPr>
          <p:cNvPr id="3096" name="Picture 1">
            <a:extLst>
              <a:ext uri="{FF2B5EF4-FFF2-40B4-BE49-F238E27FC236}">
                <a16:creationId xmlns:a16="http://schemas.microsoft.com/office/drawing/2014/main" xmlns="" id="{16160AA6-995B-FA71-378D-D8A4F3FE2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8" y="2201863"/>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6">
            <a:extLst>
              <a:ext uri="{FF2B5EF4-FFF2-40B4-BE49-F238E27FC236}">
                <a16:creationId xmlns:a16="http://schemas.microsoft.com/office/drawing/2014/main" xmlns="" id="{78620436-44E3-CB8B-C41F-FC803EE78F52}"/>
              </a:ext>
            </a:extLst>
          </p:cNvPr>
          <p:cNvSpPr>
            <a:spLocks noChangeAspect="1" noChangeArrowheads="1"/>
          </p:cNvSpPr>
          <p:nvPr/>
        </p:nvSpPr>
        <p:spPr bwMode="auto">
          <a:xfrm>
            <a:off x="5380671" y="22224205"/>
            <a:ext cx="2310607" cy="23106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xmlns="" id="{A2AFE52A-D76F-BB62-EAF5-AD7BBAA929E9}"/>
              </a:ext>
            </a:extLst>
          </p:cNvPr>
          <p:cNvSpPr txBox="1"/>
          <p:nvPr/>
        </p:nvSpPr>
        <p:spPr>
          <a:xfrm>
            <a:off x="4219130" y="30774630"/>
            <a:ext cx="6944295" cy="461665"/>
          </a:xfrm>
          <a:prstGeom prst="rect">
            <a:avLst/>
          </a:prstGeom>
          <a:noFill/>
        </p:spPr>
        <p:txBody>
          <a:bodyPr wrap="square" rtlCol="0">
            <a:spAutoFit/>
          </a:bodyPr>
          <a:lstStyle/>
          <a:p>
            <a:r>
              <a:rPr lang="en-US" sz="2400" b="1" dirty="0"/>
              <a:t>Figure </a:t>
            </a:r>
            <a:r>
              <a:rPr lang="en-US" sz="2400" b="1" dirty="0" smtClean="0"/>
              <a:t>2: </a:t>
            </a:r>
            <a:r>
              <a:rPr lang="en-US" sz="2400" b="1" dirty="0"/>
              <a:t>Software Design </a:t>
            </a:r>
          </a:p>
        </p:txBody>
      </p:sp>
      <p:sp>
        <p:nvSpPr>
          <p:cNvPr id="19" name="TextBox 18">
            <a:extLst>
              <a:ext uri="{FF2B5EF4-FFF2-40B4-BE49-F238E27FC236}">
                <a16:creationId xmlns:a16="http://schemas.microsoft.com/office/drawing/2014/main" xmlns="" id="{3CDAE413-DD95-DE6D-5EB7-FC70F2B388FE}"/>
              </a:ext>
            </a:extLst>
          </p:cNvPr>
          <p:cNvSpPr txBox="1"/>
          <p:nvPr/>
        </p:nvSpPr>
        <p:spPr>
          <a:xfrm>
            <a:off x="16046450" y="24119313"/>
            <a:ext cx="5270500" cy="461665"/>
          </a:xfrm>
          <a:prstGeom prst="rect">
            <a:avLst/>
          </a:prstGeom>
          <a:noFill/>
        </p:spPr>
        <p:txBody>
          <a:bodyPr wrap="square" rtlCol="0">
            <a:spAutoFit/>
          </a:bodyPr>
          <a:lstStyle/>
          <a:p>
            <a:r>
              <a:rPr lang="en-US" sz="2400" b="1" dirty="0"/>
              <a:t>Figure </a:t>
            </a:r>
            <a:r>
              <a:rPr lang="en-US" sz="2400" b="1" dirty="0" smtClean="0"/>
              <a:t>3.  </a:t>
            </a:r>
            <a:r>
              <a:rPr lang="en-US" sz="2400" b="1" dirty="0" smtClean="0"/>
              <a:t>Final mechanical Design</a:t>
            </a:r>
            <a:r>
              <a:rPr lang="en-US" sz="2400" b="1" dirty="0" smtClean="0"/>
              <a:t> </a:t>
            </a:r>
            <a:endParaRPr lang="en-US" sz="2400" b="1" dirty="0"/>
          </a:p>
        </p:txBody>
      </p:sp>
      <p:sp>
        <p:nvSpPr>
          <p:cNvPr id="22" name="AutoShape 2">
            <a:extLst>
              <a:ext uri="{FF2B5EF4-FFF2-40B4-BE49-F238E27FC236}">
                <a16:creationId xmlns:a16="http://schemas.microsoft.com/office/drawing/2014/main" xmlns="" id="{FA387130-10AC-628A-0834-733A075A4F9A}"/>
              </a:ext>
            </a:extLst>
          </p:cNvPr>
          <p:cNvSpPr>
            <a:spLocks noChangeAspect="1" noChangeArrowheads="1"/>
          </p:cNvSpPr>
          <p:nvPr/>
        </p:nvSpPr>
        <p:spPr bwMode="auto">
          <a:xfrm>
            <a:off x="12649200" y="1813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صورة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52" y="18480881"/>
            <a:ext cx="11450637" cy="12107862"/>
          </a:xfrm>
          <a:prstGeom prst="rect">
            <a:avLst/>
          </a:prstGeom>
        </p:spPr>
      </p:pic>
      <p:pic>
        <p:nvPicPr>
          <p:cNvPr id="10" name="صورة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44" y="10253662"/>
            <a:ext cx="11868150" cy="7043737"/>
          </a:xfrm>
          <a:prstGeom prst="rect">
            <a:avLst/>
          </a:prstGeom>
        </p:spPr>
      </p:pic>
      <p:sp>
        <p:nvSpPr>
          <p:cNvPr id="13" name="مربع نص 12"/>
          <p:cNvSpPr txBox="1"/>
          <p:nvPr/>
        </p:nvSpPr>
        <p:spPr>
          <a:xfrm>
            <a:off x="3821032" y="17764780"/>
            <a:ext cx="5862478" cy="523220"/>
          </a:xfrm>
          <a:prstGeom prst="rect">
            <a:avLst/>
          </a:prstGeom>
          <a:noFill/>
        </p:spPr>
        <p:txBody>
          <a:bodyPr wrap="square" rtlCol="1">
            <a:spAutoFit/>
          </a:bodyPr>
          <a:lstStyle/>
          <a:p>
            <a:r>
              <a:rPr lang="en-US" sz="2800" b="1" dirty="0" smtClean="0"/>
              <a:t>Figure 1: Electrical design</a:t>
            </a:r>
            <a:endParaRPr lang="ar-AE" sz="2800" b="1" dirty="0"/>
          </a:p>
        </p:txBody>
      </p:sp>
      <p:pic>
        <p:nvPicPr>
          <p:cNvPr id="15" name="صورة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58950" y="18026390"/>
            <a:ext cx="8829675" cy="5983714"/>
          </a:xfrm>
          <a:prstGeom prst="rect">
            <a:avLst/>
          </a:prstGeom>
        </p:spPr>
      </p:pic>
      <p:pic>
        <p:nvPicPr>
          <p:cNvPr id="16" name="صورة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6165512" y="22896512"/>
            <a:ext cx="5638800" cy="9451975"/>
          </a:xfrm>
          <a:prstGeom prst="rect">
            <a:avLst/>
          </a:prstGeom>
        </p:spPr>
      </p:pic>
      <p:sp>
        <p:nvSpPr>
          <p:cNvPr id="18" name="مربع نص 17"/>
          <p:cNvSpPr txBox="1"/>
          <p:nvPr/>
        </p:nvSpPr>
        <p:spPr>
          <a:xfrm>
            <a:off x="17179925" y="30870252"/>
            <a:ext cx="5772150" cy="461665"/>
          </a:xfrm>
          <a:prstGeom prst="rect">
            <a:avLst/>
          </a:prstGeom>
          <a:noFill/>
        </p:spPr>
        <p:txBody>
          <a:bodyPr wrap="square" rtlCol="1">
            <a:spAutoFit/>
          </a:bodyPr>
          <a:lstStyle/>
          <a:p>
            <a:r>
              <a:rPr lang="en-US" sz="2400" b="1" dirty="0" smtClean="0"/>
              <a:t>Figure 4. Track</a:t>
            </a:r>
            <a:endParaRPr lang="ar-AE" sz="2400" b="1"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TotalTime>
  <Words>175</Words>
  <Application>Microsoft Office PowerPoint</Application>
  <PresentationFormat>مخصص</PresentationFormat>
  <Paragraphs>70</Paragraphs>
  <Slides>1</Slides>
  <Notes>1</Notes>
  <HiddenSlides>0</HiddenSlides>
  <MMClips>0</MMClips>
  <ScaleCrop>false</ScaleCrop>
  <HeadingPairs>
    <vt:vector size="4" baseType="variant">
      <vt:variant>
        <vt:lpstr>نسق</vt:lpstr>
      </vt:variant>
      <vt:variant>
        <vt:i4>1</vt:i4>
      </vt:variant>
      <vt:variant>
        <vt:lpstr>عناوين الشرائح</vt:lpstr>
      </vt:variant>
      <vt:variant>
        <vt:i4>1</vt:i4>
      </vt:variant>
    </vt:vector>
  </HeadingPairs>
  <TitlesOfParts>
    <vt:vector size="2" baseType="lpstr">
      <vt:lpstr>Default Design</vt:lpstr>
      <vt:lpstr>Line Following Car </vt:lpstr>
    </vt:vector>
  </TitlesOfParts>
  <Company>Oakland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TTC</cp:lastModifiedBy>
  <cp:revision>73</cp:revision>
  <dcterms:created xsi:type="dcterms:W3CDTF">2004-09-22T15:05:03Z</dcterms:created>
  <dcterms:modified xsi:type="dcterms:W3CDTF">2023-06-05T19:49:07Z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1033-11.2.0.11440</vt:lpwstr>
  </property>
</Properties>
</file>