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6327"/>
  </p:normalViewPr>
  <p:slideViewPr>
    <p:cSldViewPr snapToGrid="0" snapToObjects="1">
      <p:cViewPr varScale="1">
        <p:scale>
          <a:sx n="160" d="100"/>
          <a:sy n="160" d="100"/>
        </p:scale>
        <p:origin x="5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3/13/21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3/13/21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0004-E2BA-6F43-8E33-5D04388E3C41}"/>
              </a:ext>
            </a:extLst>
          </p:cNvPr>
          <p:cNvSpPr>
            <a:spLocks noGrp="1"/>
          </p:cNvSpPr>
          <p:nvPr>
            <p:ph type="ctrTitle"/>
          </p:nvPr>
        </p:nvSpPr>
        <p:spPr/>
        <p:txBody>
          <a:bodyPr/>
          <a:lstStyle/>
          <a:p>
            <a:r>
              <a:rPr lang="en-US" dirty="0"/>
              <a:t>G2M Case study</a:t>
            </a:r>
          </a:p>
        </p:txBody>
      </p:sp>
      <p:sp>
        <p:nvSpPr>
          <p:cNvPr id="3" name="Subtitle 2">
            <a:extLst>
              <a:ext uri="{FF2B5EF4-FFF2-40B4-BE49-F238E27FC236}">
                <a16:creationId xmlns:a16="http://schemas.microsoft.com/office/drawing/2014/main" id="{5852E6CA-50C9-DE48-B831-2EE21509F64B}"/>
              </a:ext>
            </a:extLst>
          </p:cNvPr>
          <p:cNvSpPr>
            <a:spLocks noGrp="1"/>
          </p:cNvSpPr>
          <p:nvPr>
            <p:ph type="subTitle" idx="1"/>
          </p:nvPr>
        </p:nvSpPr>
        <p:spPr/>
        <p:txBody>
          <a:bodyPr/>
          <a:lstStyle/>
          <a:p>
            <a:r>
              <a:rPr lang="en-US" dirty="0"/>
              <a:t>Data glacier </a:t>
            </a:r>
          </a:p>
          <a:p>
            <a:r>
              <a:rPr lang="en-US" dirty="0"/>
              <a:t>By: Laith Adi </a:t>
            </a:r>
          </a:p>
        </p:txBody>
      </p:sp>
    </p:spTree>
    <p:extLst>
      <p:ext uri="{BB962C8B-B14F-4D97-AF65-F5344CB8AC3E}">
        <p14:creationId xmlns:p14="http://schemas.microsoft.com/office/powerpoint/2010/main" val="4238575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610BE087-1153-D04E-ADCC-8749A6E7E3D4}"/>
              </a:ext>
            </a:extLst>
          </p:cNvPr>
          <p:cNvPicPr>
            <a:picLocks noChangeAspect="1"/>
          </p:cNvPicPr>
          <p:nvPr/>
        </p:nvPicPr>
        <p:blipFill>
          <a:blip r:embed="rId2"/>
          <a:stretch>
            <a:fillRect/>
          </a:stretch>
        </p:blipFill>
        <p:spPr>
          <a:xfrm>
            <a:off x="863599" y="1995055"/>
            <a:ext cx="10580256" cy="4738254"/>
          </a:xfrm>
          <a:prstGeom prst="rect">
            <a:avLst/>
          </a:prstGeom>
        </p:spPr>
      </p:pic>
    </p:spTree>
    <p:extLst>
      <p:ext uri="{BB962C8B-B14F-4D97-AF65-F5344CB8AC3E}">
        <p14:creationId xmlns:p14="http://schemas.microsoft.com/office/powerpoint/2010/main" val="34859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Chart, line chart&#10;&#10;Description automatically generated">
            <a:extLst>
              <a:ext uri="{FF2B5EF4-FFF2-40B4-BE49-F238E27FC236}">
                <a16:creationId xmlns:a16="http://schemas.microsoft.com/office/drawing/2014/main" id="{F87C814F-2855-1F4D-B87A-9D4D22411699}"/>
              </a:ext>
            </a:extLst>
          </p:cNvPr>
          <p:cNvPicPr>
            <a:picLocks noChangeAspect="1"/>
          </p:cNvPicPr>
          <p:nvPr/>
        </p:nvPicPr>
        <p:blipFill>
          <a:blip r:embed="rId2"/>
          <a:stretch>
            <a:fillRect/>
          </a:stretch>
        </p:blipFill>
        <p:spPr>
          <a:xfrm>
            <a:off x="457202" y="410844"/>
            <a:ext cx="5426764" cy="2726949"/>
          </a:xfrm>
          <a:prstGeom prst="rect">
            <a:avLst/>
          </a:prstGeom>
        </p:spPr>
      </p:pic>
      <p:pic>
        <p:nvPicPr>
          <p:cNvPr id="7" name="Picture 6" descr="Chart, line chart&#10;&#10;Description automatically generated">
            <a:extLst>
              <a:ext uri="{FF2B5EF4-FFF2-40B4-BE49-F238E27FC236}">
                <a16:creationId xmlns:a16="http://schemas.microsoft.com/office/drawing/2014/main" id="{ED29B553-293A-514A-B35F-5CD18E1D4B66}"/>
              </a:ext>
            </a:extLst>
          </p:cNvPr>
          <p:cNvPicPr>
            <a:picLocks noChangeAspect="1"/>
          </p:cNvPicPr>
          <p:nvPr/>
        </p:nvPicPr>
        <p:blipFill>
          <a:blip r:embed="rId3"/>
          <a:stretch>
            <a:fillRect/>
          </a:stretch>
        </p:blipFill>
        <p:spPr>
          <a:xfrm>
            <a:off x="457201" y="3647901"/>
            <a:ext cx="5426764" cy="2726949"/>
          </a:xfrm>
          <a:prstGeom prst="rect">
            <a:avLst/>
          </a:prstGeom>
        </p:spPr>
      </p:pic>
      <p:sp>
        <p:nvSpPr>
          <p:cNvPr id="16" name="Rectangle 15">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scatter chart&#10;&#10;Description automatically generated">
            <a:extLst>
              <a:ext uri="{FF2B5EF4-FFF2-40B4-BE49-F238E27FC236}">
                <a16:creationId xmlns:a16="http://schemas.microsoft.com/office/drawing/2014/main" id="{05C640F2-36A5-7940-97A3-60B24135FD52}"/>
              </a:ext>
            </a:extLst>
          </p:cNvPr>
          <p:cNvPicPr>
            <a:picLocks noChangeAspect="1"/>
          </p:cNvPicPr>
          <p:nvPr/>
        </p:nvPicPr>
        <p:blipFill>
          <a:blip r:embed="rId4"/>
          <a:stretch>
            <a:fillRect/>
          </a:stretch>
        </p:blipFill>
        <p:spPr>
          <a:xfrm>
            <a:off x="6308034" y="1986437"/>
            <a:ext cx="5426764" cy="2740515"/>
          </a:xfrm>
          <a:prstGeom prst="rect">
            <a:avLst/>
          </a:prstGeom>
        </p:spPr>
      </p:pic>
      <p:pic>
        <p:nvPicPr>
          <p:cNvPr id="5" name="Graphic 4" descr="Badge 4 outline">
            <a:extLst>
              <a:ext uri="{FF2B5EF4-FFF2-40B4-BE49-F238E27FC236}">
                <a16:creationId xmlns:a16="http://schemas.microsoft.com/office/drawing/2014/main" id="{0086C1E3-CD00-754C-AE9B-2EC0754D78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0"/>
            <a:ext cx="914400" cy="914400"/>
          </a:xfrm>
          <a:prstGeom prst="rect">
            <a:avLst/>
          </a:prstGeom>
        </p:spPr>
      </p:pic>
    </p:spTree>
    <p:extLst>
      <p:ext uri="{BB962C8B-B14F-4D97-AF65-F5344CB8AC3E}">
        <p14:creationId xmlns:p14="http://schemas.microsoft.com/office/powerpoint/2010/main" val="1662342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673A-B243-0646-88F8-3D37594809DB}"/>
              </a:ext>
            </a:extLst>
          </p:cNvPr>
          <p:cNvSpPr>
            <a:spLocks noGrp="1"/>
          </p:cNvSpPr>
          <p:nvPr>
            <p:ph type="title"/>
          </p:nvPr>
        </p:nvSpPr>
        <p:spPr/>
        <p:txBody>
          <a:bodyPr/>
          <a:lstStyle/>
          <a:p>
            <a:r>
              <a:rPr lang="en-US" dirty="0"/>
              <a:t>For the previous slide – inference </a:t>
            </a:r>
          </a:p>
        </p:txBody>
      </p:sp>
      <p:sp>
        <p:nvSpPr>
          <p:cNvPr id="3" name="Content Placeholder 2">
            <a:extLst>
              <a:ext uri="{FF2B5EF4-FFF2-40B4-BE49-F238E27FC236}">
                <a16:creationId xmlns:a16="http://schemas.microsoft.com/office/drawing/2014/main" id="{80BFFBEB-DE5B-F94D-86D3-847061929789}"/>
              </a:ext>
            </a:extLst>
          </p:cNvPr>
          <p:cNvSpPr>
            <a:spLocks noGrp="1"/>
          </p:cNvSpPr>
          <p:nvPr>
            <p:ph idx="1"/>
          </p:nvPr>
        </p:nvSpPr>
        <p:spPr/>
        <p:txBody>
          <a:bodyPr/>
          <a:lstStyle/>
          <a:p>
            <a:pPr marL="0" indent="0">
              <a:buNone/>
            </a:pPr>
            <a:r>
              <a:rPr lang="en-US" dirty="0"/>
              <a:t>The correlation between KM Travelled and Price Charged for the Yellow Cab company is slightly higher than the Pink Cab company at 0.999411. Meaning that the prices do increase slightly faster per KM travelled when comparing it to the Pink Cab company. </a:t>
            </a:r>
          </a:p>
          <a:p>
            <a:pPr marL="0" indent="0">
              <a:buNone/>
            </a:pPr>
            <a:r>
              <a:rPr lang="en-US" dirty="0"/>
              <a:t>Same goes for the profit made. As the KM travelled increase, the profit made increases faster for the Yellow Cab company than the Pink Cab company. </a:t>
            </a:r>
          </a:p>
        </p:txBody>
      </p:sp>
    </p:spTree>
    <p:extLst>
      <p:ext uri="{BB962C8B-B14F-4D97-AF65-F5344CB8AC3E}">
        <p14:creationId xmlns:p14="http://schemas.microsoft.com/office/powerpoint/2010/main" val="1248737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background pattern&#10;&#10;Description automatically generated">
            <a:extLst>
              <a:ext uri="{FF2B5EF4-FFF2-40B4-BE49-F238E27FC236}">
                <a16:creationId xmlns:a16="http://schemas.microsoft.com/office/drawing/2014/main" id="{630CCF1D-D70E-7548-A85B-D0073E12558A}"/>
              </a:ext>
            </a:extLst>
          </p:cNvPr>
          <p:cNvPicPr>
            <a:picLocks noChangeAspect="1"/>
          </p:cNvPicPr>
          <p:nvPr/>
        </p:nvPicPr>
        <p:blipFill>
          <a:blip r:embed="rId2"/>
          <a:stretch>
            <a:fillRect/>
          </a:stretch>
        </p:blipFill>
        <p:spPr>
          <a:xfrm>
            <a:off x="457202" y="376927"/>
            <a:ext cx="5426764" cy="2794783"/>
          </a:xfrm>
          <a:prstGeom prst="rect">
            <a:avLst/>
          </a:prstGeom>
        </p:spPr>
      </p:pic>
      <p:pic>
        <p:nvPicPr>
          <p:cNvPr id="7" name="Picture 6" descr="A picture containing text, screenshot&#10;&#10;Description automatically generated">
            <a:extLst>
              <a:ext uri="{FF2B5EF4-FFF2-40B4-BE49-F238E27FC236}">
                <a16:creationId xmlns:a16="http://schemas.microsoft.com/office/drawing/2014/main" id="{8BCD314D-CD3F-E744-A349-F2750ED28B30}"/>
              </a:ext>
            </a:extLst>
          </p:cNvPr>
          <p:cNvPicPr>
            <a:picLocks noChangeAspect="1"/>
          </p:cNvPicPr>
          <p:nvPr/>
        </p:nvPicPr>
        <p:blipFill>
          <a:blip r:embed="rId3"/>
          <a:stretch>
            <a:fillRect/>
          </a:stretch>
        </p:blipFill>
        <p:spPr>
          <a:xfrm>
            <a:off x="490428" y="3631096"/>
            <a:ext cx="5360310" cy="2760560"/>
          </a:xfrm>
          <a:prstGeom prst="rect">
            <a:avLst/>
          </a:prstGeom>
        </p:spPr>
      </p:pic>
      <p:sp>
        <p:nvSpPr>
          <p:cNvPr id="16" name="Rectangle 15">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chart&#10;&#10;Description automatically generated">
            <a:extLst>
              <a:ext uri="{FF2B5EF4-FFF2-40B4-BE49-F238E27FC236}">
                <a16:creationId xmlns:a16="http://schemas.microsoft.com/office/drawing/2014/main" id="{D1BB321C-B5BF-0344-8E40-D0DFD3DBF7EF}"/>
              </a:ext>
            </a:extLst>
          </p:cNvPr>
          <p:cNvPicPr>
            <a:picLocks noChangeAspect="1"/>
          </p:cNvPicPr>
          <p:nvPr/>
        </p:nvPicPr>
        <p:blipFill>
          <a:blip r:embed="rId4"/>
          <a:stretch>
            <a:fillRect/>
          </a:stretch>
        </p:blipFill>
        <p:spPr>
          <a:xfrm>
            <a:off x="6308034" y="1959303"/>
            <a:ext cx="5426764" cy="2794783"/>
          </a:xfrm>
          <a:prstGeom prst="rect">
            <a:avLst/>
          </a:prstGeom>
        </p:spPr>
      </p:pic>
      <p:pic>
        <p:nvPicPr>
          <p:cNvPr id="5" name="Graphic 4" descr="Badge 5 outline">
            <a:extLst>
              <a:ext uri="{FF2B5EF4-FFF2-40B4-BE49-F238E27FC236}">
                <a16:creationId xmlns:a16="http://schemas.microsoft.com/office/drawing/2014/main" id="{58464739-756A-C54A-B65B-AE96977A2E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0"/>
            <a:ext cx="914400" cy="914400"/>
          </a:xfrm>
          <a:prstGeom prst="rect">
            <a:avLst/>
          </a:prstGeom>
        </p:spPr>
      </p:pic>
      <p:sp>
        <p:nvSpPr>
          <p:cNvPr id="12" name="TextBox 11">
            <a:extLst>
              <a:ext uri="{FF2B5EF4-FFF2-40B4-BE49-F238E27FC236}">
                <a16:creationId xmlns:a16="http://schemas.microsoft.com/office/drawing/2014/main" id="{EE82F237-E66D-3C4F-9E0C-A789D2611560}"/>
              </a:ext>
            </a:extLst>
          </p:cNvPr>
          <p:cNvSpPr txBox="1"/>
          <p:nvPr/>
        </p:nvSpPr>
        <p:spPr>
          <a:xfrm>
            <a:off x="8032908" y="729734"/>
            <a:ext cx="1977016" cy="369332"/>
          </a:xfrm>
          <a:prstGeom prst="rect">
            <a:avLst/>
          </a:prstGeom>
          <a:noFill/>
        </p:spPr>
        <p:txBody>
          <a:bodyPr wrap="none" rtlCol="0">
            <a:spAutoFit/>
          </a:bodyPr>
          <a:lstStyle/>
          <a:p>
            <a:r>
              <a:rPr lang="en-US" dirty="0"/>
              <a:t>Pink Cab Company</a:t>
            </a:r>
          </a:p>
        </p:txBody>
      </p:sp>
    </p:spTree>
    <p:extLst>
      <p:ext uri="{BB962C8B-B14F-4D97-AF65-F5344CB8AC3E}">
        <p14:creationId xmlns:p14="http://schemas.microsoft.com/office/powerpoint/2010/main" val="3938848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background pattern&#10;&#10;Description automatically generated">
            <a:extLst>
              <a:ext uri="{FF2B5EF4-FFF2-40B4-BE49-F238E27FC236}">
                <a16:creationId xmlns:a16="http://schemas.microsoft.com/office/drawing/2014/main" id="{F1C9B204-E0E1-304B-AD4B-CEF8D80C0124}"/>
              </a:ext>
            </a:extLst>
          </p:cNvPr>
          <p:cNvPicPr>
            <a:picLocks noChangeAspect="1"/>
          </p:cNvPicPr>
          <p:nvPr/>
        </p:nvPicPr>
        <p:blipFill>
          <a:blip r:embed="rId2"/>
          <a:stretch>
            <a:fillRect/>
          </a:stretch>
        </p:blipFill>
        <p:spPr>
          <a:xfrm>
            <a:off x="457202" y="383710"/>
            <a:ext cx="5426764" cy="2781217"/>
          </a:xfrm>
          <a:prstGeom prst="rect">
            <a:avLst/>
          </a:prstGeom>
        </p:spPr>
      </p:pic>
      <p:pic>
        <p:nvPicPr>
          <p:cNvPr id="7" name="Picture 6" descr="A picture containing background pattern&#10;&#10;Description automatically generated">
            <a:extLst>
              <a:ext uri="{FF2B5EF4-FFF2-40B4-BE49-F238E27FC236}">
                <a16:creationId xmlns:a16="http://schemas.microsoft.com/office/drawing/2014/main" id="{00FC42CF-376D-BD42-9695-E123960DE95F}"/>
              </a:ext>
            </a:extLst>
          </p:cNvPr>
          <p:cNvPicPr>
            <a:picLocks noChangeAspect="1"/>
          </p:cNvPicPr>
          <p:nvPr/>
        </p:nvPicPr>
        <p:blipFill>
          <a:blip r:embed="rId3"/>
          <a:stretch>
            <a:fillRect/>
          </a:stretch>
        </p:blipFill>
        <p:spPr>
          <a:xfrm>
            <a:off x="457201" y="3641118"/>
            <a:ext cx="5426764" cy="2740515"/>
          </a:xfrm>
          <a:prstGeom prst="rect">
            <a:avLst/>
          </a:prstGeom>
        </p:spPr>
      </p:pic>
      <p:sp>
        <p:nvSpPr>
          <p:cNvPr id="14" name="Rectangle 13">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ACDC772-C0B9-924B-BD2D-EB9E7A50487A}"/>
              </a:ext>
            </a:extLst>
          </p:cNvPr>
          <p:cNvPicPr>
            <a:picLocks noChangeAspect="1"/>
          </p:cNvPicPr>
          <p:nvPr/>
        </p:nvPicPr>
        <p:blipFill>
          <a:blip r:embed="rId4"/>
          <a:stretch>
            <a:fillRect/>
          </a:stretch>
        </p:blipFill>
        <p:spPr>
          <a:xfrm>
            <a:off x="6308034" y="1966086"/>
            <a:ext cx="5426764" cy="2781217"/>
          </a:xfrm>
          <a:prstGeom prst="rect">
            <a:avLst/>
          </a:prstGeom>
        </p:spPr>
      </p:pic>
      <p:sp>
        <p:nvSpPr>
          <p:cNvPr id="10" name="TextBox 9">
            <a:extLst>
              <a:ext uri="{FF2B5EF4-FFF2-40B4-BE49-F238E27FC236}">
                <a16:creationId xmlns:a16="http://schemas.microsoft.com/office/drawing/2014/main" id="{BC47934B-A19F-214E-B7B7-898335B40616}"/>
              </a:ext>
            </a:extLst>
          </p:cNvPr>
          <p:cNvSpPr txBox="1"/>
          <p:nvPr/>
        </p:nvSpPr>
        <p:spPr>
          <a:xfrm>
            <a:off x="8401791" y="849746"/>
            <a:ext cx="1239250" cy="369332"/>
          </a:xfrm>
          <a:prstGeom prst="rect">
            <a:avLst/>
          </a:prstGeom>
          <a:noFill/>
        </p:spPr>
        <p:txBody>
          <a:bodyPr wrap="none" rtlCol="0">
            <a:spAutoFit/>
          </a:bodyPr>
          <a:lstStyle/>
          <a:p>
            <a:r>
              <a:rPr lang="en-US" dirty="0"/>
              <a:t>Yellow Cab</a:t>
            </a:r>
          </a:p>
        </p:txBody>
      </p:sp>
    </p:spTree>
    <p:extLst>
      <p:ext uri="{BB962C8B-B14F-4D97-AF65-F5344CB8AC3E}">
        <p14:creationId xmlns:p14="http://schemas.microsoft.com/office/powerpoint/2010/main" val="87265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1522-7A13-5B47-B70B-720C58CAAC4F}"/>
              </a:ext>
            </a:extLst>
          </p:cNvPr>
          <p:cNvSpPr>
            <a:spLocks noGrp="1"/>
          </p:cNvSpPr>
          <p:nvPr>
            <p:ph type="title"/>
          </p:nvPr>
        </p:nvSpPr>
        <p:spPr/>
        <p:txBody>
          <a:bodyPr/>
          <a:lstStyle/>
          <a:p>
            <a:r>
              <a:rPr lang="en-US" dirty="0"/>
              <a:t>For the previous two slides - inference </a:t>
            </a:r>
          </a:p>
        </p:txBody>
      </p:sp>
      <p:sp>
        <p:nvSpPr>
          <p:cNvPr id="3" name="Content Placeholder 2">
            <a:extLst>
              <a:ext uri="{FF2B5EF4-FFF2-40B4-BE49-F238E27FC236}">
                <a16:creationId xmlns:a16="http://schemas.microsoft.com/office/drawing/2014/main" id="{1149F830-864F-C64F-8275-CBA2A63CCB91}"/>
              </a:ext>
            </a:extLst>
          </p:cNvPr>
          <p:cNvSpPr>
            <a:spLocks noGrp="1"/>
          </p:cNvSpPr>
          <p:nvPr>
            <p:ph idx="1"/>
          </p:nvPr>
        </p:nvSpPr>
        <p:spPr/>
        <p:txBody>
          <a:bodyPr/>
          <a:lstStyle/>
          <a:p>
            <a:pPr marL="0" indent="0">
              <a:buNone/>
            </a:pPr>
            <a:r>
              <a:rPr lang="en-US" dirty="0"/>
              <a:t>The red horizontal line is the average income per month for the city. We can tell that majority falls above it. Which is positive for both companies as it means shortage of funds to use cabs won't fall short any time soon. </a:t>
            </a:r>
          </a:p>
        </p:txBody>
      </p:sp>
    </p:spTree>
    <p:extLst>
      <p:ext uri="{BB962C8B-B14F-4D97-AF65-F5344CB8AC3E}">
        <p14:creationId xmlns:p14="http://schemas.microsoft.com/office/powerpoint/2010/main" val="35383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FAC8C30-93FA-4F99-80C4-C952D83A4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F3ACDE2A-6BC1-4786-87B1-F7DA35351E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0A2CC8B5-9886-4AFA-BE09-6178A4ED30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chart&#10;&#10;Description automatically generated">
            <a:extLst>
              <a:ext uri="{FF2B5EF4-FFF2-40B4-BE49-F238E27FC236}">
                <a16:creationId xmlns:a16="http://schemas.microsoft.com/office/drawing/2014/main" id="{F6F55533-AE88-FF45-95CF-D81B04899ABE}"/>
              </a:ext>
            </a:extLst>
          </p:cNvPr>
          <p:cNvPicPr>
            <a:picLocks noChangeAspect="1"/>
          </p:cNvPicPr>
          <p:nvPr/>
        </p:nvPicPr>
        <p:blipFill>
          <a:blip r:embed="rId3"/>
          <a:stretch>
            <a:fillRect/>
          </a:stretch>
        </p:blipFill>
        <p:spPr>
          <a:xfrm>
            <a:off x="138545" y="2018412"/>
            <a:ext cx="5957455" cy="4622529"/>
          </a:xfrm>
          <a:prstGeom prst="rect">
            <a:avLst/>
          </a:prstGeom>
          <a:effectLst>
            <a:outerShdw blurRad="50800" dist="38100" dir="2700000" algn="tl" rotWithShape="0">
              <a:prstClr val="black">
                <a:alpha val="40000"/>
              </a:prstClr>
            </a:outerShdw>
          </a:effectLst>
        </p:spPr>
      </p:pic>
      <p:pic>
        <p:nvPicPr>
          <p:cNvPr id="9" name="Picture 8" descr="A picture containing histogram&#10;&#10;Description automatically generated">
            <a:extLst>
              <a:ext uri="{FF2B5EF4-FFF2-40B4-BE49-F238E27FC236}">
                <a16:creationId xmlns:a16="http://schemas.microsoft.com/office/drawing/2014/main" id="{9BB7384F-62BB-BD46-BE81-2CA8F6996DF9}"/>
              </a:ext>
            </a:extLst>
          </p:cNvPr>
          <p:cNvPicPr>
            <a:picLocks noChangeAspect="1"/>
          </p:cNvPicPr>
          <p:nvPr/>
        </p:nvPicPr>
        <p:blipFill>
          <a:blip r:embed="rId4"/>
          <a:stretch>
            <a:fillRect/>
          </a:stretch>
        </p:blipFill>
        <p:spPr>
          <a:xfrm>
            <a:off x="6096000" y="2018413"/>
            <a:ext cx="5899701" cy="4622525"/>
          </a:xfrm>
          <a:prstGeom prst="rect">
            <a:avLst/>
          </a:prstGeom>
          <a:effectLst>
            <a:outerShdw blurRad="50800" dist="38100" dir="2700000" algn="tl" rotWithShape="0">
              <a:prstClr val="black">
                <a:alpha val="40000"/>
              </a:prstClr>
            </a:outerShdw>
          </a:effectLst>
        </p:spPr>
      </p:pic>
      <p:pic>
        <p:nvPicPr>
          <p:cNvPr id="5" name="Graphic 4" descr="Badge 6 outline">
            <a:extLst>
              <a:ext uri="{FF2B5EF4-FFF2-40B4-BE49-F238E27FC236}">
                <a16:creationId xmlns:a16="http://schemas.microsoft.com/office/drawing/2014/main" id="{5AC37747-27B4-0D43-BB9E-3B830E1A85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0"/>
            <a:ext cx="914400" cy="914400"/>
          </a:xfrm>
          <a:prstGeom prst="rect">
            <a:avLst/>
          </a:prstGeom>
        </p:spPr>
      </p:pic>
      <p:sp>
        <p:nvSpPr>
          <p:cNvPr id="10" name="TextBox 9">
            <a:extLst>
              <a:ext uri="{FF2B5EF4-FFF2-40B4-BE49-F238E27FC236}">
                <a16:creationId xmlns:a16="http://schemas.microsoft.com/office/drawing/2014/main" id="{36062F6C-B95A-714F-9F0B-9D71CF7BB846}"/>
              </a:ext>
            </a:extLst>
          </p:cNvPr>
          <p:cNvSpPr txBox="1"/>
          <p:nvPr/>
        </p:nvSpPr>
        <p:spPr>
          <a:xfrm>
            <a:off x="914400" y="545068"/>
            <a:ext cx="10479819" cy="646331"/>
          </a:xfrm>
          <a:prstGeom prst="rect">
            <a:avLst/>
          </a:prstGeom>
          <a:noFill/>
        </p:spPr>
        <p:txBody>
          <a:bodyPr wrap="square" rtlCol="0">
            <a:spAutoFit/>
          </a:bodyPr>
          <a:lstStyle/>
          <a:p>
            <a:r>
              <a:rPr lang="en-US" dirty="0"/>
              <a:t>The number of transactions the Yellow Cab company has in their most popular city is more than double the number of  transactions the Pink Cab company has in their most popular city. </a:t>
            </a:r>
          </a:p>
        </p:txBody>
      </p:sp>
    </p:spTree>
    <p:extLst>
      <p:ext uri="{BB962C8B-B14F-4D97-AF65-F5344CB8AC3E}">
        <p14:creationId xmlns:p14="http://schemas.microsoft.com/office/powerpoint/2010/main" val="1137530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Badge 7 outline">
            <a:extLst>
              <a:ext uri="{FF2B5EF4-FFF2-40B4-BE49-F238E27FC236}">
                <a16:creationId xmlns:a16="http://schemas.microsoft.com/office/drawing/2014/main" id="{0B60095F-3DE8-724F-9AB1-B2B5ADDE1F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 cy="914400"/>
          </a:xfrm>
          <a:prstGeom prst="rect">
            <a:avLst/>
          </a:prstGeom>
        </p:spPr>
      </p:pic>
      <p:pic>
        <p:nvPicPr>
          <p:cNvPr id="11" name="Picture 10" descr="Chart, bar chart&#10;&#10;Description automatically generated">
            <a:extLst>
              <a:ext uri="{FF2B5EF4-FFF2-40B4-BE49-F238E27FC236}">
                <a16:creationId xmlns:a16="http://schemas.microsoft.com/office/drawing/2014/main" id="{95031017-0A07-414A-AAFE-A90EDDDCE7F0}"/>
              </a:ext>
            </a:extLst>
          </p:cNvPr>
          <p:cNvPicPr>
            <a:picLocks noChangeAspect="1"/>
          </p:cNvPicPr>
          <p:nvPr/>
        </p:nvPicPr>
        <p:blipFill>
          <a:blip r:embed="rId4"/>
          <a:stretch>
            <a:fillRect/>
          </a:stretch>
        </p:blipFill>
        <p:spPr>
          <a:xfrm>
            <a:off x="520700" y="2031999"/>
            <a:ext cx="11150600" cy="4645891"/>
          </a:xfrm>
          <a:prstGeom prst="rect">
            <a:avLst/>
          </a:prstGeom>
        </p:spPr>
      </p:pic>
      <p:sp>
        <p:nvSpPr>
          <p:cNvPr id="12" name="TextBox 11">
            <a:extLst>
              <a:ext uri="{FF2B5EF4-FFF2-40B4-BE49-F238E27FC236}">
                <a16:creationId xmlns:a16="http://schemas.microsoft.com/office/drawing/2014/main" id="{1B035307-5C27-884B-8305-946FE528544D}"/>
              </a:ext>
            </a:extLst>
          </p:cNvPr>
          <p:cNvSpPr txBox="1"/>
          <p:nvPr/>
        </p:nvSpPr>
        <p:spPr>
          <a:xfrm>
            <a:off x="914400" y="545068"/>
            <a:ext cx="10622943" cy="923330"/>
          </a:xfrm>
          <a:prstGeom prst="rect">
            <a:avLst/>
          </a:prstGeom>
          <a:noFill/>
        </p:spPr>
        <p:txBody>
          <a:bodyPr wrap="square" rtlCol="0">
            <a:spAutoFit/>
          </a:bodyPr>
          <a:lstStyle/>
          <a:p>
            <a:r>
              <a:rPr lang="en-US" dirty="0"/>
              <a:t>Here we look at the percent of transactions that were completed using card and cash. It is equal for both companies. It is important to point out that more customers use card as we are continuing to have more innovative and convenient ways to use our card rather than cash. </a:t>
            </a:r>
          </a:p>
        </p:txBody>
      </p:sp>
    </p:spTree>
    <p:extLst>
      <p:ext uri="{BB962C8B-B14F-4D97-AF65-F5344CB8AC3E}">
        <p14:creationId xmlns:p14="http://schemas.microsoft.com/office/powerpoint/2010/main" val="2886101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73DADA80-AAD3-8F48-B9BA-F993A6FCD2CE}"/>
              </a:ext>
            </a:extLst>
          </p:cNvPr>
          <p:cNvPicPr>
            <a:picLocks noChangeAspect="1"/>
          </p:cNvPicPr>
          <p:nvPr/>
        </p:nvPicPr>
        <p:blipFill>
          <a:blip r:embed="rId2"/>
          <a:stretch>
            <a:fillRect/>
          </a:stretch>
        </p:blipFill>
        <p:spPr>
          <a:xfrm>
            <a:off x="406400" y="1948873"/>
            <a:ext cx="11379200" cy="4738253"/>
          </a:xfrm>
          <a:prstGeom prst="rect">
            <a:avLst/>
          </a:prstGeom>
        </p:spPr>
      </p:pic>
      <p:pic>
        <p:nvPicPr>
          <p:cNvPr id="7" name="Graphic 6" descr="Badge 8 outline">
            <a:extLst>
              <a:ext uri="{FF2B5EF4-FFF2-40B4-BE49-F238E27FC236}">
                <a16:creationId xmlns:a16="http://schemas.microsoft.com/office/drawing/2014/main" id="{BAD33CFD-0B0A-494B-B693-8B280F59EC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 cy="914400"/>
          </a:xfrm>
          <a:prstGeom prst="rect">
            <a:avLst/>
          </a:prstGeom>
        </p:spPr>
      </p:pic>
      <p:sp>
        <p:nvSpPr>
          <p:cNvPr id="8" name="TextBox 7">
            <a:extLst>
              <a:ext uri="{FF2B5EF4-FFF2-40B4-BE49-F238E27FC236}">
                <a16:creationId xmlns:a16="http://schemas.microsoft.com/office/drawing/2014/main" id="{774FB25D-3229-9C45-83CF-69BDA78E7883}"/>
              </a:ext>
            </a:extLst>
          </p:cNvPr>
          <p:cNvSpPr txBox="1"/>
          <p:nvPr/>
        </p:nvSpPr>
        <p:spPr>
          <a:xfrm>
            <a:off x="914400" y="545067"/>
            <a:ext cx="10257183" cy="923330"/>
          </a:xfrm>
          <a:prstGeom prst="rect">
            <a:avLst/>
          </a:prstGeom>
          <a:noFill/>
        </p:spPr>
        <p:txBody>
          <a:bodyPr wrap="square" rtlCol="0">
            <a:spAutoFit/>
          </a:bodyPr>
          <a:lstStyle/>
          <a:p>
            <a:r>
              <a:rPr lang="en-US" dirty="0"/>
              <a:t>This is important to see because both companies have between 3000 and 4000 DISTINCT customers. Yet, for the Yellow Cab company, we see that it has more customers coming back. Customers will come back almost double the amount of times the Pink Cab customers would go back. </a:t>
            </a:r>
          </a:p>
        </p:txBody>
      </p:sp>
    </p:spTree>
    <p:extLst>
      <p:ext uri="{BB962C8B-B14F-4D97-AF65-F5344CB8AC3E}">
        <p14:creationId xmlns:p14="http://schemas.microsoft.com/office/powerpoint/2010/main" val="1820688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0ABF-E64B-594B-BB82-DFDAF58627CA}"/>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243353EA-054F-D548-BCA9-17B49B57BEAB}"/>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After analyzing the data, we will recommend the Yellow Cab company. </a:t>
            </a:r>
          </a:p>
        </p:txBody>
      </p:sp>
    </p:spTree>
    <p:extLst>
      <p:ext uri="{BB962C8B-B14F-4D97-AF65-F5344CB8AC3E}">
        <p14:creationId xmlns:p14="http://schemas.microsoft.com/office/powerpoint/2010/main" val="380807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0705-76CC-2E49-94FA-F7D0EC9409F2}"/>
              </a:ext>
            </a:extLst>
          </p:cNvPr>
          <p:cNvSpPr>
            <a:spLocks noGrp="1"/>
          </p:cNvSpPr>
          <p:nvPr>
            <p:ph type="title"/>
          </p:nvPr>
        </p:nvSpPr>
        <p:spPr/>
        <p:txBody>
          <a:bodyPr/>
          <a:lstStyle/>
          <a:p>
            <a:r>
              <a:rPr lang="en-US" dirty="0"/>
              <a:t>Brief background</a:t>
            </a:r>
          </a:p>
        </p:txBody>
      </p:sp>
      <p:sp>
        <p:nvSpPr>
          <p:cNvPr id="3" name="Content Placeholder 2">
            <a:extLst>
              <a:ext uri="{FF2B5EF4-FFF2-40B4-BE49-F238E27FC236}">
                <a16:creationId xmlns:a16="http://schemas.microsoft.com/office/drawing/2014/main" id="{C0280A90-06BA-1F4A-B62B-675F621D54C5}"/>
              </a:ext>
            </a:extLst>
          </p:cNvPr>
          <p:cNvSpPr>
            <a:spLocks noGrp="1"/>
          </p:cNvSpPr>
          <p:nvPr>
            <p:ph idx="1"/>
          </p:nvPr>
        </p:nvSpPr>
        <p:spPr/>
        <p:txBody>
          <a:bodyPr/>
          <a:lstStyle/>
          <a:p>
            <a:r>
              <a:rPr lang="en-US" dirty="0"/>
              <a:t>Our objective is to analyze the data about the cab industry and provide actionable insights to you, the XYZ Executive team.</a:t>
            </a:r>
          </a:p>
          <a:p>
            <a:r>
              <a:rPr lang="en-US" dirty="0"/>
              <a:t>We are looking at at two companies: </a:t>
            </a:r>
          </a:p>
          <a:p>
            <a:pPr marL="914400" lvl="1" indent="-457200">
              <a:buFont typeface="+mj-lt"/>
              <a:buAutoNum type="arabicPeriod"/>
            </a:pPr>
            <a:r>
              <a:rPr lang="en-US" dirty="0"/>
              <a:t>Pink Cab Company</a:t>
            </a:r>
          </a:p>
          <a:p>
            <a:pPr marL="914400" lvl="1" indent="-457200">
              <a:buFont typeface="+mj-lt"/>
              <a:buAutoNum type="arabicPeriod"/>
            </a:pPr>
            <a:r>
              <a:rPr lang="en-US" dirty="0"/>
              <a:t>Yellow Cab Company </a:t>
            </a:r>
          </a:p>
          <a:p>
            <a:r>
              <a:rPr lang="en-US" dirty="0"/>
              <a:t>The layout of this presentation will be in the following order…</a:t>
            </a:r>
          </a:p>
          <a:p>
            <a:pPr marL="0" indent="0">
              <a:buNone/>
            </a:pPr>
            <a:r>
              <a:rPr lang="en-US" dirty="0"/>
              <a:t>	Intro. to data   </a:t>
            </a:r>
            <a:r>
              <a:rPr lang="en-US" dirty="0">
                <a:sym typeface="Wingdings" pitchFamily="2" charset="2"/>
              </a:rPr>
              <a:t>   Analyzing the data using visuals      Final recommendations</a:t>
            </a:r>
            <a:endParaRPr lang="en-US" dirty="0"/>
          </a:p>
        </p:txBody>
      </p:sp>
    </p:spTree>
    <p:extLst>
      <p:ext uri="{BB962C8B-B14F-4D97-AF65-F5344CB8AC3E}">
        <p14:creationId xmlns:p14="http://schemas.microsoft.com/office/powerpoint/2010/main" val="230019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9AA5-2D4A-904A-90E8-6369D1DDD73F}"/>
              </a:ext>
            </a:extLst>
          </p:cNvPr>
          <p:cNvSpPr>
            <a:spLocks noGrp="1"/>
          </p:cNvSpPr>
          <p:nvPr>
            <p:ph type="title"/>
          </p:nvPr>
        </p:nvSpPr>
        <p:spPr/>
        <p:txBody>
          <a:bodyPr/>
          <a:lstStyle/>
          <a:p>
            <a:r>
              <a:rPr lang="en-US" dirty="0"/>
              <a:t>Introduction to the data </a:t>
            </a:r>
          </a:p>
        </p:txBody>
      </p:sp>
      <p:sp>
        <p:nvSpPr>
          <p:cNvPr id="3" name="Content Placeholder 2">
            <a:extLst>
              <a:ext uri="{FF2B5EF4-FFF2-40B4-BE49-F238E27FC236}">
                <a16:creationId xmlns:a16="http://schemas.microsoft.com/office/drawing/2014/main" id="{4060345D-6FD3-FB43-8FB2-2C5F5598E9C7}"/>
              </a:ext>
            </a:extLst>
          </p:cNvPr>
          <p:cNvSpPr>
            <a:spLocks noGrp="1"/>
          </p:cNvSpPr>
          <p:nvPr>
            <p:ph idx="1"/>
          </p:nvPr>
        </p:nvSpPr>
        <p:spPr/>
        <p:txBody>
          <a:bodyPr/>
          <a:lstStyle/>
          <a:p>
            <a:r>
              <a:rPr lang="en-US" dirty="0"/>
              <a:t>359,392 instances </a:t>
            </a:r>
          </a:p>
          <a:p>
            <a:r>
              <a:rPr lang="en-US" dirty="0"/>
              <a:t>16 features </a:t>
            </a:r>
          </a:p>
          <a:p>
            <a:pPr marL="0" indent="0">
              <a:buNone/>
            </a:pPr>
            <a:endParaRPr lang="en-US" dirty="0"/>
          </a:p>
          <a:p>
            <a:r>
              <a:rPr lang="en-US" dirty="0"/>
              <a:t>Assumptions about the data: </a:t>
            </a:r>
          </a:p>
          <a:p>
            <a:pPr lvl="1"/>
            <a:r>
              <a:rPr lang="en-US" dirty="0" err="1"/>
              <a:t>Income.csv</a:t>
            </a:r>
            <a:r>
              <a:rPr lang="en-US" dirty="0"/>
              <a:t> data is from 2012-2016. Here we will assume the same numbers are similar to the years 2017-2018. </a:t>
            </a:r>
          </a:p>
          <a:p>
            <a:pPr lvl="1"/>
            <a:r>
              <a:rPr lang="en-US" dirty="0"/>
              <a:t>Profit of rides are calculated using each respective instance by subtracting the cost of the trip by the price charged. We are not taking consideration of other features.</a:t>
            </a:r>
          </a:p>
        </p:txBody>
      </p:sp>
      <p:pic>
        <p:nvPicPr>
          <p:cNvPr id="5" name="Graphic 4" descr="Database with solid fill">
            <a:extLst>
              <a:ext uri="{FF2B5EF4-FFF2-40B4-BE49-F238E27FC236}">
                <a16:creationId xmlns:a16="http://schemas.microsoft.com/office/drawing/2014/main" id="{B838367C-F07E-1A4B-8022-518069EC5C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23697" y="2332629"/>
            <a:ext cx="746959" cy="746959"/>
          </a:xfrm>
          <a:prstGeom prst="rect">
            <a:avLst/>
          </a:prstGeom>
        </p:spPr>
      </p:pic>
      <p:pic>
        <p:nvPicPr>
          <p:cNvPr id="7" name="Graphic 6" descr="Database with solid fill">
            <a:extLst>
              <a:ext uri="{FF2B5EF4-FFF2-40B4-BE49-F238E27FC236}">
                <a16:creationId xmlns:a16="http://schemas.microsoft.com/office/drawing/2014/main" id="{1F40CD0F-2FC4-C14D-8427-3DD4EF4929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34170" y="2332628"/>
            <a:ext cx="746959" cy="746959"/>
          </a:xfrm>
          <a:prstGeom prst="rect">
            <a:avLst/>
          </a:prstGeom>
        </p:spPr>
      </p:pic>
      <p:pic>
        <p:nvPicPr>
          <p:cNvPr id="9" name="Graphic 8" descr="Database with solid fill">
            <a:extLst>
              <a:ext uri="{FF2B5EF4-FFF2-40B4-BE49-F238E27FC236}">
                <a16:creationId xmlns:a16="http://schemas.microsoft.com/office/drawing/2014/main" id="{2E83071E-5B56-0D48-946C-CECC1FD256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44643" y="2332628"/>
            <a:ext cx="746959" cy="746959"/>
          </a:xfrm>
          <a:prstGeom prst="rect">
            <a:avLst/>
          </a:prstGeom>
        </p:spPr>
      </p:pic>
      <p:pic>
        <p:nvPicPr>
          <p:cNvPr id="11" name="Graphic 10" descr="Database with solid fill">
            <a:extLst>
              <a:ext uri="{FF2B5EF4-FFF2-40B4-BE49-F238E27FC236}">
                <a16:creationId xmlns:a16="http://schemas.microsoft.com/office/drawing/2014/main" id="{8E60EC0D-6A4A-8641-92D5-EA5E02E33B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50180" y="2350902"/>
            <a:ext cx="710409" cy="710409"/>
          </a:xfrm>
          <a:prstGeom prst="rect">
            <a:avLst/>
          </a:prstGeom>
        </p:spPr>
      </p:pic>
      <p:pic>
        <p:nvPicPr>
          <p:cNvPr id="13" name="Graphic 12" descr="Database with solid fill">
            <a:extLst>
              <a:ext uri="{FF2B5EF4-FFF2-40B4-BE49-F238E27FC236}">
                <a16:creationId xmlns:a16="http://schemas.microsoft.com/office/drawing/2014/main" id="{1F70D344-94F0-9D4E-AF3C-E5A1475BE1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19167" y="2355966"/>
            <a:ext cx="710409" cy="710409"/>
          </a:xfrm>
          <a:prstGeom prst="rect">
            <a:avLst/>
          </a:prstGeom>
        </p:spPr>
      </p:pic>
      <p:pic>
        <p:nvPicPr>
          <p:cNvPr id="15" name="Graphic 14" descr="Database outline">
            <a:extLst>
              <a:ext uri="{FF2B5EF4-FFF2-40B4-BE49-F238E27FC236}">
                <a16:creationId xmlns:a16="http://schemas.microsoft.com/office/drawing/2014/main" id="{0B000A75-2E14-894C-873A-34E6C185C8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56232" y="2248906"/>
            <a:ext cx="914400" cy="914400"/>
          </a:xfrm>
          <a:prstGeom prst="rect">
            <a:avLst/>
          </a:prstGeom>
        </p:spPr>
      </p:pic>
      <p:pic>
        <p:nvPicPr>
          <p:cNvPr id="27" name="Graphic 26" descr="Add with solid fill">
            <a:extLst>
              <a:ext uri="{FF2B5EF4-FFF2-40B4-BE49-F238E27FC236}">
                <a16:creationId xmlns:a16="http://schemas.microsoft.com/office/drawing/2014/main" id="{2445D9E8-6FFE-684E-AD00-B758CC4CED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21345" y="2477506"/>
            <a:ext cx="457200" cy="457200"/>
          </a:xfrm>
          <a:prstGeom prst="rect">
            <a:avLst/>
          </a:prstGeom>
        </p:spPr>
      </p:pic>
      <p:pic>
        <p:nvPicPr>
          <p:cNvPr id="28" name="Graphic 27" descr="Add with solid fill">
            <a:extLst>
              <a:ext uri="{FF2B5EF4-FFF2-40B4-BE49-F238E27FC236}">
                <a16:creationId xmlns:a16="http://schemas.microsoft.com/office/drawing/2014/main" id="{88DA8726-8770-2B44-AC71-2843A784616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45771" y="2477506"/>
            <a:ext cx="457200" cy="457200"/>
          </a:xfrm>
          <a:prstGeom prst="rect">
            <a:avLst/>
          </a:prstGeom>
        </p:spPr>
      </p:pic>
      <p:pic>
        <p:nvPicPr>
          <p:cNvPr id="29" name="Graphic 28" descr="Add with solid fill">
            <a:extLst>
              <a:ext uri="{FF2B5EF4-FFF2-40B4-BE49-F238E27FC236}">
                <a16:creationId xmlns:a16="http://schemas.microsoft.com/office/drawing/2014/main" id="{FB7C915A-0A39-454D-B2BE-B784F4FB7BA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42291" y="2477506"/>
            <a:ext cx="457200" cy="457200"/>
          </a:xfrm>
          <a:prstGeom prst="rect">
            <a:avLst/>
          </a:prstGeom>
        </p:spPr>
      </p:pic>
      <p:pic>
        <p:nvPicPr>
          <p:cNvPr id="30" name="Graphic 29" descr="Add with solid fill">
            <a:extLst>
              <a:ext uri="{FF2B5EF4-FFF2-40B4-BE49-F238E27FC236}">
                <a16:creationId xmlns:a16="http://schemas.microsoft.com/office/drawing/2014/main" id="{B8DC934C-1BE9-A740-A9DC-0B128341CA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38811" y="2477506"/>
            <a:ext cx="457200" cy="457200"/>
          </a:xfrm>
          <a:prstGeom prst="rect">
            <a:avLst/>
          </a:prstGeom>
        </p:spPr>
      </p:pic>
      <p:pic>
        <p:nvPicPr>
          <p:cNvPr id="32" name="Graphic 31" descr="Chevron arrows with solid fill">
            <a:extLst>
              <a:ext uri="{FF2B5EF4-FFF2-40B4-BE49-F238E27FC236}">
                <a16:creationId xmlns:a16="http://schemas.microsoft.com/office/drawing/2014/main" id="{D69CB877-D714-474C-9008-91C53382447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9424" y="2350902"/>
            <a:ext cx="746959" cy="746959"/>
          </a:xfrm>
          <a:prstGeom prst="rect">
            <a:avLst/>
          </a:prstGeom>
        </p:spPr>
      </p:pic>
      <p:sp>
        <p:nvSpPr>
          <p:cNvPr id="33" name="TextBox 32">
            <a:extLst>
              <a:ext uri="{FF2B5EF4-FFF2-40B4-BE49-F238E27FC236}">
                <a16:creationId xmlns:a16="http://schemas.microsoft.com/office/drawing/2014/main" id="{ADFBEF3E-912D-864D-BF2C-C1287A9DB714}"/>
              </a:ext>
            </a:extLst>
          </p:cNvPr>
          <p:cNvSpPr txBox="1"/>
          <p:nvPr/>
        </p:nvSpPr>
        <p:spPr>
          <a:xfrm>
            <a:off x="4807348" y="3093490"/>
            <a:ext cx="6989414" cy="246221"/>
          </a:xfrm>
          <a:prstGeom prst="rect">
            <a:avLst/>
          </a:prstGeom>
          <a:noFill/>
        </p:spPr>
        <p:txBody>
          <a:bodyPr wrap="none" rtlCol="0">
            <a:spAutoFit/>
          </a:bodyPr>
          <a:lstStyle/>
          <a:p>
            <a:r>
              <a:rPr lang="en-US" sz="1000" dirty="0" err="1"/>
              <a:t>Cab_Data.csv</a:t>
            </a:r>
            <a:r>
              <a:rPr lang="en-US" sz="1000" dirty="0"/>
              <a:t>               </a:t>
            </a:r>
            <a:r>
              <a:rPr lang="en-US" sz="1000" dirty="0" err="1"/>
              <a:t>City.csv</a:t>
            </a:r>
            <a:r>
              <a:rPr lang="en-US" sz="1000" dirty="0"/>
              <a:t>               </a:t>
            </a:r>
            <a:r>
              <a:rPr lang="en-US" sz="1000" dirty="0" err="1"/>
              <a:t>Customer_ID.csv</a:t>
            </a:r>
            <a:r>
              <a:rPr lang="en-US" sz="1000" dirty="0"/>
              <a:t>       </a:t>
            </a:r>
            <a:r>
              <a:rPr lang="en-US" sz="1000" dirty="0" err="1"/>
              <a:t>Transaction_ID.csv</a:t>
            </a:r>
            <a:r>
              <a:rPr lang="en-US" sz="1000" dirty="0"/>
              <a:t>       </a:t>
            </a:r>
            <a:r>
              <a:rPr lang="en-US" sz="1000" dirty="0" err="1"/>
              <a:t>Income.csv</a:t>
            </a:r>
            <a:r>
              <a:rPr lang="en-US" sz="1000" dirty="0"/>
              <a:t>                                </a:t>
            </a:r>
            <a:r>
              <a:rPr lang="en-US" sz="1000" dirty="0" err="1"/>
              <a:t>final_data</a:t>
            </a:r>
            <a:endParaRPr lang="en-US" sz="1000" dirty="0"/>
          </a:p>
        </p:txBody>
      </p:sp>
    </p:spTree>
    <p:extLst>
      <p:ext uri="{BB962C8B-B14F-4D97-AF65-F5344CB8AC3E}">
        <p14:creationId xmlns:p14="http://schemas.microsoft.com/office/powerpoint/2010/main" val="58724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5BC9-0BE3-1C4B-9BDD-E3FF7C729E11}"/>
              </a:ext>
            </a:extLst>
          </p:cNvPr>
          <p:cNvSpPr>
            <a:spLocks noGrp="1"/>
          </p:cNvSpPr>
          <p:nvPr>
            <p:ph type="title"/>
          </p:nvPr>
        </p:nvSpPr>
        <p:spPr/>
        <p:txBody>
          <a:bodyPr/>
          <a:lstStyle/>
          <a:p>
            <a:r>
              <a:rPr lang="en-US" dirty="0"/>
              <a:t>Analyzing the data using visuals</a:t>
            </a:r>
          </a:p>
        </p:txBody>
      </p:sp>
      <p:sp>
        <p:nvSpPr>
          <p:cNvPr id="3" name="Content Placeholder 2">
            <a:extLst>
              <a:ext uri="{FF2B5EF4-FFF2-40B4-BE49-F238E27FC236}">
                <a16:creationId xmlns:a16="http://schemas.microsoft.com/office/drawing/2014/main" id="{F958441A-CA2E-7940-8FE9-CA13837B6B96}"/>
              </a:ext>
            </a:extLst>
          </p:cNvPr>
          <p:cNvSpPr>
            <a:spLocks noGrp="1"/>
          </p:cNvSpPr>
          <p:nvPr>
            <p:ph idx="1"/>
          </p:nvPr>
        </p:nvSpPr>
        <p:spPr/>
        <p:txBody>
          <a:bodyPr>
            <a:normAutofit lnSpcReduction="10000"/>
          </a:bodyPr>
          <a:lstStyle/>
          <a:p>
            <a:r>
              <a:rPr lang="en-US" dirty="0"/>
              <a:t>In order, we will look at the following: </a:t>
            </a:r>
          </a:p>
          <a:p>
            <a:pPr marL="800100" lvl="1" indent="-342900">
              <a:buFont typeface="+mj-lt"/>
              <a:buAutoNum type="arabicPeriod"/>
            </a:pPr>
            <a:r>
              <a:rPr lang="en-US" dirty="0"/>
              <a:t>Number of rides each company gave every month. </a:t>
            </a:r>
          </a:p>
          <a:p>
            <a:pPr marL="800100" lvl="1" indent="-342900">
              <a:buFont typeface="+mj-lt"/>
              <a:buAutoNum type="arabicPeriod"/>
            </a:pPr>
            <a:r>
              <a:rPr lang="en-US" dirty="0"/>
              <a:t>Characteristics of the customers. Sex and age. </a:t>
            </a:r>
          </a:p>
          <a:p>
            <a:pPr marL="800100" lvl="1" indent="-342900">
              <a:buFont typeface="+mj-lt"/>
              <a:buAutoNum type="arabicPeriod"/>
            </a:pPr>
            <a:r>
              <a:rPr lang="en-US" dirty="0"/>
              <a:t>Table of prices, costs, and profits. Prices charged vs. costs of trips. Compare yearly profits.</a:t>
            </a:r>
          </a:p>
          <a:p>
            <a:pPr marL="800100" lvl="1" indent="-342900">
              <a:buFont typeface="+mj-lt"/>
              <a:buAutoNum type="arabicPeriod"/>
            </a:pPr>
            <a:r>
              <a:rPr lang="en-US" dirty="0"/>
              <a:t>Relationship and correlation between distance travelled and prices, costs, profits. </a:t>
            </a:r>
          </a:p>
          <a:p>
            <a:pPr marL="800100" lvl="1" indent="-342900">
              <a:buFont typeface="+mj-lt"/>
              <a:buAutoNum type="arabicPeriod"/>
            </a:pPr>
            <a:r>
              <a:rPr lang="en-US" dirty="0"/>
              <a:t>Customers income vs. the average income in their city. For the top 3 cities for each company.</a:t>
            </a:r>
          </a:p>
          <a:p>
            <a:pPr marL="800100" lvl="1" indent="-342900">
              <a:buFont typeface="+mj-lt"/>
              <a:buAutoNum type="arabicPeriod"/>
            </a:pPr>
            <a:r>
              <a:rPr lang="en-US" dirty="0"/>
              <a:t>Users in city vs. actual customers.</a:t>
            </a:r>
          </a:p>
          <a:p>
            <a:pPr marL="800100" lvl="1" indent="-342900">
              <a:buFont typeface="+mj-lt"/>
              <a:buAutoNum type="arabicPeriod"/>
            </a:pPr>
            <a:r>
              <a:rPr lang="en-US" dirty="0"/>
              <a:t>Payment methods.</a:t>
            </a:r>
          </a:p>
          <a:p>
            <a:pPr marL="800100" lvl="1" indent="-342900">
              <a:buFont typeface="+mj-lt"/>
              <a:buAutoNum type="arabicPeriod"/>
            </a:pPr>
            <a:r>
              <a:rPr lang="en-US" dirty="0"/>
              <a:t>Number of repeated customers. </a:t>
            </a:r>
          </a:p>
        </p:txBody>
      </p:sp>
    </p:spTree>
    <p:extLst>
      <p:ext uri="{BB962C8B-B14F-4D97-AF65-F5344CB8AC3E}">
        <p14:creationId xmlns:p14="http://schemas.microsoft.com/office/powerpoint/2010/main" val="216095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7B019F5E-90A6-A641-A3AB-5EC0D3291C44}"/>
              </a:ext>
            </a:extLst>
          </p:cNvPr>
          <p:cNvPicPr>
            <a:picLocks noChangeAspect="1"/>
          </p:cNvPicPr>
          <p:nvPr/>
        </p:nvPicPr>
        <p:blipFill>
          <a:blip r:embed="rId2"/>
          <a:stretch>
            <a:fillRect/>
          </a:stretch>
        </p:blipFill>
        <p:spPr>
          <a:xfrm>
            <a:off x="461818" y="1928867"/>
            <a:ext cx="11397673" cy="4702842"/>
          </a:xfrm>
          <a:prstGeom prst="rect">
            <a:avLst/>
          </a:prstGeom>
        </p:spPr>
      </p:pic>
      <p:pic>
        <p:nvPicPr>
          <p:cNvPr id="12" name="Graphic 11" descr="Badge 1 outline">
            <a:extLst>
              <a:ext uri="{FF2B5EF4-FFF2-40B4-BE49-F238E27FC236}">
                <a16:creationId xmlns:a16="http://schemas.microsoft.com/office/drawing/2014/main" id="{E5D93474-B1B0-824C-9F69-2B9E68D037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 cy="914400"/>
          </a:xfrm>
          <a:prstGeom prst="rect">
            <a:avLst/>
          </a:prstGeom>
        </p:spPr>
      </p:pic>
      <p:sp>
        <p:nvSpPr>
          <p:cNvPr id="13" name="TextBox 12">
            <a:extLst>
              <a:ext uri="{FF2B5EF4-FFF2-40B4-BE49-F238E27FC236}">
                <a16:creationId xmlns:a16="http://schemas.microsoft.com/office/drawing/2014/main" id="{AB8DC60A-E3DA-AE46-9633-FC76CE9A7051}"/>
              </a:ext>
            </a:extLst>
          </p:cNvPr>
          <p:cNvSpPr txBox="1"/>
          <p:nvPr/>
        </p:nvSpPr>
        <p:spPr>
          <a:xfrm>
            <a:off x="914400" y="545067"/>
            <a:ext cx="10880436" cy="1200329"/>
          </a:xfrm>
          <a:prstGeom prst="rect">
            <a:avLst/>
          </a:prstGeom>
          <a:noFill/>
        </p:spPr>
        <p:txBody>
          <a:bodyPr wrap="square" rtlCol="0">
            <a:spAutoFit/>
          </a:bodyPr>
          <a:lstStyle/>
          <a:p>
            <a:r>
              <a:rPr lang="en-US" dirty="0"/>
              <a:t>Here we see the number of customers per month, each company had. It is clear there are similarities in trends when each company either loses or gains customers. Yellow does provide its services more frequently. Which does not mean that the Yellow Cab company has more customers. We will get to that later at slide 18. From this graph we can safely infer that any increase or decrease in customers will likely apply to both cab companies. </a:t>
            </a:r>
          </a:p>
        </p:txBody>
      </p:sp>
    </p:spTree>
    <p:extLst>
      <p:ext uri="{BB962C8B-B14F-4D97-AF65-F5344CB8AC3E}">
        <p14:creationId xmlns:p14="http://schemas.microsoft.com/office/powerpoint/2010/main" val="309485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FAC8C30-93FA-4F99-80C4-C952D83A4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F3ACDE2A-6BC1-4786-87B1-F7DA35351E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0A2CC8B5-9886-4AFA-BE09-6178A4ED30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Chart, pie chart&#10;&#10;Description automatically generated">
            <a:extLst>
              <a:ext uri="{FF2B5EF4-FFF2-40B4-BE49-F238E27FC236}">
                <a16:creationId xmlns:a16="http://schemas.microsoft.com/office/drawing/2014/main" id="{2884C992-3851-444A-B4C1-92E90C0B1499}"/>
              </a:ext>
            </a:extLst>
          </p:cNvPr>
          <p:cNvPicPr>
            <a:picLocks noChangeAspect="1"/>
          </p:cNvPicPr>
          <p:nvPr/>
        </p:nvPicPr>
        <p:blipFill>
          <a:blip r:embed="rId3"/>
          <a:stretch>
            <a:fillRect/>
          </a:stretch>
        </p:blipFill>
        <p:spPr>
          <a:xfrm>
            <a:off x="585715" y="2018413"/>
            <a:ext cx="5159675" cy="3869756"/>
          </a:xfrm>
          <a:prstGeom prst="rect">
            <a:avLst/>
          </a:prstGeom>
          <a:effectLst>
            <a:outerShdw blurRad="50800" dist="38100" dir="2700000" algn="tl" rotWithShape="0">
              <a:prstClr val="black">
                <a:alpha val="40000"/>
              </a:prstClr>
            </a:outerShdw>
          </a:effectLst>
        </p:spPr>
      </p:pic>
      <p:pic>
        <p:nvPicPr>
          <p:cNvPr id="7" name="Picture 6" descr="Chart, pie chart&#10;&#10;Description automatically generated">
            <a:extLst>
              <a:ext uri="{FF2B5EF4-FFF2-40B4-BE49-F238E27FC236}">
                <a16:creationId xmlns:a16="http://schemas.microsoft.com/office/drawing/2014/main" id="{F73B2BFA-6FD7-8247-ABC1-B02A4E7BDCE6}"/>
              </a:ext>
            </a:extLst>
          </p:cNvPr>
          <p:cNvPicPr>
            <a:picLocks noChangeAspect="1"/>
          </p:cNvPicPr>
          <p:nvPr/>
        </p:nvPicPr>
        <p:blipFill>
          <a:blip r:embed="rId4"/>
          <a:stretch>
            <a:fillRect/>
          </a:stretch>
        </p:blipFill>
        <p:spPr>
          <a:xfrm>
            <a:off x="6388857" y="2063560"/>
            <a:ext cx="5159676" cy="3779462"/>
          </a:xfrm>
          <a:prstGeom prst="rect">
            <a:avLst/>
          </a:prstGeom>
          <a:effectLst>
            <a:outerShdw blurRad="50800" dist="38100" dir="2700000" algn="tl" rotWithShape="0">
              <a:prstClr val="black">
                <a:alpha val="40000"/>
              </a:prstClr>
            </a:outerShdw>
          </a:effectLst>
        </p:spPr>
      </p:pic>
      <p:pic>
        <p:nvPicPr>
          <p:cNvPr id="5" name="Graphic 4" descr="Badge outline">
            <a:extLst>
              <a:ext uri="{FF2B5EF4-FFF2-40B4-BE49-F238E27FC236}">
                <a16:creationId xmlns:a16="http://schemas.microsoft.com/office/drawing/2014/main" id="{0905229D-4305-294A-830A-2B1BD6B79B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0"/>
            <a:ext cx="914400" cy="914400"/>
          </a:xfrm>
          <a:prstGeom prst="rect">
            <a:avLst/>
          </a:prstGeom>
        </p:spPr>
      </p:pic>
      <p:sp>
        <p:nvSpPr>
          <p:cNvPr id="10" name="TextBox 9">
            <a:extLst>
              <a:ext uri="{FF2B5EF4-FFF2-40B4-BE49-F238E27FC236}">
                <a16:creationId xmlns:a16="http://schemas.microsoft.com/office/drawing/2014/main" id="{9FCD69BB-08A7-D742-B5C7-F508CC14487A}"/>
              </a:ext>
            </a:extLst>
          </p:cNvPr>
          <p:cNvSpPr txBox="1"/>
          <p:nvPr/>
        </p:nvSpPr>
        <p:spPr>
          <a:xfrm>
            <a:off x="914401" y="600364"/>
            <a:ext cx="10634132" cy="369332"/>
          </a:xfrm>
          <a:prstGeom prst="rect">
            <a:avLst/>
          </a:prstGeom>
          <a:noFill/>
        </p:spPr>
        <p:txBody>
          <a:bodyPr wrap="square" rtlCol="0">
            <a:spAutoFit/>
          </a:bodyPr>
          <a:lstStyle/>
          <a:p>
            <a:r>
              <a:rPr lang="en-US" dirty="0"/>
              <a:t>These are two pie charts showing the percentage of male and female customers in each company.  </a:t>
            </a:r>
          </a:p>
        </p:txBody>
      </p:sp>
    </p:spTree>
    <p:extLst>
      <p:ext uri="{BB962C8B-B14F-4D97-AF65-F5344CB8AC3E}">
        <p14:creationId xmlns:p14="http://schemas.microsoft.com/office/powerpoint/2010/main" val="358708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FAC8C30-93FA-4F99-80C4-C952D83A4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a:extLst>
              <a:ext uri="{FF2B5EF4-FFF2-40B4-BE49-F238E27FC236}">
                <a16:creationId xmlns:a16="http://schemas.microsoft.com/office/drawing/2014/main" id="{F3ACDE2A-6BC1-4786-87B1-F7DA35351E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0A2CC8B5-9886-4AFA-BE09-6178A4ED30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Chart, bubble chart&#10;&#10;Description automatically generated">
            <a:extLst>
              <a:ext uri="{FF2B5EF4-FFF2-40B4-BE49-F238E27FC236}">
                <a16:creationId xmlns:a16="http://schemas.microsoft.com/office/drawing/2014/main" id="{572B58B9-EBC9-874A-B2D9-B887CB3D14E3}"/>
              </a:ext>
            </a:extLst>
          </p:cNvPr>
          <p:cNvPicPr>
            <a:picLocks noChangeAspect="1"/>
          </p:cNvPicPr>
          <p:nvPr/>
        </p:nvPicPr>
        <p:blipFill>
          <a:blip r:embed="rId3"/>
          <a:stretch>
            <a:fillRect/>
          </a:stretch>
        </p:blipFill>
        <p:spPr>
          <a:xfrm>
            <a:off x="643469" y="2122719"/>
            <a:ext cx="5159675" cy="3899453"/>
          </a:xfrm>
          <a:prstGeom prst="rect">
            <a:avLst/>
          </a:prstGeom>
          <a:effectLst>
            <a:outerShdw blurRad="50800" dist="38100" dir="2700000" algn="tl" rotWithShape="0">
              <a:prstClr val="black">
                <a:alpha val="40000"/>
              </a:prstClr>
            </a:outerShdw>
          </a:effectLst>
        </p:spPr>
      </p:pic>
      <p:pic>
        <p:nvPicPr>
          <p:cNvPr id="7" name="Picture 6" descr="Chart, bubble chart&#10;&#10;Description automatically generated">
            <a:extLst>
              <a:ext uri="{FF2B5EF4-FFF2-40B4-BE49-F238E27FC236}">
                <a16:creationId xmlns:a16="http://schemas.microsoft.com/office/drawing/2014/main" id="{16792700-FA12-2B48-A538-A24717E9F294}"/>
              </a:ext>
            </a:extLst>
          </p:cNvPr>
          <p:cNvPicPr>
            <a:picLocks noChangeAspect="1"/>
          </p:cNvPicPr>
          <p:nvPr/>
        </p:nvPicPr>
        <p:blipFill>
          <a:blip r:embed="rId4"/>
          <a:stretch>
            <a:fillRect/>
          </a:stretch>
        </p:blipFill>
        <p:spPr>
          <a:xfrm>
            <a:off x="6388855" y="2122718"/>
            <a:ext cx="5159676" cy="3899453"/>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23A59E9E-76B4-F449-8C2F-A28DBC25A2CA}"/>
              </a:ext>
            </a:extLst>
          </p:cNvPr>
          <p:cNvSpPr txBox="1"/>
          <p:nvPr/>
        </p:nvSpPr>
        <p:spPr>
          <a:xfrm>
            <a:off x="643469" y="540689"/>
            <a:ext cx="10905061" cy="646331"/>
          </a:xfrm>
          <a:prstGeom prst="rect">
            <a:avLst/>
          </a:prstGeom>
          <a:noFill/>
        </p:spPr>
        <p:txBody>
          <a:bodyPr wrap="square" rtlCol="0">
            <a:spAutoFit/>
          </a:bodyPr>
          <a:lstStyle/>
          <a:p>
            <a:r>
              <a:rPr lang="en-US" dirty="0"/>
              <a:t>Here is the distribution of ages that use each cab company. The larger the amount of age group, the bigger and lower the bubble is location in the chart. </a:t>
            </a:r>
          </a:p>
        </p:txBody>
      </p:sp>
    </p:spTree>
    <p:extLst>
      <p:ext uri="{BB962C8B-B14F-4D97-AF65-F5344CB8AC3E}">
        <p14:creationId xmlns:p14="http://schemas.microsoft.com/office/powerpoint/2010/main" val="18443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Badge 3 outline">
            <a:extLst>
              <a:ext uri="{FF2B5EF4-FFF2-40B4-BE49-F238E27FC236}">
                <a16:creationId xmlns:a16="http://schemas.microsoft.com/office/drawing/2014/main" id="{180CB141-4993-FF4A-BD4B-D2BD901BA7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 cy="914400"/>
          </a:xfrm>
          <a:prstGeom prst="rect">
            <a:avLst/>
          </a:prstGeom>
        </p:spPr>
      </p:pic>
      <p:pic>
        <p:nvPicPr>
          <p:cNvPr id="7" name="Picture 6" descr="Table&#10;&#10;Description automatically generated with low confidence">
            <a:extLst>
              <a:ext uri="{FF2B5EF4-FFF2-40B4-BE49-F238E27FC236}">
                <a16:creationId xmlns:a16="http://schemas.microsoft.com/office/drawing/2014/main" id="{0D53C90C-C7E7-7C41-AAE9-285353F0BD81}"/>
              </a:ext>
            </a:extLst>
          </p:cNvPr>
          <p:cNvPicPr>
            <a:picLocks noChangeAspect="1"/>
          </p:cNvPicPr>
          <p:nvPr/>
        </p:nvPicPr>
        <p:blipFill>
          <a:blip r:embed="rId4"/>
          <a:stretch>
            <a:fillRect/>
          </a:stretch>
        </p:blipFill>
        <p:spPr>
          <a:xfrm>
            <a:off x="2527300" y="1977736"/>
            <a:ext cx="7226300" cy="1701800"/>
          </a:xfrm>
          <a:prstGeom prst="rect">
            <a:avLst/>
          </a:prstGeom>
        </p:spPr>
      </p:pic>
      <p:pic>
        <p:nvPicPr>
          <p:cNvPr id="9" name="Picture 8" descr="Text&#10;&#10;Description automatically generated">
            <a:extLst>
              <a:ext uri="{FF2B5EF4-FFF2-40B4-BE49-F238E27FC236}">
                <a16:creationId xmlns:a16="http://schemas.microsoft.com/office/drawing/2014/main" id="{CDBD0659-69AD-834E-9DEE-727350244D93}"/>
              </a:ext>
            </a:extLst>
          </p:cNvPr>
          <p:cNvPicPr>
            <a:picLocks noChangeAspect="1"/>
          </p:cNvPicPr>
          <p:nvPr/>
        </p:nvPicPr>
        <p:blipFill>
          <a:blip r:embed="rId5"/>
          <a:stretch>
            <a:fillRect/>
          </a:stretch>
        </p:blipFill>
        <p:spPr>
          <a:xfrm>
            <a:off x="2527300" y="4048990"/>
            <a:ext cx="7226300" cy="1625600"/>
          </a:xfrm>
          <a:prstGeom prst="rect">
            <a:avLst/>
          </a:prstGeom>
        </p:spPr>
      </p:pic>
      <p:sp>
        <p:nvSpPr>
          <p:cNvPr id="10" name="TextBox 9">
            <a:extLst>
              <a:ext uri="{FF2B5EF4-FFF2-40B4-BE49-F238E27FC236}">
                <a16:creationId xmlns:a16="http://schemas.microsoft.com/office/drawing/2014/main" id="{58214F07-E474-2A40-B351-653291104449}"/>
              </a:ext>
            </a:extLst>
          </p:cNvPr>
          <p:cNvSpPr txBox="1"/>
          <p:nvPr/>
        </p:nvSpPr>
        <p:spPr>
          <a:xfrm>
            <a:off x="914400" y="2558473"/>
            <a:ext cx="1239250" cy="2308324"/>
          </a:xfrm>
          <a:prstGeom prst="rect">
            <a:avLst/>
          </a:prstGeom>
          <a:noFill/>
        </p:spPr>
        <p:txBody>
          <a:bodyPr wrap="none" rtlCol="0">
            <a:spAutoFit/>
          </a:bodyPr>
          <a:lstStyle/>
          <a:p>
            <a:r>
              <a:rPr lang="en-US" dirty="0"/>
              <a:t>Pink Cab</a:t>
            </a:r>
          </a:p>
          <a:p>
            <a:endParaRPr lang="en-US" dirty="0"/>
          </a:p>
          <a:p>
            <a:endParaRPr lang="en-US" dirty="0"/>
          </a:p>
          <a:p>
            <a:endParaRPr lang="en-US" dirty="0"/>
          </a:p>
          <a:p>
            <a:endParaRPr lang="en-US" dirty="0"/>
          </a:p>
          <a:p>
            <a:endParaRPr lang="en-US" dirty="0"/>
          </a:p>
          <a:p>
            <a:endParaRPr lang="en-US" dirty="0"/>
          </a:p>
          <a:p>
            <a:r>
              <a:rPr lang="en-US" dirty="0"/>
              <a:t>Yellow Cab</a:t>
            </a:r>
          </a:p>
        </p:txBody>
      </p:sp>
      <p:sp>
        <p:nvSpPr>
          <p:cNvPr id="11" name="TextBox 10">
            <a:extLst>
              <a:ext uri="{FF2B5EF4-FFF2-40B4-BE49-F238E27FC236}">
                <a16:creationId xmlns:a16="http://schemas.microsoft.com/office/drawing/2014/main" id="{CD7EED15-D2B6-7E4F-B30C-0307CD0D1A65}"/>
              </a:ext>
            </a:extLst>
          </p:cNvPr>
          <p:cNvSpPr txBox="1"/>
          <p:nvPr/>
        </p:nvSpPr>
        <p:spPr>
          <a:xfrm>
            <a:off x="914400" y="236704"/>
            <a:ext cx="10257182" cy="1477328"/>
          </a:xfrm>
          <a:prstGeom prst="rect">
            <a:avLst/>
          </a:prstGeom>
          <a:noFill/>
        </p:spPr>
        <p:txBody>
          <a:bodyPr wrap="square" rtlCol="0">
            <a:spAutoFit/>
          </a:bodyPr>
          <a:lstStyle/>
          <a:p>
            <a:r>
              <a:rPr lang="en-US" dirty="0"/>
              <a:t>We can see that the Yellow Cab company yearly profits are significantly greater than the Pink Cab company. The costs for the Pink Cab are increasing at a slower amount but the Yellow Cab is making up for it by increasing the total yearly prices charged faster than the Pink Cab. Yearly profits seem to increase then decrease at a similar rate. Yet the Yellow Cab company did not suffer as much losses from 2017 to 2018 as the Pink Cab company. </a:t>
            </a:r>
          </a:p>
        </p:txBody>
      </p:sp>
    </p:spTree>
    <p:extLst>
      <p:ext uri="{BB962C8B-B14F-4D97-AF65-F5344CB8AC3E}">
        <p14:creationId xmlns:p14="http://schemas.microsoft.com/office/powerpoint/2010/main" val="77232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FAC8C30-93FA-4F99-80C4-C952D83A4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F3ACDE2A-6BC1-4786-87B1-F7DA35351E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0A2CC8B5-9886-4AFA-BE09-6178A4ED30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graphical user interface&#10;&#10;Description automatically generated">
            <a:extLst>
              <a:ext uri="{FF2B5EF4-FFF2-40B4-BE49-F238E27FC236}">
                <a16:creationId xmlns:a16="http://schemas.microsoft.com/office/drawing/2014/main" id="{0862C404-7558-B440-BB7E-5F102979275D}"/>
              </a:ext>
            </a:extLst>
          </p:cNvPr>
          <p:cNvPicPr>
            <a:picLocks noChangeAspect="1"/>
          </p:cNvPicPr>
          <p:nvPr/>
        </p:nvPicPr>
        <p:blipFill>
          <a:blip r:embed="rId3"/>
          <a:stretch>
            <a:fillRect/>
          </a:stretch>
        </p:blipFill>
        <p:spPr>
          <a:xfrm>
            <a:off x="249381" y="2096655"/>
            <a:ext cx="5846619" cy="4461155"/>
          </a:xfrm>
          <a:prstGeom prst="rect">
            <a:avLst/>
          </a:prstGeom>
          <a:effectLst>
            <a:outerShdw blurRad="50800" dist="38100" dir="2700000" algn="tl" rotWithShape="0">
              <a:prstClr val="black">
                <a:alpha val="40000"/>
              </a:prstClr>
            </a:outerShdw>
          </a:effectLst>
        </p:spPr>
      </p:pic>
      <p:pic>
        <p:nvPicPr>
          <p:cNvPr id="5" name="Picture 4" descr="A picture containing chart&#10;&#10;Description automatically generated">
            <a:extLst>
              <a:ext uri="{FF2B5EF4-FFF2-40B4-BE49-F238E27FC236}">
                <a16:creationId xmlns:a16="http://schemas.microsoft.com/office/drawing/2014/main" id="{603DC3CF-BE34-E64E-88F3-4B10F98852E9}"/>
              </a:ext>
            </a:extLst>
          </p:cNvPr>
          <p:cNvPicPr>
            <a:picLocks noChangeAspect="1"/>
          </p:cNvPicPr>
          <p:nvPr/>
        </p:nvPicPr>
        <p:blipFill>
          <a:blip r:embed="rId4"/>
          <a:stretch>
            <a:fillRect/>
          </a:stretch>
        </p:blipFill>
        <p:spPr>
          <a:xfrm>
            <a:off x="6096000" y="2096655"/>
            <a:ext cx="5846618" cy="446115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659333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135</TotalTime>
  <Words>777</Words>
  <Application>Microsoft Macintosh PowerPoint</Application>
  <PresentationFormat>Widescreen</PresentationFormat>
  <Paragraphs>54</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Gill Sans MT</vt:lpstr>
      <vt:lpstr>Gallery</vt:lpstr>
      <vt:lpstr>G2M Case study</vt:lpstr>
      <vt:lpstr>Brief background</vt:lpstr>
      <vt:lpstr>Introduction to the data </vt:lpstr>
      <vt:lpstr>Analyzing the data using visuals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 the previous slide – inference </vt:lpstr>
      <vt:lpstr>PowerPoint Presentation</vt:lpstr>
      <vt:lpstr>PowerPoint Presentation</vt:lpstr>
      <vt:lpstr>For the previous two slides - inference </vt:lpstr>
      <vt:lpstr>PowerPoint Presentation</vt:lpstr>
      <vt:lpstr>PowerPoint Presentation</vt:lpstr>
      <vt:lpstr>PowerPoint Presentation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Case study</dc:title>
  <dc:creator>Laith Adi</dc:creator>
  <cp:lastModifiedBy>Laith Adi</cp:lastModifiedBy>
  <cp:revision>11</cp:revision>
  <dcterms:created xsi:type="dcterms:W3CDTF">2021-03-14T00:12:29Z</dcterms:created>
  <dcterms:modified xsi:type="dcterms:W3CDTF">2021-03-14T02:28:22Z</dcterms:modified>
</cp:coreProperties>
</file>