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57" r:id="rId5"/>
    <p:sldId id="258" r:id="rId6"/>
    <p:sldId id="259" r:id="rId7"/>
    <p:sldId id="260" r:id="rId8"/>
    <p:sldId id="261" r:id="rId9"/>
    <p:sldId id="262" r:id="rId10"/>
    <p:sldId id="263" r:id="rId11"/>
    <p:sldId id="265" r:id="rId12"/>
    <p:sldId id="267" r:id="rId13"/>
    <p:sldId id="270"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04" autoAdjust="0"/>
  </p:normalViewPr>
  <p:slideViewPr>
    <p:cSldViewPr snapToGrid="0">
      <p:cViewPr varScale="1">
        <p:scale>
          <a:sx n="81" d="100"/>
          <a:sy n="81" d="100"/>
        </p:scale>
        <p:origin x="754" y="53"/>
      </p:cViewPr>
      <p:guideLst/>
    </p:cSldViewPr>
  </p:slideViewPr>
  <p:notesTextViewPr>
    <p:cViewPr>
      <p:scale>
        <a:sx n="1" d="1"/>
        <a:sy n="1" d="1"/>
      </p:scale>
      <p:origin x="0" y="0"/>
    </p:cViewPr>
  </p:notesTextViewPr>
  <p:notesViewPr>
    <p:cSldViewPr snapToGrid="0" showGuides="1">
      <p:cViewPr varScale="1">
        <p:scale>
          <a:sx n="79" d="100"/>
          <a:sy n="79" d="100"/>
        </p:scale>
        <p:origin x="234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DC2751-278C-4682-9C3F-0FF7B4FCFAE7}" type="datetimeFigureOut">
              <a:rPr lang="en-US" smtClean="0"/>
              <a:t>5/10/2025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286890-466E-41CD-A28A-B1EBDF22CA33}" type="slidenum">
              <a:rPr lang="en-US" smtClean="0"/>
              <a:t>‹#›</a:t>
            </a:fld>
            <a:endParaRPr lang="en-US" dirty="0"/>
          </a:p>
        </p:txBody>
      </p:sp>
    </p:spTree>
    <p:extLst>
      <p:ext uri="{BB962C8B-B14F-4D97-AF65-F5344CB8AC3E}">
        <p14:creationId xmlns:p14="http://schemas.microsoft.com/office/powerpoint/2010/main" val="15862942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F0845-D09E-4AF9-9623-EA7EA0297EF3}"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CD11A-EED3-40CE-98A3-28FEE84867B3}" type="slidenum">
              <a:rPr lang="en-US" smtClean="0"/>
              <a:t>‹#›</a:t>
            </a:fld>
            <a:endParaRPr lang="en-US" dirty="0"/>
          </a:p>
        </p:txBody>
      </p:sp>
    </p:spTree>
    <p:extLst>
      <p:ext uri="{BB962C8B-B14F-4D97-AF65-F5344CB8AC3E}">
        <p14:creationId xmlns:p14="http://schemas.microsoft.com/office/powerpoint/2010/main" val="199576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7CD11A-EED3-40CE-98A3-28FEE84867B3}" type="slidenum">
              <a:rPr lang="en-US" smtClean="0"/>
              <a:t>1</a:t>
            </a:fld>
            <a:endParaRPr lang="en-US" dirty="0"/>
          </a:p>
        </p:txBody>
      </p:sp>
    </p:spTree>
    <p:extLst>
      <p:ext uri="{BB962C8B-B14F-4D97-AF65-F5344CB8AC3E}">
        <p14:creationId xmlns:p14="http://schemas.microsoft.com/office/powerpoint/2010/main" val="24911602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solidFill>
                  <a:schemeClr val="tx2">
                    <a:lumMod val="20000"/>
                    <a:lumOff val="80000"/>
                  </a:schemeClr>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409693A-2307-4FDC-9539-08DC9083DDED}" type="datetime1">
              <a:rPr lang="en-US" smtClean="0"/>
              <a:t>5/10/2025</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819406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hasCustomPrompt="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0011EA7-B10E-4739-92FE-8993461CC0B7}" type="datetime1">
              <a:rPr lang="en-US" smtClean="0"/>
              <a:t>5/10/2025</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4079542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91661"/>
            <a:ext cx="2628900" cy="490903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691661"/>
            <a:ext cx="7734300" cy="49090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5DC13F-2D2A-49BA-966D-6530A12E7C15}" type="datetime1">
              <a:rPr lang="en-US" smtClean="0"/>
              <a:t>5/10/2025</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79250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320E1C1-C26F-4479-A8BD-144B4C139DA5}" type="datetime1">
              <a:rPr lang="en-US" smtClean="0"/>
              <a:t>5/10/2025</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361943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709738"/>
            <a:ext cx="10515600" cy="2862262"/>
          </a:xfrm>
        </p:spPr>
        <p:txBody>
          <a:bodyPr anchor="b"/>
          <a:lstStyle>
            <a:lvl1pPr>
              <a:lnSpc>
                <a:spcPct val="100000"/>
              </a:lnSpc>
              <a:defRPr sz="6000"/>
            </a:lvl1pPr>
          </a:lstStyle>
          <a:p>
            <a:r>
              <a:rPr lang="en-US"/>
              <a:t>Click to edit Master title style</a:t>
            </a:r>
          </a:p>
        </p:txBody>
      </p:sp>
      <p:sp>
        <p:nvSpPr>
          <p:cNvPr id="3" name="Text Placeholder 2"/>
          <p:cNvSpPr>
            <a:spLocks noGrp="1"/>
          </p:cNvSpPr>
          <p:nvPr>
            <p:ph type="body" idx="1"/>
          </p:nvPr>
        </p:nvSpPr>
        <p:spPr>
          <a:xfrm>
            <a:off x="457200" y="4589463"/>
            <a:ext cx="10515600" cy="1500187"/>
          </a:xfrm>
        </p:spPr>
        <p:txBody>
          <a:bodyPr/>
          <a:lstStyle>
            <a:lvl1pPr marL="0" indent="0">
              <a:buNone/>
              <a:defRPr sz="2400" b="1">
                <a:solidFill>
                  <a:schemeClr val="tx2">
                    <a:lumMod val="50000"/>
                  </a:schemeClr>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BF519E61-C2D6-49AB-83F2-8FC9FEFBDAFD}" type="datetime1">
              <a:rPr lang="en-US" smtClean="0"/>
              <a:t>5/10/2025</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73127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hasCustomPrompt="1"/>
          </p:nvPr>
        </p:nvSpPr>
        <p:spPr>
          <a:xfrm>
            <a:off x="457200" y="1825625"/>
            <a:ext cx="4892040" cy="4351338"/>
          </a:xfrm>
        </p:spPr>
        <p:txBody>
          <a:bodyPr vert="horz" lIns="91440" tIns="45720" rIns="91440" bIns="45720" rtlCol="0">
            <a:normAutofit/>
          </a:bodyPr>
          <a:lstStyle>
            <a:lvl1pPr>
              <a:defRPr lang="en-US" baseline="0" noProof="0" dirty="0" smtClean="0">
                <a:solidFill>
                  <a:schemeClr val="bg1"/>
                </a:solidFill>
              </a:defRPr>
            </a:lvl1pPr>
            <a:lvl2pPr>
              <a:defRPr lang="en-US" baseline="0" noProof="0" dirty="0" smtClean="0">
                <a:solidFill>
                  <a:schemeClr val="bg1"/>
                </a:solidFill>
              </a:defRPr>
            </a:lvl2pPr>
            <a:lvl3pPr>
              <a:defRPr lang="en-US" baseline="0" noProof="0" dirty="0" smtClean="0">
                <a:solidFill>
                  <a:schemeClr val="bg1"/>
                </a:solidFill>
              </a:defRPr>
            </a:lvl3pPr>
            <a:lvl4pPr>
              <a:defRPr lang="en-US" baseline="0" noProof="0" dirty="0" smtClean="0">
                <a:solidFill>
                  <a:schemeClr val="bg1"/>
                </a:solidFill>
              </a:defRPr>
            </a:lvl4pPr>
            <a:lvl5pPr>
              <a:defRPr lang="en-US" baseline="0" noProof="0" dirty="0" smtClean="0">
                <a:solidFill>
                  <a:schemeClr val="bg1"/>
                </a:solidFill>
              </a:defRPr>
            </a:lvl5pPr>
            <a:lvl6pPr>
              <a:defRPr sz="1800"/>
            </a:lvl6pPr>
            <a:lvl7pPr>
              <a:defRPr sz="1800"/>
            </a:lvl7pPr>
            <a:lvl8pPr>
              <a:defRPr sz="180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4" name="Content Placeholder 3"/>
          <p:cNvSpPr>
            <a:spLocks noGrp="1"/>
          </p:cNvSpPr>
          <p:nvPr>
            <p:ph sz="half" idx="2" hasCustomPrompt="1"/>
          </p:nvPr>
        </p:nvSpPr>
        <p:spPr>
          <a:xfrm>
            <a:off x="5650524" y="1825625"/>
            <a:ext cx="4892040" cy="4351338"/>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5" name="Date Placeholder 4"/>
          <p:cNvSpPr>
            <a:spLocks noGrp="1"/>
          </p:cNvSpPr>
          <p:nvPr>
            <p:ph type="dt" sz="half" idx="10"/>
          </p:nvPr>
        </p:nvSpPr>
        <p:spPr/>
        <p:txBody>
          <a:bodyPr/>
          <a:lstStyle/>
          <a:p>
            <a:fld id="{047BE74F-367A-4D3C-8AA7-FA60CCA05EAE}" type="datetime1">
              <a:rPr lang="en-US" smtClean="0"/>
              <a:t>5/10/2025</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418393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39150"/>
            <a:ext cx="10094976" cy="1152144"/>
          </a:xfrm>
        </p:spPr>
        <p:txBody>
          <a:bodyPr/>
          <a:lstStyle/>
          <a:p>
            <a:r>
              <a:rPr lang="en-US"/>
              <a:t>Click to edit Master title style</a:t>
            </a:r>
            <a:endParaRPr lang="en-US" dirty="0"/>
          </a:p>
        </p:txBody>
      </p:sp>
      <p:sp>
        <p:nvSpPr>
          <p:cNvPr id="3" name="Text Placeholder 2"/>
          <p:cNvSpPr>
            <a:spLocks noGrp="1"/>
          </p:cNvSpPr>
          <p:nvPr>
            <p:ph type="body" idx="1"/>
          </p:nvPr>
        </p:nvSpPr>
        <p:spPr>
          <a:xfrm>
            <a:off x="457200" y="1828800"/>
            <a:ext cx="489204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hasCustomPrompt="1"/>
          </p:nvPr>
        </p:nvSpPr>
        <p:spPr>
          <a:xfrm>
            <a:off x="457200" y="2498723"/>
            <a:ext cx="4892040" cy="3101977"/>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5" name="Text Placeholder 4"/>
          <p:cNvSpPr>
            <a:spLocks noGrp="1"/>
          </p:cNvSpPr>
          <p:nvPr>
            <p:ph type="body" sz="quarter" idx="3"/>
          </p:nvPr>
        </p:nvSpPr>
        <p:spPr>
          <a:xfrm>
            <a:off x="5656753" y="1828800"/>
            <a:ext cx="489204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hasCustomPrompt="1"/>
          </p:nvPr>
        </p:nvSpPr>
        <p:spPr>
          <a:xfrm>
            <a:off x="5656753" y="2498723"/>
            <a:ext cx="4892040" cy="3101977"/>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7" name="Date Placeholder 6"/>
          <p:cNvSpPr>
            <a:spLocks noGrp="1"/>
          </p:cNvSpPr>
          <p:nvPr>
            <p:ph type="dt" sz="half" idx="10"/>
          </p:nvPr>
        </p:nvSpPr>
        <p:spPr/>
        <p:txBody>
          <a:bodyPr/>
          <a:lstStyle/>
          <a:p>
            <a:fld id="{A79E3F9C-6465-4987-8E4E-615CFD4753AA}" type="datetime1">
              <a:rPr lang="en-US" smtClean="0"/>
              <a:t>5/10/2025</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3405661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49EFD6-3C20-43C6-9E75-1A9D48D9576F}" type="datetime1">
              <a:rPr lang="en-US" smtClean="0"/>
              <a:t>5/10/2025</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3363858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493D5A-A484-46EE-9DC8-9A16BFF8327E}" type="datetime1">
              <a:rPr lang="en-US" smtClean="0"/>
              <a:t>5/10/2025</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927605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599"/>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hasCustomPrompt="1"/>
          </p:nvPr>
        </p:nvSpPr>
        <p:spPr>
          <a:xfrm>
            <a:off x="4800600" y="987425"/>
            <a:ext cx="5753100" cy="4613275"/>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4" name="Text Placeholder 3"/>
          <p:cNvSpPr>
            <a:spLocks noGrp="1"/>
          </p:cNvSpPr>
          <p:nvPr>
            <p:ph type="body" sz="half" idx="2"/>
          </p:nvPr>
        </p:nvSpPr>
        <p:spPr>
          <a:xfrm>
            <a:off x="457200" y="2254249"/>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287BC8-78D1-4FEB-9D4F-E22E45CC04F7}" type="datetime1">
              <a:rPr lang="en-US" smtClean="0"/>
              <a:t>5/10/2025</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287721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599"/>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800600" y="987425"/>
            <a:ext cx="5753100" cy="46132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254249"/>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568210-870C-4A62-9D1B-4B25162550AB}" type="datetime1">
              <a:rPr lang="en-US" smtClean="0"/>
              <a:t>5/10/2025</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56957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39793"/>
            <a:ext cx="10096500" cy="115090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825625"/>
            <a:ext cx="10096500" cy="37780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2">
                    <a:lumMod val="20000"/>
                    <a:lumOff val="80000"/>
                  </a:schemeClr>
                </a:solidFill>
              </a:defRPr>
            </a:lvl1pPr>
          </a:lstStyle>
          <a:p>
            <a:fld id="{00CABDA2-EB00-4A4D-86B7-63E286A484E5}" type="datetime1">
              <a:rPr lang="en-US" smtClean="0"/>
              <a:t>5/10/2025</a:t>
            </a:fld>
            <a:endParaRPr lang="en-US" dirty="0"/>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2">
                    <a:lumMod val="20000"/>
                    <a:lumOff val="80000"/>
                  </a:schemeClr>
                </a:solidFill>
              </a:defRPr>
            </a:lvl1pPr>
          </a:lstStyle>
          <a:p>
            <a:r>
              <a:rPr lang="en-US" dirty="0"/>
              <a:t>Add a footer</a:t>
            </a:r>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2">
                    <a:lumMod val="20000"/>
                    <a:lumOff val="80000"/>
                  </a:schemeClr>
                </a:solidFill>
              </a:defRPr>
            </a:lvl1pPr>
          </a:lstStyle>
          <a:p>
            <a:fld id="{E5B29C50-D6F1-4DB6-9B68-F4CD3996E9CF}" type="slidenum">
              <a:rPr lang="en-US" smtClean="0"/>
              <a:pPr/>
              <a:t>‹#›</a:t>
            </a:fld>
            <a:endParaRPr lang="en-US" dirty="0"/>
          </a:p>
        </p:txBody>
      </p:sp>
    </p:spTree>
    <p:extLst>
      <p:ext uri="{BB962C8B-B14F-4D97-AF65-F5344CB8AC3E}">
        <p14:creationId xmlns:p14="http://schemas.microsoft.com/office/powerpoint/2010/main" val="1656484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ts val="4000"/>
        </a:lnSpc>
        <a:spcBef>
          <a:spcPct val="0"/>
        </a:spcBef>
        <a:buNone/>
        <a:defRPr sz="4000" b="1" kern="1200" cap="none" spc="0">
          <a:ln w="12700" cmpd="sng">
            <a:noFill/>
            <a:prstDash val="solid"/>
          </a:ln>
          <a:solidFill>
            <a:schemeClr val="accent4">
              <a:lumMod val="50000"/>
            </a:schemeClr>
          </a:solidFill>
          <a:effectLst>
            <a:outerShdw blurRad="38100" dist="38100" dir="2700000" algn="tl">
              <a:srgbClr val="000000">
                <a:alpha val="43000"/>
              </a:srgbClr>
            </a:outerShdw>
          </a:effectLst>
          <a:latin typeface="+mj-lt"/>
          <a:ea typeface="+mj-ea"/>
          <a:cs typeface="+mj-cs"/>
        </a:defRPr>
      </a:lvl1pPr>
    </p:titleStyle>
    <p:bodyStyle>
      <a:lvl1pPr marL="228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6pPr>
      <a:lvl7pPr marL="2971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7pPr>
      <a:lvl8pPr marL="3429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8pPr>
      <a:lvl9pPr marL="3886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288" userDrawn="1">
          <p15:clr>
            <a:srgbClr val="F26B43"/>
          </p15:clr>
        </p15:guide>
        <p15:guide id="3" pos="6648" userDrawn="1">
          <p15:clr>
            <a:srgbClr val="F26B43"/>
          </p15:clr>
        </p15:guide>
        <p15:guide id="4" orient="horz" pos="3528" userDrawn="1">
          <p15:clr>
            <a:srgbClr val="F26B43"/>
          </p15:clr>
        </p15:guide>
        <p15:guide id="5" orient="horz" pos="1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pPr>
            <a:r>
              <a:rPr lang="en-US" dirty="0"/>
              <a:t>Applied Data Science Capstone Presentation</a:t>
            </a:r>
          </a:p>
        </p:txBody>
      </p:sp>
      <p:sp>
        <p:nvSpPr>
          <p:cNvPr id="3" name="Subtitle 2"/>
          <p:cNvSpPr>
            <a:spLocks noGrp="1"/>
          </p:cNvSpPr>
          <p:nvPr>
            <p:ph type="subTitle" idx="1"/>
          </p:nvPr>
        </p:nvSpPr>
        <p:spPr/>
        <p:txBody>
          <a:bodyPr/>
          <a:lstStyle/>
          <a:p>
            <a:r>
              <a:rPr lang="en-US" dirty="0"/>
              <a:t>IBM Data Science Professional Certificate</a:t>
            </a:r>
          </a:p>
          <a:p>
            <a:r>
              <a:rPr lang="en-US" dirty="0"/>
              <a:t>May 2025</a:t>
            </a:r>
          </a:p>
        </p:txBody>
      </p:sp>
    </p:spTree>
    <p:extLst>
      <p:ext uri="{BB962C8B-B14F-4D97-AF65-F5344CB8AC3E}">
        <p14:creationId xmlns:p14="http://schemas.microsoft.com/office/powerpoint/2010/main" val="1990881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6075A-79DD-D926-00BC-2C1A51E1BDCF}"/>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33843585-C343-C71B-8522-E02019D95B33}"/>
              </a:ext>
            </a:extLst>
          </p:cNvPr>
          <p:cNvSpPr>
            <a:spLocks noGrp="1"/>
          </p:cNvSpPr>
          <p:nvPr>
            <p:ph type="title"/>
          </p:nvPr>
        </p:nvSpPr>
        <p:spPr/>
        <p:txBody>
          <a:bodyPr>
            <a:normAutofit/>
          </a:bodyPr>
          <a:lstStyle/>
          <a:p>
            <a:r>
              <a:rPr lang="en-US" dirty="0"/>
              <a:t>Predictive Analysis Results</a:t>
            </a:r>
          </a:p>
        </p:txBody>
      </p:sp>
      <p:sp>
        <p:nvSpPr>
          <p:cNvPr id="4" name="TextBox 3">
            <a:extLst>
              <a:ext uri="{FF2B5EF4-FFF2-40B4-BE49-F238E27FC236}">
                <a16:creationId xmlns:a16="http://schemas.microsoft.com/office/drawing/2014/main" id="{ED15D58B-BE4F-B9F7-C9D8-C913F11375F6}"/>
              </a:ext>
            </a:extLst>
          </p:cNvPr>
          <p:cNvSpPr txBox="1"/>
          <p:nvPr/>
        </p:nvSpPr>
        <p:spPr>
          <a:xfrm>
            <a:off x="457200" y="1715678"/>
            <a:ext cx="3398363" cy="4524315"/>
          </a:xfrm>
          <a:prstGeom prst="rect">
            <a:avLst/>
          </a:prstGeom>
          <a:noFill/>
          <a:ln>
            <a:solidFill>
              <a:schemeClr val="tx2"/>
            </a:solidFill>
          </a:ln>
        </p:spPr>
        <p:txBody>
          <a:bodyPr wrap="square" rtlCol="0">
            <a:spAutoFit/>
          </a:bodyPr>
          <a:lstStyle/>
          <a:p>
            <a:r>
              <a:rPr lang="en-US" dirty="0">
                <a:solidFill>
                  <a:schemeClr val="bg1"/>
                </a:solidFill>
              </a:rPr>
              <a:t>I am surprised that all algorithms performed with identical evaluations metrics values. </a:t>
            </a:r>
          </a:p>
          <a:p>
            <a:endParaRPr lang="en-US" dirty="0">
              <a:solidFill>
                <a:schemeClr val="bg1"/>
              </a:solidFill>
            </a:endParaRPr>
          </a:p>
          <a:p>
            <a:r>
              <a:rPr lang="en-US" dirty="0">
                <a:solidFill>
                  <a:schemeClr val="bg1"/>
                </a:solidFill>
              </a:rPr>
              <a:t>I have reviewed my code many times ensuring I am not ding any mistake, but I came to the conclusion that my code is clean and the fact of identical values are true. </a:t>
            </a:r>
          </a:p>
          <a:p>
            <a:endParaRPr lang="en-US" dirty="0">
              <a:solidFill>
                <a:schemeClr val="bg1"/>
              </a:solidFill>
            </a:endParaRPr>
          </a:p>
          <a:p>
            <a:r>
              <a:rPr lang="en-US" dirty="0">
                <a:solidFill>
                  <a:schemeClr val="bg1"/>
                </a:solidFill>
              </a:rPr>
              <a:t>I left a comment in my notebook, that says that we may select the model based on the simplest and lightest one for the production and deployment steps</a:t>
            </a:r>
            <a:endParaRPr lang="en-150" dirty="0" err="1">
              <a:solidFill>
                <a:schemeClr val="bg1"/>
              </a:solidFill>
            </a:endParaRPr>
          </a:p>
        </p:txBody>
      </p:sp>
      <p:pic>
        <p:nvPicPr>
          <p:cNvPr id="7" name="Content Placeholder 6">
            <a:extLst>
              <a:ext uri="{FF2B5EF4-FFF2-40B4-BE49-F238E27FC236}">
                <a16:creationId xmlns:a16="http://schemas.microsoft.com/office/drawing/2014/main" id="{88543CA6-C20B-134C-AB87-E01AB81E3D6A}"/>
              </a:ext>
            </a:extLst>
          </p:cNvPr>
          <p:cNvPicPr>
            <a:picLocks noGrp="1" noChangeAspect="1"/>
          </p:cNvPicPr>
          <p:nvPr>
            <p:ph idx="1"/>
          </p:nvPr>
        </p:nvPicPr>
        <p:blipFill>
          <a:blip r:embed="rId2"/>
          <a:stretch>
            <a:fillRect/>
          </a:stretch>
        </p:blipFill>
        <p:spPr>
          <a:xfrm>
            <a:off x="5689488" y="1457979"/>
            <a:ext cx="5797466" cy="5222145"/>
          </a:xfrm>
        </p:spPr>
      </p:pic>
    </p:spTree>
    <p:extLst>
      <p:ext uri="{BB962C8B-B14F-4D97-AF65-F5344CB8AC3E}">
        <p14:creationId xmlns:p14="http://schemas.microsoft.com/office/powerpoint/2010/main" val="730878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51E99-F40E-50CF-D1F2-20B004242B50}"/>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0B602490-7086-4A41-1213-E55A20EEC379}"/>
              </a:ext>
            </a:extLst>
          </p:cNvPr>
          <p:cNvSpPr>
            <a:spLocks noGrp="1"/>
          </p:cNvSpPr>
          <p:nvPr>
            <p:ph type="title"/>
          </p:nvPr>
        </p:nvSpPr>
        <p:spPr/>
        <p:txBody>
          <a:bodyPr>
            <a:normAutofit/>
          </a:bodyPr>
          <a:lstStyle/>
          <a:p>
            <a:r>
              <a:rPr lang="en-US" dirty="0"/>
              <a:t>Conclusions</a:t>
            </a:r>
          </a:p>
        </p:txBody>
      </p:sp>
      <p:sp>
        <p:nvSpPr>
          <p:cNvPr id="14" name="Content Placeholder 13">
            <a:extLst>
              <a:ext uri="{FF2B5EF4-FFF2-40B4-BE49-F238E27FC236}">
                <a16:creationId xmlns:a16="http://schemas.microsoft.com/office/drawing/2014/main" id="{86A22304-9D3B-61F6-1BE1-A0C7CC18B594}"/>
              </a:ext>
            </a:extLst>
          </p:cNvPr>
          <p:cNvSpPr>
            <a:spLocks noGrp="1"/>
          </p:cNvSpPr>
          <p:nvPr>
            <p:ph idx="1"/>
          </p:nvPr>
        </p:nvSpPr>
        <p:spPr/>
        <p:txBody>
          <a:bodyPr/>
          <a:lstStyle/>
          <a:p>
            <a:r>
              <a:rPr lang="en-US" dirty="0"/>
              <a:t>The project followed a structured Data Science pipeline: data ingestion via the SpaceX API and web scraping, preprocessing including null handling and feature selection, EDA and feature engineering for label construction, and applying multiple classification models (Logistic Regression, SVM, Decision Tree, KNN). Model evaluation was done using accuracy, precision, recall, F1-score, and AUC-ROC. Despite identical metrics across models, Logistic Regression was favored due to its simplicity and efficiency, aligning with deployment constraints.</a:t>
            </a:r>
          </a:p>
        </p:txBody>
      </p:sp>
    </p:spTree>
    <p:extLst>
      <p:ext uri="{BB962C8B-B14F-4D97-AF65-F5344CB8AC3E}">
        <p14:creationId xmlns:p14="http://schemas.microsoft.com/office/powerpoint/2010/main" val="144788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8FABD-5F14-8D8D-346D-666E9DE85974}"/>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8D1CD2B1-8A21-3EC1-668A-803F1489D00E}"/>
              </a:ext>
            </a:extLst>
          </p:cNvPr>
          <p:cNvSpPr>
            <a:spLocks noGrp="1"/>
          </p:cNvSpPr>
          <p:nvPr>
            <p:ph type="title"/>
          </p:nvPr>
        </p:nvSpPr>
        <p:spPr/>
        <p:txBody>
          <a:bodyPr>
            <a:normAutofit/>
          </a:bodyPr>
          <a:lstStyle/>
          <a:p>
            <a:r>
              <a:rPr lang="en-US" dirty="0"/>
              <a:t>Insights and Future Work</a:t>
            </a:r>
          </a:p>
        </p:txBody>
      </p:sp>
      <p:sp>
        <p:nvSpPr>
          <p:cNvPr id="14" name="Content Placeholder 13">
            <a:extLst>
              <a:ext uri="{FF2B5EF4-FFF2-40B4-BE49-F238E27FC236}">
                <a16:creationId xmlns:a16="http://schemas.microsoft.com/office/drawing/2014/main" id="{4D7F936F-641C-0454-9054-018942C3388E}"/>
              </a:ext>
            </a:extLst>
          </p:cNvPr>
          <p:cNvSpPr>
            <a:spLocks noGrp="1"/>
          </p:cNvSpPr>
          <p:nvPr>
            <p:ph idx="1"/>
          </p:nvPr>
        </p:nvSpPr>
        <p:spPr/>
        <p:txBody>
          <a:bodyPr/>
          <a:lstStyle/>
          <a:p>
            <a:r>
              <a:rPr lang="en-US" dirty="0"/>
              <a:t>To enhance model performance and generalizability, future work could include hyperparameter tuning using GridSearchCV or RandomizedSearchCV, applying ensemble methods such as Random Forest or XGBoost, and incorporating additional features like payload mass, orbit type, or weather data via external APIs. Further, deploying the final model using Flask or Streamlit would enable real-time prediction capabilities and complete the MLOps cycle.</a:t>
            </a:r>
          </a:p>
        </p:txBody>
      </p:sp>
    </p:spTree>
    <p:extLst>
      <p:ext uri="{BB962C8B-B14F-4D97-AF65-F5344CB8AC3E}">
        <p14:creationId xmlns:p14="http://schemas.microsoft.com/office/powerpoint/2010/main" val="232511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Executive Summary</a:t>
            </a:r>
          </a:p>
        </p:txBody>
      </p:sp>
      <p:sp>
        <p:nvSpPr>
          <p:cNvPr id="14" name="Content Placeholder 13"/>
          <p:cNvSpPr>
            <a:spLocks noGrp="1"/>
          </p:cNvSpPr>
          <p:nvPr>
            <p:ph idx="1"/>
          </p:nvPr>
        </p:nvSpPr>
        <p:spPr/>
        <p:txBody>
          <a:bodyPr/>
          <a:lstStyle/>
          <a:p>
            <a:pPr algn="ctr">
              <a:lnSpc>
                <a:spcPct val="200000"/>
              </a:lnSpc>
            </a:pPr>
            <a:r>
              <a:rPr lang="en-US" dirty="0"/>
              <a:t>This presentation outlines the full Data Science workflow applied to a real-world problem, beginning with data collection from the SpaceX API and web scraping, followed by exploratory data analysis (EDA), data visualization, and predictive modeling.</a:t>
            </a:r>
          </a:p>
        </p:txBody>
      </p:sp>
    </p:spTree>
    <p:extLst>
      <p:ext uri="{BB962C8B-B14F-4D97-AF65-F5344CB8AC3E}">
        <p14:creationId xmlns:p14="http://schemas.microsoft.com/office/powerpoint/2010/main" val="56685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0087CC-CF56-38EF-AE38-1532A696DC21}"/>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B17B0CA6-31FB-93F4-DB38-DE5516400134}"/>
              </a:ext>
            </a:extLst>
          </p:cNvPr>
          <p:cNvSpPr>
            <a:spLocks noGrp="1"/>
          </p:cNvSpPr>
          <p:nvPr>
            <p:ph type="title"/>
          </p:nvPr>
        </p:nvSpPr>
        <p:spPr/>
        <p:txBody>
          <a:bodyPr>
            <a:normAutofit/>
          </a:bodyPr>
          <a:lstStyle/>
          <a:p>
            <a:r>
              <a:rPr lang="en-US" dirty="0"/>
              <a:t>Introduction</a:t>
            </a:r>
          </a:p>
        </p:txBody>
      </p:sp>
      <p:sp>
        <p:nvSpPr>
          <p:cNvPr id="14" name="Content Placeholder 13">
            <a:extLst>
              <a:ext uri="{FF2B5EF4-FFF2-40B4-BE49-F238E27FC236}">
                <a16:creationId xmlns:a16="http://schemas.microsoft.com/office/drawing/2014/main" id="{B4BC4C67-8E4F-81DF-C0D0-7B836FF76D4E}"/>
              </a:ext>
            </a:extLst>
          </p:cNvPr>
          <p:cNvSpPr>
            <a:spLocks noGrp="1"/>
          </p:cNvSpPr>
          <p:nvPr>
            <p:ph idx="1"/>
          </p:nvPr>
        </p:nvSpPr>
        <p:spPr>
          <a:xfrm>
            <a:off x="457199" y="1825625"/>
            <a:ext cx="10506173" cy="3778006"/>
          </a:xfrm>
        </p:spPr>
        <p:txBody>
          <a:bodyPr/>
          <a:lstStyle/>
          <a:p>
            <a:r>
              <a:rPr lang="en-US" dirty="0"/>
              <a:t>In this course I have applied and walked through in the following main steps:</a:t>
            </a:r>
          </a:p>
          <a:p>
            <a:pPr lvl="1"/>
            <a:r>
              <a:rPr lang="en-US" dirty="0"/>
              <a:t>Collecting data by requesting my response from SpaceX API</a:t>
            </a:r>
          </a:p>
          <a:p>
            <a:pPr lvl="1"/>
            <a:r>
              <a:rPr lang="en-US" dirty="0"/>
              <a:t>Dealing with missing values and filtering the needed subset of data</a:t>
            </a:r>
          </a:p>
          <a:p>
            <a:pPr lvl="1"/>
            <a:r>
              <a:rPr lang="en-US" dirty="0"/>
              <a:t>Collecting data by applying web scraping technique and dealing with HTML format to pandas</a:t>
            </a:r>
          </a:p>
          <a:p>
            <a:pPr lvl="1"/>
            <a:r>
              <a:rPr lang="en-US" dirty="0"/>
              <a:t> Performing EDA and some feature engineering to determine final labels</a:t>
            </a:r>
          </a:p>
          <a:p>
            <a:pPr lvl="1"/>
            <a:r>
              <a:rPr lang="en-US" dirty="0"/>
              <a:t>Illustrating  visualizations and observing relationships among different features</a:t>
            </a:r>
          </a:p>
          <a:p>
            <a:pPr lvl="1"/>
            <a:r>
              <a:rPr lang="en-US" dirty="0"/>
              <a:t>Conducting different predictive analysis algorithms and evaluating models</a:t>
            </a:r>
          </a:p>
        </p:txBody>
      </p:sp>
    </p:spTree>
    <p:extLst>
      <p:ext uri="{BB962C8B-B14F-4D97-AF65-F5344CB8AC3E}">
        <p14:creationId xmlns:p14="http://schemas.microsoft.com/office/powerpoint/2010/main" val="3082049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21FC00-C059-F248-6D4E-CA87D11C8768}"/>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B2C5E0FF-D70A-799E-148A-EDA4080620F0}"/>
              </a:ext>
            </a:extLst>
          </p:cNvPr>
          <p:cNvSpPr>
            <a:spLocks noGrp="1"/>
          </p:cNvSpPr>
          <p:nvPr>
            <p:ph type="title"/>
          </p:nvPr>
        </p:nvSpPr>
        <p:spPr/>
        <p:txBody>
          <a:bodyPr>
            <a:normAutofit/>
          </a:bodyPr>
          <a:lstStyle/>
          <a:p>
            <a:r>
              <a:rPr lang="en-US" dirty="0"/>
              <a:t>Data Collection and Wrangling Methodology</a:t>
            </a:r>
          </a:p>
        </p:txBody>
      </p:sp>
      <p:pic>
        <p:nvPicPr>
          <p:cNvPr id="3" name="Content Placeholder 2">
            <a:extLst>
              <a:ext uri="{FF2B5EF4-FFF2-40B4-BE49-F238E27FC236}">
                <a16:creationId xmlns:a16="http://schemas.microsoft.com/office/drawing/2014/main" id="{AEBAB4C3-F77E-20CF-2CAC-9E6566634D2F}"/>
              </a:ext>
            </a:extLst>
          </p:cNvPr>
          <p:cNvPicPr>
            <a:picLocks noGrp="1" noChangeAspect="1"/>
          </p:cNvPicPr>
          <p:nvPr>
            <p:ph idx="1"/>
          </p:nvPr>
        </p:nvPicPr>
        <p:blipFill>
          <a:blip r:embed="rId2"/>
          <a:stretch>
            <a:fillRect/>
          </a:stretch>
        </p:blipFill>
        <p:spPr>
          <a:xfrm>
            <a:off x="3562663" y="1863333"/>
            <a:ext cx="8629337" cy="3778250"/>
          </a:xfrm>
        </p:spPr>
      </p:pic>
      <p:sp>
        <p:nvSpPr>
          <p:cNvPr id="4" name="TextBox 3">
            <a:extLst>
              <a:ext uri="{FF2B5EF4-FFF2-40B4-BE49-F238E27FC236}">
                <a16:creationId xmlns:a16="http://schemas.microsoft.com/office/drawing/2014/main" id="{DAC7EC27-AFDE-9F8D-C37C-9294761DB8C3}"/>
              </a:ext>
            </a:extLst>
          </p:cNvPr>
          <p:cNvSpPr txBox="1"/>
          <p:nvPr/>
        </p:nvSpPr>
        <p:spPr>
          <a:xfrm>
            <a:off x="103695" y="1863333"/>
            <a:ext cx="3054285" cy="1477328"/>
          </a:xfrm>
          <a:prstGeom prst="rect">
            <a:avLst/>
          </a:prstGeom>
          <a:noFill/>
          <a:ln>
            <a:solidFill>
              <a:schemeClr val="tx2"/>
            </a:solidFill>
          </a:ln>
        </p:spPr>
        <p:txBody>
          <a:bodyPr wrap="square" rtlCol="0">
            <a:spAutoFit/>
          </a:bodyPr>
          <a:lstStyle/>
          <a:p>
            <a:r>
              <a:rPr lang="en-US" dirty="0">
                <a:solidFill>
                  <a:schemeClr val="bg1"/>
                </a:solidFill>
              </a:rPr>
              <a:t>This is an example on how we interact with API requests. Here we are taking the dataset by using the cores column to append the data in lists. </a:t>
            </a:r>
            <a:endParaRPr lang="en-150" dirty="0" err="1">
              <a:solidFill>
                <a:schemeClr val="bg1"/>
              </a:solidFill>
            </a:endParaRPr>
          </a:p>
        </p:txBody>
      </p:sp>
    </p:spTree>
    <p:extLst>
      <p:ext uri="{BB962C8B-B14F-4D97-AF65-F5344CB8AC3E}">
        <p14:creationId xmlns:p14="http://schemas.microsoft.com/office/powerpoint/2010/main" val="3648750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113393-D976-AD4B-D8A1-A63E55F75F0C}"/>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FFEA4001-EEA9-465E-7F23-957491261E6C}"/>
              </a:ext>
            </a:extLst>
          </p:cNvPr>
          <p:cNvSpPr>
            <a:spLocks noGrp="1"/>
          </p:cNvSpPr>
          <p:nvPr>
            <p:ph type="title"/>
          </p:nvPr>
        </p:nvSpPr>
        <p:spPr>
          <a:xfrm>
            <a:off x="457199" y="639793"/>
            <a:ext cx="10308211" cy="1150907"/>
          </a:xfrm>
        </p:spPr>
        <p:txBody>
          <a:bodyPr>
            <a:normAutofit/>
          </a:bodyPr>
          <a:lstStyle/>
          <a:p>
            <a:r>
              <a:rPr lang="en-US" dirty="0"/>
              <a:t>EDA &amp; Interactive Visual Analytics Methodology</a:t>
            </a:r>
          </a:p>
        </p:txBody>
      </p:sp>
      <p:pic>
        <p:nvPicPr>
          <p:cNvPr id="3" name="Content Placeholder 2">
            <a:extLst>
              <a:ext uri="{FF2B5EF4-FFF2-40B4-BE49-F238E27FC236}">
                <a16:creationId xmlns:a16="http://schemas.microsoft.com/office/drawing/2014/main" id="{B11F3822-97F7-F923-7B9C-90FC3E4B3991}"/>
              </a:ext>
            </a:extLst>
          </p:cNvPr>
          <p:cNvPicPr>
            <a:picLocks noGrp="1" noChangeAspect="1"/>
          </p:cNvPicPr>
          <p:nvPr>
            <p:ph idx="1"/>
          </p:nvPr>
        </p:nvPicPr>
        <p:blipFill>
          <a:blip r:embed="rId2"/>
          <a:stretch>
            <a:fillRect/>
          </a:stretch>
        </p:blipFill>
        <p:spPr>
          <a:xfrm>
            <a:off x="457199" y="1539809"/>
            <a:ext cx="10307638" cy="3312934"/>
          </a:xfrm>
        </p:spPr>
      </p:pic>
      <p:sp>
        <p:nvSpPr>
          <p:cNvPr id="4" name="TextBox 3">
            <a:extLst>
              <a:ext uri="{FF2B5EF4-FFF2-40B4-BE49-F238E27FC236}">
                <a16:creationId xmlns:a16="http://schemas.microsoft.com/office/drawing/2014/main" id="{A9676B53-FE0E-ADAD-FF0B-2049B4892D38}"/>
              </a:ext>
            </a:extLst>
          </p:cNvPr>
          <p:cNvSpPr txBox="1"/>
          <p:nvPr/>
        </p:nvSpPr>
        <p:spPr>
          <a:xfrm>
            <a:off x="622169" y="5081046"/>
            <a:ext cx="10142668" cy="646331"/>
          </a:xfrm>
          <a:prstGeom prst="rect">
            <a:avLst/>
          </a:prstGeom>
          <a:noFill/>
          <a:ln>
            <a:solidFill>
              <a:schemeClr val="tx2"/>
            </a:solidFill>
          </a:ln>
        </p:spPr>
        <p:txBody>
          <a:bodyPr wrap="square" rtlCol="0">
            <a:spAutoFit/>
          </a:bodyPr>
          <a:lstStyle/>
          <a:p>
            <a:r>
              <a:rPr lang="en-US" dirty="0">
                <a:solidFill>
                  <a:schemeClr val="bg1"/>
                </a:solidFill>
              </a:rPr>
              <a:t>This is a scatter plot that shows the relationship between Flight Number and Launch site. Where we can conclude that Logistic Regression might be a very good starting algorithm to apply for predictive analysis</a:t>
            </a:r>
            <a:endParaRPr lang="en-150" dirty="0" err="1">
              <a:solidFill>
                <a:schemeClr val="bg1"/>
              </a:solidFill>
            </a:endParaRPr>
          </a:p>
        </p:txBody>
      </p:sp>
    </p:spTree>
    <p:extLst>
      <p:ext uri="{BB962C8B-B14F-4D97-AF65-F5344CB8AC3E}">
        <p14:creationId xmlns:p14="http://schemas.microsoft.com/office/powerpoint/2010/main" val="2345646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8E36F-AF24-3B70-2FDA-DE621ED7C2BC}"/>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F517FB86-4DF0-4079-2882-9B56E883C803}"/>
              </a:ext>
            </a:extLst>
          </p:cNvPr>
          <p:cNvSpPr>
            <a:spLocks noGrp="1"/>
          </p:cNvSpPr>
          <p:nvPr>
            <p:ph type="title"/>
          </p:nvPr>
        </p:nvSpPr>
        <p:spPr/>
        <p:txBody>
          <a:bodyPr>
            <a:normAutofit/>
          </a:bodyPr>
          <a:lstStyle/>
          <a:p>
            <a:r>
              <a:rPr lang="en-US" dirty="0"/>
              <a:t>Predictive Analysis Methodology</a:t>
            </a:r>
          </a:p>
        </p:txBody>
      </p:sp>
      <p:sp>
        <p:nvSpPr>
          <p:cNvPr id="14" name="Content Placeholder 13">
            <a:extLst>
              <a:ext uri="{FF2B5EF4-FFF2-40B4-BE49-F238E27FC236}">
                <a16:creationId xmlns:a16="http://schemas.microsoft.com/office/drawing/2014/main" id="{B70F65DA-4C15-F005-3891-1FAC0F859334}"/>
              </a:ext>
            </a:extLst>
          </p:cNvPr>
          <p:cNvSpPr>
            <a:spLocks noGrp="1"/>
          </p:cNvSpPr>
          <p:nvPr>
            <p:ph idx="1"/>
          </p:nvPr>
        </p:nvSpPr>
        <p:spPr>
          <a:xfrm>
            <a:off x="240383" y="1539997"/>
            <a:ext cx="4689835" cy="1231483"/>
          </a:xfrm>
        </p:spPr>
        <p:txBody>
          <a:bodyPr/>
          <a:lstStyle/>
          <a:p>
            <a:pPr marL="0" indent="0">
              <a:buNone/>
            </a:pPr>
            <a:r>
              <a:rPr lang="en-US" dirty="0"/>
              <a:t>The left image shows how we built a Logistic Regression Algorithm to be used in the predictive analysis. </a:t>
            </a:r>
          </a:p>
        </p:txBody>
      </p:sp>
      <p:pic>
        <p:nvPicPr>
          <p:cNvPr id="3" name="Picture 2">
            <a:extLst>
              <a:ext uri="{FF2B5EF4-FFF2-40B4-BE49-F238E27FC236}">
                <a16:creationId xmlns:a16="http://schemas.microsoft.com/office/drawing/2014/main" id="{958A2818-2654-4714-3D3E-1EAD6D7DE62D}"/>
              </a:ext>
            </a:extLst>
          </p:cNvPr>
          <p:cNvPicPr>
            <a:picLocks noChangeAspect="1"/>
          </p:cNvPicPr>
          <p:nvPr/>
        </p:nvPicPr>
        <p:blipFill>
          <a:blip r:embed="rId2"/>
          <a:stretch>
            <a:fillRect/>
          </a:stretch>
        </p:blipFill>
        <p:spPr>
          <a:xfrm>
            <a:off x="5216721" y="1487789"/>
            <a:ext cx="6811326" cy="5277587"/>
          </a:xfrm>
          <a:prstGeom prst="rect">
            <a:avLst/>
          </a:prstGeom>
        </p:spPr>
      </p:pic>
      <p:pic>
        <p:nvPicPr>
          <p:cNvPr id="5" name="Picture 4">
            <a:extLst>
              <a:ext uri="{FF2B5EF4-FFF2-40B4-BE49-F238E27FC236}">
                <a16:creationId xmlns:a16="http://schemas.microsoft.com/office/drawing/2014/main" id="{FAAD4329-B6CF-38D1-0FC5-85875FEE3DFB}"/>
              </a:ext>
            </a:extLst>
          </p:cNvPr>
          <p:cNvPicPr>
            <a:picLocks noChangeAspect="1"/>
          </p:cNvPicPr>
          <p:nvPr/>
        </p:nvPicPr>
        <p:blipFill>
          <a:blip r:embed="rId3"/>
          <a:stretch>
            <a:fillRect/>
          </a:stretch>
        </p:blipFill>
        <p:spPr>
          <a:xfrm>
            <a:off x="163953" y="4819345"/>
            <a:ext cx="5052768" cy="1101731"/>
          </a:xfrm>
          <a:prstGeom prst="rect">
            <a:avLst/>
          </a:prstGeom>
        </p:spPr>
      </p:pic>
      <p:sp>
        <p:nvSpPr>
          <p:cNvPr id="2" name="TextBox 1">
            <a:extLst>
              <a:ext uri="{FF2B5EF4-FFF2-40B4-BE49-F238E27FC236}">
                <a16:creationId xmlns:a16="http://schemas.microsoft.com/office/drawing/2014/main" id="{D1AF7D0D-07BA-3878-F030-5305E31A26B8}"/>
              </a:ext>
            </a:extLst>
          </p:cNvPr>
          <p:cNvSpPr txBox="1"/>
          <p:nvPr/>
        </p:nvSpPr>
        <p:spPr>
          <a:xfrm>
            <a:off x="240383" y="3355151"/>
            <a:ext cx="4689835" cy="1200329"/>
          </a:xfrm>
          <a:prstGeom prst="rect">
            <a:avLst/>
          </a:prstGeom>
          <a:noFill/>
          <a:ln>
            <a:solidFill>
              <a:schemeClr val="tx2"/>
            </a:solidFill>
          </a:ln>
        </p:spPr>
        <p:txBody>
          <a:bodyPr wrap="square" rtlCol="0">
            <a:spAutoFit/>
          </a:bodyPr>
          <a:lstStyle/>
          <a:p>
            <a:r>
              <a:rPr lang="en-US" dirty="0">
                <a:solidFill>
                  <a:schemeClr val="bg1"/>
                </a:solidFill>
              </a:rPr>
              <a:t>The below image shows the evaluation metric, which is accuracy. Where we have 83%, which is a very good score that ensures we do not have overfitting and our models works well</a:t>
            </a:r>
            <a:endParaRPr lang="en-150" dirty="0" err="1">
              <a:solidFill>
                <a:schemeClr val="bg1"/>
              </a:solidFill>
            </a:endParaRPr>
          </a:p>
        </p:txBody>
      </p:sp>
    </p:spTree>
    <p:extLst>
      <p:ext uri="{BB962C8B-B14F-4D97-AF65-F5344CB8AC3E}">
        <p14:creationId xmlns:p14="http://schemas.microsoft.com/office/powerpoint/2010/main" val="1105154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C2A415-22D6-1947-81C0-B44F2E6E7B59}"/>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0A4A2A05-F488-DA5E-CE8B-5CE4251A4096}"/>
              </a:ext>
            </a:extLst>
          </p:cNvPr>
          <p:cNvSpPr>
            <a:spLocks noGrp="1"/>
          </p:cNvSpPr>
          <p:nvPr>
            <p:ph type="title"/>
          </p:nvPr>
        </p:nvSpPr>
        <p:spPr/>
        <p:txBody>
          <a:bodyPr>
            <a:normAutofit/>
          </a:bodyPr>
          <a:lstStyle/>
          <a:p>
            <a:r>
              <a:rPr lang="en-US" dirty="0"/>
              <a:t>EDA with Visualization Results</a:t>
            </a:r>
          </a:p>
        </p:txBody>
      </p:sp>
      <p:sp>
        <p:nvSpPr>
          <p:cNvPr id="14" name="Content Placeholder 13">
            <a:extLst>
              <a:ext uri="{FF2B5EF4-FFF2-40B4-BE49-F238E27FC236}">
                <a16:creationId xmlns:a16="http://schemas.microsoft.com/office/drawing/2014/main" id="{FD400313-68FC-CC06-E02C-45280477943D}"/>
              </a:ext>
            </a:extLst>
          </p:cNvPr>
          <p:cNvSpPr>
            <a:spLocks noGrp="1"/>
          </p:cNvSpPr>
          <p:nvPr>
            <p:ph idx="1"/>
          </p:nvPr>
        </p:nvSpPr>
        <p:spPr>
          <a:xfrm>
            <a:off x="457200" y="1825625"/>
            <a:ext cx="3671740" cy="3778006"/>
          </a:xfrm>
        </p:spPr>
        <p:txBody>
          <a:bodyPr/>
          <a:lstStyle/>
          <a:p>
            <a:r>
              <a:rPr lang="en-US" dirty="0"/>
              <a:t>One of the results we had after the Visualization EDA step is plotting the success rate for 10 years. </a:t>
            </a:r>
          </a:p>
          <a:p>
            <a:r>
              <a:rPr lang="en-US" dirty="0"/>
              <a:t>We can clearly observe the rate increases with time, which reflects correctly the learning curve theory where errors will be minimized by time</a:t>
            </a:r>
          </a:p>
        </p:txBody>
      </p:sp>
      <p:pic>
        <p:nvPicPr>
          <p:cNvPr id="4" name="Picture 3">
            <a:extLst>
              <a:ext uri="{FF2B5EF4-FFF2-40B4-BE49-F238E27FC236}">
                <a16:creationId xmlns:a16="http://schemas.microsoft.com/office/drawing/2014/main" id="{EE63621B-31C7-335D-7DD8-E4F32A2A1346}"/>
              </a:ext>
            </a:extLst>
          </p:cNvPr>
          <p:cNvPicPr>
            <a:picLocks noChangeAspect="1"/>
          </p:cNvPicPr>
          <p:nvPr/>
        </p:nvPicPr>
        <p:blipFill>
          <a:blip r:embed="rId2"/>
          <a:stretch>
            <a:fillRect/>
          </a:stretch>
        </p:blipFill>
        <p:spPr>
          <a:xfrm>
            <a:off x="4322190" y="1539997"/>
            <a:ext cx="7659519" cy="3778006"/>
          </a:xfrm>
          <a:prstGeom prst="rect">
            <a:avLst/>
          </a:prstGeom>
        </p:spPr>
      </p:pic>
    </p:spTree>
    <p:extLst>
      <p:ext uri="{BB962C8B-B14F-4D97-AF65-F5344CB8AC3E}">
        <p14:creationId xmlns:p14="http://schemas.microsoft.com/office/powerpoint/2010/main" val="1475841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F45147-6A0F-91CC-C243-D719A0E94FFE}"/>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3E321849-8A68-37BD-5EC8-40D0A9CB6953}"/>
              </a:ext>
            </a:extLst>
          </p:cNvPr>
          <p:cNvSpPr>
            <a:spLocks noGrp="1"/>
          </p:cNvSpPr>
          <p:nvPr>
            <p:ph type="title"/>
          </p:nvPr>
        </p:nvSpPr>
        <p:spPr/>
        <p:txBody>
          <a:bodyPr>
            <a:normAutofit/>
          </a:bodyPr>
          <a:lstStyle/>
          <a:p>
            <a:r>
              <a:rPr lang="en-US" b="0" dirty="0">
                <a:solidFill>
                  <a:srgbClr val="1F1F1F"/>
                </a:solidFill>
                <a:effectLst/>
                <a:latin typeface="Source Sans Pro" panose="020B0503030403020204" pitchFamily="34" charset="0"/>
              </a:rPr>
              <a:t> </a:t>
            </a:r>
            <a:r>
              <a:rPr lang="en-US" dirty="0"/>
              <a:t>Interactive Map with Folium</a:t>
            </a:r>
          </a:p>
        </p:txBody>
      </p:sp>
      <p:sp>
        <p:nvSpPr>
          <p:cNvPr id="14" name="Content Placeholder 13">
            <a:extLst>
              <a:ext uri="{FF2B5EF4-FFF2-40B4-BE49-F238E27FC236}">
                <a16:creationId xmlns:a16="http://schemas.microsoft.com/office/drawing/2014/main" id="{3762B414-9F6C-9B9D-8D3C-ABD65EA1BDE2}"/>
              </a:ext>
            </a:extLst>
          </p:cNvPr>
          <p:cNvSpPr>
            <a:spLocks noGrp="1"/>
          </p:cNvSpPr>
          <p:nvPr>
            <p:ph idx="1"/>
          </p:nvPr>
        </p:nvSpPr>
        <p:spPr>
          <a:xfrm>
            <a:off x="457200" y="1825625"/>
            <a:ext cx="3690594" cy="3778006"/>
          </a:xfrm>
        </p:spPr>
        <p:txBody>
          <a:bodyPr/>
          <a:lstStyle/>
          <a:p>
            <a:r>
              <a:rPr lang="en-US" dirty="0"/>
              <a:t>The images shows an example of a folium code output, where we can mark for geospatial data analysis</a:t>
            </a:r>
          </a:p>
        </p:txBody>
      </p:sp>
      <p:pic>
        <p:nvPicPr>
          <p:cNvPr id="3" name="Picture 2">
            <a:extLst>
              <a:ext uri="{FF2B5EF4-FFF2-40B4-BE49-F238E27FC236}">
                <a16:creationId xmlns:a16="http://schemas.microsoft.com/office/drawing/2014/main" id="{819D7825-67EF-4D7C-B2F4-A6AD54A94277}"/>
              </a:ext>
            </a:extLst>
          </p:cNvPr>
          <p:cNvPicPr>
            <a:picLocks noChangeAspect="1"/>
          </p:cNvPicPr>
          <p:nvPr/>
        </p:nvPicPr>
        <p:blipFill>
          <a:blip r:embed="rId2"/>
          <a:stretch>
            <a:fillRect/>
          </a:stretch>
        </p:blipFill>
        <p:spPr>
          <a:xfrm>
            <a:off x="4355183" y="1539997"/>
            <a:ext cx="7665360" cy="3778006"/>
          </a:xfrm>
          <a:prstGeom prst="rect">
            <a:avLst/>
          </a:prstGeom>
        </p:spPr>
      </p:pic>
    </p:spTree>
    <p:extLst>
      <p:ext uri="{BB962C8B-B14F-4D97-AF65-F5344CB8AC3E}">
        <p14:creationId xmlns:p14="http://schemas.microsoft.com/office/powerpoint/2010/main" val="1408728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E76C1-683A-B175-9595-9E50238F7458}"/>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09D1156C-1132-682D-2008-83C72A6C954A}"/>
              </a:ext>
            </a:extLst>
          </p:cNvPr>
          <p:cNvSpPr>
            <a:spLocks noGrp="1"/>
          </p:cNvSpPr>
          <p:nvPr>
            <p:ph type="title"/>
          </p:nvPr>
        </p:nvSpPr>
        <p:spPr/>
        <p:txBody>
          <a:bodyPr>
            <a:normAutofit/>
          </a:bodyPr>
          <a:lstStyle/>
          <a:p>
            <a:r>
              <a:rPr lang="en-US" dirty="0"/>
              <a:t>Predictive Analysis Results</a:t>
            </a:r>
          </a:p>
        </p:txBody>
      </p:sp>
      <p:pic>
        <p:nvPicPr>
          <p:cNvPr id="3" name="Content Placeholder 2">
            <a:extLst>
              <a:ext uri="{FF2B5EF4-FFF2-40B4-BE49-F238E27FC236}">
                <a16:creationId xmlns:a16="http://schemas.microsoft.com/office/drawing/2014/main" id="{393C51CC-13AC-79D3-9ABF-918E5676BAF9}"/>
              </a:ext>
            </a:extLst>
          </p:cNvPr>
          <p:cNvPicPr>
            <a:picLocks noGrp="1" noChangeAspect="1"/>
          </p:cNvPicPr>
          <p:nvPr>
            <p:ph idx="1"/>
          </p:nvPr>
        </p:nvPicPr>
        <p:blipFill>
          <a:blip r:embed="rId2"/>
          <a:stretch>
            <a:fillRect/>
          </a:stretch>
        </p:blipFill>
        <p:spPr>
          <a:xfrm>
            <a:off x="3992914" y="1429700"/>
            <a:ext cx="8101675" cy="5403785"/>
          </a:xfrm>
        </p:spPr>
      </p:pic>
      <p:sp>
        <p:nvSpPr>
          <p:cNvPr id="4" name="TextBox 3">
            <a:extLst>
              <a:ext uri="{FF2B5EF4-FFF2-40B4-BE49-F238E27FC236}">
                <a16:creationId xmlns:a16="http://schemas.microsoft.com/office/drawing/2014/main" id="{EEC4134B-58A4-A432-A6A1-3E19EEA236DE}"/>
              </a:ext>
            </a:extLst>
          </p:cNvPr>
          <p:cNvSpPr txBox="1"/>
          <p:nvPr/>
        </p:nvSpPr>
        <p:spPr>
          <a:xfrm>
            <a:off x="457200" y="1715678"/>
            <a:ext cx="3398363" cy="3970318"/>
          </a:xfrm>
          <a:prstGeom prst="rect">
            <a:avLst/>
          </a:prstGeom>
          <a:noFill/>
          <a:ln>
            <a:solidFill>
              <a:schemeClr val="tx2"/>
            </a:solidFill>
          </a:ln>
        </p:spPr>
        <p:txBody>
          <a:bodyPr wrap="square" rtlCol="0">
            <a:spAutoFit/>
          </a:bodyPr>
          <a:lstStyle/>
          <a:p>
            <a:r>
              <a:rPr lang="en-US" dirty="0">
                <a:solidFill>
                  <a:schemeClr val="bg1"/>
                </a:solidFill>
              </a:rPr>
              <a:t>Here I am sharing my code for the comparison I have made among the following predictive algorithms:</a:t>
            </a:r>
          </a:p>
          <a:p>
            <a:pPr marL="285750" indent="-285750">
              <a:buFontTx/>
              <a:buChar char="-"/>
            </a:pPr>
            <a:r>
              <a:rPr lang="en-US" dirty="0">
                <a:solidFill>
                  <a:schemeClr val="bg1"/>
                </a:solidFill>
              </a:rPr>
              <a:t>Logistic Regression</a:t>
            </a:r>
          </a:p>
          <a:p>
            <a:pPr marL="285750" indent="-285750">
              <a:buFontTx/>
              <a:buChar char="-"/>
            </a:pPr>
            <a:r>
              <a:rPr lang="en-US" dirty="0">
                <a:solidFill>
                  <a:schemeClr val="bg1"/>
                </a:solidFill>
              </a:rPr>
              <a:t>SVM</a:t>
            </a:r>
          </a:p>
          <a:p>
            <a:pPr marL="285750" indent="-285750">
              <a:buFontTx/>
              <a:buChar char="-"/>
            </a:pPr>
            <a:r>
              <a:rPr lang="en-US" dirty="0">
                <a:solidFill>
                  <a:schemeClr val="bg1"/>
                </a:solidFill>
              </a:rPr>
              <a:t>Decision Tree</a:t>
            </a:r>
          </a:p>
          <a:p>
            <a:pPr marL="285750" indent="-285750">
              <a:buFontTx/>
              <a:buChar char="-"/>
            </a:pPr>
            <a:r>
              <a:rPr lang="en-US" dirty="0">
                <a:solidFill>
                  <a:schemeClr val="bg1"/>
                </a:solidFill>
              </a:rPr>
              <a:t>And KNN</a:t>
            </a:r>
          </a:p>
          <a:p>
            <a:pPr marL="285750" indent="-285750">
              <a:buFontTx/>
              <a:buChar char="-"/>
            </a:pPr>
            <a:endParaRPr lang="en-US" dirty="0">
              <a:solidFill>
                <a:schemeClr val="bg1"/>
              </a:solidFill>
            </a:endParaRPr>
          </a:p>
          <a:p>
            <a:pPr marL="285750" indent="-285750">
              <a:buFontTx/>
              <a:buChar char="-"/>
            </a:pPr>
            <a:endParaRPr lang="en-US" dirty="0">
              <a:solidFill>
                <a:schemeClr val="bg1"/>
              </a:solidFill>
            </a:endParaRPr>
          </a:p>
          <a:p>
            <a:r>
              <a:rPr lang="en-US" dirty="0">
                <a:solidFill>
                  <a:schemeClr val="bg1"/>
                </a:solidFill>
              </a:rPr>
              <a:t>You can notice that I have used: Precision, Recall, F1-score, and AUC-ROC curve score to compare among these algorithms</a:t>
            </a:r>
            <a:endParaRPr lang="en-150" dirty="0" err="1">
              <a:solidFill>
                <a:schemeClr val="bg1"/>
              </a:solidFill>
            </a:endParaRPr>
          </a:p>
        </p:txBody>
      </p:sp>
    </p:spTree>
    <p:extLst>
      <p:ext uri="{BB962C8B-B14F-4D97-AF65-F5344CB8AC3E}">
        <p14:creationId xmlns:p14="http://schemas.microsoft.com/office/powerpoint/2010/main" val="2729240529"/>
      </p:ext>
    </p:extLst>
  </p:cSld>
  <p:clrMapOvr>
    <a:masterClrMapping/>
  </p:clrMapOvr>
</p:sld>
</file>

<file path=ppt/theme/theme1.xml><?xml version="1.0" encoding="utf-8"?>
<a:theme xmlns:a="http://schemas.openxmlformats.org/drawingml/2006/main" name="Vertical Lexicon design templat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tlCol="0" anchor="ctr"/>
      <a:lstStyle>
        <a:defPPr algn="ctr">
          <a:defRPr dirty="0"/>
        </a:defPPr>
      </a:lstStyle>
      <a:style>
        <a:lnRef idx="2">
          <a:schemeClr val="accent2">
            <a:shade val="50000"/>
          </a:schemeClr>
        </a:lnRef>
        <a:fillRef idx="1">
          <a:schemeClr val="accent2"/>
        </a:fillRef>
        <a:effectRef idx="0">
          <a:schemeClr val="accent2"/>
        </a:effectRef>
        <a:fontRef idx="minor">
          <a:schemeClr val="lt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tx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Vertical lexicon design slides.potx" id="{49C7086D-B6BF-42C9-B2E9-7A6F5A963EAA}" vid="{839E83B1-FF0C-49E8-8563-59D864F05AE3}"/>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A1BD8E5-A18E-435C-B431-90A6B59F4B6F}">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0262f94-9f35-4ac3-9a90-690165a166b7"/>
    <ds:schemaRef ds:uri="a4f35948-e619-41b3-aa29-22878b09cfd2"/>
    <ds:schemaRef ds:uri="http://www.w3.org/XML/1998/namespace"/>
    <ds:schemaRef ds:uri="http://purl.org/dc/dcmitype/"/>
  </ds:schemaRefs>
</ds:datastoreItem>
</file>

<file path=customXml/itemProps2.xml><?xml version="1.0" encoding="utf-8"?>
<ds:datastoreItem xmlns:ds="http://schemas.openxmlformats.org/officeDocument/2006/customXml" ds:itemID="{4BEBB951-DE64-4CB8-9E1C-184A357AD7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EEE0F9-7BC9-4998-8617-7CC115AD97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Vertical lexicon design slides</Template>
  <TotalTime>370</TotalTime>
  <Words>630</Words>
  <Application>Microsoft Office PowerPoint</Application>
  <PresentationFormat>Widescreen</PresentationFormat>
  <Paragraphs>45</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Source Sans Pro</vt:lpstr>
      <vt:lpstr>Vertical Lexicon design template</vt:lpstr>
      <vt:lpstr>Applied Data Science Capstone Presentation</vt:lpstr>
      <vt:lpstr>Executive Summary</vt:lpstr>
      <vt:lpstr>Introduction</vt:lpstr>
      <vt:lpstr>Data Collection and Wrangling Methodology</vt:lpstr>
      <vt:lpstr>EDA &amp; Interactive Visual Analytics Methodology</vt:lpstr>
      <vt:lpstr>Predictive Analysis Methodology</vt:lpstr>
      <vt:lpstr>EDA with Visualization Results</vt:lpstr>
      <vt:lpstr> Interactive Map with Folium</vt:lpstr>
      <vt:lpstr>Predictive Analysis Results</vt:lpstr>
      <vt:lpstr>Predictive Analysis Results</vt:lpstr>
      <vt:lpstr>Conclusions</vt:lpstr>
      <vt:lpstr>Insights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Laith Rasheed</dc:creator>
  <cp:lastModifiedBy>Laith Rasheed</cp:lastModifiedBy>
  <cp:revision>6</cp:revision>
  <dcterms:created xsi:type="dcterms:W3CDTF">2025-05-09T16:28:02Z</dcterms:created>
  <dcterms:modified xsi:type="dcterms:W3CDTF">2025-05-09T22:42:13Z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