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7" r:id="rId9"/>
    <p:sldId id="268" r:id="rId10"/>
    <p:sldId id="266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6B5"/>
    <a:srgbClr val="CCAA90"/>
    <a:srgbClr val="BE9474"/>
    <a:srgbClr val="A09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EEE93B-FC5A-4A7D-9F5F-E05BB52C9F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3F95C-DB11-4295-B386-467EF443DE31}">
      <dgm:prSet custT="1"/>
      <dgm:spPr>
        <a:solidFill>
          <a:schemeClr val="bg2">
            <a:lumMod val="2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fr-FR" sz="2800" dirty="0"/>
            <a:t>Sommaire :</a:t>
          </a:r>
          <a:endParaRPr lang="en-US" sz="2800" dirty="0"/>
        </a:p>
      </dgm:t>
    </dgm:pt>
    <dgm:pt modelId="{87DE0394-0837-4DEB-9EC5-D266A5EBA351}" type="parTrans" cxnId="{A4C598BA-B2E6-4A04-A551-3164F51E295D}">
      <dgm:prSet/>
      <dgm:spPr/>
      <dgm:t>
        <a:bodyPr/>
        <a:lstStyle/>
        <a:p>
          <a:endParaRPr lang="en-US"/>
        </a:p>
      </dgm:t>
    </dgm:pt>
    <dgm:pt modelId="{19B2A9BA-4B35-475B-B54F-71204CEE8B2A}" type="sibTrans" cxnId="{A4C598BA-B2E6-4A04-A551-3164F51E295D}">
      <dgm:prSet/>
      <dgm:spPr/>
      <dgm:t>
        <a:bodyPr/>
        <a:lstStyle/>
        <a:p>
          <a:endParaRPr lang="en-US"/>
        </a:p>
      </dgm:t>
    </dgm:pt>
    <dgm:pt modelId="{22EBA427-9141-49F8-BEE7-B7FCD700DA38}">
      <dgm:prSet/>
      <dgm:spPr/>
      <dgm:t>
        <a:bodyPr/>
        <a:lstStyle/>
        <a:p>
          <a:r>
            <a:rPr lang="fr-FR" sz="2200" dirty="0"/>
            <a:t>La compression d’image </a:t>
          </a:r>
          <a:endParaRPr lang="en-US" sz="2200" dirty="0"/>
        </a:p>
      </dgm:t>
    </dgm:pt>
    <dgm:pt modelId="{DD8B7FDA-3ADF-4B92-9129-2F20320C8343}" type="parTrans" cxnId="{E7BCBE10-9FCE-4315-A1CD-E2A44269406A}">
      <dgm:prSet/>
      <dgm:spPr/>
      <dgm:t>
        <a:bodyPr/>
        <a:lstStyle/>
        <a:p>
          <a:endParaRPr lang="en-US"/>
        </a:p>
      </dgm:t>
    </dgm:pt>
    <dgm:pt modelId="{C50C59E8-E110-4568-9501-86342D045F31}" type="sibTrans" cxnId="{E7BCBE10-9FCE-4315-A1CD-E2A44269406A}">
      <dgm:prSet/>
      <dgm:spPr/>
      <dgm:t>
        <a:bodyPr/>
        <a:lstStyle/>
        <a:p>
          <a:endParaRPr lang="en-US"/>
        </a:p>
      </dgm:t>
    </dgm:pt>
    <dgm:pt modelId="{7A42D0BF-65E6-4609-AFC6-27B64AA4116E}">
      <dgm:prSet/>
      <dgm:spPr/>
      <dgm:t>
        <a:bodyPr/>
        <a:lstStyle/>
        <a:p>
          <a:r>
            <a:rPr lang="fr-FR" sz="2200" dirty="0"/>
            <a:t>La méthode des transformées de fourrier en traitement d’image</a:t>
          </a:r>
          <a:endParaRPr lang="en-US" sz="2200" dirty="0"/>
        </a:p>
      </dgm:t>
    </dgm:pt>
    <dgm:pt modelId="{4B05B4CD-4F05-4653-B508-71A11D0B04B1}" type="parTrans" cxnId="{5CECA549-E8DD-4038-A2A2-3DAF3DE22336}">
      <dgm:prSet/>
      <dgm:spPr/>
      <dgm:t>
        <a:bodyPr/>
        <a:lstStyle/>
        <a:p>
          <a:endParaRPr lang="en-US"/>
        </a:p>
      </dgm:t>
    </dgm:pt>
    <dgm:pt modelId="{BB6C2332-CA70-4671-9105-6173D4DA6C98}" type="sibTrans" cxnId="{5CECA549-E8DD-4038-A2A2-3DAF3DE22336}">
      <dgm:prSet/>
      <dgm:spPr/>
      <dgm:t>
        <a:bodyPr/>
        <a:lstStyle/>
        <a:p>
          <a:endParaRPr lang="en-US"/>
        </a:p>
      </dgm:t>
    </dgm:pt>
    <dgm:pt modelId="{B843FA1B-E2E4-4EC8-8BE0-44E6C2922FA2}">
      <dgm:prSet custT="1"/>
      <dgm:spPr/>
      <dgm:t>
        <a:bodyPr/>
        <a:lstStyle/>
        <a:p>
          <a:r>
            <a:rPr lang="fr-FR" sz="2200" dirty="0"/>
            <a:t> </a:t>
          </a:r>
          <a:r>
            <a:rPr lang="fr-FR" sz="2800" dirty="0"/>
            <a:t>Implémentation de l’algorithme </a:t>
          </a:r>
          <a:endParaRPr lang="en-US" sz="2800" dirty="0"/>
        </a:p>
      </dgm:t>
    </dgm:pt>
    <dgm:pt modelId="{E04C65B0-80BD-4A56-891E-2DC2FCD177A5}" type="parTrans" cxnId="{D53EE142-6942-4ABC-920E-08272A6C4D71}">
      <dgm:prSet/>
      <dgm:spPr/>
      <dgm:t>
        <a:bodyPr/>
        <a:lstStyle/>
        <a:p>
          <a:endParaRPr lang="en-US"/>
        </a:p>
      </dgm:t>
    </dgm:pt>
    <dgm:pt modelId="{DB129E70-51EE-49B0-B0C7-30091333D540}" type="sibTrans" cxnId="{D53EE142-6942-4ABC-920E-08272A6C4D71}">
      <dgm:prSet/>
      <dgm:spPr/>
      <dgm:t>
        <a:bodyPr/>
        <a:lstStyle/>
        <a:p>
          <a:endParaRPr lang="en-US"/>
        </a:p>
      </dgm:t>
    </dgm:pt>
    <dgm:pt modelId="{C8E3FDC3-ADC0-4F63-AD2B-924189EACC3D}">
      <dgm:prSet/>
      <dgm:spPr/>
      <dgm:t>
        <a:bodyPr/>
        <a:lstStyle/>
        <a:p>
          <a:r>
            <a:rPr lang="fr-FR" sz="2200" dirty="0"/>
            <a:t>Les étapes pour développer le programme</a:t>
          </a:r>
          <a:endParaRPr lang="en-US" sz="2200" dirty="0"/>
        </a:p>
      </dgm:t>
    </dgm:pt>
    <dgm:pt modelId="{4595ED21-6E91-495E-95ED-417167D51C83}" type="parTrans" cxnId="{A984DE00-4CA4-4FF6-A335-72EC935C3E86}">
      <dgm:prSet/>
      <dgm:spPr/>
      <dgm:t>
        <a:bodyPr/>
        <a:lstStyle/>
        <a:p>
          <a:endParaRPr lang="en-US"/>
        </a:p>
      </dgm:t>
    </dgm:pt>
    <dgm:pt modelId="{F04A0F19-AFD3-46AE-8555-C6B2D3462D60}" type="sibTrans" cxnId="{A984DE00-4CA4-4FF6-A335-72EC935C3E86}">
      <dgm:prSet/>
      <dgm:spPr/>
      <dgm:t>
        <a:bodyPr/>
        <a:lstStyle/>
        <a:p>
          <a:endParaRPr lang="en-US"/>
        </a:p>
      </dgm:t>
    </dgm:pt>
    <dgm:pt modelId="{7FF87548-3144-4A87-9319-00BF75AA4669}">
      <dgm:prSet/>
      <dgm:spPr/>
      <dgm:t>
        <a:bodyPr/>
        <a:lstStyle/>
        <a:p>
          <a:r>
            <a:rPr lang="fr-FR" sz="2200" dirty="0"/>
            <a:t>Les fonctions utilisée</a:t>
          </a:r>
          <a:endParaRPr lang="en-US" sz="2200" dirty="0"/>
        </a:p>
      </dgm:t>
    </dgm:pt>
    <dgm:pt modelId="{EA94938E-3452-4D75-B9FA-58DA2C530A73}" type="parTrans" cxnId="{1C4D1246-9306-46C1-9B77-4359C0CEF096}">
      <dgm:prSet/>
      <dgm:spPr/>
      <dgm:t>
        <a:bodyPr/>
        <a:lstStyle/>
        <a:p>
          <a:endParaRPr lang="en-US"/>
        </a:p>
      </dgm:t>
    </dgm:pt>
    <dgm:pt modelId="{43D16AD3-1887-47BD-A2E1-15010760561E}" type="sibTrans" cxnId="{1C4D1246-9306-46C1-9B77-4359C0CEF096}">
      <dgm:prSet/>
      <dgm:spPr/>
      <dgm:t>
        <a:bodyPr/>
        <a:lstStyle/>
        <a:p>
          <a:endParaRPr lang="en-US"/>
        </a:p>
      </dgm:t>
    </dgm:pt>
    <dgm:pt modelId="{1CC6971A-54AC-4A86-9BBA-BE9FA486F28C}">
      <dgm:prSet custT="1"/>
      <dgm:spPr/>
      <dgm:t>
        <a:bodyPr/>
        <a:lstStyle/>
        <a:p>
          <a:r>
            <a:rPr lang="fr-FR" sz="2800" dirty="0"/>
            <a:t>Résultats obtenus et critiques</a:t>
          </a:r>
          <a:endParaRPr lang="en-US" sz="2800" dirty="0"/>
        </a:p>
      </dgm:t>
    </dgm:pt>
    <dgm:pt modelId="{553CB81D-45B7-449B-B67A-45F33DD0E51E}" type="parTrans" cxnId="{C5C15E7F-B332-4C26-B3BF-47E0A0434F67}">
      <dgm:prSet/>
      <dgm:spPr/>
      <dgm:t>
        <a:bodyPr/>
        <a:lstStyle/>
        <a:p>
          <a:endParaRPr lang="en-US"/>
        </a:p>
      </dgm:t>
    </dgm:pt>
    <dgm:pt modelId="{443AC33B-D32E-4EF5-8C6F-D0DF38E4FF70}" type="sibTrans" cxnId="{C5C15E7F-B332-4C26-B3BF-47E0A0434F67}">
      <dgm:prSet/>
      <dgm:spPr/>
      <dgm:t>
        <a:bodyPr/>
        <a:lstStyle/>
        <a:p>
          <a:endParaRPr lang="en-US"/>
        </a:p>
      </dgm:t>
    </dgm:pt>
    <dgm:pt modelId="{2E5EF948-9BBE-43DD-BAA4-4E2C190DF260}">
      <dgm:prSet/>
      <dgm:spPr/>
      <dgm:t>
        <a:bodyPr/>
        <a:lstStyle/>
        <a:p>
          <a:r>
            <a:rPr lang="fr-FR" sz="2200" dirty="0"/>
            <a:t>Résultat attendus</a:t>
          </a:r>
          <a:endParaRPr lang="en-US" sz="2200" dirty="0"/>
        </a:p>
      </dgm:t>
    </dgm:pt>
    <dgm:pt modelId="{081B9F8A-0197-48E9-89BE-88D071825F1F}" type="parTrans" cxnId="{11E76751-CF9B-4E98-8046-635BF532EF85}">
      <dgm:prSet/>
      <dgm:spPr/>
      <dgm:t>
        <a:bodyPr/>
        <a:lstStyle/>
        <a:p>
          <a:endParaRPr lang="en-US"/>
        </a:p>
      </dgm:t>
    </dgm:pt>
    <dgm:pt modelId="{E31D5EAE-29EA-482A-8FC4-2F7DC1FC8613}" type="sibTrans" cxnId="{11E76751-CF9B-4E98-8046-635BF532EF85}">
      <dgm:prSet/>
      <dgm:spPr/>
      <dgm:t>
        <a:bodyPr/>
        <a:lstStyle/>
        <a:p>
          <a:endParaRPr lang="en-US"/>
        </a:p>
      </dgm:t>
    </dgm:pt>
    <dgm:pt modelId="{D4E4B144-9566-42C0-99F0-886703BFD654}">
      <dgm:prSet/>
      <dgm:spPr/>
      <dgm:t>
        <a:bodyPr/>
        <a:lstStyle/>
        <a:p>
          <a:r>
            <a:rPr lang="fr-FR" sz="2200" dirty="0"/>
            <a:t>Résultat obtenus</a:t>
          </a:r>
          <a:endParaRPr lang="en-US" sz="2200" dirty="0"/>
        </a:p>
      </dgm:t>
    </dgm:pt>
    <dgm:pt modelId="{62D0762D-5B0E-4D70-8B7C-0042918823B7}" type="parTrans" cxnId="{27A34B0F-27FD-42FA-B579-8214C03AA045}">
      <dgm:prSet/>
      <dgm:spPr/>
      <dgm:t>
        <a:bodyPr/>
        <a:lstStyle/>
        <a:p>
          <a:endParaRPr lang="en-US"/>
        </a:p>
      </dgm:t>
    </dgm:pt>
    <dgm:pt modelId="{18AC9D20-62AE-44AD-953A-4432A6BB5642}" type="sibTrans" cxnId="{27A34B0F-27FD-42FA-B579-8214C03AA045}">
      <dgm:prSet/>
      <dgm:spPr/>
      <dgm:t>
        <a:bodyPr/>
        <a:lstStyle/>
        <a:p>
          <a:endParaRPr lang="en-US"/>
        </a:p>
      </dgm:t>
    </dgm:pt>
    <dgm:pt modelId="{B6F35C18-7FC4-4FB9-9C59-F90AB6820144}">
      <dgm:prSet/>
      <dgm:spPr/>
      <dgm:t>
        <a:bodyPr/>
        <a:lstStyle/>
        <a:p>
          <a:endParaRPr lang="en-US" sz="2200" dirty="0"/>
        </a:p>
      </dgm:t>
    </dgm:pt>
    <dgm:pt modelId="{30F722C5-B04A-44A7-8626-93D39813C5E6}" type="parTrans" cxnId="{D9E19EEF-817E-480D-BB47-6C4B7C59B1BF}">
      <dgm:prSet/>
      <dgm:spPr/>
      <dgm:t>
        <a:bodyPr/>
        <a:lstStyle/>
        <a:p>
          <a:endParaRPr lang="fr-FR"/>
        </a:p>
      </dgm:t>
    </dgm:pt>
    <dgm:pt modelId="{245DCA8A-2727-420C-B6B0-B0E09932B7FC}" type="sibTrans" cxnId="{D9E19EEF-817E-480D-BB47-6C4B7C59B1BF}">
      <dgm:prSet/>
      <dgm:spPr/>
      <dgm:t>
        <a:bodyPr/>
        <a:lstStyle/>
        <a:p>
          <a:endParaRPr lang="fr-FR"/>
        </a:p>
      </dgm:t>
    </dgm:pt>
    <dgm:pt modelId="{CB12BBC7-ECE5-4C26-A803-3D10001A1DCF}">
      <dgm:prSet custT="1"/>
      <dgm:spPr/>
      <dgm:t>
        <a:bodyPr/>
        <a:lstStyle/>
        <a:p>
          <a:r>
            <a:rPr lang="fr-FR" sz="2800" dirty="0"/>
            <a:t>Contextualisation</a:t>
          </a:r>
          <a:r>
            <a:rPr lang="fr-FR" sz="2400" dirty="0"/>
            <a:t> </a:t>
          </a:r>
          <a:endParaRPr lang="en-US" sz="2400" dirty="0"/>
        </a:p>
      </dgm:t>
    </dgm:pt>
    <dgm:pt modelId="{16305511-CFF1-4554-A979-C0986B1E7E63}" type="sibTrans" cxnId="{44862FCA-D13F-4A1E-8251-50408CB6DA03}">
      <dgm:prSet/>
      <dgm:spPr/>
      <dgm:t>
        <a:bodyPr/>
        <a:lstStyle/>
        <a:p>
          <a:endParaRPr lang="en-US"/>
        </a:p>
      </dgm:t>
    </dgm:pt>
    <dgm:pt modelId="{AB994422-47E2-46A4-BD36-BC16E7DEB341}" type="parTrans" cxnId="{44862FCA-D13F-4A1E-8251-50408CB6DA03}">
      <dgm:prSet/>
      <dgm:spPr/>
      <dgm:t>
        <a:bodyPr/>
        <a:lstStyle/>
        <a:p>
          <a:endParaRPr lang="en-US"/>
        </a:p>
      </dgm:t>
    </dgm:pt>
    <dgm:pt modelId="{09991416-6D21-4D70-8B61-054356BD2C7D}" type="pres">
      <dgm:prSet presAssocID="{CAEEE93B-FC5A-4A7D-9F5F-E05BB52C9F04}" presName="linear" presStyleCnt="0">
        <dgm:presLayoutVars>
          <dgm:animLvl val="lvl"/>
          <dgm:resizeHandles val="exact"/>
        </dgm:presLayoutVars>
      </dgm:prSet>
      <dgm:spPr/>
    </dgm:pt>
    <dgm:pt modelId="{61297D41-80C8-4DE0-8949-B086E042D944}" type="pres">
      <dgm:prSet presAssocID="{EE73F95C-DB11-4295-B386-467EF443DE3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20FCD3C-A977-47A3-8E73-0C01676AD0EB}" type="pres">
      <dgm:prSet presAssocID="{EE73F95C-DB11-4295-B386-467EF443DE31}" presName="childText" presStyleLbl="revTx" presStyleIdx="0" presStyleCnt="1" custScaleY="105988">
        <dgm:presLayoutVars>
          <dgm:bulletEnabled val="1"/>
        </dgm:presLayoutVars>
      </dgm:prSet>
      <dgm:spPr/>
    </dgm:pt>
  </dgm:ptLst>
  <dgm:cxnLst>
    <dgm:cxn modelId="{A984DE00-4CA4-4FF6-A335-72EC935C3E86}" srcId="{B843FA1B-E2E4-4EC8-8BE0-44E6C2922FA2}" destId="{C8E3FDC3-ADC0-4F63-AD2B-924189EACC3D}" srcOrd="0" destOrd="0" parTransId="{4595ED21-6E91-495E-95ED-417167D51C83}" sibTransId="{F04A0F19-AFD3-46AE-8555-C6B2D3462D60}"/>
    <dgm:cxn modelId="{27A34B0F-27FD-42FA-B579-8214C03AA045}" srcId="{1CC6971A-54AC-4A86-9BBA-BE9FA486F28C}" destId="{D4E4B144-9566-42C0-99F0-886703BFD654}" srcOrd="1" destOrd="0" parTransId="{62D0762D-5B0E-4D70-8B7C-0042918823B7}" sibTransId="{18AC9D20-62AE-44AD-953A-4432A6BB5642}"/>
    <dgm:cxn modelId="{E7BCBE10-9FCE-4315-A1CD-E2A44269406A}" srcId="{CB12BBC7-ECE5-4C26-A803-3D10001A1DCF}" destId="{22EBA427-9141-49F8-BEE7-B7FCD700DA38}" srcOrd="0" destOrd="0" parTransId="{DD8B7FDA-3ADF-4B92-9129-2F20320C8343}" sibTransId="{C50C59E8-E110-4568-9501-86342D045F31}"/>
    <dgm:cxn modelId="{BA2DCE12-F5A7-4124-8019-08CB23758EF4}" type="presOf" srcId="{C8E3FDC3-ADC0-4F63-AD2B-924189EACC3D}" destId="{820FCD3C-A977-47A3-8E73-0C01676AD0EB}" srcOrd="0" destOrd="5" presId="urn:microsoft.com/office/officeart/2005/8/layout/vList2"/>
    <dgm:cxn modelId="{28AD9416-986E-4462-B4C1-874B7D5EF0F7}" type="presOf" srcId="{7FF87548-3144-4A87-9319-00BF75AA4669}" destId="{820FCD3C-A977-47A3-8E73-0C01676AD0EB}" srcOrd="0" destOrd="6" presId="urn:microsoft.com/office/officeart/2005/8/layout/vList2"/>
    <dgm:cxn modelId="{7E26D831-4CF8-4912-BF92-D18DB4B9C032}" type="presOf" srcId="{EE73F95C-DB11-4295-B386-467EF443DE31}" destId="{61297D41-80C8-4DE0-8949-B086E042D944}" srcOrd="0" destOrd="0" presId="urn:microsoft.com/office/officeart/2005/8/layout/vList2"/>
    <dgm:cxn modelId="{C4731F34-701A-4FCE-B3D3-C1ABC668ACDB}" type="presOf" srcId="{D4E4B144-9566-42C0-99F0-886703BFD654}" destId="{820FCD3C-A977-47A3-8E73-0C01676AD0EB}" srcOrd="0" destOrd="9" presId="urn:microsoft.com/office/officeart/2005/8/layout/vList2"/>
    <dgm:cxn modelId="{66EB065B-23D3-4FB9-B184-339B918786F3}" type="presOf" srcId="{B843FA1B-E2E4-4EC8-8BE0-44E6C2922FA2}" destId="{820FCD3C-A977-47A3-8E73-0C01676AD0EB}" srcOrd="0" destOrd="4" presId="urn:microsoft.com/office/officeart/2005/8/layout/vList2"/>
    <dgm:cxn modelId="{D53EE142-6942-4ABC-920E-08272A6C4D71}" srcId="{EE73F95C-DB11-4295-B386-467EF443DE31}" destId="{B843FA1B-E2E4-4EC8-8BE0-44E6C2922FA2}" srcOrd="2" destOrd="0" parTransId="{E04C65B0-80BD-4A56-891E-2DC2FCD177A5}" sibTransId="{DB129E70-51EE-49B0-B0C7-30091333D540}"/>
    <dgm:cxn modelId="{1C4D1246-9306-46C1-9B77-4359C0CEF096}" srcId="{B843FA1B-E2E4-4EC8-8BE0-44E6C2922FA2}" destId="{7FF87548-3144-4A87-9319-00BF75AA4669}" srcOrd="1" destOrd="0" parTransId="{EA94938E-3452-4D75-B9FA-58DA2C530A73}" sibTransId="{43D16AD3-1887-47BD-A2E1-15010760561E}"/>
    <dgm:cxn modelId="{5CECA549-E8DD-4038-A2A2-3DAF3DE22336}" srcId="{CB12BBC7-ECE5-4C26-A803-3D10001A1DCF}" destId="{7A42D0BF-65E6-4609-AFC6-27B64AA4116E}" srcOrd="1" destOrd="0" parTransId="{4B05B4CD-4F05-4653-B508-71A11D0B04B1}" sibTransId="{BB6C2332-CA70-4671-9105-6173D4DA6C98}"/>
    <dgm:cxn modelId="{11E76751-CF9B-4E98-8046-635BF532EF85}" srcId="{1CC6971A-54AC-4A86-9BBA-BE9FA486F28C}" destId="{2E5EF948-9BBE-43DD-BAA4-4E2C190DF260}" srcOrd="0" destOrd="0" parTransId="{081B9F8A-0197-48E9-89BE-88D071825F1F}" sibTransId="{E31D5EAE-29EA-482A-8FC4-2F7DC1FC8613}"/>
    <dgm:cxn modelId="{62416753-75FA-4A7E-B4A5-73D62277100D}" type="presOf" srcId="{B6F35C18-7FC4-4FB9-9C59-F90AB6820144}" destId="{820FCD3C-A977-47A3-8E73-0C01676AD0EB}" srcOrd="0" destOrd="0" presId="urn:microsoft.com/office/officeart/2005/8/layout/vList2"/>
    <dgm:cxn modelId="{085A8F56-6148-4D90-924E-22485C36CC42}" type="presOf" srcId="{7A42D0BF-65E6-4609-AFC6-27B64AA4116E}" destId="{820FCD3C-A977-47A3-8E73-0C01676AD0EB}" srcOrd="0" destOrd="3" presId="urn:microsoft.com/office/officeart/2005/8/layout/vList2"/>
    <dgm:cxn modelId="{C5C15E7F-B332-4C26-B3BF-47E0A0434F67}" srcId="{EE73F95C-DB11-4295-B386-467EF443DE31}" destId="{1CC6971A-54AC-4A86-9BBA-BE9FA486F28C}" srcOrd="3" destOrd="0" parTransId="{553CB81D-45B7-449B-B67A-45F33DD0E51E}" sibTransId="{443AC33B-D32E-4EF5-8C6F-D0DF38E4FF70}"/>
    <dgm:cxn modelId="{A4C598BA-B2E6-4A04-A551-3164F51E295D}" srcId="{CAEEE93B-FC5A-4A7D-9F5F-E05BB52C9F04}" destId="{EE73F95C-DB11-4295-B386-467EF443DE31}" srcOrd="0" destOrd="0" parTransId="{87DE0394-0837-4DEB-9EC5-D266A5EBA351}" sibTransId="{19B2A9BA-4B35-475B-B54F-71204CEE8B2A}"/>
    <dgm:cxn modelId="{1C990BBE-9B28-4363-811F-2BC3DEC56F5D}" type="presOf" srcId="{CB12BBC7-ECE5-4C26-A803-3D10001A1DCF}" destId="{820FCD3C-A977-47A3-8E73-0C01676AD0EB}" srcOrd="0" destOrd="1" presId="urn:microsoft.com/office/officeart/2005/8/layout/vList2"/>
    <dgm:cxn modelId="{44862FCA-D13F-4A1E-8251-50408CB6DA03}" srcId="{EE73F95C-DB11-4295-B386-467EF443DE31}" destId="{CB12BBC7-ECE5-4C26-A803-3D10001A1DCF}" srcOrd="1" destOrd="0" parTransId="{AB994422-47E2-46A4-BD36-BC16E7DEB341}" sibTransId="{16305511-CFF1-4554-A979-C0986B1E7E63}"/>
    <dgm:cxn modelId="{D0C40CCF-A300-4638-97A0-96538C90DC8C}" type="presOf" srcId="{1CC6971A-54AC-4A86-9BBA-BE9FA486F28C}" destId="{820FCD3C-A977-47A3-8E73-0C01676AD0EB}" srcOrd="0" destOrd="7" presId="urn:microsoft.com/office/officeart/2005/8/layout/vList2"/>
    <dgm:cxn modelId="{5C6B2BDA-7D06-4CAF-86F3-AD5C1660136B}" type="presOf" srcId="{22EBA427-9141-49F8-BEE7-B7FCD700DA38}" destId="{820FCD3C-A977-47A3-8E73-0C01676AD0EB}" srcOrd="0" destOrd="2" presId="urn:microsoft.com/office/officeart/2005/8/layout/vList2"/>
    <dgm:cxn modelId="{8FA272DC-D51E-4231-8819-68FE7AD2FB43}" type="presOf" srcId="{CAEEE93B-FC5A-4A7D-9F5F-E05BB52C9F04}" destId="{09991416-6D21-4D70-8B61-054356BD2C7D}" srcOrd="0" destOrd="0" presId="urn:microsoft.com/office/officeart/2005/8/layout/vList2"/>
    <dgm:cxn modelId="{D9E19EEF-817E-480D-BB47-6C4B7C59B1BF}" srcId="{EE73F95C-DB11-4295-B386-467EF443DE31}" destId="{B6F35C18-7FC4-4FB9-9C59-F90AB6820144}" srcOrd="0" destOrd="0" parTransId="{30F722C5-B04A-44A7-8626-93D39813C5E6}" sibTransId="{245DCA8A-2727-420C-B6B0-B0E09932B7FC}"/>
    <dgm:cxn modelId="{2FEBF0F1-605D-4871-A050-FEE44A764B2C}" type="presOf" srcId="{2E5EF948-9BBE-43DD-BAA4-4E2C190DF260}" destId="{820FCD3C-A977-47A3-8E73-0C01676AD0EB}" srcOrd="0" destOrd="8" presId="urn:microsoft.com/office/officeart/2005/8/layout/vList2"/>
    <dgm:cxn modelId="{A3EA37F2-47A7-4C3F-8D40-635DBA5DC56D}" type="presParOf" srcId="{09991416-6D21-4D70-8B61-054356BD2C7D}" destId="{61297D41-80C8-4DE0-8949-B086E042D944}" srcOrd="0" destOrd="0" presId="urn:microsoft.com/office/officeart/2005/8/layout/vList2"/>
    <dgm:cxn modelId="{A8FAF679-7FB0-4B7E-B51D-41CF2DCB25DD}" type="presParOf" srcId="{09991416-6D21-4D70-8B61-054356BD2C7D}" destId="{820FCD3C-A977-47A3-8E73-0C01676AD0E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97D41-80C8-4DE0-8949-B086E042D944}">
      <dsp:nvSpPr>
        <dsp:cNvPr id="0" name=""/>
        <dsp:cNvSpPr/>
      </dsp:nvSpPr>
      <dsp:spPr>
        <a:xfrm>
          <a:off x="0" y="63778"/>
          <a:ext cx="10292080" cy="1216800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Sommaire :</a:t>
          </a:r>
          <a:endParaRPr lang="en-US" sz="2800" kern="1200" dirty="0"/>
        </a:p>
      </dsp:txBody>
      <dsp:txXfrm>
        <a:off x="59399" y="123177"/>
        <a:ext cx="10173282" cy="1098002"/>
      </dsp:txXfrm>
    </dsp:sp>
    <dsp:sp modelId="{820FCD3C-A977-47A3-8E73-0C01676AD0EB}">
      <dsp:nvSpPr>
        <dsp:cNvPr id="0" name=""/>
        <dsp:cNvSpPr/>
      </dsp:nvSpPr>
      <dsp:spPr>
        <a:xfrm>
          <a:off x="0" y="1280578"/>
          <a:ext cx="10292080" cy="4349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77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2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800" kern="1200" dirty="0"/>
            <a:t>Contextualisation</a:t>
          </a:r>
          <a:r>
            <a:rPr lang="fr-FR" sz="2400" kern="1200" dirty="0"/>
            <a:t> </a:t>
          </a:r>
          <a:endParaRPr lang="en-US" sz="24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/>
            <a:t>La compression d’image 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/>
            <a:t>La méthode des transformées de fourrier en traitement d’image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/>
            <a:t> </a:t>
          </a:r>
          <a:r>
            <a:rPr lang="fr-FR" sz="2800" kern="1200" dirty="0"/>
            <a:t>Implémentation de l’algorithme </a:t>
          </a:r>
          <a:endParaRPr lang="en-US" sz="28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/>
            <a:t>Les étapes pour développer le programme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/>
            <a:t>Les fonctions utilisée</a:t>
          </a:r>
          <a:endParaRPr lang="en-US" sz="22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800" kern="1200" dirty="0"/>
            <a:t>Résultats obtenus et critiques</a:t>
          </a:r>
          <a:endParaRPr lang="en-US" sz="28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/>
            <a:t>Résultat attendus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/>
            <a:t>Résultat obtenus</a:t>
          </a:r>
          <a:endParaRPr lang="en-US" sz="2200" kern="1200" dirty="0"/>
        </a:p>
      </dsp:txBody>
      <dsp:txXfrm>
        <a:off x="0" y="1280578"/>
        <a:ext cx="10292080" cy="4349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38F52-221F-15F4-1756-05FCE377F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8591C2-4421-FF55-80E2-AA1DE740A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FA421A-B159-C6E6-DFDC-0961ADEF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B43F-EE43-44B7-A2A9-7BE75D787825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AD75FA-EB2A-702E-8A91-FF2334CD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12920E-CE99-6CFE-4F77-104D2968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402D-C9D4-4C9B-B232-77A833BBE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20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0692D-3602-25B5-8B05-4E8C59BB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2FB543-7D80-8DDC-CB72-8C5723DF9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6F0BC1-F3EA-36C1-0514-92E17125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B43F-EE43-44B7-A2A9-7BE75D787825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43C5C-C2A2-5CD4-554D-BC2D684D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1DCECE-F12B-DEE7-4181-63911701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402D-C9D4-4C9B-B232-77A833BBE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36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0D9B81-3583-F180-5EE3-77AD037CE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7B79E1-06D2-7F1E-7D3A-67A917D8D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3AD4F3-AFD8-EEC4-0925-ECC034A1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B43F-EE43-44B7-A2A9-7BE75D787825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B10639-AD05-E7E7-F75F-56251A1D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8614AF-7CA7-240C-B18D-BF88AF73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402D-C9D4-4C9B-B232-77A833BBE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93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07591-BB85-7E40-2C8F-E45E6D9B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A4D95F-A6FC-813B-0C2B-6E317A1D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84F8A5-089D-AEE6-E8FC-D891C0D6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B43F-EE43-44B7-A2A9-7BE75D787825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62C6BB-A245-1205-9963-53F7B97A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F33A32-43FC-9C4C-8257-0C8FF6C2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402D-C9D4-4C9B-B232-77A833BBE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51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FE2CC-763C-3804-B09E-324AB2A6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5F1C3B-5456-2487-E7EF-DDF3F63CD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9B52B5-1868-1ED5-9766-AFC2C950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B43F-EE43-44B7-A2A9-7BE75D787825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C27BEF-BA1C-CD96-B7F4-BFB180A8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8FF098-C8D2-892A-4C2C-3636B845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402D-C9D4-4C9B-B232-77A833BBE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6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1B5E1-B471-3836-E3D4-7D0451A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AB846A-666A-CE5A-5016-015FA06D6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46FBB3-7CCC-C709-BF7A-B47D2CA2B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3380D2-0391-BF59-128E-019FC812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B43F-EE43-44B7-A2A9-7BE75D787825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72384B-7BE7-F272-996F-AF66A133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6AC93F-663D-BEEF-107F-5EAB5729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402D-C9D4-4C9B-B232-77A833BBE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53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4A14D-62C5-D2AB-AD88-E452A46B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2843BA-1767-812B-5FB5-DEDE7F497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4579FB-B4FA-D83E-47AC-FD48D4397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6FF722-2337-4821-127B-FD778A50C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DEFF1D-0B66-9F98-21BA-75D9F2922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F38B0C-29D6-7A86-1362-44925C71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B43F-EE43-44B7-A2A9-7BE75D787825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8B48BB-7E52-7FB2-EA76-4BA28DD3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A352B09-9F51-8F0D-9026-5740022F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402D-C9D4-4C9B-B232-77A833BBE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74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EEABA-80A1-B003-7C7C-47349AE3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DEA1C1-FD58-AF5C-C4FF-2A78BF7B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B43F-EE43-44B7-A2A9-7BE75D787825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B95192-FFB2-318B-D190-AC6F2F36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823AC1-BB8E-91AE-A918-0FB56185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402D-C9D4-4C9B-B232-77A833BBE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92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5E69DC-AF7C-9715-A0A0-AF356360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B43F-EE43-44B7-A2A9-7BE75D787825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2247A8-BF19-8ADA-3727-903D177C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F1709A-5985-4790-A762-7236560C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402D-C9D4-4C9B-B232-77A833BBE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3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ADF46-C39D-1CB1-E852-F4EB0ED4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D1D53C-A6A1-A7FF-8BCC-49FC09D40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C5B923-C505-302C-AF9F-26C18014F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084722-687F-E927-706F-7816FEC7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B43F-EE43-44B7-A2A9-7BE75D787825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E1AD23-7EB3-334E-E97C-8FEEB319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37DD30-6A4D-1EA9-A5A2-28D559E9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402D-C9D4-4C9B-B232-77A833BBE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97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21285-F126-FED0-1476-7BFDDFF7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5BBB56-7268-35E0-CC75-4CD20A6D8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1D7118-C852-85A9-0BBC-07F5E65BE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807EC3-9BC4-8EB8-FC1B-01761337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B43F-EE43-44B7-A2A9-7BE75D787825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FA52EE-09EC-50F0-54A3-99B54D8C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3B9773-902A-94DF-9DEB-1149C3A2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402D-C9D4-4C9B-B232-77A833BBE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44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4FFA53-31F6-6DD6-EB71-7D96EC25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1F6943-1DA2-686B-1792-15C688DB5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FF9C2B-1BE2-457D-4206-24F36FE19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B43F-EE43-44B7-A2A9-7BE75D787825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C2600D-4CA8-3C5B-81FB-926BEE603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478BBF-E4BD-5697-B3BA-910B3C0BA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D402D-C9D4-4C9B-B232-77A833BBE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43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_pillow/python_pillow_imagedraw_module.htm" TargetMode="External"/><Relationship Id="rId2" Type="http://schemas.openxmlformats.org/officeDocument/2006/relationships/hyperlink" Target="https://www.youtube.com/playlist?list=PLQVvvaa0QuDfefDfXb9Yf0la1fPDKluP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D2741D-32F3-021D-D2D3-1DCBA1DC6829}"/>
              </a:ext>
            </a:extLst>
          </p:cNvPr>
          <p:cNvSpPr txBox="1"/>
          <p:nvPr/>
        </p:nvSpPr>
        <p:spPr>
          <a:xfrm>
            <a:off x="2268043" y="1524636"/>
            <a:ext cx="76559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MAM 3 </a:t>
            </a:r>
          </a:p>
          <a:p>
            <a:pPr algn="ctr"/>
            <a:r>
              <a:rPr lang="fr-FR" sz="4000" dirty="0"/>
              <a:t>Polytech Nice Sophia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4A37ED-1847-8F54-F77F-3CEE058D3BE4}"/>
              </a:ext>
            </a:extLst>
          </p:cNvPr>
          <p:cNvSpPr txBox="1"/>
          <p:nvPr/>
        </p:nvSpPr>
        <p:spPr>
          <a:xfrm>
            <a:off x="-1437640" y="6185654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DEL ROSSO Luca; EDERY Nathan; ASTRUC </a:t>
            </a:r>
            <a:r>
              <a:rPr lang="fr-FR" dirty="0" err="1"/>
              <a:t>Lelio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4A2F3E-845F-166F-E0A2-9BDB317B790B}"/>
              </a:ext>
            </a:extLst>
          </p:cNvPr>
          <p:cNvSpPr txBox="1"/>
          <p:nvPr/>
        </p:nvSpPr>
        <p:spPr>
          <a:xfrm>
            <a:off x="9731178" y="411415"/>
            <a:ext cx="2170781" cy="40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Année 2022-2023</a:t>
            </a:r>
          </a:p>
        </p:txBody>
      </p:sp>
      <p:pic>
        <p:nvPicPr>
          <p:cNvPr id="1026" name="Picture 2" descr="Règlement des études Polytech'">
            <a:extLst>
              <a:ext uri="{FF2B5EF4-FFF2-40B4-BE49-F238E27FC236}">
                <a16:creationId xmlns:a16="http://schemas.microsoft.com/office/drawing/2014/main" id="{F08F0788-55ED-7D4E-E577-B99C8DF53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47" y="3568338"/>
            <a:ext cx="6431431" cy="193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3BD63EA-3307-4689-207B-607E5B8A6025}"/>
              </a:ext>
            </a:extLst>
          </p:cNvPr>
          <p:cNvSpPr txBox="1"/>
          <p:nvPr/>
        </p:nvSpPr>
        <p:spPr>
          <a:xfrm>
            <a:off x="4523738" y="3045118"/>
            <a:ext cx="314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Projet semestre 5 </a:t>
            </a:r>
          </a:p>
        </p:txBody>
      </p:sp>
    </p:spTree>
    <p:extLst>
      <p:ext uri="{BB962C8B-B14F-4D97-AF65-F5344CB8AC3E}">
        <p14:creationId xmlns:p14="http://schemas.microsoft.com/office/powerpoint/2010/main" val="346997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D6B40EE1-545B-44B1-AC7B-86667387D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89" y="4237629"/>
            <a:ext cx="11455022" cy="21118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C7A202-210F-8CDE-6536-22712BEE5F66}"/>
              </a:ext>
            </a:extLst>
          </p:cNvPr>
          <p:cNvSpPr txBox="1"/>
          <p:nvPr/>
        </p:nvSpPr>
        <p:spPr>
          <a:xfrm>
            <a:off x="694154" y="4568755"/>
            <a:ext cx="10506456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Résultats</a:t>
            </a:r>
            <a:endParaRPr lang="en-US" sz="5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6E43CD1-C0E4-5ADE-2FF1-0D523B535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89" y="724924"/>
            <a:ext cx="5578893" cy="28312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3628A5-9D9A-00A8-9A90-7677B44D7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617" y="745844"/>
            <a:ext cx="5578893" cy="278944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0EBFF6A-4845-E123-BD23-0EEC766A5F76}"/>
              </a:ext>
            </a:extLst>
          </p:cNvPr>
          <p:cNvSpPr txBox="1"/>
          <p:nvPr/>
        </p:nvSpPr>
        <p:spPr>
          <a:xfrm>
            <a:off x="1754372" y="3689498"/>
            <a:ext cx="292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Image originale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BC0D5A4-3456-AAE9-18CA-947A37C39E91}"/>
              </a:ext>
            </a:extLst>
          </p:cNvPr>
          <p:cNvSpPr txBox="1"/>
          <p:nvPr/>
        </p:nvSpPr>
        <p:spPr>
          <a:xfrm>
            <a:off x="8003008" y="3689498"/>
            <a:ext cx="292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après compression</a:t>
            </a:r>
          </a:p>
        </p:txBody>
      </p:sp>
    </p:spTree>
    <p:extLst>
      <p:ext uri="{BB962C8B-B14F-4D97-AF65-F5344CB8AC3E}">
        <p14:creationId xmlns:p14="http://schemas.microsoft.com/office/powerpoint/2010/main" val="67796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F8945E-20A0-9AF5-1639-226543D2C73A}"/>
              </a:ext>
            </a:extLst>
          </p:cNvPr>
          <p:cNvSpPr txBox="1"/>
          <p:nvPr/>
        </p:nvSpPr>
        <p:spPr>
          <a:xfrm>
            <a:off x="838200" y="631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Sources</a:t>
            </a:r>
          </a:p>
        </p:txBody>
      </p:sp>
      <p:cxnSp>
        <p:nvCxnSpPr>
          <p:cNvPr id="42" name="Straight Connector 31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7F2A6872-63E2-0AA4-C98E-BFDEFFD2A6D5}"/>
              </a:ext>
            </a:extLst>
          </p:cNvPr>
          <p:cNvSpPr txBox="1"/>
          <p:nvPr/>
        </p:nvSpPr>
        <p:spPr>
          <a:xfrm>
            <a:off x="838200" y="2269173"/>
            <a:ext cx="10515600" cy="365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Matplotlib documentation (https://matplotlib.org/stable/users/index.html)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Real Python (https://realpython.com/python-matplotlib-guide/)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 Python Data Science Handbook (https://jakevdp.github.io/PythonDataScienceHandbook/index.html)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Matplotlib tutorial (https://matplotlib.org/stable/tutorials/index.html)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Python Plotting with Matplotlib (</a:t>
            </a:r>
            <a:r>
              <a:rPr lang="en-US" sz="1100" dirty="0">
                <a:solidFill>
                  <a:schemeClr val="bg1"/>
                </a:solidFill>
                <a:hlinkClick r:id="rId2"/>
              </a:rPr>
              <a:t>https://www.youtube.com/playlist?list=PLQVvvaa0QuDfefDfXb9Yf0la1fPDKluPF</a:t>
            </a:r>
            <a:r>
              <a:rPr lang="en-US" sz="1100" dirty="0">
                <a:solidFill>
                  <a:schemeClr val="bg1"/>
                </a:solidFill>
              </a:rPr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Python Pillow - Image Basics (https://www.tutorialspoint.com/python_pillow/python_pillow_image_basics.htm)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Python Pillow - </a:t>
            </a:r>
            <a:r>
              <a:rPr lang="en-US" sz="1100" dirty="0" err="1">
                <a:solidFill>
                  <a:schemeClr val="bg1"/>
                </a:solidFill>
              </a:rPr>
              <a:t>ImageDraw</a:t>
            </a:r>
            <a:r>
              <a:rPr lang="en-US" sz="1100" dirty="0">
                <a:solidFill>
                  <a:schemeClr val="bg1"/>
                </a:solidFill>
              </a:rPr>
              <a:t> Module (</a:t>
            </a:r>
            <a:r>
              <a:rPr lang="en-US" sz="1100" dirty="0">
                <a:solidFill>
                  <a:schemeClr val="bg1"/>
                </a:solidFill>
                <a:hlinkClick r:id="rId3"/>
              </a:rPr>
              <a:t>https://www.tutorialspoint.com/python_pillow/python_pillow_imagedraw_module.htm</a:t>
            </a:r>
            <a:r>
              <a:rPr lang="en-US" sz="1100" dirty="0">
                <a:solidFill>
                  <a:schemeClr val="bg1"/>
                </a:solidFill>
              </a:rPr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bg1"/>
                </a:solidFill>
              </a:rPr>
              <a:t>Codecademy</a:t>
            </a:r>
            <a:r>
              <a:rPr lang="en-US" sz="1100" dirty="0">
                <a:solidFill>
                  <a:schemeClr val="bg1"/>
                </a:solidFill>
              </a:rPr>
              <a:t> (https://www.codecademy.com/)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Coursera (https://www.coursera.org/)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edX (https://www.edx.org/)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bg1"/>
                </a:solidFill>
              </a:rPr>
              <a:t>SoloLearn</a:t>
            </a:r>
            <a:r>
              <a:rPr lang="en-US" sz="1100" dirty="0">
                <a:solidFill>
                  <a:schemeClr val="bg1"/>
                </a:solidFill>
              </a:rPr>
              <a:t> (https://www.sololearn.com/)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Python.org (https://www.python.org/)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Python Tutor (https://pythontutor.com/)</a:t>
            </a:r>
          </a:p>
        </p:txBody>
      </p:sp>
    </p:spTree>
    <p:extLst>
      <p:ext uri="{BB962C8B-B14F-4D97-AF65-F5344CB8AC3E}">
        <p14:creationId xmlns:p14="http://schemas.microsoft.com/office/powerpoint/2010/main" val="342322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Rectangle 211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F21D6C8-9EE6-6538-EE6A-54576F23F406}"/>
              </a:ext>
            </a:extLst>
          </p:cNvPr>
          <p:cNvSpPr txBox="1"/>
          <p:nvPr/>
        </p:nvSpPr>
        <p:spPr>
          <a:xfrm>
            <a:off x="764723" y="1274290"/>
            <a:ext cx="3476625" cy="2870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Compression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d’image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transformée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Fourier</a:t>
            </a:r>
          </a:p>
        </p:txBody>
      </p:sp>
      <p:pic>
        <p:nvPicPr>
          <p:cNvPr id="2052" name="Picture 4" descr="Polytech">
            <a:extLst>
              <a:ext uri="{FF2B5EF4-FFF2-40B4-BE49-F238E27FC236}">
                <a16:creationId xmlns:a16="http://schemas.microsoft.com/office/drawing/2014/main" id="{432BF4E1-D7FB-B28C-6D42-388445325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5352153" y="366999"/>
            <a:ext cx="6273808" cy="352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E90277-33FF-B922-6A36-FDBC07B37F9A}"/>
              </a:ext>
            </a:extLst>
          </p:cNvPr>
          <p:cNvSpPr txBox="1"/>
          <p:nvPr/>
        </p:nvSpPr>
        <p:spPr>
          <a:xfrm>
            <a:off x="764723" y="4412452"/>
            <a:ext cx="369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Calibri Light (En-têtes)"/>
              </a:rPr>
              <a:t>Langage de programmation utilisé: Python </a:t>
            </a:r>
          </a:p>
        </p:txBody>
      </p:sp>
      <p:pic>
        <p:nvPicPr>
          <p:cNvPr id="2060" name="Picture 12" descr="Langage Python : c'est quoi ? Que peut-on faire avec en 2022 ?">
            <a:extLst>
              <a:ext uri="{FF2B5EF4-FFF2-40B4-BE49-F238E27FC236}">
                <a16:creationId xmlns:a16="http://schemas.microsoft.com/office/drawing/2014/main" id="{23E1CE6C-4732-4C9A-73A7-74FBE9B7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416" y="4310643"/>
            <a:ext cx="3662955" cy="206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olytech Nice Sophia | Concours Geipi Polytech Polytech Nice Sophia">
            <a:extLst>
              <a:ext uri="{FF2B5EF4-FFF2-40B4-BE49-F238E27FC236}">
                <a16:creationId xmlns:a16="http://schemas.microsoft.com/office/drawing/2014/main" id="{30D4E91A-E436-8A5F-3B43-97C558BE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153" y="3896030"/>
            <a:ext cx="3862967" cy="257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91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ZoneTexte 1">
            <a:extLst>
              <a:ext uri="{FF2B5EF4-FFF2-40B4-BE49-F238E27FC236}">
                <a16:creationId xmlns:a16="http://schemas.microsoft.com/office/drawing/2014/main" id="{5EF2E944-CBA2-CB1F-A5D2-F62E385EC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4705191"/>
              </p:ext>
            </p:extLst>
          </p:nvPr>
        </p:nvGraphicFramePr>
        <p:xfrm>
          <a:off x="1016000" y="487680"/>
          <a:ext cx="10292080" cy="5693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6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488D6A-0509-9521-66BA-ABC660F0613E}"/>
              </a:ext>
            </a:extLst>
          </p:cNvPr>
          <p:cNvSpPr txBox="1"/>
          <p:nvPr/>
        </p:nvSpPr>
        <p:spPr>
          <a:xfrm>
            <a:off x="5021821" y="3812954"/>
            <a:ext cx="6465287" cy="1516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compression d’image &amp; La méthode des transformées de fourrier en traitement d’image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C94CBDB-A76C-499E-95AB-C0A049E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mpression">
            <a:extLst>
              <a:ext uri="{FF2B5EF4-FFF2-40B4-BE49-F238E27FC236}">
                <a16:creationId xmlns:a16="http://schemas.microsoft.com/office/drawing/2014/main" id="{90177E5A-2A09-BDA6-030F-035CB1184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3" r="2" b="9055"/>
          <a:stretch/>
        </p:blipFill>
        <p:spPr bwMode="auto">
          <a:xfrm>
            <a:off x="4468789" y="282898"/>
            <a:ext cx="7331783" cy="305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ansformée en cosinus discrète — Wikipédia">
            <a:extLst>
              <a:ext uri="{FF2B5EF4-FFF2-40B4-BE49-F238E27FC236}">
                <a16:creationId xmlns:a16="http://schemas.microsoft.com/office/drawing/2014/main" id="{6F34DB57-7214-C4E5-1B10-33114AFA6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32" y="344822"/>
            <a:ext cx="2058628" cy="633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00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48A5E0B-D6FD-006E-1B9A-5982F4B05005}"/>
              </a:ext>
            </a:extLst>
          </p:cNvPr>
          <p:cNvSpPr/>
          <p:nvPr/>
        </p:nvSpPr>
        <p:spPr>
          <a:xfrm>
            <a:off x="587141" y="4963202"/>
            <a:ext cx="9942897" cy="15905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1F2864-4E8C-827F-13AD-9D4D7CA630E9}"/>
              </a:ext>
            </a:extLst>
          </p:cNvPr>
          <p:cNvSpPr/>
          <p:nvPr/>
        </p:nvSpPr>
        <p:spPr>
          <a:xfrm>
            <a:off x="587141" y="3173473"/>
            <a:ext cx="9942897" cy="15905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5EA6E-E479-77A4-2126-2AF638A5166E}"/>
              </a:ext>
            </a:extLst>
          </p:cNvPr>
          <p:cNvSpPr/>
          <p:nvPr/>
        </p:nvSpPr>
        <p:spPr>
          <a:xfrm>
            <a:off x="587141" y="1423295"/>
            <a:ext cx="9942897" cy="15905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DFA8D1-E467-54BC-2277-1EDF10C34B7A}"/>
              </a:ext>
            </a:extLst>
          </p:cNvPr>
          <p:cNvSpPr/>
          <p:nvPr/>
        </p:nvSpPr>
        <p:spPr>
          <a:xfrm>
            <a:off x="587141" y="404261"/>
            <a:ext cx="9942897" cy="8731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E207174-6CD0-E17A-CA64-AAD8C7038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582"/>
          <a:stretch/>
        </p:blipFill>
        <p:spPr>
          <a:xfrm>
            <a:off x="683533" y="1988960"/>
            <a:ext cx="4255692" cy="79933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667A07A-8D2F-6672-9D20-388A86801F02}"/>
              </a:ext>
            </a:extLst>
          </p:cNvPr>
          <p:cNvSpPr txBox="1"/>
          <p:nvPr/>
        </p:nvSpPr>
        <p:spPr>
          <a:xfrm>
            <a:off x="683533" y="304209"/>
            <a:ext cx="8797416" cy="1048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Implémentation</a:t>
            </a: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l’algorithme</a:t>
            </a: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Initialisation</a:t>
            </a: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C59D24B-89D3-819D-917A-6D558DE79C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8" t="3592" b="20606"/>
          <a:stretch/>
        </p:blipFill>
        <p:spPr>
          <a:xfrm>
            <a:off x="760395" y="3734185"/>
            <a:ext cx="4887545" cy="69343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C789CDD-7AED-9EAA-FC51-9F712EBB6E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2" t="9537" b="8726"/>
          <a:stretch/>
        </p:blipFill>
        <p:spPr>
          <a:xfrm>
            <a:off x="760395" y="5505651"/>
            <a:ext cx="8842686" cy="85664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6318796-A8CC-3B9B-078E-D9A4317C3657}"/>
              </a:ext>
            </a:extLst>
          </p:cNvPr>
          <p:cNvSpPr txBox="1"/>
          <p:nvPr/>
        </p:nvSpPr>
        <p:spPr>
          <a:xfrm>
            <a:off x="587141" y="1423295"/>
            <a:ext cx="6602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Récupérer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l’image</a:t>
            </a:r>
            <a:r>
              <a:rPr lang="en-US" sz="2000" dirty="0">
                <a:sym typeface="Wingdings" panose="05000000000000000000" pitchFamily="2" charset="2"/>
              </a:rPr>
              <a:t> sous </a:t>
            </a:r>
            <a:r>
              <a:rPr lang="en-US" sz="2000" dirty="0" err="1">
                <a:sym typeface="Wingdings" panose="05000000000000000000" pitchFamily="2" charset="2"/>
              </a:rPr>
              <a:t>forme</a:t>
            </a:r>
            <a:r>
              <a:rPr lang="en-US" sz="2000" dirty="0">
                <a:sym typeface="Wingdings" panose="05000000000000000000" pitchFamily="2" charset="2"/>
              </a:rPr>
              <a:t> de tableau avec </a:t>
            </a:r>
            <a:r>
              <a:rPr lang="en-US" sz="2000" dirty="0" err="1">
                <a:sym typeface="Wingdings" panose="05000000000000000000" pitchFamily="2" charset="2"/>
              </a:rPr>
              <a:t>matplotblib</a:t>
            </a:r>
            <a:endParaRPr lang="en-US" sz="2000" dirty="0">
              <a:sym typeface="Wingdings" panose="05000000000000000000" pitchFamily="2" charset="2"/>
            </a:endParaRPr>
          </a:p>
          <a:p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9B1091-7437-D6E6-1741-5947FEFED363}"/>
              </a:ext>
            </a:extLst>
          </p:cNvPr>
          <p:cNvSpPr txBox="1"/>
          <p:nvPr/>
        </p:nvSpPr>
        <p:spPr>
          <a:xfrm>
            <a:off x="587141" y="3253774"/>
            <a:ext cx="614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/>
              <a:t>Tronquer l’image en multiples de 8 bits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8CFAE9F-1F4E-9D00-D033-A89C10FD492B}"/>
              </a:ext>
            </a:extLst>
          </p:cNvPr>
          <p:cNvSpPr txBox="1"/>
          <p:nvPr/>
        </p:nvSpPr>
        <p:spPr>
          <a:xfrm>
            <a:off x="587141" y="4940415"/>
            <a:ext cx="87974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Récupérer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chaque</a:t>
            </a:r>
            <a:r>
              <a:rPr lang="en-US" sz="2000" dirty="0">
                <a:sym typeface="Wingdings" panose="05000000000000000000" pitchFamily="2" charset="2"/>
              </a:rPr>
              <a:t> canal de couleur RGB de </a:t>
            </a:r>
            <a:r>
              <a:rPr lang="en-US" sz="2000" dirty="0" err="1">
                <a:sym typeface="Wingdings" panose="05000000000000000000" pitchFamily="2" charset="2"/>
              </a:rPr>
              <a:t>l’image</a:t>
            </a:r>
            <a:r>
              <a:rPr lang="en-US" sz="2000" dirty="0">
                <a:sym typeface="Wingdings" panose="05000000000000000000" pitchFamily="2" charset="2"/>
              </a:rPr>
              <a:t> pour les </a:t>
            </a:r>
            <a:r>
              <a:rPr lang="en-US" sz="2000" dirty="0" err="1">
                <a:sym typeface="Wingdings" panose="05000000000000000000" pitchFamily="2" charset="2"/>
              </a:rPr>
              <a:t>traiter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séparément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48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897B49-776C-923E-4666-FE9C844B7138}"/>
              </a:ext>
            </a:extLst>
          </p:cNvPr>
          <p:cNvSpPr/>
          <p:nvPr/>
        </p:nvSpPr>
        <p:spPr>
          <a:xfrm>
            <a:off x="587141" y="404261"/>
            <a:ext cx="9942897" cy="8731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A22FBB-7DA5-AC25-08BB-A9443D2B418F}"/>
              </a:ext>
            </a:extLst>
          </p:cNvPr>
          <p:cNvSpPr txBox="1"/>
          <p:nvPr/>
        </p:nvSpPr>
        <p:spPr>
          <a:xfrm>
            <a:off x="683533" y="304209"/>
            <a:ext cx="9721376" cy="1048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Implémentation</a:t>
            </a: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l’algorithme</a:t>
            </a: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Compression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2364C-61C5-1C6B-638B-C7AC9AEF2D51}"/>
              </a:ext>
            </a:extLst>
          </p:cNvPr>
          <p:cNvSpPr/>
          <p:nvPr/>
        </p:nvSpPr>
        <p:spPr>
          <a:xfrm>
            <a:off x="587141" y="1423295"/>
            <a:ext cx="9942897" cy="15905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EBD0F-0599-5ED4-2F31-525472188426}"/>
              </a:ext>
            </a:extLst>
          </p:cNvPr>
          <p:cNvSpPr/>
          <p:nvPr/>
        </p:nvSpPr>
        <p:spPr>
          <a:xfrm>
            <a:off x="572772" y="3159744"/>
            <a:ext cx="9942897" cy="346965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D66764-7C10-3183-DEBB-8E744859F3D0}"/>
              </a:ext>
            </a:extLst>
          </p:cNvPr>
          <p:cNvSpPr txBox="1"/>
          <p:nvPr/>
        </p:nvSpPr>
        <p:spPr>
          <a:xfrm>
            <a:off x="572772" y="1396435"/>
            <a:ext cx="66029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Décomposer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l’image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blocs de 8x8  </a:t>
            </a:r>
          </a:p>
          <a:p>
            <a:endParaRPr lang="fr-FR" sz="20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D2025D7-DC55-3DE3-0F37-2FD374C2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33" y="1746173"/>
            <a:ext cx="7508659" cy="118146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C40A287-3DA1-4F57-6B44-36CC46BCA47B}"/>
              </a:ext>
            </a:extLst>
          </p:cNvPr>
          <p:cNvSpPr txBox="1"/>
          <p:nvPr/>
        </p:nvSpPr>
        <p:spPr>
          <a:xfrm>
            <a:off x="572772" y="3167009"/>
            <a:ext cx="98321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Compresser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tous</a:t>
            </a:r>
            <a:r>
              <a:rPr lang="en-US" dirty="0">
                <a:sym typeface="Wingdings" panose="05000000000000000000" pitchFamily="2" charset="2"/>
              </a:rPr>
              <a:t> les blocs 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 applicant le </a:t>
            </a:r>
            <a:r>
              <a:rPr lang="en-US" dirty="0" err="1">
                <a:sym typeface="Wingdings" panose="05000000000000000000" pitchFamily="2" charset="2"/>
              </a:rPr>
              <a:t>changement</a:t>
            </a:r>
            <a:r>
              <a:rPr lang="en-US" dirty="0">
                <a:sym typeface="Wingdings" panose="05000000000000000000" pitchFamily="2" charset="2"/>
              </a:rPr>
              <a:t> de base et la </a:t>
            </a:r>
            <a:r>
              <a:rPr lang="en-US" dirty="0" err="1">
                <a:sym typeface="Wingdings" panose="05000000000000000000" pitchFamily="2" charset="2"/>
              </a:rPr>
              <a:t>matrice</a:t>
            </a:r>
            <a:r>
              <a:rPr lang="en-US" dirty="0">
                <a:sym typeface="Wingdings" panose="05000000000000000000" pitchFamily="2" charset="2"/>
              </a:rPr>
              <a:t> de quantification </a:t>
            </a:r>
          </a:p>
          <a:p>
            <a:endParaRPr lang="fr-FR" sz="20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FE9D51F-BFFA-59AA-B1E0-9183C6A8DB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6"/>
          <a:stretch/>
        </p:blipFill>
        <p:spPr>
          <a:xfrm>
            <a:off x="683532" y="3604622"/>
            <a:ext cx="7241267" cy="35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2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48A5E0B-D6FD-006E-1B9A-5982F4B05005}"/>
              </a:ext>
            </a:extLst>
          </p:cNvPr>
          <p:cNvSpPr/>
          <p:nvPr/>
        </p:nvSpPr>
        <p:spPr>
          <a:xfrm>
            <a:off x="587140" y="3764027"/>
            <a:ext cx="9970990" cy="22646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5EA6E-E479-77A4-2126-2AF638A5166E}"/>
              </a:ext>
            </a:extLst>
          </p:cNvPr>
          <p:cNvSpPr/>
          <p:nvPr/>
        </p:nvSpPr>
        <p:spPr>
          <a:xfrm>
            <a:off x="587141" y="1423295"/>
            <a:ext cx="9942897" cy="214477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DFA8D1-E467-54BC-2277-1EDF10C34B7A}"/>
              </a:ext>
            </a:extLst>
          </p:cNvPr>
          <p:cNvSpPr/>
          <p:nvPr/>
        </p:nvSpPr>
        <p:spPr>
          <a:xfrm>
            <a:off x="587141" y="404261"/>
            <a:ext cx="9942897" cy="8731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67A07A-8D2F-6672-9D20-388A86801F02}"/>
              </a:ext>
            </a:extLst>
          </p:cNvPr>
          <p:cNvSpPr txBox="1"/>
          <p:nvPr/>
        </p:nvSpPr>
        <p:spPr>
          <a:xfrm>
            <a:off x="683532" y="304209"/>
            <a:ext cx="9942897" cy="1048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Matrice</a:t>
            </a: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passage et </a:t>
            </a: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filtre</a:t>
            </a: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hautes</a:t>
            </a: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fréquences</a:t>
            </a: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318796-A8CC-3B9B-078E-D9A4317C3657}"/>
              </a:ext>
            </a:extLst>
          </p:cNvPr>
          <p:cNvSpPr txBox="1"/>
          <p:nvPr/>
        </p:nvSpPr>
        <p:spPr>
          <a:xfrm>
            <a:off x="587141" y="1423294"/>
            <a:ext cx="994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Matrice</a:t>
            </a:r>
            <a:r>
              <a:rPr lang="en-US" dirty="0">
                <a:sym typeface="Wingdings" panose="05000000000000000000" pitchFamily="2" charset="2"/>
              </a:rPr>
              <a:t> de passage P pour appliquer le </a:t>
            </a:r>
            <a:r>
              <a:rPr lang="en-US" dirty="0" err="1">
                <a:sym typeface="Wingdings" panose="05000000000000000000" pitchFamily="2" charset="2"/>
              </a:rPr>
              <a:t>changement</a:t>
            </a:r>
            <a:r>
              <a:rPr lang="en-US" dirty="0">
                <a:sym typeface="Wingdings" panose="05000000000000000000" pitchFamily="2" charset="2"/>
              </a:rPr>
              <a:t> de base  D = </a:t>
            </a:r>
            <a:r>
              <a:rPr lang="en-US" dirty="0" err="1">
                <a:sym typeface="Wingdings" panose="05000000000000000000" pitchFamily="2" charset="2"/>
              </a:rPr>
              <a:t>PMP^t</a:t>
            </a:r>
            <a:endParaRPr lang="fr-FR" sz="20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8CFAE9F-1F4E-9D00-D033-A89C10FD492B}"/>
              </a:ext>
            </a:extLst>
          </p:cNvPr>
          <p:cNvSpPr txBox="1"/>
          <p:nvPr/>
        </p:nvSpPr>
        <p:spPr>
          <a:xfrm>
            <a:off x="683532" y="3838846"/>
            <a:ext cx="87974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Filtre</a:t>
            </a:r>
            <a:r>
              <a:rPr lang="en-US" sz="2000" dirty="0">
                <a:sym typeface="Wingdings" panose="05000000000000000000" pitchFamily="2" charset="2"/>
              </a:rPr>
              <a:t> de </a:t>
            </a:r>
            <a:r>
              <a:rPr lang="en-US" sz="2000" dirty="0" err="1">
                <a:sym typeface="Wingdings" panose="05000000000000000000" pitchFamily="2" charset="2"/>
              </a:rPr>
              <a:t>hautes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frequences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F8C349-B57A-5569-7514-71BE6873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94" y="1792626"/>
            <a:ext cx="8994260" cy="16363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29A0300-D694-9C3B-51F9-57B8EA60F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4" y="4337614"/>
            <a:ext cx="9101591" cy="142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9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B5EA6E-E479-77A4-2126-2AF638A5166E}"/>
              </a:ext>
            </a:extLst>
          </p:cNvPr>
          <p:cNvSpPr/>
          <p:nvPr/>
        </p:nvSpPr>
        <p:spPr>
          <a:xfrm>
            <a:off x="587141" y="1423295"/>
            <a:ext cx="9942897" cy="401141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DFA8D1-E467-54BC-2277-1EDF10C34B7A}"/>
              </a:ext>
            </a:extLst>
          </p:cNvPr>
          <p:cNvSpPr/>
          <p:nvPr/>
        </p:nvSpPr>
        <p:spPr>
          <a:xfrm>
            <a:off x="587141" y="404261"/>
            <a:ext cx="9942897" cy="8731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67A07A-8D2F-6672-9D20-388A86801F02}"/>
              </a:ext>
            </a:extLst>
          </p:cNvPr>
          <p:cNvSpPr txBox="1"/>
          <p:nvPr/>
        </p:nvSpPr>
        <p:spPr>
          <a:xfrm>
            <a:off x="683532" y="304209"/>
            <a:ext cx="9942897" cy="1048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Implémentation</a:t>
            </a: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l’algorithme</a:t>
            </a: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Recompression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318796-A8CC-3B9B-078E-D9A4317C3657}"/>
              </a:ext>
            </a:extLst>
          </p:cNvPr>
          <p:cNvSpPr txBox="1"/>
          <p:nvPr/>
        </p:nvSpPr>
        <p:spPr>
          <a:xfrm>
            <a:off x="587141" y="1423294"/>
            <a:ext cx="994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Fonction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recomposition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E2B55A-A277-B089-276B-CD457CBD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43" y="1906362"/>
            <a:ext cx="8377733" cy="247425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73BB003-2E7D-C2D7-8300-C67489D05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42" y="4380613"/>
            <a:ext cx="8377733" cy="8247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6F8983-7333-E9E6-8086-155C550B5FA7}"/>
              </a:ext>
            </a:extLst>
          </p:cNvPr>
          <p:cNvSpPr/>
          <p:nvPr/>
        </p:nvSpPr>
        <p:spPr>
          <a:xfrm>
            <a:off x="559048" y="5548442"/>
            <a:ext cx="9970990" cy="11932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F3E0101-C443-D41F-E6DD-FE701C534454}"/>
              </a:ext>
            </a:extLst>
          </p:cNvPr>
          <p:cNvSpPr txBox="1"/>
          <p:nvPr/>
        </p:nvSpPr>
        <p:spPr>
          <a:xfrm>
            <a:off x="683531" y="5592420"/>
            <a:ext cx="994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Taux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d’erreur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recomposition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fr-FR" sz="20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0C45A78-46B4-DA6E-0D26-4C5CBF098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31" y="6021035"/>
            <a:ext cx="8263236" cy="43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4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48A5E0B-D6FD-006E-1B9A-5982F4B05005}"/>
              </a:ext>
            </a:extLst>
          </p:cNvPr>
          <p:cNvSpPr/>
          <p:nvPr/>
        </p:nvSpPr>
        <p:spPr>
          <a:xfrm>
            <a:off x="587141" y="4963202"/>
            <a:ext cx="9942897" cy="15905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5EA6E-E479-77A4-2126-2AF638A5166E}"/>
              </a:ext>
            </a:extLst>
          </p:cNvPr>
          <p:cNvSpPr/>
          <p:nvPr/>
        </p:nvSpPr>
        <p:spPr>
          <a:xfrm>
            <a:off x="587141" y="1423295"/>
            <a:ext cx="9942897" cy="29892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DFA8D1-E467-54BC-2277-1EDF10C34B7A}"/>
              </a:ext>
            </a:extLst>
          </p:cNvPr>
          <p:cNvSpPr/>
          <p:nvPr/>
        </p:nvSpPr>
        <p:spPr>
          <a:xfrm>
            <a:off x="587141" y="404261"/>
            <a:ext cx="9942897" cy="8731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67A07A-8D2F-6672-9D20-388A86801F02}"/>
              </a:ext>
            </a:extLst>
          </p:cNvPr>
          <p:cNvSpPr txBox="1"/>
          <p:nvPr/>
        </p:nvSpPr>
        <p:spPr>
          <a:xfrm>
            <a:off x="683532" y="304209"/>
            <a:ext cx="9846505" cy="1048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Implémentation</a:t>
            </a: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l’algorithme</a:t>
            </a: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Post-processing 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8CFAE9F-1F4E-9D00-D033-A89C10FD492B}"/>
              </a:ext>
            </a:extLst>
          </p:cNvPr>
          <p:cNvSpPr txBox="1"/>
          <p:nvPr/>
        </p:nvSpPr>
        <p:spPr>
          <a:xfrm>
            <a:off x="587141" y="4940415"/>
            <a:ext cx="87974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Convertir</a:t>
            </a:r>
            <a:r>
              <a:rPr lang="en-US" sz="2000" dirty="0">
                <a:sym typeface="Wingdings" panose="05000000000000000000" pitchFamily="2" charset="2"/>
              </a:rPr>
              <a:t> les </a:t>
            </a:r>
            <a:r>
              <a:rPr lang="en-US" sz="2000" dirty="0" err="1">
                <a:sym typeface="Wingdings" panose="05000000000000000000" pitchFamily="2" charset="2"/>
              </a:rPr>
              <a:t>entiers</a:t>
            </a:r>
            <a:r>
              <a:rPr lang="en-US" sz="2000" dirty="0">
                <a:sym typeface="Wingdings" panose="05000000000000000000" pitchFamily="2" charset="2"/>
              </a:rPr>
              <a:t> du tableau </a:t>
            </a:r>
            <a:r>
              <a:rPr lang="en-US" sz="2000" dirty="0" err="1">
                <a:sym typeface="Wingdings" panose="05000000000000000000" pitchFamily="2" charset="2"/>
              </a:rPr>
              <a:t>en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valeurs</a:t>
            </a:r>
            <a:r>
              <a:rPr lang="en-US" sz="2000" dirty="0">
                <a:sym typeface="Wingdings" panose="05000000000000000000" pitchFamily="2" charset="2"/>
              </a:rPr>
              <a:t> comprises entre 0 et 1 </a:t>
            </a:r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BBF14C-E160-1767-8B89-90CE1381DF4A}"/>
              </a:ext>
            </a:extLst>
          </p:cNvPr>
          <p:cNvSpPr txBox="1"/>
          <p:nvPr/>
        </p:nvSpPr>
        <p:spPr>
          <a:xfrm>
            <a:off x="587141" y="1476575"/>
            <a:ext cx="87974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Taux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d’erreur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lors</a:t>
            </a:r>
            <a:r>
              <a:rPr lang="en-US" sz="2000" dirty="0">
                <a:sym typeface="Wingdings" panose="05000000000000000000" pitchFamily="2" charset="2"/>
              </a:rPr>
              <a:t> de la compression et de la </a:t>
            </a:r>
            <a:r>
              <a:rPr lang="en-US" sz="2000" dirty="0" err="1">
                <a:sym typeface="Wingdings" panose="05000000000000000000" pitchFamily="2" charset="2"/>
              </a:rPr>
              <a:t>recomposition</a:t>
            </a:r>
            <a:r>
              <a:rPr lang="en-US" sz="2000" dirty="0">
                <a:sym typeface="Wingdings" panose="05000000000000000000" pitchFamily="2" charset="2"/>
              </a:rPr>
              <a:t> de </a:t>
            </a:r>
            <a:r>
              <a:rPr lang="en-US" sz="2000" dirty="0" err="1">
                <a:sym typeface="Wingdings" panose="05000000000000000000" pitchFamily="2" charset="2"/>
              </a:rPr>
              <a:t>l’image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1C03B7-9A30-C917-AB28-79D28F422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45" y="1999359"/>
            <a:ext cx="8807683" cy="225366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A8ECE28-E102-C431-464C-14A3107D24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736"/>
          <a:stretch/>
        </p:blipFill>
        <p:spPr>
          <a:xfrm>
            <a:off x="767845" y="5434704"/>
            <a:ext cx="4795193" cy="36138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DFE4F4B-05CE-2BEA-C5BC-161244F3F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16"/>
          <a:stretch/>
        </p:blipFill>
        <p:spPr>
          <a:xfrm>
            <a:off x="767845" y="5883591"/>
            <a:ext cx="4776429" cy="3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860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425</Words>
  <Application>Microsoft Office PowerPoint</Application>
  <PresentationFormat>Grand écran</PresentationFormat>
  <Paragraphs>53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Calibri Light (En-têtes)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 ROSSO Luca</dc:creator>
  <cp:lastModifiedBy>DEL ROSSO Luca</cp:lastModifiedBy>
  <cp:revision>15</cp:revision>
  <dcterms:created xsi:type="dcterms:W3CDTF">2023-01-05T12:07:12Z</dcterms:created>
  <dcterms:modified xsi:type="dcterms:W3CDTF">2023-01-13T14:58:01Z</dcterms:modified>
</cp:coreProperties>
</file>