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59" r:id="rId6"/>
    <p:sldId id="260" r:id="rId7"/>
    <p:sldId id="258" r:id="rId8"/>
    <p:sldId id="266" r:id="rId9"/>
    <p:sldId id="263" r:id="rId10"/>
    <p:sldId id="267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116510-D777-3E0D-5E2D-D0DF45CABC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85939C6-525D-AD15-79B8-C9DF529A0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00FE4E-D011-A6AA-B478-F8F6DFD26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7FFD-DE3D-4D5E-A572-2845B5B97958}" type="datetimeFigureOut">
              <a:rPr lang="fr-FR" smtClean="0"/>
              <a:t>17/04/2023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A4FFBF-CD1D-3A6E-0C2B-2B76250F2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B0BA36-5085-B123-5D40-A38D332E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4490-D68C-450C-8B80-2CF08DEFDF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3867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867FA-3FE7-CF97-1207-D0BD4916F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E146E8E-4F60-55C3-E15C-DB669471B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4A9495-469E-2129-03E2-8A8DD6C2E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7FFD-DE3D-4D5E-A572-2845B5B97958}" type="datetimeFigureOut">
              <a:rPr lang="fr-FR" smtClean="0"/>
              <a:t>17/04/2023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97BBCE-36A1-60E2-5610-3E71BDA45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20C5AD-CECA-8E7F-3850-5168851E9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4490-D68C-450C-8B80-2CF08DEFDF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672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AC9BEB8-73A4-E4A7-58D0-F18A7E6762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BDD62E0-5FBF-6BA2-445E-3223DAE98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120539-B98E-CC35-4C0C-CA33F36B7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7FFD-DE3D-4D5E-A572-2845B5B97958}" type="datetimeFigureOut">
              <a:rPr lang="fr-FR" smtClean="0"/>
              <a:t>17/04/2023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4CF8C7-44C8-19BC-7FC4-C2BCC8C73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3CF01C-14EE-DDF7-02E4-EEA992ECD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4490-D68C-450C-8B80-2CF08DEFDF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0891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91150D-89EE-C01B-2467-28744F20F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CF8AF1-31E3-E94D-0EC0-CC797C668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52D760-625E-0212-46EF-DBE978522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7FFD-DE3D-4D5E-A572-2845B5B97958}" type="datetimeFigureOut">
              <a:rPr lang="fr-FR" smtClean="0"/>
              <a:t>17/04/2023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84AC9C-0BA4-9691-C618-EC57814B7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E858E8-D33A-0490-0907-E8EAC5D5E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4490-D68C-450C-8B80-2CF08DEFDF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592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F2E306-D169-4B98-82A6-F73DA9FD2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B6D775-54EE-AE2D-6EAC-CE999A8B8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93222C-0159-B396-310E-67B16463D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7FFD-DE3D-4D5E-A572-2845B5B97958}" type="datetimeFigureOut">
              <a:rPr lang="fr-FR" smtClean="0"/>
              <a:t>17/04/2023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051D9E-2CE1-5B9E-75A8-3ED38684D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76361C-6D7F-8668-02A7-1E70F762E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4490-D68C-450C-8B80-2CF08DEFDF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3706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F42C59-19D6-8160-67EC-FC05F6AF2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0CD209-2396-ED20-3613-B2D01317E1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FFD3F78-8A80-5E83-4EEF-2D9D9E33D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DBE2795-C940-7D10-36BB-7E2E1683B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7FFD-DE3D-4D5E-A572-2845B5B97958}" type="datetimeFigureOut">
              <a:rPr lang="fr-FR" smtClean="0"/>
              <a:t>17/04/2023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41AFCA6-79CF-BA5A-6497-9CA1BBAEA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55018C-7483-FFF3-DD83-EAE5A1C56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4490-D68C-450C-8B80-2CF08DEFDF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831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0D42BE-AAF0-2DA7-665C-FF060FBB8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75AA5DB-15E7-13C0-BA8B-221EA98A2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C458BB2-4C11-3CB4-96B1-1595CE472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31008AA-7A88-5389-C6EF-220D83B9FE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139D3E8-DCCF-E271-41D9-07E41D6EDF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C604F6C-DEF0-28E1-A941-8E21565EC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7FFD-DE3D-4D5E-A572-2845B5B97958}" type="datetimeFigureOut">
              <a:rPr lang="fr-FR" smtClean="0"/>
              <a:t>17/04/2023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026C1DB-FDA0-79E4-41F0-770A92787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060AD68-2F8B-4BEE-1E75-0A8D5AF88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4490-D68C-450C-8B80-2CF08DEFDF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8288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05C0FD-814D-AE88-DD26-BDBE895AF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B8CA41E-B7AE-3B74-A071-965A83F1F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7FFD-DE3D-4D5E-A572-2845B5B97958}" type="datetimeFigureOut">
              <a:rPr lang="fr-FR" smtClean="0"/>
              <a:t>17/04/2023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6C7351B-6D0B-17AB-EC40-841884C50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73C837B-7A36-6D8C-EC01-EF99F9763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4490-D68C-450C-8B80-2CF08DEFDF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2185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D497CE8-A4D4-255A-E566-7FFA271F6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7FFD-DE3D-4D5E-A572-2845B5B97958}" type="datetimeFigureOut">
              <a:rPr lang="fr-FR" smtClean="0"/>
              <a:t>17/04/2023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129852E-0D01-E94D-049B-8493F7221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C772D85-F4A0-0CC7-ABEF-167A42E06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4490-D68C-450C-8B80-2CF08DEFDF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9794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BE576B-685B-E73D-27AA-398E239E9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7B98F3-B8D8-C08D-1B2B-DA4818CE3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123BE73-5AE7-292C-9DEC-39DC9CDB8D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79AF306-4936-F3DF-BCC3-C175BBB15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7FFD-DE3D-4D5E-A572-2845B5B97958}" type="datetimeFigureOut">
              <a:rPr lang="fr-FR" smtClean="0"/>
              <a:t>17/04/2023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0F3E693-E7C9-9688-B45F-3FA9FF51F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9FB8284-7394-1916-2BAC-C8E0BEF2C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4490-D68C-450C-8B80-2CF08DEFDF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0000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B0E95F-E492-2587-4FBF-3E33BC2A6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FEC5CB-E672-8553-BCA4-DDA4141F28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E1EEDFF-8F74-CE44-C65B-6457F78E2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66747B8-8EF5-C527-2263-8FCD49262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7FFD-DE3D-4D5E-A572-2845B5B97958}" type="datetimeFigureOut">
              <a:rPr lang="fr-FR" smtClean="0"/>
              <a:t>17/04/2023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1C7519D-3B6A-D5F5-F7A8-C11B5555A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F5AF54B-C42E-21C7-3050-F16EDAA96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4490-D68C-450C-8B80-2CF08DEFDF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0038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9BECD0B-5D7C-973D-F43E-5AB5F0D3B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1ABEC4-3E92-5B22-94B9-67724610F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639365-AA9C-FCF8-0A77-4DF55EB4A0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D7FFD-DE3D-4D5E-A572-2845B5B97958}" type="datetimeFigureOut">
              <a:rPr lang="fr-FR" smtClean="0"/>
              <a:t>17/04/2023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BF7C45-A061-57F0-F37A-EBA8E8B70A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CA3538-7837-AFE9-176A-F2F21B32B3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34490-D68C-450C-8B80-2CF08DEFDF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7194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7581FDD-F4DE-7A89-0270-697D67A85297}"/>
              </a:ext>
            </a:extLst>
          </p:cNvPr>
          <p:cNvSpPr txBox="1"/>
          <p:nvPr/>
        </p:nvSpPr>
        <p:spPr>
          <a:xfrm>
            <a:off x="2369820" y="2613392"/>
            <a:ext cx="74523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dirty="0">
                <a:latin typeface="Calibri Light (En-têtes)"/>
              </a:rPr>
              <a:t>Projet Analyse Numérique 2  Equations de Prédation 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A6E34B7-4FB9-78A4-9122-7403C6AFDF1F}"/>
              </a:ext>
            </a:extLst>
          </p:cNvPr>
          <p:cNvSpPr txBox="1"/>
          <p:nvPr/>
        </p:nvSpPr>
        <p:spPr>
          <a:xfrm>
            <a:off x="320040" y="6156519"/>
            <a:ext cx="632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DEL ROSSO Luca ASTRUC </a:t>
            </a:r>
            <a:r>
              <a:rPr lang="fr-FR" dirty="0" err="1"/>
              <a:t>Lélio</a:t>
            </a:r>
            <a:r>
              <a:rPr lang="fr-FR" dirty="0"/>
              <a:t> EDERY Nathan </a:t>
            </a:r>
          </a:p>
        </p:txBody>
      </p:sp>
      <p:pic>
        <p:nvPicPr>
          <p:cNvPr id="1026" name="Picture 2" descr="Polytech">
            <a:extLst>
              <a:ext uri="{FF2B5EF4-FFF2-40B4-BE49-F238E27FC236}">
                <a16:creationId xmlns:a16="http://schemas.microsoft.com/office/drawing/2014/main" id="{63C8E091-6C4F-0CC9-27E7-09A3E27E1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93" y="332149"/>
            <a:ext cx="4397147" cy="136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DD98B54-591C-5F3C-0125-3747E5ED329C}"/>
              </a:ext>
            </a:extLst>
          </p:cNvPr>
          <p:cNvSpPr txBox="1"/>
          <p:nvPr/>
        </p:nvSpPr>
        <p:spPr>
          <a:xfrm>
            <a:off x="7112000" y="5387077"/>
            <a:ext cx="464312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fr-FR" sz="4000" dirty="0"/>
          </a:p>
          <a:p>
            <a:pPr algn="ctr"/>
            <a:r>
              <a:rPr lang="fr-FR" dirty="0"/>
              <a:t>Enseignants : Cédric BOULBE &amp; Vincent VADEZ Polytech Nice Sophia, MAM3. Année 2022-2023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9649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D8B0721-15FC-52E5-7EEF-9685EE420B16}"/>
              </a:ext>
            </a:extLst>
          </p:cNvPr>
          <p:cNvSpPr txBox="1"/>
          <p:nvPr/>
        </p:nvSpPr>
        <p:spPr>
          <a:xfrm>
            <a:off x="711200" y="538480"/>
            <a:ext cx="4907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latin typeface="Calibri Light (En-têtes)"/>
              </a:rPr>
              <a:t>CONCLUSION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0393038-CC38-7649-B458-53C0D7EF3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" y="1246366"/>
            <a:ext cx="6323330" cy="472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85B052D-4042-C1B7-5B1C-66B82DC8C4C0}"/>
              </a:ext>
            </a:extLst>
          </p:cNvPr>
          <p:cNvSpPr txBox="1"/>
          <p:nvPr/>
        </p:nvSpPr>
        <p:spPr>
          <a:xfrm>
            <a:off x="1534160" y="6033690"/>
            <a:ext cx="4003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Evolution des proies en fonction des prédateurs (modèles à trois équations)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7A01F5D-4913-E72B-123A-C9EDB45DA455}"/>
              </a:ext>
            </a:extLst>
          </p:cNvPr>
          <p:cNvSpPr txBox="1"/>
          <p:nvPr/>
        </p:nvSpPr>
        <p:spPr>
          <a:xfrm>
            <a:off x="7335520" y="3101418"/>
            <a:ext cx="4053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i="1" dirty="0"/>
              <a:t>Comment interpréter ce genre de résultats ?</a:t>
            </a:r>
          </a:p>
        </p:txBody>
      </p:sp>
    </p:spTree>
    <p:extLst>
      <p:ext uri="{BB962C8B-B14F-4D97-AF65-F5344CB8AC3E}">
        <p14:creationId xmlns:p14="http://schemas.microsoft.com/office/powerpoint/2010/main" val="2303935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7" name="Rectangle 2076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33ED652-1713-0809-110C-A1AF6D154F9A}"/>
              </a:ext>
            </a:extLst>
          </p:cNvPr>
          <p:cNvSpPr txBox="1"/>
          <p:nvPr/>
        </p:nvSpPr>
        <p:spPr>
          <a:xfrm>
            <a:off x="110359" y="1807080"/>
            <a:ext cx="6138041" cy="27044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500" dirty="0">
                <a:latin typeface="+mj-lt"/>
                <a:ea typeface="+mj-ea"/>
                <a:cs typeface="+mj-cs"/>
              </a:rPr>
              <a:t>CONTEXTUALISATION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500" dirty="0">
                <a:latin typeface="+mj-lt"/>
                <a:ea typeface="+mj-ea"/>
                <a:cs typeface="+mj-cs"/>
              </a:rPr>
              <a:t>&amp; OBJECTIFS DU PROJET </a:t>
            </a:r>
          </a:p>
        </p:txBody>
      </p:sp>
      <p:pic>
        <p:nvPicPr>
          <p:cNvPr id="2050" name="Picture 2" descr="Prédateur : définition illustrée avec explications - AquaPortail">
            <a:extLst>
              <a:ext uri="{FF2B5EF4-FFF2-40B4-BE49-F238E27FC236}">
                <a16:creationId xmlns:a16="http://schemas.microsoft.com/office/drawing/2014/main" id="{B4F97D33-B79F-FA04-76E0-84E28C3FE2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40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6" descr="Prédateur">
            <a:extLst>
              <a:ext uri="{FF2B5EF4-FFF2-40B4-BE49-F238E27FC236}">
                <a16:creationId xmlns:a16="http://schemas.microsoft.com/office/drawing/2014/main" id="{A2682B56-BB7C-0A63-0987-CCE0FCEAED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6434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9A7C7887-B86B-FAF1-4900-D2391FE732A2}"/>
              </a:ext>
            </a:extLst>
          </p:cNvPr>
          <p:cNvSpPr txBox="1"/>
          <p:nvPr/>
        </p:nvSpPr>
        <p:spPr>
          <a:xfrm>
            <a:off x="956092" y="625716"/>
            <a:ext cx="88076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latin typeface="Calibri Light (En-têtes)"/>
              </a:rPr>
              <a:t>Les deux systèmes à résoudre : </a:t>
            </a:r>
          </a:p>
        </p:txBody>
      </p:sp>
      <p:pic>
        <p:nvPicPr>
          <p:cNvPr id="3076" name="Picture 4" descr="Équations de prédation de Lotka-Volterra — Wikipédia">
            <a:extLst>
              <a:ext uri="{FF2B5EF4-FFF2-40B4-BE49-F238E27FC236}">
                <a16:creationId xmlns:a16="http://schemas.microsoft.com/office/drawing/2014/main" id="{731A7C08-C50F-8614-1022-F4217D379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216" y="2246384"/>
            <a:ext cx="4477756" cy="1643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F9E57DB-B361-F14F-767D-0BD379B2544B}"/>
              </a:ext>
            </a:extLst>
          </p:cNvPr>
          <p:cNvSpPr txBox="1"/>
          <p:nvPr/>
        </p:nvSpPr>
        <p:spPr>
          <a:xfrm>
            <a:off x="1638212" y="42744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dirty="0"/>
              <a:t>Le modèle de </a:t>
            </a:r>
            <a:r>
              <a:rPr lang="fr-FR" i="1" dirty="0" err="1"/>
              <a:t>Lotka</a:t>
            </a:r>
            <a:r>
              <a:rPr lang="fr-FR" i="1" dirty="0"/>
              <a:t>-Volterra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10DD93A-44EB-69B4-B91E-525D9D52A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458" y="1929718"/>
            <a:ext cx="3954878" cy="234038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BAD8B76-FA94-03E7-1911-6EBAC602ED8D}"/>
              </a:ext>
            </a:extLst>
          </p:cNvPr>
          <p:cNvSpPr txBox="1"/>
          <p:nvPr/>
        </p:nvSpPr>
        <p:spPr>
          <a:xfrm>
            <a:off x="7079582" y="42744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dirty="0"/>
              <a:t>Système de 3 équations différentielles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4AF1E92-223D-7A95-80A3-7CF00208DC10}"/>
              </a:ext>
            </a:extLst>
          </p:cNvPr>
          <p:cNvSpPr txBox="1"/>
          <p:nvPr/>
        </p:nvSpPr>
        <p:spPr>
          <a:xfrm>
            <a:off x="787390" y="5015129"/>
            <a:ext cx="53086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1600" dirty="0">
                <a:latin typeface="Calibri Light (En-têtes)"/>
              </a:rPr>
              <a:t>Dans le contexte du projet : x la quantité de proie, y la quantité de prédateurs, α et δ pour le taux de reproduction, β et γ pour le taux de mortalité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6C1D3E21-7848-730E-2D35-21C30969A4BE}"/>
              </a:ext>
            </a:extLst>
          </p:cNvPr>
          <p:cNvCxnSpPr/>
          <p:nvPr/>
        </p:nvCxnSpPr>
        <p:spPr>
          <a:xfrm>
            <a:off x="6258560" y="1929718"/>
            <a:ext cx="0" cy="2338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027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9A7C7887-B86B-FAF1-4900-D2391FE732A2}"/>
              </a:ext>
            </a:extLst>
          </p:cNvPr>
          <p:cNvSpPr txBox="1"/>
          <p:nvPr/>
        </p:nvSpPr>
        <p:spPr>
          <a:xfrm>
            <a:off x="408522" y="295249"/>
            <a:ext cx="88076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latin typeface="Calibri Light (En-têtes)"/>
              </a:rPr>
              <a:t>Méthode Runge-</a:t>
            </a:r>
            <a:r>
              <a:rPr lang="fr-FR" sz="4000" dirty="0" err="1">
                <a:latin typeface="Calibri Light (En-têtes)"/>
              </a:rPr>
              <a:t>Kutta</a:t>
            </a:r>
            <a:r>
              <a:rPr lang="fr-FR" sz="4000" dirty="0">
                <a:latin typeface="Calibri Light (En-têtes)"/>
              </a:rPr>
              <a:t> pour résoudre les systèmes d’équations différentielles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0775156-A285-5D26-B545-F8453ABA95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"/>
          <a:stretch/>
        </p:blipFill>
        <p:spPr bwMode="auto">
          <a:xfrm>
            <a:off x="211754" y="1809550"/>
            <a:ext cx="6092794" cy="3572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59AF0903-C680-94EE-C23B-EAC70E877D9D}"/>
              </a:ext>
            </a:extLst>
          </p:cNvPr>
          <p:cNvSpPr txBox="1"/>
          <p:nvPr/>
        </p:nvSpPr>
        <p:spPr>
          <a:xfrm>
            <a:off x="1021589" y="5381591"/>
            <a:ext cx="5074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Evolution de la population de proies et de prédateurs dans le temps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B7F50FC-5F39-F59F-E9AC-D20993D39BB9}"/>
              </a:ext>
            </a:extLst>
          </p:cNvPr>
          <p:cNvSpPr txBox="1"/>
          <p:nvPr/>
        </p:nvSpPr>
        <p:spPr>
          <a:xfrm>
            <a:off x="3413760" y="6126143"/>
            <a:ext cx="591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– α = 0.1, β = 0.02, γ = 0.3, δ = 0.01, (x0, y0) = (50, 15)</a:t>
            </a:r>
            <a:endParaRPr lang="fr-FR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350EFCB-7B11-6612-E511-F9A085285B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3" b="-2273"/>
          <a:stretch/>
        </p:blipFill>
        <p:spPr bwMode="auto">
          <a:xfrm>
            <a:off x="6239224" y="1809550"/>
            <a:ext cx="5952776" cy="3493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FF8275B-F1A7-3981-A3EF-4D18509B7A6E}"/>
              </a:ext>
            </a:extLst>
          </p:cNvPr>
          <p:cNvSpPr txBox="1"/>
          <p:nvPr/>
        </p:nvSpPr>
        <p:spPr>
          <a:xfrm>
            <a:off x="6370320" y="5381591"/>
            <a:ext cx="5323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Evolution de la population de proies en fonction des prédateurs</a:t>
            </a:r>
          </a:p>
          <a:p>
            <a:pPr algn="ctr"/>
            <a:endParaRPr lang="fr-FR" dirty="0"/>
          </a:p>
          <a:p>
            <a:pPr algn="ctr"/>
            <a:r>
              <a:rPr lang="es-ES" dirty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2818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65B22D3B-B914-E78D-39AC-B3829156AB01}"/>
              </a:ext>
            </a:extLst>
          </p:cNvPr>
          <p:cNvSpPr txBox="1"/>
          <p:nvPr/>
        </p:nvSpPr>
        <p:spPr>
          <a:xfrm>
            <a:off x="913759" y="253182"/>
            <a:ext cx="88076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latin typeface="Calibri Light (En-têtes)"/>
              </a:rPr>
              <a:t>Méthode Euler implicite pour résoudre les systèmes d’équations différentielles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873BF13F-281E-0C1D-5443-8876DCEBFC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1"/>
          <a:stretch/>
        </p:blipFill>
        <p:spPr bwMode="auto">
          <a:xfrm>
            <a:off x="414866" y="1828800"/>
            <a:ext cx="5402892" cy="312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5892B7F-72F7-B650-ECDF-DB7D9198C455}"/>
              </a:ext>
            </a:extLst>
          </p:cNvPr>
          <p:cNvSpPr txBox="1"/>
          <p:nvPr/>
        </p:nvSpPr>
        <p:spPr>
          <a:xfrm>
            <a:off x="579106" y="5032510"/>
            <a:ext cx="5074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Evolution de la population de proies et de prédateurs dans le temps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1D8425B-3F7B-3E56-E819-246F38A9A3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8" b="1"/>
          <a:stretch/>
        </p:blipFill>
        <p:spPr bwMode="auto">
          <a:xfrm>
            <a:off x="5943600" y="1854199"/>
            <a:ext cx="5990475" cy="3102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CF21B48-B6FB-86D0-D0B4-5223FC3D857A}"/>
              </a:ext>
            </a:extLst>
          </p:cNvPr>
          <p:cNvSpPr txBox="1"/>
          <p:nvPr/>
        </p:nvSpPr>
        <p:spPr>
          <a:xfrm>
            <a:off x="6370320" y="5110480"/>
            <a:ext cx="5323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Evolution de la population de proies en fonction des prédateurs</a:t>
            </a:r>
          </a:p>
          <a:p>
            <a:pPr algn="ctr"/>
            <a:endParaRPr lang="fr-FR" dirty="0"/>
          </a:p>
          <a:p>
            <a:pPr algn="ctr"/>
            <a:r>
              <a:rPr lang="es-ES" dirty="0"/>
              <a:t> 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4F45998-0DAD-E63D-6C06-07C5A8363D13}"/>
              </a:ext>
            </a:extLst>
          </p:cNvPr>
          <p:cNvSpPr txBox="1"/>
          <p:nvPr/>
        </p:nvSpPr>
        <p:spPr>
          <a:xfrm>
            <a:off x="3413760" y="6126143"/>
            <a:ext cx="591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– α = 0.1, β = 0.02, γ = 0.3, δ = 0.01, (x0, y0) = (50, 15)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7246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80" name="Rectangle 7179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F71B6DF-75E2-1082-C650-CB305CA4BB42}"/>
              </a:ext>
            </a:extLst>
          </p:cNvPr>
          <p:cNvSpPr txBox="1"/>
          <p:nvPr/>
        </p:nvSpPr>
        <p:spPr>
          <a:xfrm>
            <a:off x="1717722" y="318755"/>
            <a:ext cx="9085446" cy="1126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COMPARAISON DES DEUX METHODES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B32A492-1519-DCA3-F2B7-D3E88872C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057" y="1445546"/>
            <a:ext cx="8631221" cy="3990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3F74F098-684D-D1D9-066B-261BD6D5721C}"/>
              </a:ext>
            </a:extLst>
          </p:cNvPr>
          <p:cNvSpPr txBox="1"/>
          <p:nvPr/>
        </p:nvSpPr>
        <p:spPr>
          <a:xfrm>
            <a:off x="3598525" y="5546635"/>
            <a:ext cx="5323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Evolution de la population de proies en fonction des prédateurs </a:t>
            </a:r>
          </a:p>
          <a:p>
            <a:pPr algn="ctr"/>
            <a:endParaRPr lang="fr-FR" dirty="0"/>
          </a:p>
          <a:p>
            <a:pPr algn="ctr"/>
            <a:r>
              <a:rPr lang="es-ES" dirty="0"/>
              <a:t> 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64496AB-ABD2-01F3-D2BA-0A72617BE2B2}"/>
              </a:ext>
            </a:extLst>
          </p:cNvPr>
          <p:cNvSpPr txBox="1"/>
          <p:nvPr/>
        </p:nvSpPr>
        <p:spPr>
          <a:xfrm>
            <a:off x="3413760" y="6193059"/>
            <a:ext cx="591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– α = 0.1, β = 0.02, γ = 0.3, δ = 0.01, (x0, y0) = (50, 15)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9132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B9977A7A-9B4A-237C-7D3A-952EDB780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526" y="1235210"/>
            <a:ext cx="8900941" cy="465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50A46397-3657-AF39-DB7F-191B1289D463}"/>
              </a:ext>
            </a:extLst>
          </p:cNvPr>
          <p:cNvSpPr txBox="1"/>
          <p:nvPr/>
        </p:nvSpPr>
        <p:spPr>
          <a:xfrm>
            <a:off x="3558790" y="5960781"/>
            <a:ext cx="5074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Evolution de la population de proies et de prédateurs dans le temps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16CB5CE-54AF-B409-2A18-66CF834678AB}"/>
              </a:ext>
            </a:extLst>
          </p:cNvPr>
          <p:cNvSpPr txBox="1"/>
          <p:nvPr/>
        </p:nvSpPr>
        <p:spPr>
          <a:xfrm>
            <a:off x="716276" y="358804"/>
            <a:ext cx="107594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>
                <a:latin typeface="Calibri Light (En-têtes)"/>
              </a:rPr>
              <a:t>Visualisation aux conditions limites des deux méthodes numériques</a:t>
            </a:r>
          </a:p>
        </p:txBody>
      </p:sp>
    </p:spTree>
    <p:extLst>
      <p:ext uri="{BB962C8B-B14F-4D97-AF65-F5344CB8AC3E}">
        <p14:creationId xmlns:p14="http://schemas.microsoft.com/office/powerpoint/2010/main" val="2194003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D16CB5CE-54AF-B409-2A18-66CF834678AB}"/>
              </a:ext>
            </a:extLst>
          </p:cNvPr>
          <p:cNvSpPr txBox="1"/>
          <p:nvPr/>
        </p:nvSpPr>
        <p:spPr>
          <a:xfrm>
            <a:off x="716276" y="358804"/>
            <a:ext cx="107594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>
                <a:latin typeface="Calibri Light (En-têtes)"/>
              </a:rPr>
              <a:t>Visualisation aux conditions limites des deux méthodes numériques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D6EBCD2-624B-CD44-8259-2AF4459D6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275" y="912802"/>
            <a:ext cx="9743440" cy="509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22DDAF32-51C0-9F86-B9B4-5430DE71EC20}"/>
              </a:ext>
            </a:extLst>
          </p:cNvPr>
          <p:cNvSpPr txBox="1"/>
          <p:nvPr/>
        </p:nvSpPr>
        <p:spPr>
          <a:xfrm>
            <a:off x="3820160" y="6007809"/>
            <a:ext cx="5323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Evolution de la population de proies en fonction des prédateurs</a:t>
            </a:r>
          </a:p>
          <a:p>
            <a:pPr algn="ctr"/>
            <a:endParaRPr lang="fr-FR" dirty="0"/>
          </a:p>
          <a:p>
            <a:pPr algn="ctr"/>
            <a:r>
              <a:rPr lang="es-ES" dirty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0958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9710A27-42E9-921B-B22A-1BDA0F386542}"/>
              </a:ext>
            </a:extLst>
          </p:cNvPr>
          <p:cNvSpPr txBox="1"/>
          <p:nvPr/>
        </p:nvSpPr>
        <p:spPr>
          <a:xfrm>
            <a:off x="566285" y="760930"/>
            <a:ext cx="6281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latin typeface="Calibri Light (En-têtes)"/>
              </a:rPr>
              <a:t>LIMITES DES MODELISATIONS ET VOIES D’AMELIORATIONS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70615B0-E0C1-EAED-2913-4EC7FB14EEE8}"/>
              </a:ext>
            </a:extLst>
          </p:cNvPr>
          <p:cNvSpPr txBox="1"/>
          <p:nvPr/>
        </p:nvSpPr>
        <p:spPr>
          <a:xfrm>
            <a:off x="6712637" y="3429000"/>
            <a:ext cx="539175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/>
              <a:t>Prise en compte des changements climatiques, des potentiels cycle d’hibernation des prédateurs. </a:t>
            </a:r>
          </a:p>
          <a:p>
            <a:endParaRPr lang="fr-FR" dirty="0"/>
          </a:p>
          <a:p>
            <a:r>
              <a:rPr lang="fr-FR" dirty="0"/>
              <a:t> </a:t>
            </a:r>
          </a:p>
          <a:p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/>
              <a:t>Prise en compte des modifications géographique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28C0DF0-B0B5-4F9C-B494-7F41A606F648}"/>
              </a:ext>
            </a:extLst>
          </p:cNvPr>
          <p:cNvSpPr txBox="1"/>
          <p:nvPr/>
        </p:nvSpPr>
        <p:spPr>
          <a:xfrm>
            <a:off x="487680" y="3444858"/>
            <a:ext cx="6097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/>
              <a:t>Un tel modèle ne prend pas en compte la complexité réelle d’un écosystème tel qu’il en existe sur Terre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FC317BD-566D-4A41-2116-5B9B5E1E8E48}"/>
              </a:ext>
            </a:extLst>
          </p:cNvPr>
          <p:cNvSpPr txBox="1"/>
          <p:nvPr/>
        </p:nvSpPr>
        <p:spPr>
          <a:xfrm>
            <a:off x="468430" y="4583162"/>
            <a:ext cx="61168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/>
              <a:t>Ce modèle ne prend pas en compte les conditions géographique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A50D6E3-62BB-7213-21CD-051EA618E42B}"/>
              </a:ext>
            </a:extLst>
          </p:cNvPr>
          <p:cNvSpPr txBox="1"/>
          <p:nvPr/>
        </p:nvSpPr>
        <p:spPr>
          <a:xfrm>
            <a:off x="2377440" y="2875472"/>
            <a:ext cx="25314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/>
              <a:t>Limites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C2A9ECE-9934-4ACB-904D-A585EF5F4325}"/>
              </a:ext>
            </a:extLst>
          </p:cNvPr>
          <p:cNvSpPr txBox="1"/>
          <p:nvPr/>
        </p:nvSpPr>
        <p:spPr>
          <a:xfrm>
            <a:off x="7348488" y="2872990"/>
            <a:ext cx="38878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/>
              <a:t>Voies d’améliorations</a:t>
            </a:r>
          </a:p>
        </p:txBody>
      </p:sp>
      <p:pic>
        <p:nvPicPr>
          <p:cNvPr id="5124" name="Picture 4" descr="Management : les trois bonnes raisons de reconnaître ses limites">
            <a:extLst>
              <a:ext uri="{FF2B5EF4-FFF2-40B4-BE49-F238E27FC236}">
                <a16:creationId xmlns:a16="http://schemas.microsoft.com/office/drawing/2014/main" id="{FF931721-67BC-B7ED-A88C-2E00E0F76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947" y="515826"/>
            <a:ext cx="3810172" cy="213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167102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369</Words>
  <Application>Microsoft Office PowerPoint</Application>
  <PresentationFormat>Grand écran</PresentationFormat>
  <Paragraphs>45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Calibri Light (En-têtes)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Luca Del Rosso</dc:creator>
  <cp:lastModifiedBy>Luca Del Rosso</cp:lastModifiedBy>
  <cp:revision>6</cp:revision>
  <dcterms:created xsi:type="dcterms:W3CDTF">2023-04-17T11:36:57Z</dcterms:created>
  <dcterms:modified xsi:type="dcterms:W3CDTF">2023-04-17T15:42:09Z</dcterms:modified>
</cp:coreProperties>
</file>