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7" r:id="rId2"/>
    <p:sldId id="479" r:id="rId3"/>
    <p:sldId id="484" r:id="rId4"/>
    <p:sldId id="480" r:id="rId5"/>
    <p:sldId id="481" r:id="rId6"/>
    <p:sldId id="482" r:id="rId7"/>
    <p:sldId id="4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5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3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9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7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3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311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84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3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52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9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5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CDF758D-D495-4CB0-ABBB-50BB17D8AF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6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1995714" y="800135"/>
            <a:ext cx="8200572" cy="1143000"/>
          </a:xfrm>
        </p:spPr>
        <p:txBody>
          <a:bodyPr/>
          <a:lstStyle/>
          <a:p>
            <a:pPr algn="l"/>
            <a:r>
              <a:rPr lang="ko-KR" altLang="ko-KR" sz="3200" dirty="0"/>
              <a:t>부동산 가격에 영향을 미치는 요인</a:t>
            </a:r>
            <a:r>
              <a:rPr lang="en-US" altLang="ko-KR" sz="3200" dirty="0"/>
              <a:t> </a:t>
            </a:r>
            <a:r>
              <a:rPr lang="ko-KR" altLang="ko-KR" sz="3200" dirty="0"/>
              <a:t>분석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7662501" y="4297436"/>
            <a:ext cx="3648364" cy="2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/>
              <a:t>팀장 </a:t>
            </a:r>
            <a:r>
              <a:rPr lang="en-US" altLang="ko-KR" sz="1800" kern="0" dirty="0"/>
              <a:t>: </a:t>
            </a:r>
            <a:r>
              <a:rPr lang="ko-KR" altLang="en-US" sz="1800" kern="0" dirty="0" err="1"/>
              <a:t>김문혁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/>
              <a:t>팀원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장건희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 err="1"/>
              <a:t>손동기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 err="1"/>
              <a:t>문세웅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/>
              <a:t>김희진</a:t>
            </a:r>
            <a:endParaRPr lang="en-US" altLang="ko-KR" sz="1800" kern="0" dirty="0"/>
          </a:p>
          <a:p>
            <a:pPr marL="0" indent="0"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37" y="3108902"/>
            <a:ext cx="3587461" cy="358746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138417" y="3126261"/>
            <a:ext cx="4172448" cy="2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부데찌개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sz="1200" dirty="0"/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부</a:t>
            </a:r>
            <a:r>
              <a:rPr lang="ko-KR" altLang="en-US" sz="1200" dirty="0"/>
              <a:t>동산 </a:t>
            </a:r>
            <a:r>
              <a:rPr lang="ko-KR" altLang="en-US" sz="1200" dirty="0">
                <a:solidFill>
                  <a:srgbClr val="FF0000"/>
                </a:solidFill>
              </a:rPr>
              <a:t>데</a:t>
            </a:r>
            <a:r>
              <a:rPr lang="ko-KR" altLang="en-US" sz="1200" dirty="0"/>
              <a:t>이터</a:t>
            </a:r>
            <a:r>
              <a:rPr lang="en-US" altLang="ko-KR" sz="1200" dirty="0"/>
              <a:t>)</a:t>
            </a:r>
            <a:br>
              <a:rPr lang="en-US" altLang="ko-KR" dirty="0"/>
            </a:b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759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02" y="232501"/>
            <a:ext cx="10390716" cy="558800"/>
          </a:xfrm>
        </p:spPr>
        <p:txBody>
          <a:bodyPr/>
          <a:lstStyle/>
          <a:p>
            <a:r>
              <a:rPr lang="ko-KR" altLang="en-US" dirty="0"/>
              <a:t>수집할 데이터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0496" y="1352958"/>
            <a:ext cx="11082867" cy="5622607"/>
          </a:xfrm>
        </p:spPr>
        <p:txBody>
          <a:bodyPr/>
          <a:lstStyle/>
          <a:p>
            <a:pPr latinLnBrk="0"/>
            <a:r>
              <a:rPr lang="ko-KR" altLang="ko-KR" dirty="0"/>
              <a:t>데이터 설명</a:t>
            </a:r>
          </a:p>
          <a:p>
            <a:pPr marL="0" indent="0" latinLnBrk="0">
              <a:buNone/>
            </a:pPr>
            <a:endParaRPr lang="ko-KR" altLang="ko-KR" dirty="0"/>
          </a:p>
          <a:p>
            <a:pPr latinLnBrk="0"/>
            <a:r>
              <a:rPr lang="ko-KR" altLang="ko-KR" sz="2000" b="0" dirty="0"/>
              <a:t>부동산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서울특별시 부동산 실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거래가 정보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인구 밀도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서울특별시 각 구별 인구밀도</a:t>
            </a:r>
            <a:r>
              <a:rPr lang="en-US" altLang="ko-KR" sz="2000" b="0" dirty="0"/>
              <a:t> (</a:t>
            </a:r>
            <a:r>
              <a:rPr lang="ko-KR" altLang="ko-KR" sz="2000" b="0" dirty="0"/>
              <a:t>서울연구데이터서비스</a:t>
            </a:r>
            <a:r>
              <a:rPr lang="en-US" altLang="ko-KR" sz="2000" b="0" dirty="0"/>
              <a:t>)</a:t>
            </a:r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 err="1"/>
              <a:t>범죄율</a:t>
            </a:r>
            <a:r>
              <a:rPr lang="ko-KR" altLang="ko-KR" sz="2000" b="0" dirty="0"/>
              <a:t> 관련 </a:t>
            </a:r>
            <a:r>
              <a:rPr lang="en-US" altLang="ko-KR" sz="2000" b="0" dirty="0"/>
              <a:t>- </a:t>
            </a:r>
            <a:r>
              <a:rPr lang="ko-KR" altLang="ko-KR" sz="2000" b="0" dirty="0"/>
              <a:t>서울특별시 범죄 발생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현황 통계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고령자 관련 </a:t>
            </a:r>
            <a:r>
              <a:rPr lang="en-US" altLang="ko-KR" sz="2000" b="0" dirty="0"/>
              <a:t>- </a:t>
            </a:r>
            <a:r>
              <a:rPr lang="ko-KR" altLang="ko-KR" sz="2000" b="0" dirty="0"/>
              <a:t>서울특별시 고령자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현황</a:t>
            </a:r>
            <a:r>
              <a:rPr lang="en-US" altLang="ko-KR" sz="2000" b="0" dirty="0"/>
              <a:t> (</a:t>
            </a:r>
            <a:r>
              <a:rPr lang="ko-KR" altLang="ko-KR" sz="2000" b="0" dirty="0"/>
              <a:t>동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별</a:t>
            </a:r>
            <a:r>
              <a:rPr lang="en-US" altLang="ko-KR" sz="2000" b="0" dirty="0"/>
              <a:t>) </a:t>
            </a:r>
            <a:r>
              <a:rPr lang="ko-KR" altLang="ko-KR" sz="2000" b="0" dirty="0"/>
              <a:t>통계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의료기관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서울시 의료기관</a:t>
            </a:r>
            <a:r>
              <a:rPr lang="en-US" altLang="ko-KR" sz="2000" b="0" dirty="0"/>
              <a:t> (</a:t>
            </a:r>
            <a:r>
              <a:rPr lang="ko-KR" altLang="ko-KR" sz="2000" b="0" dirty="0"/>
              <a:t>동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별</a:t>
            </a:r>
            <a:r>
              <a:rPr lang="en-US" altLang="ko-KR" sz="2000" b="0" dirty="0"/>
              <a:t>) </a:t>
            </a:r>
            <a:r>
              <a:rPr lang="ko-KR" altLang="ko-KR" sz="2000" b="0" dirty="0"/>
              <a:t>통계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교육기관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서울특별시 초</a:t>
            </a:r>
            <a:r>
              <a:rPr lang="en-US" altLang="ko-KR" sz="2000" b="0" dirty="0"/>
              <a:t>, </a:t>
            </a:r>
            <a:r>
              <a:rPr lang="ko-KR" altLang="ko-KR" sz="2000" b="0" dirty="0"/>
              <a:t>중</a:t>
            </a:r>
            <a:r>
              <a:rPr lang="en-US" altLang="ko-KR" sz="2000" b="0" dirty="0"/>
              <a:t>, </a:t>
            </a:r>
            <a:r>
              <a:rPr lang="ko-KR" altLang="ko-KR" sz="2000" b="0" dirty="0"/>
              <a:t>고</a:t>
            </a:r>
            <a:r>
              <a:rPr lang="en-US" altLang="ko-KR" sz="2000" b="0" dirty="0"/>
              <a:t>, </a:t>
            </a:r>
            <a:r>
              <a:rPr lang="ko-KR" altLang="ko-KR" sz="2000" b="0" dirty="0"/>
              <a:t>대학교 총괄 통계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329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02" y="232501"/>
            <a:ext cx="10390716" cy="558800"/>
          </a:xfrm>
        </p:spPr>
        <p:txBody>
          <a:bodyPr/>
          <a:lstStyle/>
          <a:p>
            <a:r>
              <a:rPr lang="ko-KR" altLang="en-US" dirty="0"/>
              <a:t>수집할 데이터 설명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A7087B6C-A168-43C7-BD9E-7F933CBFB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747" y="2139240"/>
            <a:ext cx="5000361" cy="3688430"/>
          </a:xfr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5C016CB-5444-41A3-9FBB-637DA112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1" y="2139240"/>
            <a:ext cx="6223350" cy="2843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8002C-551B-4EDD-8A81-248DAF0F25D3}"/>
              </a:ext>
            </a:extLst>
          </p:cNvPr>
          <p:cNvSpPr txBox="1"/>
          <p:nvPr/>
        </p:nvSpPr>
        <p:spPr>
          <a:xfrm>
            <a:off x="1224793" y="1484899"/>
            <a:ext cx="395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구별 부동산 가격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93143-C3C1-4515-A0FE-6D0FF1D380DF}"/>
              </a:ext>
            </a:extLst>
          </p:cNvPr>
          <p:cNvSpPr txBox="1"/>
          <p:nvPr/>
        </p:nvSpPr>
        <p:spPr>
          <a:xfrm>
            <a:off x="7007604" y="1484898"/>
            <a:ext cx="465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구별 연령별 인구 현황 데이터</a:t>
            </a:r>
          </a:p>
        </p:txBody>
      </p:sp>
    </p:spTree>
    <p:extLst>
      <p:ext uri="{BB962C8B-B14F-4D97-AF65-F5344CB8AC3E}">
        <p14:creationId xmlns:p14="http://schemas.microsoft.com/office/powerpoint/2010/main" val="38711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16" y="220617"/>
            <a:ext cx="10390716" cy="558800"/>
          </a:xfrm>
        </p:spPr>
        <p:txBody>
          <a:bodyPr/>
          <a:lstStyle/>
          <a:p>
            <a:r>
              <a:rPr lang="ko-KR" altLang="en-US" dirty="0"/>
              <a:t>프로젝트 수행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361" y="2053999"/>
            <a:ext cx="11082867" cy="4024584"/>
          </a:xfrm>
        </p:spPr>
        <p:txBody>
          <a:bodyPr/>
          <a:lstStyle/>
          <a:p>
            <a:pPr latinLnBrk="0"/>
            <a:r>
              <a:rPr lang="ko-KR" altLang="ko-KR" sz="2000" dirty="0"/>
              <a:t>주요</a:t>
            </a:r>
            <a:r>
              <a:rPr lang="en-US" altLang="ko-KR" sz="2000" dirty="0"/>
              <a:t> </a:t>
            </a:r>
            <a:r>
              <a:rPr lang="ko-KR" altLang="ko-KR" sz="2000" dirty="0"/>
              <a:t>분석 내용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ko-KR" altLang="ko-KR" sz="2000" dirty="0"/>
              <a:t>위에서 나열한 각각의 요인들이 현재 부동산 실</a:t>
            </a:r>
            <a:r>
              <a:rPr lang="en-US" altLang="ko-KR" sz="2000" dirty="0"/>
              <a:t> </a:t>
            </a:r>
            <a:r>
              <a:rPr lang="ko-KR" altLang="ko-KR" sz="2000" dirty="0"/>
              <a:t>거래가와 어떠한 </a:t>
            </a:r>
            <a:r>
              <a:rPr lang="ko-KR" altLang="ko-KR" sz="2000" dirty="0">
                <a:solidFill>
                  <a:srgbClr val="FF0000"/>
                </a:solidFill>
              </a:rPr>
              <a:t>유의미한 관계</a:t>
            </a:r>
            <a:r>
              <a:rPr lang="ko-KR" altLang="ko-KR" sz="2000" dirty="0"/>
              <a:t>가 있는지를 중점적으로 분석</a:t>
            </a:r>
          </a:p>
          <a:p>
            <a:pPr marL="0" indent="0" latinLnBrk="0">
              <a:buNone/>
            </a:pPr>
            <a:endParaRPr lang="ko-KR" altLang="ko-KR" sz="2000" dirty="0"/>
          </a:p>
          <a:p>
            <a:pPr latinLnBrk="0"/>
            <a:r>
              <a:rPr lang="ko-KR" altLang="ko-KR" sz="2000" dirty="0"/>
              <a:t>기대 효과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r>
              <a:rPr lang="ko-KR" altLang="ko-KR" sz="2000" dirty="0"/>
              <a:t>부동산 가격에 영향에 미치는 여러 요인들이 실제로 유효한지 사실관계를 파악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31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642" y="241210"/>
            <a:ext cx="10390716" cy="558800"/>
          </a:xfrm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/>
              <a:t>● 역할분담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팀장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 err="1"/>
              <a:t>김문혁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수집</a:t>
            </a:r>
            <a:r>
              <a:rPr lang="en-US" altLang="ko-KR" dirty="0"/>
              <a:t>(</a:t>
            </a:r>
            <a:r>
              <a:rPr lang="ko-KR" altLang="ko-KR" dirty="0" err="1"/>
              <a:t>크롤링</a:t>
            </a:r>
            <a:r>
              <a:rPr lang="en-US" altLang="ko-KR" dirty="0"/>
              <a:t>)</a:t>
            </a:r>
          </a:p>
          <a:p>
            <a:pPr marL="0" indent="0" latinLnBrk="0">
              <a:buNone/>
            </a:pPr>
            <a:endParaRPr lang="ko-KR" altLang="ko-KR" dirty="0"/>
          </a:p>
          <a:p>
            <a:pPr latinLnBrk="0"/>
            <a:r>
              <a:rPr lang="ko-KR" altLang="ko-KR" dirty="0"/>
              <a:t>팀원 </a:t>
            </a:r>
            <a:r>
              <a:rPr lang="ko-KR" altLang="ko-KR" dirty="0" err="1"/>
              <a:t>장건희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분석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팀원 </a:t>
            </a:r>
            <a:r>
              <a:rPr lang="ko-KR" altLang="ko-KR" dirty="0" err="1"/>
              <a:t>손동기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수집 및 분석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팀원 김희진 </a:t>
            </a:r>
            <a:r>
              <a:rPr lang="en-US" altLang="ko-KR" dirty="0"/>
              <a:t>: </a:t>
            </a:r>
            <a:r>
              <a:rPr lang="ko-KR" altLang="ko-KR" dirty="0"/>
              <a:t>데이터 시각화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팀원 </a:t>
            </a:r>
            <a:r>
              <a:rPr lang="ko-KR" altLang="ko-KR" dirty="0" err="1"/>
              <a:t>문세웅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분석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231" y="258627"/>
            <a:ext cx="10390716" cy="558800"/>
          </a:xfrm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0497" y="1022033"/>
            <a:ext cx="11082867" cy="5232400"/>
          </a:xfrm>
        </p:spPr>
        <p:txBody>
          <a:bodyPr/>
          <a:lstStyle/>
          <a:p>
            <a:pPr latinLnBrk="0"/>
            <a:r>
              <a:rPr lang="ko-KR" altLang="ko-KR" dirty="0"/>
              <a:t>● 일정 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sz="2000" dirty="0"/>
              <a:t>8/6 ~ 8/10 : </a:t>
            </a:r>
            <a:r>
              <a:rPr lang="ko-KR" altLang="ko-KR" sz="2000" dirty="0"/>
              <a:t>주제 선정 및 일정 수립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8/11 ~ 8/14 : </a:t>
            </a:r>
            <a:r>
              <a:rPr lang="ko-KR" altLang="ko-KR" sz="2000" dirty="0"/>
              <a:t>데이터 수집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8/15 ~ 8/19 : </a:t>
            </a:r>
            <a:r>
              <a:rPr lang="ko-KR" altLang="ko-KR" sz="2000" dirty="0"/>
              <a:t>데이터 분석 및 검증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8/20 ~ 8/22 : </a:t>
            </a:r>
            <a:r>
              <a:rPr lang="ko-KR" altLang="ko-KR" sz="2000" dirty="0"/>
              <a:t>데이터 시각화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8/23 : </a:t>
            </a:r>
            <a:r>
              <a:rPr lang="ko-KR" altLang="ko-KR" sz="2000" dirty="0"/>
              <a:t>발표 준비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r>
              <a:rPr lang="en-US" altLang="ko-KR" sz="2000" dirty="0"/>
              <a:t>8/24 : </a:t>
            </a:r>
            <a:r>
              <a:rPr lang="ko-KR" altLang="ko-KR" sz="2000" dirty="0"/>
              <a:t>프로젝트 발표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89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179" y="249918"/>
            <a:ext cx="10390716" cy="558800"/>
          </a:xfrm>
        </p:spPr>
        <p:txBody>
          <a:bodyPr/>
          <a:lstStyle/>
          <a:p>
            <a:r>
              <a:rPr lang="ko-KR" altLang="ko-KR" dirty="0"/>
              <a:t>프로젝트 수행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811" y="900113"/>
            <a:ext cx="3012624" cy="5367338"/>
          </a:xfrm>
        </p:spPr>
        <p:txBody>
          <a:bodyPr/>
          <a:lstStyle/>
          <a:p>
            <a:r>
              <a:rPr lang="ko-KR" altLang="ko-KR" sz="1800" b="0" dirty="0"/>
              <a:t>● 수집</a:t>
            </a:r>
            <a:r>
              <a:rPr lang="en-US" altLang="ko-KR" sz="1800" b="0" dirty="0"/>
              <a:t> </a:t>
            </a:r>
            <a:r>
              <a:rPr lang="ko-KR" altLang="ko-KR" sz="1800" b="0" dirty="0"/>
              <a:t>기술 패키지</a:t>
            </a:r>
            <a:endParaRPr lang="en-US" altLang="ko-KR" sz="1800" b="0" dirty="0"/>
          </a:p>
          <a:p>
            <a:endParaRPr lang="en-US" altLang="ko-KR" sz="1800" b="0" dirty="0"/>
          </a:p>
          <a:p>
            <a:endParaRPr lang="ko-KR" altLang="ko-KR" sz="1800" b="0" dirty="0"/>
          </a:p>
          <a:p>
            <a:r>
              <a:rPr lang="en-US" altLang="ko-KR" sz="1800" b="0" dirty="0"/>
              <a:t>- Folium</a:t>
            </a:r>
            <a:endParaRPr lang="ko-KR" altLang="ko-KR" sz="1800" b="0" dirty="0"/>
          </a:p>
          <a:p>
            <a:r>
              <a:rPr lang="en-US" altLang="ko-KR" sz="1800" b="0" dirty="0"/>
              <a:t>- Selenium</a:t>
            </a:r>
            <a:endParaRPr lang="ko-KR" altLang="ko-KR" sz="1800" b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8E6732-849D-435D-9B25-52A991AE11BA}"/>
              </a:ext>
            </a:extLst>
          </p:cNvPr>
          <p:cNvSpPr txBox="1">
            <a:spLocks/>
          </p:cNvSpPr>
          <p:nvPr/>
        </p:nvSpPr>
        <p:spPr bwMode="auto">
          <a:xfrm>
            <a:off x="4014109" y="894535"/>
            <a:ext cx="3605891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b="0" kern="0" dirty="0"/>
              <a:t>● 분석기술 패키지</a:t>
            </a:r>
            <a:endParaRPr lang="en-US" altLang="ko-KR" sz="1800" b="0" kern="0" dirty="0"/>
          </a:p>
          <a:p>
            <a:endParaRPr lang="en-US" altLang="ko-KR" sz="1800" b="0" kern="0" dirty="0"/>
          </a:p>
          <a:p>
            <a:endParaRPr lang="ko-KR" altLang="en-US" sz="1800" b="0" kern="0" dirty="0"/>
          </a:p>
          <a:p>
            <a:r>
              <a:rPr lang="en-US" altLang="ko-KR" sz="1800" b="0" kern="0" dirty="0"/>
              <a:t>- Pandas</a:t>
            </a:r>
          </a:p>
          <a:p>
            <a:r>
              <a:rPr lang="en-US" altLang="ko-KR" sz="1800" b="0" kern="0" dirty="0"/>
              <a:t>- </a:t>
            </a:r>
            <a:r>
              <a:rPr lang="en-US" altLang="ko-KR" sz="1800" b="0" kern="0" dirty="0" err="1"/>
              <a:t>Numpy</a:t>
            </a:r>
            <a:endParaRPr lang="ko-KR" altLang="ko-KR" sz="1800" b="0" kern="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B553A1-BC70-4D0F-8A0F-825229CEFB27}"/>
              </a:ext>
            </a:extLst>
          </p:cNvPr>
          <p:cNvSpPr txBox="1">
            <a:spLocks/>
          </p:cNvSpPr>
          <p:nvPr/>
        </p:nvSpPr>
        <p:spPr bwMode="auto">
          <a:xfrm>
            <a:off x="7620000" y="894535"/>
            <a:ext cx="3396343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b="0" kern="0" dirty="0"/>
              <a:t>● 시각화 기술 패키지</a:t>
            </a:r>
            <a:endParaRPr lang="en-US" altLang="ko-KR" sz="1800" b="0" kern="0" dirty="0"/>
          </a:p>
          <a:p>
            <a:endParaRPr lang="en-US" altLang="ko-KR" sz="1800" b="0" kern="0" dirty="0"/>
          </a:p>
          <a:p>
            <a:endParaRPr lang="ko-KR" altLang="en-US" sz="1800" b="0" kern="0" dirty="0"/>
          </a:p>
          <a:p>
            <a:r>
              <a:rPr lang="en-US" altLang="ko-KR" sz="1800" b="0" kern="0" dirty="0"/>
              <a:t>- Matplotlib </a:t>
            </a:r>
          </a:p>
          <a:p>
            <a:r>
              <a:rPr lang="en-US" altLang="ko-KR" sz="1800" b="0" kern="0" dirty="0"/>
              <a:t>- Seaborn</a:t>
            </a:r>
          </a:p>
          <a:p>
            <a:r>
              <a:rPr lang="en-US" altLang="ko-KR" sz="1800" b="0" kern="0" dirty="0"/>
              <a:t>- </a:t>
            </a:r>
            <a:r>
              <a:rPr lang="en-US" altLang="ko-KR" sz="1800" b="0" kern="0" dirty="0" err="1"/>
              <a:t>googlemaps</a:t>
            </a:r>
            <a:r>
              <a:rPr lang="en-US" altLang="ko-KR" sz="1800" b="0" kern="0" dirty="0"/>
              <a:t> (</a:t>
            </a:r>
            <a:r>
              <a:rPr lang="en-US" altLang="ko-KR" sz="1800" b="0" kern="0" dirty="0" err="1"/>
              <a:t>geocde</a:t>
            </a:r>
            <a:r>
              <a:rPr lang="en-US" altLang="ko-KR" sz="18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665732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247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Tahoma</vt:lpstr>
      <vt:lpstr>Wingdings</vt:lpstr>
      <vt:lpstr>파스텔톤</vt:lpstr>
      <vt:lpstr>부동산 가격에 영향을 미치는 요인 분석</vt:lpstr>
      <vt:lpstr>수집할 데이터 설명</vt:lpstr>
      <vt:lpstr>수집할 데이터 설명</vt:lpstr>
      <vt:lpstr>프로젝트 수행 방향</vt:lpstr>
      <vt:lpstr>역할 분담 및 일정</vt:lpstr>
      <vt:lpstr>역할 분담 및 일정</vt:lpstr>
      <vt:lpstr>프로젝트 수행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예제(개별실습) 11시 10분부터</dc:title>
  <dc:creator>문 경미</dc:creator>
  <cp:lastModifiedBy>손동기(2013150019)</cp:lastModifiedBy>
  <cp:revision>12</cp:revision>
  <dcterms:created xsi:type="dcterms:W3CDTF">2021-08-01T23:17:13Z</dcterms:created>
  <dcterms:modified xsi:type="dcterms:W3CDTF">2021-08-10T08:29:58Z</dcterms:modified>
</cp:coreProperties>
</file>