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2" r:id="rId3"/>
    <p:sldId id="333" r:id="rId4"/>
    <p:sldId id="393" r:id="rId5"/>
    <p:sldId id="394" r:id="rId6"/>
    <p:sldId id="395" r:id="rId7"/>
    <p:sldId id="396" r:id="rId8"/>
    <p:sldId id="334" r:id="rId9"/>
    <p:sldId id="335" r:id="rId10"/>
    <p:sldId id="336" r:id="rId11"/>
    <p:sldId id="337" r:id="rId12"/>
    <p:sldId id="341" r:id="rId13"/>
    <p:sldId id="571" r:id="rId14"/>
    <p:sldId id="572" r:id="rId15"/>
    <p:sldId id="573" r:id="rId16"/>
    <p:sldId id="578" r:id="rId17"/>
    <p:sldId id="579" r:id="rId18"/>
    <p:sldId id="580" r:id="rId19"/>
    <p:sldId id="5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1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1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24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10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27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97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2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11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7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60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CDF758D-D495-4CB0-ABBB-50BB17D8AF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5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7496EF5-9403-4289-8B3D-4C68F90D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참고자료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E94E4-B7DD-4C00-9FB6-5434EE1F5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7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 </a:t>
            </a:r>
            <a:r>
              <a:rPr lang="ko-KR" altLang="en-US"/>
              <a:t>효과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130051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624512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Basic </a:t>
            </a:r>
            <a:r>
              <a:rPr lang="ko-KR" altLang="en-US">
                <a:solidFill>
                  <a:srgbClr val="0000FF"/>
                </a:solidFill>
              </a:rPr>
              <a:t>효과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hide() </a:t>
            </a:r>
            <a:r>
              <a:rPr lang="en-US" altLang="ko-KR"/>
              <a:t>: </a:t>
            </a:r>
            <a:r>
              <a:rPr lang="ko-KR" altLang="en-US"/>
              <a:t>요소 숨기기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show() </a:t>
            </a:r>
            <a:r>
              <a:rPr lang="en-US" altLang="ko-KR"/>
              <a:t>: </a:t>
            </a:r>
            <a:r>
              <a:rPr lang="ko-KR" altLang="en-US"/>
              <a:t>요소 표시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toggle() </a:t>
            </a:r>
            <a:r>
              <a:rPr lang="en-US" altLang="ko-KR"/>
              <a:t>: </a:t>
            </a:r>
            <a:r>
              <a:rPr lang="ko-KR" altLang="en-US"/>
              <a:t>요소를 숨기거나 표시</a:t>
            </a:r>
            <a:endParaRPr lang="en-US" altLang="ko-KR"/>
          </a:p>
          <a:p>
            <a:pPr lvl="2"/>
            <a:r>
              <a:rPr lang="en-US" altLang="ko-KR">
                <a:solidFill>
                  <a:srgbClr val="FF00FF"/>
                </a:solidFill>
              </a:rPr>
              <a:t>hide() </a:t>
            </a:r>
            <a:r>
              <a:rPr lang="en-US" altLang="ko-KR"/>
              <a:t>/ </a:t>
            </a:r>
            <a:r>
              <a:rPr lang="en-US" altLang="ko-KR">
                <a:solidFill>
                  <a:srgbClr val="FF00FF"/>
                </a:solidFill>
              </a:rPr>
              <a:t>show() </a:t>
            </a:r>
            <a:r>
              <a:rPr lang="ko-KR" altLang="en-US"/>
              <a:t>교대로 실행</a:t>
            </a: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3897312"/>
          </a:xfrm>
        </p:spPr>
        <p:txBody>
          <a:bodyPr/>
          <a:lstStyle/>
          <a:p>
            <a:pPr lvl="1"/>
            <a:r>
              <a:rPr lang="ko-KR" altLang="en-US">
                <a:solidFill>
                  <a:srgbClr val="0000FF"/>
                </a:solidFill>
              </a:rPr>
              <a:t>공통 인수</a:t>
            </a:r>
            <a:endParaRPr lang="en-US" altLang="ko-KR">
              <a:solidFill>
                <a:srgbClr val="0000FF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duration</a:t>
            </a:r>
            <a:r>
              <a:rPr lang="en-US" altLang="ko-KR"/>
              <a:t> : </a:t>
            </a:r>
            <a:r>
              <a:rPr lang="ko-KR" altLang="en-US"/>
              <a:t>효과 진행 속도 </a:t>
            </a:r>
            <a:r>
              <a:rPr lang="en-US" altLang="ko-KR"/>
              <a:t>(</a:t>
            </a:r>
            <a:r>
              <a:rPr lang="en-US" altLang="ko-KR">
                <a:solidFill>
                  <a:srgbClr val="FF00FF"/>
                </a:solidFill>
              </a:rPr>
              <a:t>slow</a:t>
            </a:r>
            <a:r>
              <a:rPr lang="en-US" altLang="ko-KR"/>
              <a:t>/</a:t>
            </a:r>
            <a:r>
              <a:rPr lang="en-US" altLang="ko-KR">
                <a:solidFill>
                  <a:srgbClr val="FF00FF"/>
                </a:solidFill>
              </a:rPr>
              <a:t>normal</a:t>
            </a:r>
            <a:r>
              <a:rPr lang="en-US" altLang="ko-KR"/>
              <a:t>/</a:t>
            </a:r>
            <a:r>
              <a:rPr lang="en-US" altLang="ko-KR">
                <a:solidFill>
                  <a:srgbClr val="FF00FF"/>
                </a:solidFill>
              </a:rPr>
              <a:t>fast</a:t>
            </a:r>
            <a:r>
              <a:rPr lang="en-US" altLang="ko-KR"/>
              <a:t>)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callback</a:t>
            </a:r>
            <a:r>
              <a:rPr lang="en-US" altLang="ko-KR"/>
              <a:t> : </a:t>
            </a:r>
            <a:r>
              <a:rPr lang="ko-KR" altLang="en-US">
                <a:solidFill>
                  <a:srgbClr val="FF00FF"/>
                </a:solidFill>
              </a:rPr>
              <a:t>효과 완료 후 수행할 함수</a:t>
            </a:r>
            <a:endParaRPr lang="en-US" altLang="ko-KR">
              <a:solidFill>
                <a:srgbClr val="FF00FF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easing</a:t>
            </a:r>
          </a:p>
          <a:p>
            <a:pPr lvl="3">
              <a:buClr>
                <a:srgbClr val="FF0000"/>
              </a:buClr>
            </a:pPr>
            <a:r>
              <a:rPr lang="ko-KR" altLang="en-US"/>
              <a:t>전체 애니메이션의 적용시간 비율을 원하는 진행 비율로 매핑</a:t>
            </a:r>
            <a:endParaRPr lang="en-US" altLang="ko-KR"/>
          </a:p>
          <a:p>
            <a:pPr lvl="3">
              <a:buClr>
                <a:srgbClr val="FF0000"/>
              </a:buClr>
            </a:pPr>
            <a:r>
              <a:rPr lang="en-US" altLang="ko-KR">
                <a:solidFill>
                  <a:srgbClr val="0000FF"/>
                </a:solidFill>
              </a:rPr>
              <a:t>swing</a:t>
            </a:r>
            <a:r>
              <a:rPr lang="en-US" altLang="ko-KR"/>
              <a:t> : </a:t>
            </a:r>
            <a:r>
              <a:rPr lang="ko-KR" altLang="en-US"/>
              <a:t>사인곡선</a:t>
            </a:r>
            <a:r>
              <a:rPr lang="en-US" altLang="ko-KR"/>
              <a:t>(</a:t>
            </a:r>
            <a:r>
              <a:rPr lang="ko-KR" altLang="en-US"/>
              <a:t>느리게 시작해서 빠르게 진행 되다가 나중에 다시 느려지는 효과</a:t>
            </a:r>
            <a:r>
              <a:rPr lang="en-US" altLang="ko-KR"/>
              <a:t>)</a:t>
            </a:r>
          </a:p>
          <a:p>
            <a:pPr lvl="3">
              <a:buClr>
                <a:srgbClr val="FF0000"/>
              </a:buClr>
            </a:pPr>
            <a:r>
              <a:rPr lang="en-US" altLang="ko-KR">
                <a:solidFill>
                  <a:srgbClr val="0000FF"/>
                </a:solidFill>
              </a:rPr>
              <a:t>linear</a:t>
            </a:r>
            <a:r>
              <a:rPr lang="en-US" altLang="ko-KR"/>
              <a:t> : </a:t>
            </a:r>
            <a:r>
              <a:rPr lang="ko-KR" altLang="en-US"/>
              <a:t>선형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3107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 </a:t>
            </a:r>
            <a:r>
              <a:rPr lang="ko-KR" altLang="en-US"/>
              <a:t>효과 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4725144"/>
            <a:ext cx="7681837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Sliding </a:t>
            </a:r>
            <a:r>
              <a:rPr lang="ko-KR" altLang="en-US"/>
              <a:t>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FF"/>
                </a:solidFill>
              </a:rPr>
              <a:t>Sliding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slideDown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/>
              <a:t>: </a:t>
            </a:r>
            <a:r>
              <a:rPr lang="ko-KR" altLang="en-US" dirty="0"/>
              <a:t>요소를 슬라이딩 효과로 나타나게 함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slideUp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/>
              <a:t>: </a:t>
            </a:r>
            <a:r>
              <a:rPr lang="ko-KR" altLang="en-US" dirty="0"/>
              <a:t>요소를 슬라이딩 효과로 숨김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slideToggle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/>
              <a:t>: </a:t>
            </a:r>
            <a:r>
              <a:rPr lang="ko-KR" altLang="en-US" dirty="0"/>
              <a:t>숨겼다 보였다 교대로 실행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>
                <a:solidFill>
                  <a:srgbClr val="FF00FF"/>
                </a:solidFill>
              </a:rPr>
              <a:t>slideDown</a:t>
            </a:r>
            <a:r>
              <a:rPr lang="en-US" altLang="ko-KR" dirty="0">
                <a:solidFill>
                  <a:srgbClr val="FF00FF"/>
                </a:solidFill>
              </a:rPr>
              <a:t>() </a:t>
            </a:r>
            <a:r>
              <a:rPr lang="en-US" altLang="ko-KR" dirty="0"/>
              <a:t>/ </a:t>
            </a:r>
            <a:r>
              <a:rPr lang="en-US" altLang="ko-KR" dirty="0" err="1">
                <a:solidFill>
                  <a:srgbClr val="FF00FF"/>
                </a:solidFill>
              </a:rPr>
              <a:t>slideUp</a:t>
            </a:r>
            <a:r>
              <a:rPr lang="en-US" altLang="ko-KR" dirty="0">
                <a:solidFill>
                  <a:srgbClr val="FF00FF"/>
                </a:solidFill>
              </a:rPr>
              <a:t>() </a:t>
            </a:r>
            <a:r>
              <a:rPr lang="ko-KR" altLang="en-US" dirty="0"/>
              <a:t>교대로 실행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효과</a:t>
            </a:r>
          </a:p>
        </p:txBody>
      </p:sp>
      <p:sp>
        <p:nvSpPr>
          <p:cNvPr id="1290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jQuery</a:t>
            </a:r>
            <a:r>
              <a:rPr lang="ko-KR" altLang="en-US" dirty="0">
                <a:solidFill>
                  <a:srgbClr val="0000FF"/>
                </a:solidFill>
              </a:rPr>
              <a:t>로 가능한 시각적 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Basic </a:t>
            </a:r>
            <a:r>
              <a:rPr lang="ko-KR" altLang="en-US" dirty="0">
                <a:solidFill>
                  <a:srgbClr val="FF0000"/>
                </a:solidFill>
              </a:rPr>
              <a:t>효과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hide() / show() / toggle()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Sliding </a:t>
            </a:r>
            <a:r>
              <a:rPr lang="ko-KR" altLang="en-US" dirty="0">
                <a:solidFill>
                  <a:srgbClr val="FF0000"/>
                </a:solidFill>
              </a:rPr>
              <a:t>효과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/>
              <a:t>slideDown</a:t>
            </a:r>
            <a:r>
              <a:rPr lang="en-US" altLang="ko-KR" dirty="0"/>
              <a:t>() / </a:t>
            </a:r>
            <a:r>
              <a:rPr lang="en-US" altLang="ko-KR" dirty="0" err="1"/>
              <a:t>slideUp</a:t>
            </a:r>
            <a:r>
              <a:rPr lang="en-US" altLang="ko-KR" dirty="0"/>
              <a:t>() / </a:t>
            </a:r>
            <a:r>
              <a:rPr lang="en-US" altLang="ko-KR" dirty="0" err="1"/>
              <a:t>slideToggle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Fading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 / </a:t>
            </a:r>
            <a:r>
              <a:rPr lang="en-US" altLang="ko-KR" dirty="0" err="1"/>
              <a:t>fadeOut</a:t>
            </a:r>
            <a:r>
              <a:rPr lang="en-US" altLang="ko-KR" dirty="0"/>
              <a:t>() / </a:t>
            </a:r>
            <a:r>
              <a:rPr lang="en-US" altLang="ko-KR" dirty="0" err="1"/>
              <a:t>fadeToggle</a:t>
            </a:r>
            <a:r>
              <a:rPr lang="en-US" altLang="ko-KR" dirty="0"/>
              <a:t>() / </a:t>
            </a:r>
            <a:r>
              <a:rPr lang="en-US" altLang="ko-KR" dirty="0" err="1"/>
              <a:t>fadeTo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Animate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animate(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4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3897312"/>
          </a:xfrm>
        </p:spPr>
        <p:txBody>
          <a:bodyPr/>
          <a:lstStyle/>
          <a:p>
            <a:pPr lvl="1"/>
            <a:r>
              <a:rPr lang="ko-KR" altLang="en-US">
                <a:solidFill>
                  <a:srgbClr val="0000FF"/>
                </a:solidFill>
              </a:rPr>
              <a:t>공통 인수</a:t>
            </a:r>
            <a:endParaRPr lang="en-US" altLang="ko-KR">
              <a:solidFill>
                <a:srgbClr val="0000FF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duration</a:t>
            </a:r>
            <a:r>
              <a:rPr lang="en-US" altLang="ko-KR"/>
              <a:t> : </a:t>
            </a:r>
            <a:r>
              <a:rPr lang="ko-KR" altLang="en-US"/>
              <a:t>효과 진행 속도 </a:t>
            </a:r>
            <a:r>
              <a:rPr lang="en-US" altLang="ko-KR"/>
              <a:t>(</a:t>
            </a:r>
            <a:r>
              <a:rPr lang="en-US" altLang="ko-KR">
                <a:solidFill>
                  <a:srgbClr val="FF00FF"/>
                </a:solidFill>
              </a:rPr>
              <a:t>slow</a:t>
            </a:r>
            <a:r>
              <a:rPr lang="en-US" altLang="ko-KR"/>
              <a:t>/</a:t>
            </a:r>
            <a:r>
              <a:rPr lang="en-US" altLang="ko-KR">
                <a:solidFill>
                  <a:srgbClr val="FF00FF"/>
                </a:solidFill>
              </a:rPr>
              <a:t>normal</a:t>
            </a:r>
            <a:r>
              <a:rPr lang="en-US" altLang="ko-KR"/>
              <a:t>/</a:t>
            </a:r>
            <a:r>
              <a:rPr lang="en-US" altLang="ko-KR">
                <a:solidFill>
                  <a:srgbClr val="FF00FF"/>
                </a:solidFill>
              </a:rPr>
              <a:t>fast</a:t>
            </a:r>
            <a:r>
              <a:rPr lang="en-US" altLang="ko-KR"/>
              <a:t>)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callback</a:t>
            </a:r>
            <a:r>
              <a:rPr lang="en-US" altLang="ko-KR"/>
              <a:t> : </a:t>
            </a:r>
            <a:r>
              <a:rPr lang="ko-KR" altLang="en-US">
                <a:solidFill>
                  <a:srgbClr val="FF00FF"/>
                </a:solidFill>
              </a:rPr>
              <a:t>효과 완료 후 수행할 함수</a:t>
            </a:r>
            <a:endParaRPr lang="en-US" altLang="ko-KR">
              <a:solidFill>
                <a:srgbClr val="FF00FF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easing</a:t>
            </a:r>
          </a:p>
          <a:p>
            <a:pPr lvl="3">
              <a:buClr>
                <a:srgbClr val="FF0000"/>
              </a:buClr>
            </a:pPr>
            <a:r>
              <a:rPr lang="ko-KR" altLang="en-US"/>
              <a:t>전체 애니메이션의 적용시간 비율을 원하는 진행 비율로 매핑</a:t>
            </a:r>
            <a:endParaRPr lang="en-US" altLang="ko-KR"/>
          </a:p>
          <a:p>
            <a:pPr lvl="3">
              <a:buClr>
                <a:srgbClr val="FF0000"/>
              </a:buClr>
            </a:pPr>
            <a:r>
              <a:rPr lang="en-US" altLang="ko-KR">
                <a:solidFill>
                  <a:srgbClr val="0000FF"/>
                </a:solidFill>
              </a:rPr>
              <a:t>swing</a:t>
            </a:r>
            <a:r>
              <a:rPr lang="en-US" altLang="ko-KR"/>
              <a:t> : </a:t>
            </a:r>
            <a:r>
              <a:rPr lang="ko-KR" altLang="en-US"/>
              <a:t>사인곡선</a:t>
            </a:r>
            <a:r>
              <a:rPr lang="en-US" altLang="ko-KR"/>
              <a:t>(</a:t>
            </a:r>
            <a:r>
              <a:rPr lang="ko-KR" altLang="en-US"/>
              <a:t>느리게 시작해서 빠르게 진행 되다가 나중에 다시 느려지는 효과</a:t>
            </a:r>
            <a:r>
              <a:rPr lang="en-US" altLang="ko-KR"/>
              <a:t>)</a:t>
            </a:r>
          </a:p>
          <a:p>
            <a:pPr lvl="3">
              <a:buClr>
                <a:srgbClr val="FF0000"/>
              </a:buClr>
            </a:pPr>
            <a:r>
              <a:rPr lang="en-US" altLang="ko-KR">
                <a:solidFill>
                  <a:srgbClr val="0000FF"/>
                </a:solidFill>
              </a:rPr>
              <a:t>linear</a:t>
            </a:r>
            <a:r>
              <a:rPr lang="en-US" altLang="ko-KR"/>
              <a:t> : </a:t>
            </a:r>
            <a:r>
              <a:rPr lang="ko-KR" altLang="en-US"/>
              <a:t>선형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3107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 </a:t>
            </a:r>
            <a:r>
              <a:rPr lang="ko-KR" altLang="en-US"/>
              <a:t>효과 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4725144"/>
            <a:ext cx="7681837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25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Fading </a:t>
            </a:r>
            <a:r>
              <a:rPr lang="ko-KR" altLang="en-US"/>
              <a:t>효과</a:t>
            </a:r>
          </a:p>
        </p:txBody>
      </p:sp>
      <p:sp>
        <p:nvSpPr>
          <p:cNvPr id="140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Fading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fadeIn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/>
              <a:t>: </a:t>
            </a:r>
            <a:r>
              <a:rPr lang="ko-KR" altLang="en-US" dirty="0"/>
              <a:t>요소를 </a:t>
            </a:r>
            <a:r>
              <a:rPr lang="ko-KR" altLang="en-US" dirty="0">
                <a:solidFill>
                  <a:srgbClr val="FF00FF"/>
                </a:solidFill>
              </a:rPr>
              <a:t>선명</a:t>
            </a:r>
            <a:r>
              <a:rPr lang="ko-KR" altLang="en-US" dirty="0"/>
              <a:t>하게 만들면서 </a:t>
            </a:r>
            <a:r>
              <a:rPr lang="ko-KR" altLang="en-US" dirty="0">
                <a:solidFill>
                  <a:srgbClr val="FF00FF"/>
                </a:solidFill>
              </a:rPr>
              <a:t>나타남</a:t>
            </a:r>
            <a:endParaRPr lang="en-US" altLang="ko-KR" dirty="0">
              <a:solidFill>
                <a:srgbClr val="FF00FF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fadeOut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ko-KR" altLang="en-US" dirty="0"/>
              <a:t>요소를 </a:t>
            </a:r>
            <a:r>
              <a:rPr lang="ko-KR" altLang="en-US" dirty="0">
                <a:solidFill>
                  <a:srgbClr val="FF00FF"/>
                </a:solidFill>
              </a:rPr>
              <a:t>흐리게 </a:t>
            </a:r>
            <a:r>
              <a:rPr lang="ko-KR" altLang="en-US" dirty="0"/>
              <a:t>하면서 </a:t>
            </a:r>
            <a:r>
              <a:rPr lang="ko-KR" altLang="en-US" dirty="0">
                <a:solidFill>
                  <a:srgbClr val="FF00FF"/>
                </a:solidFill>
              </a:rPr>
              <a:t>숨김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영역도 사라짐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fadeToggle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</a:p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fadeOut</a:t>
            </a:r>
            <a:r>
              <a:rPr lang="en-US" altLang="ko-KR" dirty="0"/>
              <a:t>() </a:t>
            </a:r>
            <a:r>
              <a:rPr lang="ko-KR" altLang="en-US" dirty="0"/>
              <a:t>효과를 </a:t>
            </a:r>
            <a:r>
              <a:rPr lang="ko-KR" altLang="en-US" dirty="0">
                <a:solidFill>
                  <a:srgbClr val="FF00FF"/>
                </a:solidFill>
              </a:rPr>
              <a:t>교대로 실행</a:t>
            </a:r>
            <a:endParaRPr lang="en-US" altLang="ko-KR" dirty="0">
              <a:solidFill>
                <a:srgbClr val="FF00FF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fadeTo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ko-KR" altLang="en-US" dirty="0"/>
              <a:t>요소의 </a:t>
            </a:r>
            <a:r>
              <a:rPr lang="ko-KR" altLang="en-US" dirty="0">
                <a:solidFill>
                  <a:srgbClr val="FF00FF"/>
                </a:solidFill>
              </a:rPr>
              <a:t>불투명도 조정</a:t>
            </a:r>
            <a:endParaRPr lang="en-US" altLang="ko-KR" dirty="0">
              <a:solidFill>
                <a:srgbClr val="FF00FF"/>
              </a:solidFill>
            </a:endParaRPr>
          </a:p>
          <a:p>
            <a:pPr lvl="2"/>
            <a:r>
              <a:rPr lang="ko-KR" altLang="en-US" dirty="0"/>
              <a:t>투명도 </a:t>
            </a:r>
            <a:r>
              <a:rPr lang="en-US" altLang="ko-KR" dirty="0"/>
              <a:t>0</a:t>
            </a:r>
            <a:r>
              <a:rPr lang="ko-KR" altLang="en-US" dirty="0"/>
              <a:t>으로 안 보여도 </a:t>
            </a:r>
            <a:r>
              <a:rPr lang="ko-KR" altLang="en-US" dirty="0">
                <a:solidFill>
                  <a:srgbClr val="FF0000"/>
                </a:solidFill>
              </a:rPr>
              <a:t>영역은 그대로 남아 있음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78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/>
              <a:t>Animate </a:t>
            </a:r>
            <a:r>
              <a:rPr lang="ko-KR" altLang="en-US"/>
              <a:t>효과</a:t>
            </a:r>
          </a:p>
        </p:txBody>
      </p:sp>
      <p:sp>
        <p:nvSpPr>
          <p:cNvPr id="145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Animate </a:t>
            </a:r>
            <a:r>
              <a:rPr lang="ko-KR" altLang="en-US">
                <a:solidFill>
                  <a:srgbClr val="0000FF"/>
                </a:solidFill>
              </a:rPr>
              <a:t>효과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animate(</a:t>
            </a:r>
            <a:r>
              <a:rPr lang="ko-KR" altLang="en-US"/>
              <a:t>속성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/>
              <a:t>사용자 </a:t>
            </a:r>
            <a:r>
              <a:rPr lang="en-US" altLang="ko-KR">
                <a:solidFill>
                  <a:srgbClr val="FF00FF"/>
                </a:solidFill>
              </a:rPr>
              <a:t>CSS </a:t>
            </a:r>
            <a:r>
              <a:rPr lang="ko-KR" altLang="en-US">
                <a:solidFill>
                  <a:srgbClr val="FF00FF"/>
                </a:solidFill>
              </a:rPr>
              <a:t>효과를 지정</a:t>
            </a:r>
            <a:r>
              <a:rPr lang="ko-KR" altLang="en-US"/>
              <a:t>하여 애니메이션 수행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duration</a:t>
            </a:r>
            <a:r>
              <a:rPr lang="en-US" altLang="ko-KR"/>
              <a:t> : </a:t>
            </a:r>
            <a:r>
              <a:rPr lang="ko-KR" altLang="en-US"/>
              <a:t>효과 진행 속도 </a:t>
            </a:r>
            <a:r>
              <a:rPr lang="en-US" altLang="ko-KR"/>
              <a:t>(slow/normal/fast)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callback</a:t>
            </a:r>
            <a:r>
              <a:rPr lang="en-US" altLang="ko-KR"/>
              <a:t> : </a:t>
            </a:r>
            <a:r>
              <a:rPr lang="ko-KR" altLang="en-US"/>
              <a:t>효과 완료 후 수행할 함수</a:t>
            </a:r>
            <a:endParaRPr lang="en-US" altLang="ko-KR"/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easing</a:t>
            </a:r>
          </a:p>
          <a:p>
            <a:pPr lvl="3">
              <a:buClr>
                <a:srgbClr val="FF0000"/>
              </a:buClr>
            </a:pPr>
            <a:r>
              <a:rPr lang="ko-KR" altLang="en-US"/>
              <a:t>전체 애니메이션의 적용시간 비율을 원하는 진행 비율로 매핑</a:t>
            </a:r>
            <a:endParaRPr lang="en-US" altLang="ko-KR"/>
          </a:p>
          <a:p>
            <a:pPr lvl="3">
              <a:buClr>
                <a:srgbClr val="FF0000"/>
              </a:buClr>
            </a:pPr>
            <a:r>
              <a:rPr lang="en-US" altLang="ko-KR">
                <a:solidFill>
                  <a:srgbClr val="0000FF"/>
                </a:solidFill>
              </a:rPr>
              <a:t>swing</a:t>
            </a:r>
            <a:r>
              <a:rPr lang="en-US" altLang="ko-KR"/>
              <a:t> : </a:t>
            </a:r>
            <a:r>
              <a:rPr lang="ko-KR" altLang="en-US"/>
              <a:t>사인곡선</a:t>
            </a:r>
            <a:r>
              <a:rPr lang="en-US" altLang="ko-KR"/>
              <a:t>(</a:t>
            </a:r>
            <a:r>
              <a:rPr lang="ko-KR" altLang="en-US"/>
              <a:t>느리게 시작해서 빠르게 진행 되다가 나중에 다시 느려지는 효과</a:t>
            </a:r>
            <a:r>
              <a:rPr lang="en-US" altLang="ko-KR"/>
              <a:t>)</a:t>
            </a:r>
          </a:p>
          <a:p>
            <a:pPr lvl="3">
              <a:buClr>
                <a:srgbClr val="FF0000"/>
              </a:buClr>
            </a:pPr>
            <a:r>
              <a:rPr lang="en-US" altLang="ko-KR">
                <a:solidFill>
                  <a:srgbClr val="0000FF"/>
                </a:solidFill>
              </a:rPr>
              <a:t>linear</a:t>
            </a:r>
            <a:r>
              <a:rPr lang="en-US" altLang="ko-KR"/>
              <a:t> : </a:t>
            </a:r>
            <a:r>
              <a:rPr lang="ko-KR" altLang="en-US"/>
              <a:t>선형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66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12762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animate() </a:t>
            </a:r>
            <a:r>
              <a:rPr lang="ko-KR" altLang="en-US">
                <a:solidFill>
                  <a:srgbClr val="0000FF"/>
                </a:solidFill>
              </a:rPr>
              <a:t>형식</a:t>
            </a:r>
            <a:r>
              <a:rPr lang="en-US" altLang="ko-KR">
                <a:solidFill>
                  <a:srgbClr val="0000FF"/>
                </a:solidFill>
              </a:rPr>
              <a:t>1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450" y="1454151"/>
            <a:ext cx="5761038" cy="2676525"/>
          </a:xfrm>
          <a:prstGeom prst="rect">
            <a:avLst/>
          </a:prstGeom>
          <a:solidFill>
            <a:srgbClr val="E7F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$(‘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').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animate(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(CSS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}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 진행 속도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‘easing’ 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효과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1"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99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12762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animate() </a:t>
            </a:r>
            <a:r>
              <a:rPr lang="ko-KR" altLang="en-US">
                <a:solidFill>
                  <a:srgbClr val="0000FF"/>
                </a:solidFill>
              </a:rPr>
              <a:t>형식</a:t>
            </a:r>
            <a:r>
              <a:rPr lang="en-US" altLang="ko-KR">
                <a:solidFill>
                  <a:srgbClr val="0000FF"/>
                </a:solidFill>
              </a:rPr>
              <a:t>2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451" y="1412875"/>
            <a:ext cx="7389813" cy="2800350"/>
          </a:xfrm>
          <a:prstGeom prst="rect">
            <a:avLst/>
          </a:prstGeom>
          <a:solidFill>
            <a:srgbClr val="E7F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$(‘</a:t>
            </a:r>
            <a:r>
              <a:rPr kumimoji="1" lang="ko-KR" alt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').</a:t>
            </a: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animate(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kumimoji="1"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kumimoji="1" lang="ko-KR" alt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(CSS</a:t>
            </a:r>
            <a:r>
              <a:rPr kumimoji="1"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}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duration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ko-KR" alt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 진행 속도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‘easing’ 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효과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1" lang="ko-KR" altLang="en-US" sz="2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function(){ 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(callback : </a:t>
            </a:r>
            <a:r>
              <a:rPr kumimoji="1" lang="ko-KR" altLang="en-US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 완료 후 수행할 함수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2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ko-KR" alt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내용</a:t>
            </a: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kumimoji="1" lang="ko-KR" altLang="en-US" sz="2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94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애니메이션 정지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/>
              <a:t>$(</a:t>
            </a:r>
            <a:r>
              <a:rPr lang="ko-KR" altLang="en-US"/>
              <a:t>선택자</a:t>
            </a:r>
            <a:r>
              <a:rPr lang="en-US" altLang="ko-KR"/>
              <a:t>).</a:t>
            </a:r>
            <a:r>
              <a:rPr lang="en-US" altLang="ko-KR">
                <a:solidFill>
                  <a:srgbClr val="FF0000"/>
                </a:solidFill>
              </a:rPr>
              <a:t>stop()</a:t>
            </a:r>
            <a:r>
              <a:rPr lang="en-US" altLang="ko-KR"/>
              <a:t>; //</a:t>
            </a:r>
            <a:r>
              <a:rPr lang="en-US" altLang="ko-KR">
                <a:solidFill>
                  <a:srgbClr val="FF00FF"/>
                </a:solidFill>
              </a:rPr>
              <a:t>false</a:t>
            </a:r>
            <a:r>
              <a:rPr lang="en-US" altLang="ko-KR"/>
              <a:t> </a:t>
            </a:r>
            <a:r>
              <a:rPr lang="ko-KR" altLang="en-US"/>
              <a:t>입력한 것으로 간주</a:t>
            </a:r>
          </a:p>
          <a:p>
            <a:pPr lvl="1"/>
            <a:r>
              <a:rPr lang="en-US" altLang="ko-KR"/>
              <a:t>$(</a:t>
            </a:r>
            <a:r>
              <a:rPr lang="ko-KR" altLang="en-US"/>
              <a:t>선택자</a:t>
            </a:r>
            <a:r>
              <a:rPr lang="en-US" altLang="ko-KR"/>
              <a:t>).</a:t>
            </a:r>
            <a:r>
              <a:rPr lang="en-US" altLang="ko-KR">
                <a:solidFill>
                  <a:srgbClr val="FF0000"/>
                </a:solidFill>
              </a:rPr>
              <a:t>stop(</a:t>
            </a:r>
            <a:r>
              <a:rPr lang="en-US" altLang="ko-KR">
                <a:solidFill>
                  <a:srgbClr val="0000FF"/>
                </a:solidFill>
              </a:rPr>
              <a:t>true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; //</a:t>
            </a:r>
            <a:r>
              <a:rPr lang="en-US" altLang="ko-KR">
                <a:solidFill>
                  <a:srgbClr val="FF00FF"/>
                </a:solidFill>
              </a:rPr>
              <a:t>clearQueue</a:t>
            </a:r>
          </a:p>
          <a:p>
            <a:pPr lvl="1"/>
            <a:r>
              <a:rPr lang="en-US" altLang="ko-KR"/>
              <a:t>$(</a:t>
            </a:r>
            <a:r>
              <a:rPr lang="ko-KR" altLang="en-US"/>
              <a:t>선택자</a:t>
            </a:r>
            <a:r>
              <a:rPr lang="en-US" altLang="ko-KR"/>
              <a:t>).</a:t>
            </a:r>
            <a:r>
              <a:rPr lang="en-US" altLang="ko-KR">
                <a:solidFill>
                  <a:srgbClr val="FF0000"/>
                </a:solidFill>
              </a:rPr>
              <a:t>stop(</a:t>
            </a:r>
            <a:r>
              <a:rPr lang="en-US" altLang="ko-KR">
                <a:solidFill>
                  <a:srgbClr val="0000FF"/>
                </a:solidFill>
              </a:rPr>
              <a:t>true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en-US" altLang="ko-KR">
                <a:solidFill>
                  <a:srgbClr val="0000FF"/>
                </a:solidFill>
              </a:rPr>
              <a:t>true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; //</a:t>
            </a:r>
            <a:r>
              <a:rPr lang="en-US" altLang="ko-KR">
                <a:solidFill>
                  <a:srgbClr val="FF00FF"/>
                </a:solidFill>
              </a:rPr>
              <a:t>clearQueue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FF"/>
                </a:solidFill>
              </a:rPr>
              <a:t>goToEnd</a:t>
            </a:r>
          </a:p>
          <a:p>
            <a:pPr lvl="1"/>
            <a:endParaRPr lang="en-US" altLang="ko-KR"/>
          </a:p>
          <a:p>
            <a:pPr lvl="1"/>
            <a:r>
              <a:rPr lang="en-US" altLang="ko-KR">
                <a:solidFill>
                  <a:srgbClr val="0000FF"/>
                </a:solidFill>
              </a:rPr>
              <a:t>clearQueue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대기열에 있는 함수 모두 제거</a:t>
            </a:r>
            <a:r>
              <a:rPr lang="en-US" altLang="ko-KR"/>
              <a:t>. </a:t>
            </a:r>
            <a:r>
              <a:rPr lang="ko-KR" altLang="en-US"/>
              <a:t>예약된 애니메이션 초기화 </a:t>
            </a:r>
            <a:r>
              <a:rPr lang="en-US" altLang="ko-KR"/>
              <a:t>(clearQueue() </a:t>
            </a:r>
            <a:r>
              <a:rPr lang="ko-KR" altLang="en-US"/>
              <a:t>메소드 실행 효과</a:t>
            </a:r>
            <a:r>
              <a:rPr lang="en-US" altLang="ko-KR"/>
              <a:t>)</a:t>
            </a:r>
            <a:endParaRPr lang="ko-KR" altLang="en-US"/>
          </a:p>
          <a:p>
            <a:pPr lvl="1"/>
            <a:r>
              <a:rPr lang="en-US" altLang="ko-KR">
                <a:solidFill>
                  <a:srgbClr val="0000FF"/>
                </a:solidFill>
              </a:rPr>
              <a:t>goToEnd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제자리에서 멈추는 것이 아니라 지정한 최종 형태에서 멈춤</a:t>
            </a:r>
          </a:p>
        </p:txBody>
      </p:sp>
    </p:spTree>
    <p:extLst>
      <p:ext uri="{BB962C8B-B14F-4D97-AF65-F5344CB8AC3E}">
        <p14:creationId xmlns:p14="http://schemas.microsoft.com/office/powerpoint/2010/main" val="38213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내용 개체 틀 3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65722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>
                <a:solidFill>
                  <a:srgbClr val="FF0000"/>
                </a:solidFill>
              </a:rPr>
              <a:t>키보드</a:t>
            </a:r>
            <a:r>
              <a:rPr lang="ko-KR" altLang="en-US"/>
              <a:t> </a:t>
            </a:r>
            <a:r>
              <a:rPr lang="ko-KR" altLang="en-US">
                <a:solidFill>
                  <a:srgbClr val="0000FF"/>
                </a:solidFill>
              </a:rPr>
              <a:t>이벤트 종류</a:t>
            </a:r>
            <a:endParaRPr lang="en-US" altLang="ko-KR">
              <a:solidFill>
                <a:srgbClr val="0000FF"/>
              </a:solidFill>
            </a:endParaRPr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40014" y="1557338"/>
          <a:ext cx="6840537" cy="1906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1424" marR="9142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24" marR="91424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keyup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키보드가 떼어질 때 발생</a:t>
                      </a:r>
                    </a:p>
                  </a:txBody>
                  <a:tcPr marL="91424" marR="914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9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keydown</a:t>
                      </a:r>
                      <a:endParaRPr lang="en-US" altLang="ko-KR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키보드가 눌러질 때 발생</a:t>
                      </a:r>
                    </a:p>
                  </a:txBody>
                  <a:tcPr marL="91424" marR="914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9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keypress</a:t>
                      </a:r>
                      <a:endParaRPr lang="en-US" altLang="ko-KR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4" marR="914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글자가 입력될 때 발생</a:t>
                      </a:r>
                    </a:p>
                  </a:txBody>
                  <a:tcPr marL="91424" marR="914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98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키보드 이벤트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내용 개체 틀 3"/>
          <p:cNvSpPr>
            <a:spLocks noGrp="1"/>
          </p:cNvSpPr>
          <p:nvPr>
            <p:ph idx="4294967295"/>
          </p:nvPr>
        </p:nvSpPr>
        <p:spPr>
          <a:xfrm>
            <a:off x="2355850" y="900114"/>
            <a:ext cx="8312150" cy="65722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>
                <a:solidFill>
                  <a:srgbClr val="FF0000"/>
                </a:solidFill>
              </a:rPr>
              <a:t>입력 양식 </a:t>
            </a:r>
            <a:r>
              <a:rPr lang="ko-KR" altLang="en-US"/>
              <a:t>이벤트 종류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08214" y="1452564"/>
          <a:ext cx="8135937" cy="291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1427" marR="91427" marT="45735" marB="4573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27" marR="91427" marT="45735" marB="45735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1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5" marB="45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submit(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눌렀을 때 발생</a:t>
                      </a:r>
                    </a:p>
                  </a:txBody>
                  <a:tcPr marL="91427" marR="91427"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</a:p>
                  </a:txBody>
                  <a:tcPr marL="91427" marR="91427" marT="45735" marB="4573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reset(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눌렀을 때 발생</a:t>
                      </a:r>
                    </a:p>
                  </a:txBody>
                  <a:tcPr marL="91427" marR="91427"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91427" marR="91427" marT="45735" marB="45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양식의 내용을 변경할 때 발생 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(select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시</a:t>
                      </a:r>
                      <a:r>
                        <a:rPr lang="en-US" altLang="ko-KR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</a:t>
                      </a:r>
                    </a:p>
                  </a:txBody>
                  <a:tcPr marL="91427" marR="91427" marT="45735" marB="45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양식에 커서를 놓을 때 발생</a:t>
                      </a:r>
                      <a:endParaRPr lang="en-US" altLang="ko-KR" sz="1800" b="1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5" marB="457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blur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5" marB="45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양식이 커서를 잃을 때 발생</a:t>
                      </a:r>
                    </a:p>
                  </a:txBody>
                  <a:tcPr marL="91427" marR="91427" marT="45735" marB="4573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0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양식 이벤트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3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en-US" altLang="ko-KR" dirty="0"/>
              <a:t>jQuery DOM </a:t>
            </a:r>
            <a:r>
              <a:rPr lang="ko-KR" altLang="en-US" dirty="0"/>
              <a:t>요소 조작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DOM </a:t>
            </a:r>
            <a:r>
              <a:rPr lang="ko-KR" altLang="en-US" dirty="0"/>
              <a:t>요소 조작</a:t>
            </a:r>
          </a:p>
        </p:txBody>
      </p:sp>
      <p:sp>
        <p:nvSpPr>
          <p:cNvPr id="1034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동적으로 </a:t>
            </a:r>
            <a:r>
              <a:rPr lang="en-US" altLang="ko-KR" dirty="0"/>
              <a:t>DOM </a:t>
            </a:r>
            <a:r>
              <a:rPr lang="ko-KR" altLang="en-US" dirty="0"/>
              <a:t>요소 조작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이용하면 쉽고 간단하게 조작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DOM </a:t>
            </a:r>
            <a:r>
              <a:rPr lang="ko-KR" altLang="en-US" dirty="0">
                <a:solidFill>
                  <a:srgbClr val="0000FF"/>
                </a:solidFill>
              </a:rPr>
              <a:t>요소 삽입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DOM </a:t>
            </a:r>
            <a:r>
              <a:rPr lang="ko-KR" altLang="en-US" dirty="0">
                <a:solidFill>
                  <a:srgbClr val="0000FF"/>
                </a:solidFill>
              </a:rPr>
              <a:t>요소 삭제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DOM </a:t>
            </a:r>
            <a:r>
              <a:rPr lang="ko-KR" altLang="en-US" dirty="0">
                <a:solidFill>
                  <a:srgbClr val="0000FF"/>
                </a:solidFill>
              </a:rPr>
              <a:t>요소의 속성 추가 및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DOM </a:t>
            </a:r>
            <a:r>
              <a:rPr lang="ko-KR" altLang="en-US" dirty="0">
                <a:solidFill>
                  <a:srgbClr val="0000FF"/>
                </a:solidFill>
              </a:rPr>
              <a:t>요소의 클래스 속성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Box 1"/>
          <p:cNvSpPr txBox="1">
            <a:spLocks noChangeArrowheads="1"/>
          </p:cNvSpPr>
          <p:nvPr/>
        </p:nvSpPr>
        <p:spPr bwMode="auto">
          <a:xfrm>
            <a:off x="4511675" y="228601"/>
            <a:ext cx="4905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요소 삽입</a:t>
            </a: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삭제 관련 </a:t>
            </a:r>
            <a:r>
              <a:rPr lang="ko-KR" altLang="en-US" sz="2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74825" y="836613"/>
          <a:ext cx="8497888" cy="5530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47" marR="91447" marT="45714" marB="45714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FDFA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글자와 관련된 내용을 반환하거나 설정</a:t>
                      </a:r>
                    </a:p>
                  </a:txBody>
                  <a:tcPr marL="91447" marR="91447" marT="45714" marB="45714" anchor="ctr">
                    <a:solidFill>
                      <a:srgbClr val="FD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FDFAD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관련된 내용을 반환하거나 설정 </a:t>
                      </a:r>
                    </a:p>
                  </a:txBody>
                  <a:tcPr marL="91447" marR="91447" marT="45714" marB="45714" anchor="ctr">
                    <a:solidFill>
                      <a:srgbClr val="FDF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2000" b="1" dirty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요소들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맨 뒤에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삽입</a:t>
                      </a: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prepend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2000" b="1" dirty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요소들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맨 앞에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삽입</a:t>
                      </a: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$(A).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appendTo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2000" b="1" dirty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요소들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맨 뒤에 삽입</a:t>
                      </a: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$(A).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prependTo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2000" b="1" dirty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요소들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맨 앞에 삽입</a:t>
                      </a:r>
                    </a:p>
                  </a:txBody>
                  <a:tcPr marL="91447" marR="91447" marT="45714" marB="45714" anchor="ctr">
                    <a:solidFill>
                      <a:srgbClr val="D9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$(A).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insertAfter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뒤에 삽입</a:t>
                      </a: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$(A).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insertBefore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삽입</a:t>
                      </a:r>
                    </a:p>
                  </a:txBody>
                  <a:tcPr marL="91447" marR="91447" marT="45714" marB="45714" anchor="ctr">
                    <a:solidFill>
                      <a:srgbClr val="EE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remove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해당되는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제거</a:t>
                      </a:r>
                    </a:p>
                  </a:txBody>
                  <a:tcPr marL="91447" marR="91447" marT="45714" marB="45714" anchor="ctr"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</a:t>
                      </a:r>
                      <a:r>
                        <a:rPr lang="ko-KR" altLang="en-US" sz="2000" b="1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empty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4" marB="45714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해당되는 요소의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자식 </a:t>
                      </a:r>
                      <a:r>
                        <a:rPr lang="ko-KR" altLang="en-US" sz="2000" b="1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 </a:t>
                      </a:r>
                    </a:p>
                  </a:txBody>
                  <a:tcPr marL="91447" marR="91447" marT="45714" marB="45714" anchor="ctr"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text()</a:t>
            </a:r>
            <a:r>
              <a:rPr lang="ko-KR" altLang="en-US" dirty="0">
                <a:solidFill>
                  <a:srgbClr val="0000FF"/>
                </a:solidFill>
              </a:rPr>
              <a:t>와 </a:t>
            </a:r>
            <a:r>
              <a:rPr lang="en-US" altLang="ko-KR" dirty="0">
                <a:solidFill>
                  <a:srgbClr val="0000FF"/>
                </a:solidFill>
              </a:rPr>
              <a:t>html() </a:t>
            </a:r>
            <a:r>
              <a:rPr lang="ko-KR" altLang="en-US" dirty="0" err="1">
                <a:solidFill>
                  <a:srgbClr val="0000FF"/>
                </a:solidFill>
              </a:rPr>
              <a:t>메소드</a:t>
            </a:r>
            <a:endParaRPr lang="ko-KR" altLang="en-US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자바스크립트의 </a:t>
            </a:r>
            <a:r>
              <a:rPr lang="en-US" altLang="ko-KR" dirty="0" err="1">
                <a:solidFill>
                  <a:srgbClr val="FF00FF"/>
                </a:solidFill>
              </a:rPr>
              <a:t>innerHTML</a:t>
            </a:r>
            <a:r>
              <a:rPr lang="en-US" altLang="ko-KR" dirty="0">
                <a:solidFill>
                  <a:srgbClr val="FF00FF"/>
                </a:solidFill>
              </a:rPr>
              <a:t> </a:t>
            </a:r>
            <a:r>
              <a:rPr lang="ko-KR" altLang="en-US" dirty="0"/>
              <a:t>속성과 유사</a:t>
            </a:r>
            <a:endParaRPr lang="en-US" altLang="ko-KR" dirty="0"/>
          </a:p>
          <a:p>
            <a:pPr lvl="1"/>
            <a:r>
              <a:rPr lang="ko-KR" altLang="en-US" dirty="0"/>
              <a:t>찾은 </a:t>
            </a:r>
            <a:r>
              <a:rPr lang="en-US" altLang="ko-KR" dirty="0"/>
              <a:t>DOM </a:t>
            </a:r>
            <a:r>
              <a:rPr lang="ko-KR" altLang="en-US" dirty="0"/>
              <a:t>요소에 글자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를 설정하거나 반환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html()</a:t>
            </a:r>
            <a:endParaRPr lang="ko-KR" altLang="en-US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HTML </a:t>
            </a:r>
            <a:r>
              <a:rPr lang="ko-KR" altLang="en-US" dirty="0">
                <a:solidFill>
                  <a:srgbClr val="FF0000"/>
                </a:solidFill>
              </a:rPr>
              <a:t>태그 인식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태그 효과 적용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text()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>
                <a:solidFill>
                  <a:srgbClr val="FF0000"/>
                </a:solidFill>
              </a:rPr>
              <a:t>태그 인식하지 못하고 글자로 인식</a:t>
            </a:r>
          </a:p>
          <a:p>
            <a:endParaRPr lang="ko-KR" alt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제목 3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효과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효과</a:t>
            </a:r>
          </a:p>
        </p:txBody>
      </p:sp>
      <p:sp>
        <p:nvSpPr>
          <p:cNvPr id="1290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jQuery</a:t>
            </a:r>
            <a:r>
              <a:rPr lang="ko-KR" altLang="en-US" dirty="0">
                <a:solidFill>
                  <a:srgbClr val="0000FF"/>
                </a:solidFill>
              </a:rPr>
              <a:t>로 가능한 시각적 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Basic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hide() / show() / toggle()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Sliding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slideDown</a:t>
            </a:r>
            <a:r>
              <a:rPr lang="en-US" altLang="ko-KR" dirty="0"/>
              <a:t>() / </a:t>
            </a:r>
            <a:r>
              <a:rPr lang="en-US" altLang="ko-KR" dirty="0" err="1"/>
              <a:t>slideUp</a:t>
            </a:r>
            <a:r>
              <a:rPr lang="en-US" altLang="ko-KR" dirty="0"/>
              <a:t>() / </a:t>
            </a:r>
            <a:r>
              <a:rPr lang="en-US" altLang="ko-KR" dirty="0" err="1"/>
              <a:t>slideToggle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Fading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 / </a:t>
            </a:r>
            <a:r>
              <a:rPr lang="en-US" altLang="ko-KR" dirty="0" err="1"/>
              <a:t>fadeOut</a:t>
            </a:r>
            <a:r>
              <a:rPr lang="en-US" altLang="ko-KR" dirty="0"/>
              <a:t>() / </a:t>
            </a:r>
            <a:r>
              <a:rPr lang="en-US" altLang="ko-KR" dirty="0" err="1"/>
              <a:t>fadeToggle</a:t>
            </a:r>
            <a:r>
              <a:rPr lang="en-US" altLang="ko-KR" dirty="0"/>
              <a:t>() / </a:t>
            </a:r>
            <a:r>
              <a:rPr lang="en-US" altLang="ko-KR" dirty="0" err="1"/>
              <a:t>fadeTo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Animate </a:t>
            </a:r>
            <a:r>
              <a:rPr lang="ko-KR" altLang="en-US" dirty="0">
                <a:solidFill>
                  <a:srgbClr val="0000FF"/>
                </a:solidFill>
              </a:rPr>
              <a:t>효과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animate(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808</Words>
  <Application>Microsoft Office PowerPoint</Application>
  <PresentationFormat>와이드스크린</PresentationFormat>
  <Paragraphs>162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Tahoma</vt:lpstr>
      <vt:lpstr>Wingdings</vt:lpstr>
      <vt:lpstr>파스텔톤</vt:lpstr>
      <vt:lpstr>jquery 참고자료 2</vt:lpstr>
      <vt:lpstr>키보드 이벤트</vt:lpstr>
      <vt:lpstr>입력 양식 이벤트</vt:lpstr>
      <vt:lpstr>jQuery DOM 요소 조작</vt:lpstr>
      <vt:lpstr>jQuery DOM 요소 조작</vt:lpstr>
      <vt:lpstr>PowerPoint 프레젠테이션</vt:lpstr>
      <vt:lpstr>PowerPoint 프레젠테이션</vt:lpstr>
      <vt:lpstr>jQuery 효과</vt:lpstr>
      <vt:lpstr>효과</vt:lpstr>
      <vt:lpstr>Basic 효과 (1)</vt:lpstr>
      <vt:lpstr>Basic 효과 (2)</vt:lpstr>
      <vt:lpstr>Sliding 효과</vt:lpstr>
      <vt:lpstr>효과</vt:lpstr>
      <vt:lpstr>Basic 효과 (2)</vt:lpstr>
      <vt:lpstr>Fading 효과</vt:lpstr>
      <vt:lpstr>Animate 효과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참고자료 2</dc:title>
  <dc:creator>문 경미</dc:creator>
  <cp:lastModifiedBy>문 경미</cp:lastModifiedBy>
  <cp:revision>1</cp:revision>
  <dcterms:created xsi:type="dcterms:W3CDTF">2021-08-01T23:40:39Z</dcterms:created>
  <dcterms:modified xsi:type="dcterms:W3CDTF">2021-08-01T23:45:21Z</dcterms:modified>
</cp:coreProperties>
</file>