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4"/>
  </p:notesMasterIdLst>
  <p:handoutMasterIdLst>
    <p:handoutMasterId r:id="rId55"/>
  </p:handoutMasterIdLst>
  <p:sldIdLst>
    <p:sldId id="305" r:id="rId4"/>
    <p:sldId id="264" r:id="rId5"/>
    <p:sldId id="294" r:id="rId6"/>
    <p:sldId id="295" r:id="rId7"/>
    <p:sldId id="306" r:id="rId8"/>
    <p:sldId id="307" r:id="rId9"/>
    <p:sldId id="308" r:id="rId10"/>
    <p:sldId id="302" r:id="rId11"/>
    <p:sldId id="309" r:id="rId12"/>
    <p:sldId id="310" r:id="rId13"/>
    <p:sldId id="321" r:id="rId14"/>
    <p:sldId id="322" r:id="rId15"/>
    <p:sldId id="316" r:id="rId16"/>
    <p:sldId id="301" r:id="rId17"/>
    <p:sldId id="311" r:id="rId18"/>
    <p:sldId id="312" r:id="rId19"/>
    <p:sldId id="317" r:id="rId20"/>
    <p:sldId id="313" r:id="rId21"/>
    <p:sldId id="314" r:id="rId22"/>
    <p:sldId id="315" r:id="rId23"/>
    <p:sldId id="318" r:id="rId24"/>
    <p:sldId id="319" r:id="rId25"/>
    <p:sldId id="320" r:id="rId26"/>
    <p:sldId id="323" r:id="rId27"/>
    <p:sldId id="297" r:id="rId28"/>
    <p:sldId id="298" r:id="rId29"/>
    <p:sldId id="263" r:id="rId30"/>
    <p:sldId id="303" r:id="rId31"/>
    <p:sldId id="299" r:id="rId32"/>
    <p:sldId id="300" r:id="rId33"/>
    <p:sldId id="304" r:id="rId34"/>
    <p:sldId id="266" r:id="rId35"/>
    <p:sldId id="267" r:id="rId36"/>
    <p:sldId id="271" r:id="rId37"/>
    <p:sldId id="277" r:id="rId38"/>
    <p:sldId id="272" r:id="rId39"/>
    <p:sldId id="275" r:id="rId40"/>
    <p:sldId id="288" r:id="rId41"/>
    <p:sldId id="270" r:id="rId42"/>
    <p:sldId id="282" r:id="rId43"/>
    <p:sldId id="274" r:id="rId44"/>
    <p:sldId id="283" r:id="rId45"/>
    <p:sldId id="284" r:id="rId46"/>
    <p:sldId id="269" r:id="rId47"/>
    <p:sldId id="273" r:id="rId48"/>
    <p:sldId id="287" r:id="rId49"/>
    <p:sldId id="290" r:id="rId50"/>
    <p:sldId id="293" r:id="rId51"/>
    <p:sldId id="257" r:id="rId52"/>
    <p:sldId id="258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8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D-4D03-8FD6-5A5FA3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9-4B85-976A-3089937A0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E-499F-B95E-A2CD8E581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89584"/>
        <c:axId val="635090128"/>
      </c:barChart>
      <c:catAx>
        <c:axId val="635089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0128"/>
        <c:crosses val="autoZero"/>
        <c:auto val="1"/>
        <c:lblAlgn val="ctr"/>
        <c:lblOffset val="100"/>
        <c:noMultiLvlLbl val="0"/>
      </c:catAx>
      <c:valAx>
        <c:axId val="6350901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89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F-4EF0-8093-23F97003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940-4D41-8A63-EF7A70A0797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40-4D41-8A63-EF7A70A079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0-4D41-8A63-EF7A70A0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8CE-44BD-9A52-FB8032E533FB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8CE-44BD-9A52-FB8032E533F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CE-44BD-9A52-FB8032E53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0-45AA-AFD5-A5F4A2A0D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0-45AA-AFD5-A5F4A2A0D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27084784"/>
        <c:axId val="827078800"/>
      </c:barChart>
      <c:catAx>
        <c:axId val="8270847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27078800"/>
        <c:crosses val="autoZero"/>
        <c:auto val="1"/>
        <c:lblAlgn val="ctr"/>
        <c:lblOffset val="100"/>
        <c:noMultiLvlLbl val="0"/>
      </c:catAx>
      <c:valAx>
        <c:axId val="82707880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27084784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940-4D41-8A63-EF7A70A0797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40-4D41-8A63-EF7A70A079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0-4D41-8A63-EF7A70A0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8CE-44BD-9A52-FB8032E533FB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8CE-44BD-9A52-FB8032E533F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CE-44BD-9A52-FB8032E53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0-45AA-AFD5-A5F4A2A0D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0-45AA-AFD5-A5F4A2A0D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27084784"/>
        <c:axId val="827078800"/>
      </c:barChart>
      <c:catAx>
        <c:axId val="8270847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27078800"/>
        <c:crosses val="autoZero"/>
        <c:auto val="1"/>
        <c:lblAlgn val="ctr"/>
        <c:lblOffset val="100"/>
        <c:noMultiLvlLbl val="0"/>
      </c:catAx>
      <c:valAx>
        <c:axId val="82707880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27084784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F9B18-36F1-49D9-B66D-F5B67EA2BF7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1EF31-7B53-44D7-9A6B-05CB4657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43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F280-59BD-4AE3-AAC5-2F0FAE55DB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79ED-73FB-44ED-97B6-E09CBE026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6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79ED-73FB-44ED-97B6-E09CBE026C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7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5519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9463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  <p:sldLayoutId id="214748367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i.re.kr/data/&#51648;&#46020;&#47196;-&#48376;-&#49436;&#50872;-2020/55632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5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chart" Target="../charts/chart6.xml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9722" y="1059582"/>
            <a:ext cx="5436096" cy="2323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882F58-B61E-47ED-9969-4C45022E34D2}"/>
              </a:ext>
            </a:extLst>
          </p:cNvPr>
          <p:cNvSpPr txBox="1">
            <a:spLocks/>
          </p:cNvSpPr>
          <p:nvPr/>
        </p:nvSpPr>
        <p:spPr>
          <a:xfrm>
            <a:off x="3647734" y="1497825"/>
            <a:ext cx="5220072" cy="64807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ea typeface="맑은 고딕" pitchFamily="50" charset="-127"/>
              </a:rPr>
              <a:t>부동산 가격과 여러 요인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3D69E8A-1D11-4FF4-BC35-2E74A76AB767}"/>
              </a:ext>
            </a:extLst>
          </p:cNvPr>
          <p:cNvSpPr txBox="1">
            <a:spLocks/>
          </p:cNvSpPr>
          <p:nvPr/>
        </p:nvSpPr>
        <p:spPr>
          <a:xfrm>
            <a:off x="4715942" y="2872398"/>
            <a:ext cx="342002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어떤 요인이 집 값을 상승시키는 걸까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E934E-1660-44EE-846D-BFB1379D56FE}"/>
              </a:ext>
            </a:extLst>
          </p:cNvPr>
          <p:cNvSpPr txBox="1"/>
          <p:nvPr/>
        </p:nvSpPr>
        <p:spPr>
          <a:xfrm>
            <a:off x="5436096" y="415592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err="1">
                <a:cs typeface="Arial" pitchFamily="34" charset="0"/>
              </a:rPr>
              <a:t>부데찌개팀</a:t>
            </a:r>
            <a:endParaRPr lang="ko-KR" altLang="en-US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명세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86E60C6-4C4E-4430-97E9-5F6A104D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07344"/>
              </p:ext>
            </p:extLst>
          </p:nvPr>
        </p:nvGraphicFramePr>
        <p:xfrm>
          <a:off x="251520" y="699542"/>
          <a:ext cx="8568952" cy="424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82374864"/>
                    </a:ext>
                  </a:extLst>
                </a:gridCol>
                <a:gridCol w="2113062">
                  <a:extLst>
                    <a:ext uri="{9D8B030D-6E8A-4147-A177-3AD203B41FA5}">
                      <a16:colId xmlns:a16="http://schemas.microsoft.com/office/drawing/2014/main" val="1020198321"/>
                    </a:ext>
                  </a:extLst>
                </a:gridCol>
                <a:gridCol w="1300117">
                  <a:extLst>
                    <a:ext uri="{9D8B030D-6E8A-4147-A177-3AD203B41FA5}">
                      <a16:colId xmlns:a16="http://schemas.microsoft.com/office/drawing/2014/main" val="3555657837"/>
                    </a:ext>
                  </a:extLst>
                </a:gridCol>
                <a:gridCol w="3427581">
                  <a:extLst>
                    <a:ext uri="{9D8B030D-6E8A-4147-A177-3AD203B41FA5}">
                      <a16:colId xmlns:a16="http://schemas.microsoft.com/office/drawing/2014/main" val="3415171744"/>
                    </a:ext>
                  </a:extLst>
                </a:gridCol>
              </a:tblGrid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제공형태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851596"/>
                  </a:ext>
                </a:extLst>
              </a:tr>
              <a:tr h="664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국토교통부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실거래가 공개시스템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아파트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매매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아파트 매매 거래 현황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2011.01.01 - 2021.08.16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http://rtdown.molit.go.kr/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40484"/>
                  </a:ext>
                </a:extLst>
              </a:tr>
              <a:tr h="603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서울시연구데이터서비스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지도로 본 서울 인구밀도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구별 인구밀도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2019.01.01 - 2019.12.31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hlinkClick r:id="rId2"/>
                        </a:rPr>
                        <a:t>https://data.si.re.kr/data/</a:t>
                      </a:r>
                      <a:r>
                        <a:rPr lang="ko-KR" altLang="en-US" sz="1000" dirty="0">
                          <a:hlinkClick r:id="rId2"/>
                        </a:rPr>
                        <a:t>지도로</a:t>
                      </a:r>
                      <a:r>
                        <a:rPr lang="en-US" altLang="ko-KR" sz="1000" dirty="0">
                          <a:hlinkClick r:id="rId2"/>
                        </a:rPr>
                        <a:t>-</a:t>
                      </a:r>
                      <a:r>
                        <a:rPr lang="ko-KR" altLang="en-US" sz="1000" dirty="0">
                          <a:hlinkClick r:id="rId2"/>
                        </a:rPr>
                        <a:t>본</a:t>
                      </a:r>
                      <a:r>
                        <a:rPr lang="en-US" altLang="ko-KR" sz="1000" dirty="0">
                          <a:hlinkClick r:id="rId2"/>
                        </a:rPr>
                        <a:t>-</a:t>
                      </a:r>
                      <a:r>
                        <a:rPr lang="ko-KR" altLang="en-US" sz="1000" dirty="0">
                          <a:hlinkClick r:id="rId2"/>
                        </a:rPr>
                        <a:t>서울</a:t>
                      </a:r>
                      <a:r>
                        <a:rPr lang="en-US" altLang="ko-KR" sz="1000" dirty="0">
                          <a:hlinkClick r:id="rId2"/>
                        </a:rPr>
                        <a:t>-2020/55632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29819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서울시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비만도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비만도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2019.01.01 - 2019.12.31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82917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e-</a:t>
                      </a:r>
                      <a:r>
                        <a:rPr lang="ko-KR" altLang="en-US" sz="1000" dirty="0"/>
                        <a:t>나라지표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기획재정부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2013</a:t>
                      </a:r>
                      <a:r>
                        <a:rPr lang="ko-KR" altLang="en-US" sz="1000" dirty="0"/>
                        <a:t>년 부터의 월별 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달러 환율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(12*15)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841731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국가 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</a:t>
                      </a:r>
                      <a:r>
                        <a:rPr lang="ko-KR" altLang="en-US" sz="1000" dirty="0"/>
                        <a:t>년 서울시 구별 연봉 자료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구별 연봉 자료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370256"/>
                  </a:ext>
                </a:extLst>
              </a:tr>
              <a:tr h="603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행정안전부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주민등록 인구통계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연령별인구현황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연령별인구현황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연간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2017. 12.31 ~ 2020. 12.31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https://jumin.mois.go.kr/#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9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764" y="365518"/>
            <a:ext cx="3312368" cy="1840713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아파트 가격과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요소들의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상관계수 </a:t>
            </a:r>
            <a:r>
              <a:rPr lang="ko-KR" altLang="en-US" sz="3200" dirty="0" err="1">
                <a:solidFill>
                  <a:schemeClr val="bg1"/>
                </a:solidFill>
              </a:rPr>
              <a:t>히트맵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6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64088" y="2160356"/>
            <a:ext cx="351363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cs typeface="Arial" pitchFamily="34" charset="0"/>
              </a:rPr>
              <a:t>아파트 가격은 거래금액</a:t>
            </a:r>
            <a:r>
              <a:rPr lang="en-US" altLang="ko-KR" sz="800" b="1" dirty="0">
                <a:cs typeface="Arial" pitchFamily="34" charset="0"/>
              </a:rPr>
              <a:t>(</a:t>
            </a:r>
            <a:r>
              <a:rPr lang="ko-KR" altLang="en-US" sz="800" b="1" dirty="0">
                <a:cs typeface="Arial" pitchFamily="34" charset="0"/>
              </a:rPr>
              <a:t>만원</a:t>
            </a:r>
            <a:r>
              <a:rPr lang="en-US" altLang="ko-KR" sz="800" b="1" dirty="0">
                <a:cs typeface="Arial" pitchFamily="34" charset="0"/>
              </a:rPr>
              <a:t>) / </a:t>
            </a:r>
            <a:r>
              <a:rPr lang="ko-KR" altLang="en-US" sz="800" b="1" dirty="0">
                <a:cs typeface="Arial" pitchFamily="34" charset="0"/>
              </a:rPr>
              <a:t>전용면적</a:t>
            </a:r>
            <a:r>
              <a:rPr lang="en-US" altLang="ko-KR" sz="800" b="1" dirty="0">
                <a:cs typeface="Arial" pitchFamily="34" charset="0"/>
              </a:rPr>
              <a:t>(㎡)</a:t>
            </a:r>
            <a:r>
              <a:rPr lang="ko-KR" altLang="en-US" sz="800" b="1" dirty="0">
                <a:cs typeface="Arial" pitchFamily="34" charset="0"/>
              </a:rPr>
              <a:t>를 기준으로 한다</a:t>
            </a:r>
            <a:r>
              <a:rPr lang="en-US" altLang="ko-KR" sz="800" b="1" dirty="0"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8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거래금액과 각각의 요소 중에 뚜렷하거나 강한 상관 관계를 보여주는 데이터는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미성년자 비율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남녀 성비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BMI,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평균연봉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의료기관 수가 있다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상관 관계가 거의 없는 데이터는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노인비율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범죄 발생 건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종합병원 수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203847" y="2240359"/>
            <a:ext cx="144016" cy="9941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B7CC5A-68D9-4AD5-9267-8AFC0407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58186"/>
            <a:ext cx="4608512" cy="47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9D58AA-429C-4EE0-A34B-F49B32B649BA}"/>
              </a:ext>
            </a:extLst>
          </p:cNvPr>
          <p:cNvSpPr txBox="1"/>
          <p:nvPr/>
        </p:nvSpPr>
        <p:spPr>
          <a:xfrm>
            <a:off x="5376038" y="808230"/>
            <a:ext cx="35136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-1.0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-0.7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강한 </a:t>
            </a:r>
            <a:r>
              <a:rPr lang="ko-KR" altLang="en-US" sz="900" b="1" dirty="0" err="1">
                <a:solidFill>
                  <a:schemeClr val="accent2"/>
                </a:solidFill>
                <a:cs typeface="Arial" pitchFamily="34" charset="0"/>
              </a:rPr>
              <a:t>음적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-0.7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-0.3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뚜렷한 </a:t>
            </a:r>
            <a:r>
              <a:rPr lang="ko-KR" altLang="en-US" sz="900" b="1" dirty="0" err="1">
                <a:solidFill>
                  <a:schemeClr val="accent2"/>
                </a:solidFill>
                <a:cs typeface="Arial" pitchFamily="34" charset="0"/>
              </a:rPr>
              <a:t>음적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-0.3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-0.1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약한 </a:t>
            </a:r>
            <a:r>
              <a:rPr lang="ko-KR" altLang="en-US" sz="900" b="1" dirty="0" err="1">
                <a:solidFill>
                  <a:schemeClr val="accent2"/>
                </a:solidFill>
                <a:cs typeface="Arial" pitchFamily="34" charset="0"/>
              </a:rPr>
              <a:t>음적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-0.1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+0.1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거의 무시될 수 있는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+0.1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+0.3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약한 양적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+0.3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+0.7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뚜렷한 양적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+0.7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+1.0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강한 양적 선형관계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2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764" y="843558"/>
            <a:ext cx="3312368" cy="1840713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대 범죄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6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64088" y="2160356"/>
            <a:ext cx="35136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 </a:t>
            </a:r>
            <a:r>
              <a:rPr lang="ko-KR" altLang="en-US" sz="800" b="1" dirty="0">
                <a:cs typeface="Arial" pitchFamily="34" charset="0"/>
              </a:rPr>
              <a:t>범죄 발생과 범죄 검거 두 개의 열이 있어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ko-KR" altLang="en-US" sz="800" b="1" dirty="0">
                <a:cs typeface="Arial" pitchFamily="34" charset="0"/>
              </a:rPr>
              <a:t>알아보기 쉽게 열의 이름을 </a:t>
            </a:r>
            <a:r>
              <a:rPr lang="en-US" altLang="ko-KR" sz="800" b="1" dirty="0">
                <a:cs typeface="Arial" pitchFamily="34" charset="0"/>
              </a:rPr>
              <a:t>**_</a:t>
            </a:r>
            <a:r>
              <a:rPr lang="ko-KR" altLang="en-US" sz="800" b="1" dirty="0">
                <a:cs typeface="Arial" pitchFamily="34" charset="0"/>
              </a:rPr>
              <a:t>발생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과</a:t>
            </a:r>
            <a:r>
              <a:rPr lang="en-US" altLang="ko-KR" sz="800" b="1" dirty="0">
                <a:cs typeface="Arial" pitchFamily="34" charset="0"/>
              </a:rPr>
              <a:t>  **_</a:t>
            </a:r>
            <a:r>
              <a:rPr lang="ko-KR" altLang="en-US" sz="800" b="1" dirty="0">
                <a:cs typeface="Arial" pitchFamily="34" charset="0"/>
              </a:rPr>
              <a:t>검거로 변경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 err="1">
                <a:solidFill>
                  <a:srgbClr val="FF0000"/>
                </a:solidFill>
                <a:cs typeface="Arial" pitchFamily="34" charset="0"/>
              </a:rPr>
              <a:t>pandas.rename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()</a:t>
            </a:r>
          </a:p>
          <a:p>
            <a:endParaRPr lang="en-US" altLang="ko-KR" sz="8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2.</a:t>
            </a:r>
            <a:r>
              <a:rPr lang="ko-KR" altLang="en-US" sz="800" b="1" dirty="0">
                <a:cs typeface="Arial" pitchFamily="34" charset="0"/>
              </a:rPr>
              <a:t> 자치구 별로 데이터를 정리하기 위해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스크롤링을 통해 데이터를 필터링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자치구와 합계가 있는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행과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 삭제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범죄건수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4" name="그림 3" descr="텍스트, 실내, 스크린샷, 여러개이(가) 표시된 사진&#10;&#10;자동 생성된 설명">
            <a:extLst>
              <a:ext uri="{FF2B5EF4-FFF2-40B4-BE49-F238E27FC236}">
                <a16:creationId xmlns:a16="http://schemas.microsoft.com/office/drawing/2014/main" id="{6215736D-9BB4-4A3C-A086-E4A178F2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5" y="598885"/>
            <a:ext cx="5830044" cy="1641475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203847" y="2240359"/>
            <a:ext cx="144016" cy="9941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A346A0C-88CC-4781-A67E-21CCD1FE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5" y="3234515"/>
            <a:ext cx="6408712" cy="17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906A-AFCA-42EE-9961-F120442FD436}"/>
              </a:ext>
            </a:extLst>
          </p:cNvPr>
          <p:cNvSpPr txBox="1"/>
          <p:nvPr/>
        </p:nvSpPr>
        <p:spPr>
          <a:xfrm>
            <a:off x="4139954" y="2571750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</a:t>
            </a:r>
            <a:r>
              <a:rPr lang="ko-KR" altLang="en-US" sz="900" b="1" dirty="0">
                <a:cs typeface="Arial" pitchFamily="34" charset="0"/>
              </a:rPr>
              <a:t>필요한 데이터는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기간</a:t>
            </a:r>
            <a:r>
              <a:rPr lang="en-US" altLang="ko-KR" sz="900" b="1" dirty="0">
                <a:cs typeface="Arial" pitchFamily="34" charset="0"/>
              </a:rPr>
              <a:t>’,</a:t>
            </a:r>
            <a:r>
              <a:rPr lang="ko-KR" altLang="en-US" sz="900" b="1" dirty="0">
                <a:cs typeface="Arial" pitchFamily="34" charset="0"/>
              </a:rPr>
              <a:t>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 그리고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범죄 건수의 발생 합계</a:t>
            </a:r>
            <a:r>
              <a:rPr lang="en-US" altLang="ko-KR" sz="900" b="1" dirty="0">
                <a:cs typeface="Arial" pitchFamily="34" charset="0"/>
              </a:rPr>
              <a:t>’</a:t>
            </a: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 = crime_2017.loc[:,['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기간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자치구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’]]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다른 데이터와 같이 사용하기 위해 자치구를 기준으로 오름차순 정렬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crime_fin_2017.sort_values(by="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자치구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", ascending=True, 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inplace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=True)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발생을 좀 더 명확하게 알기 쉽게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범죄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발생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로 열 이름을 수정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crime_fin_2017.rename(columns={'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 : 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범죄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',}, 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inplace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=True)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8BC9794-AAF3-4FCE-AF1D-D6BD3F22287F}"/>
              </a:ext>
            </a:extLst>
          </p:cNvPr>
          <p:cNvSpPr/>
          <p:nvPr/>
        </p:nvSpPr>
        <p:spPr>
          <a:xfrm>
            <a:off x="2555774" y="2291704"/>
            <a:ext cx="144017" cy="837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그룹, 묶음이(가) 표시된 사진&#10;&#10;자동 생성된 설명">
            <a:extLst>
              <a:ext uri="{FF2B5EF4-FFF2-40B4-BE49-F238E27FC236}">
                <a16:creationId xmlns:a16="http://schemas.microsoft.com/office/drawing/2014/main" id="{8C3E06B0-C322-4EED-A1F7-C6464021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7498"/>
            <a:ext cx="6250731" cy="1657404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F51F94F9-CA5C-46F2-B6F2-A588700E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72" y="3155552"/>
            <a:ext cx="2317007" cy="18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246097A1-A8FE-406B-A87E-1633C6D6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7" y="901234"/>
            <a:ext cx="4814645" cy="1000273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81AD79D1-DB95-4964-AEB7-2247AE45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7" y="3147814"/>
            <a:ext cx="3718595" cy="17407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8D0DF1-56BF-4317-B216-4AD1E8710F44}"/>
              </a:ext>
            </a:extLst>
          </p:cNvPr>
          <p:cNvSpPr txBox="1"/>
          <p:nvPr/>
        </p:nvSpPr>
        <p:spPr>
          <a:xfrm>
            <a:off x="4125252" y="2103199"/>
            <a:ext cx="43204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1. 10</a:t>
            </a:r>
            <a:r>
              <a:rPr lang="ko-KR" altLang="en-US" sz="900" b="1" dirty="0">
                <a:cs typeface="Arial" pitchFamily="34" charset="0"/>
              </a:rPr>
              <a:t>만명 당 범죄 발생 건수를 추가하기 위해 </a:t>
            </a:r>
            <a:r>
              <a:rPr lang="en-US" altLang="ko-KR" sz="900" b="1" dirty="0">
                <a:cs typeface="Arial" pitchFamily="34" charset="0"/>
              </a:rPr>
              <a:t>2017</a:t>
            </a:r>
            <a:r>
              <a:rPr lang="ko-KR" altLang="en-US" sz="900" b="1" dirty="0">
                <a:cs typeface="Arial" pitchFamily="34" charset="0"/>
              </a:rPr>
              <a:t>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연령별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인구현황을 추가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read_csv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("./data/2017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연령별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인구현황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csv",thousands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 = ',’) 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각 구별 총 인구수를 가져와 계산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crime_data_17["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범죄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/ population_data_17["</a:t>
            </a:r>
            <a:r>
              <a:rPr lang="ko-KR" altLang="en-US" sz="900" b="1" dirty="0" err="1">
                <a:solidFill>
                  <a:srgbClr val="FF0000"/>
                </a:solidFill>
                <a:cs typeface="Arial" pitchFamily="34" charset="0"/>
              </a:rPr>
              <a:t>총인구수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* 100000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계산한 값을 기존 데이터프레임에 새 열로 추가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605D335-1C61-4988-B9BB-3B441D2D584B}"/>
              </a:ext>
            </a:extLst>
          </p:cNvPr>
          <p:cNvSpPr/>
          <p:nvPr/>
        </p:nvSpPr>
        <p:spPr>
          <a:xfrm>
            <a:off x="2931554" y="1865003"/>
            <a:ext cx="128278" cy="128281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22D11D-C207-48F2-B063-F703E108B5E8}"/>
              </a:ext>
            </a:extLst>
          </p:cNvPr>
          <p:cNvSpPr/>
          <p:nvPr/>
        </p:nvSpPr>
        <p:spPr>
          <a:xfrm>
            <a:off x="2751534" y="937360"/>
            <a:ext cx="504056" cy="92801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9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57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6068222-E397-4EB0-876F-18DDE7BDE750}"/>
              </a:ext>
            </a:extLst>
          </p:cNvPr>
          <p:cNvSpPr txBox="1">
            <a:spLocks/>
          </p:cNvSpPr>
          <p:nvPr/>
        </p:nvSpPr>
        <p:spPr>
          <a:xfrm>
            <a:off x="107504" y="1203598"/>
            <a:ext cx="3312368" cy="19442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의료기관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2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88073" y="1995686"/>
            <a:ext cx="305592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1..</a:t>
            </a:r>
            <a:r>
              <a:rPr lang="ko-KR" altLang="en-US" sz="800" b="1" dirty="0">
                <a:cs typeface="Arial" pitchFamily="34" charset="0"/>
              </a:rPr>
              <a:t> </a:t>
            </a:r>
            <a:r>
              <a:rPr lang="en-US" altLang="ko-KR" sz="800" b="1" dirty="0">
                <a:cs typeface="Arial" pitchFamily="34" charset="0"/>
              </a:rPr>
              <a:t>‘</a:t>
            </a:r>
            <a:r>
              <a:rPr lang="ko-KR" altLang="en-US" sz="800" b="1" dirty="0">
                <a:cs typeface="Arial" pitchFamily="34" charset="0"/>
              </a:rPr>
              <a:t>병원 수</a:t>
            </a:r>
            <a:r>
              <a:rPr lang="en-US" altLang="ko-KR" sz="800" b="1" dirty="0">
                <a:cs typeface="Arial" pitchFamily="34" charset="0"/>
              </a:rPr>
              <a:t>’</a:t>
            </a:r>
            <a:r>
              <a:rPr lang="ko-KR" altLang="en-US" sz="800" b="1" dirty="0">
                <a:cs typeface="Arial" pitchFamily="34" charset="0"/>
              </a:rPr>
              <a:t>와 </a:t>
            </a:r>
            <a:r>
              <a:rPr lang="en-US" altLang="ko-KR" sz="800" b="1" dirty="0">
                <a:cs typeface="Arial" pitchFamily="34" charset="0"/>
              </a:rPr>
              <a:t>‘</a:t>
            </a:r>
            <a:r>
              <a:rPr lang="ko-KR" altLang="en-US" sz="800" b="1" dirty="0">
                <a:cs typeface="Arial" pitchFamily="34" charset="0"/>
              </a:rPr>
              <a:t>병상 수</a:t>
            </a:r>
            <a:r>
              <a:rPr lang="en-US" altLang="ko-KR" sz="800" b="1" dirty="0">
                <a:cs typeface="Arial" pitchFamily="34" charset="0"/>
              </a:rPr>
              <a:t>’</a:t>
            </a:r>
            <a:r>
              <a:rPr lang="ko-KR" altLang="en-US" sz="800" b="1" dirty="0">
                <a:cs typeface="Arial" pitchFamily="34" charset="0"/>
              </a:rPr>
              <a:t> 두 개로 나누어져 있어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ko-KR" altLang="en-US" sz="800" b="1" dirty="0">
                <a:cs typeface="Arial" pitchFamily="34" charset="0"/>
              </a:rPr>
              <a:t>각 의료기관 병원수만 따로 추출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자치구와 서울시 전체가 있는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행과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 삭제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2. </a:t>
            </a:r>
            <a:r>
              <a:rPr lang="ko-KR" altLang="en-US" sz="800" b="1" dirty="0">
                <a:cs typeface="Arial" pitchFamily="34" charset="0"/>
              </a:rPr>
              <a:t>자치구를 기준 </a:t>
            </a:r>
            <a:r>
              <a:rPr lang="en-US" altLang="ko-KR" sz="800" b="1" dirty="0">
                <a:cs typeface="Arial" pitchFamily="34" charset="0"/>
              </a:rPr>
              <a:t>index</a:t>
            </a:r>
            <a:r>
              <a:rPr lang="ko-KR" altLang="en-US" sz="800" b="1" dirty="0">
                <a:cs typeface="Arial" pitchFamily="34" charset="0"/>
              </a:rPr>
              <a:t>로 정함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Hospital_2017.set_index(＇</a:t>
            </a:r>
            <a:r>
              <a:rPr lang="ko-KR" altLang="en-US" sz="800" b="1" dirty="0">
                <a:cs typeface="Arial" pitchFamily="34" charset="0"/>
              </a:rPr>
              <a:t>자치구</a:t>
            </a:r>
            <a:r>
              <a:rPr lang="en-US" altLang="ko-KR" sz="800" b="1" dirty="0">
                <a:cs typeface="Arial" pitchFamily="34" charset="0"/>
              </a:rPr>
              <a:t>＇, </a:t>
            </a:r>
            <a:r>
              <a:rPr lang="en-US" altLang="ko-KR" sz="800" b="1" dirty="0" err="1">
                <a:cs typeface="Arial" pitchFamily="34" charset="0"/>
              </a:rPr>
              <a:t>inplace</a:t>
            </a:r>
            <a:r>
              <a:rPr lang="en-US" altLang="ko-KR" sz="800" b="1" dirty="0">
                <a:cs typeface="Arial" pitchFamily="34" charset="0"/>
              </a:rPr>
              <a:t>=True)</a:t>
            </a:r>
          </a:p>
          <a:p>
            <a:endParaRPr lang="ko-KR" altLang="en-US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3. </a:t>
            </a:r>
            <a:r>
              <a:rPr lang="ko-KR" altLang="en-US" sz="800" b="1" dirty="0">
                <a:cs typeface="Arial" pitchFamily="34" charset="0"/>
              </a:rPr>
              <a:t>수 데이터이므로 선형적인 관계를 고려하여 </a:t>
            </a:r>
            <a:r>
              <a:rPr lang="ko-KR" altLang="en-US" sz="800" b="1" dirty="0" err="1">
                <a:cs typeface="Arial" pitchFamily="34" charset="0"/>
              </a:rPr>
              <a:t>결측치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대체</a:t>
            </a:r>
            <a:r>
              <a:rPr lang="en-US" altLang="ko-KR" sz="800" b="1" dirty="0">
                <a:cs typeface="Arial" pitchFamily="34" charset="0"/>
              </a:rPr>
              <a:t> </a:t>
            </a:r>
          </a:p>
          <a:p>
            <a:r>
              <a:rPr lang="en-US" altLang="ko-KR" sz="800" b="1" i="1" dirty="0">
                <a:solidFill>
                  <a:srgbClr val="FF0000"/>
                </a:solidFill>
                <a:cs typeface="Arial" pitchFamily="34" charset="0"/>
              </a:rPr>
              <a:t>＇-＇ -&gt; ＇0＇</a:t>
            </a:r>
            <a:r>
              <a:rPr lang="ko-KR" altLang="en-US" sz="800" b="1" i="1" dirty="0">
                <a:solidFill>
                  <a:srgbClr val="FF0000"/>
                </a:solidFill>
                <a:cs typeface="Arial" pitchFamily="34" charset="0"/>
              </a:rPr>
              <a:t>으로</a:t>
            </a:r>
          </a:p>
          <a:p>
            <a:r>
              <a:rPr lang="en-US" altLang="ko-KR" sz="800" b="1" dirty="0">
                <a:cs typeface="Arial" pitchFamily="34" charset="0"/>
              </a:rPr>
              <a:t>hospital_2017.replace('-','0',inplace=True) 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의료기관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2636910" y="238957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실내, 묶음, 스크린샷이(가) 표시된 사진&#10;&#10;자동 생성된 설명">
            <a:extLst>
              <a:ext uri="{FF2B5EF4-FFF2-40B4-BE49-F238E27FC236}">
                <a16:creationId xmlns:a16="http://schemas.microsoft.com/office/drawing/2014/main" id="{34FC533E-0807-4F69-9DD1-B7052FF4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" y="699542"/>
            <a:ext cx="5958409" cy="1662274"/>
          </a:xfrm>
          <a:prstGeom prst="rect">
            <a:avLst/>
          </a:prstGeom>
        </p:spPr>
      </p:pic>
      <p:pic>
        <p:nvPicPr>
          <p:cNvPr id="9" name="그림 8" descr="텍스트, 실내, 스크린샷, 여러개이(가) 표시된 사진&#10;&#10;자동 생성된 설명">
            <a:extLst>
              <a:ext uri="{FF2B5EF4-FFF2-40B4-BE49-F238E27FC236}">
                <a16:creationId xmlns:a16="http://schemas.microsoft.com/office/drawing/2014/main" id="{2E8A05AC-FC66-425C-9A06-645DFA42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0" y="3291830"/>
            <a:ext cx="5958409" cy="15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5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906A-AFCA-42EE-9961-F120442FD436}"/>
              </a:ext>
            </a:extLst>
          </p:cNvPr>
          <p:cNvSpPr txBox="1"/>
          <p:nvPr/>
        </p:nvSpPr>
        <p:spPr>
          <a:xfrm>
            <a:off x="3608704" y="2175994"/>
            <a:ext cx="47525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</a:t>
            </a:r>
            <a:r>
              <a:rPr lang="ko-KR" altLang="en-US" sz="900" b="1" dirty="0">
                <a:cs typeface="Arial" pitchFamily="34" charset="0"/>
              </a:rPr>
              <a:t>다른 데이터와 같이 사용하기 위해 </a:t>
            </a:r>
            <a:r>
              <a:rPr lang="en-US" altLang="ko-KR" sz="900" b="1" dirty="0">
                <a:cs typeface="Arial" pitchFamily="34" charset="0"/>
              </a:rPr>
              <a:t>index</a:t>
            </a:r>
            <a:r>
              <a:rPr lang="ko-KR" altLang="en-US" sz="900" b="1" dirty="0">
                <a:cs typeface="Arial" pitchFamily="34" charset="0"/>
              </a:rPr>
              <a:t>를 기본으로 초기화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Hospital_2017 = hospital_2017.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reset_index</a:t>
            </a:r>
            <a:r>
              <a:rPr lang="en-US" altLang="ko-KR" sz="900" b="1" dirty="0">
                <a:cs typeface="Arial" pitchFamily="34" charset="0"/>
              </a:rPr>
              <a:t>()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년도와 자치구 전체 의료기관 총 합계와 종합병원이 필요하므로 따로 추출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 = hospital_2017.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loc</a:t>
            </a:r>
            <a:r>
              <a:rPr lang="en-US" altLang="ko-KR" sz="900" b="1" dirty="0">
                <a:cs typeface="Arial" pitchFamily="34" charset="0"/>
              </a:rPr>
              <a:t>[:,['</a:t>
            </a:r>
            <a:r>
              <a:rPr lang="ko-KR" altLang="en-US" sz="900" b="1" dirty="0">
                <a:cs typeface="Arial" pitchFamily="34" charset="0"/>
              </a:rPr>
              <a:t>기간</a:t>
            </a:r>
            <a:r>
              <a:rPr lang="en-US" altLang="ko-KR" sz="900" b="1" dirty="0">
                <a:cs typeface="Arial" pitchFamily="34" charset="0"/>
              </a:rPr>
              <a:t>','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','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_int','</a:t>
            </a:r>
            <a:r>
              <a:rPr lang="ko-KR" altLang="en-US" sz="900" b="1" dirty="0">
                <a:cs typeface="Arial" pitchFamily="34" charset="0"/>
              </a:rPr>
              <a:t>종합병원</a:t>
            </a:r>
            <a:r>
              <a:rPr lang="en-US" altLang="ko-KR" sz="900" b="1" dirty="0">
                <a:cs typeface="Arial" pitchFamily="34" charset="0"/>
              </a:rPr>
              <a:t>’]]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자치구를 기준으로 오름차순 정렬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sort_values</a:t>
            </a:r>
            <a:r>
              <a:rPr lang="en-US" altLang="ko-KR" sz="900" b="1" dirty="0">
                <a:cs typeface="Arial" pitchFamily="34" charset="0"/>
              </a:rPr>
              <a:t>(by="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", ascending=True, </a:t>
            </a:r>
            <a:r>
              <a:rPr lang="en-US" altLang="ko-KR" sz="900" b="1" dirty="0" err="1">
                <a:cs typeface="Arial" pitchFamily="34" charset="0"/>
              </a:rPr>
              <a:t>inplace</a:t>
            </a:r>
            <a:r>
              <a:rPr lang="en-US" altLang="ko-KR" sz="900" b="1" dirty="0">
                <a:cs typeface="Arial" pitchFamily="34" charset="0"/>
              </a:rPr>
              <a:t>=True)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4. 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</a:t>
            </a:r>
            <a:r>
              <a:rPr lang="ko-KR" altLang="en-US" sz="900" b="1" dirty="0">
                <a:cs typeface="Arial" pitchFamily="34" charset="0"/>
              </a:rPr>
              <a:t>를 좀 더 명확하게 알기 쉽게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의료기관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로 열 이름을 수정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rename</a:t>
            </a:r>
            <a:r>
              <a:rPr lang="en-US" altLang="ko-KR" sz="900" b="1" dirty="0">
                <a:cs typeface="Arial" pitchFamily="34" charset="0"/>
              </a:rPr>
              <a:t>(columns={'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_int' : '</a:t>
            </a:r>
            <a:r>
              <a:rPr lang="ko-KR" altLang="en-US" sz="900" b="1" dirty="0">
                <a:cs typeface="Arial" pitchFamily="34" charset="0"/>
              </a:rPr>
              <a:t>의료기관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',}, </a:t>
            </a:r>
            <a:r>
              <a:rPr lang="en-US" altLang="ko-KR" sz="900" b="1" dirty="0" err="1">
                <a:cs typeface="Arial" pitchFamily="34" charset="0"/>
              </a:rPr>
              <a:t>inplace</a:t>
            </a:r>
            <a:r>
              <a:rPr lang="en-US" altLang="ko-KR" sz="900" b="1" dirty="0">
                <a:cs typeface="Arial" pitchFamily="34" charset="0"/>
              </a:rPr>
              <a:t>=True)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8BC9794-AAF3-4FCE-AF1D-D6BD3F22287F}"/>
              </a:ext>
            </a:extLst>
          </p:cNvPr>
          <p:cNvSpPr/>
          <p:nvPr/>
        </p:nvSpPr>
        <p:spPr>
          <a:xfrm>
            <a:off x="1972375" y="2023335"/>
            <a:ext cx="131498" cy="9802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4A091FA-3EAE-43F9-9C89-76F63CBF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6318"/>
            <a:ext cx="3009662" cy="18074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2D2C05-4778-4102-A450-A90AB230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798353"/>
            <a:ext cx="6048672" cy="12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-252536" y="363132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cs typeface="Arial" pitchFamily="34" charset="0"/>
              </a:rPr>
              <a:t>목차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204000" y="2856065"/>
            <a:ext cx="540000" cy="540000"/>
            <a:chOff x="2829178" y="1721382"/>
            <a:chExt cx="720080" cy="720080"/>
          </a:xfrm>
        </p:grpSpPr>
        <p:sp>
          <p:nvSpPr>
            <p:cNvPr id="6" name="Oval 5"/>
            <p:cNvSpPr/>
            <p:nvPr/>
          </p:nvSpPr>
          <p:spPr>
            <a:xfrm>
              <a:off x="2829178" y="172138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Pie 24"/>
            <p:cNvSpPr/>
            <p:nvPr/>
          </p:nvSpPr>
          <p:spPr>
            <a:xfrm>
              <a:off x="2970227" y="1859950"/>
              <a:ext cx="409255" cy="406988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742" y="3586212"/>
            <a:ext cx="540000" cy="540000"/>
            <a:chOff x="2829178" y="3840496"/>
            <a:chExt cx="720080" cy="720080"/>
          </a:xfrm>
        </p:grpSpPr>
        <p:sp>
          <p:nvSpPr>
            <p:cNvPr id="8" name="Oval 7"/>
            <p:cNvSpPr/>
            <p:nvPr/>
          </p:nvSpPr>
          <p:spPr>
            <a:xfrm>
              <a:off x="2829178" y="384049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21"/>
            <p:cNvSpPr>
              <a:spLocks noChangeAspect="1"/>
            </p:cNvSpPr>
            <p:nvPr/>
          </p:nvSpPr>
          <p:spPr>
            <a:xfrm>
              <a:off x="3009604" y="4027010"/>
              <a:ext cx="344177" cy="34705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04000" y="669196"/>
            <a:ext cx="540000" cy="540000"/>
            <a:chOff x="2846375" y="972699"/>
            <a:chExt cx="720080" cy="720080"/>
          </a:xfrm>
        </p:grpSpPr>
        <p:sp>
          <p:nvSpPr>
            <p:cNvPr id="26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Group 13"/>
          <p:cNvGrpSpPr/>
          <p:nvPr/>
        </p:nvGrpSpPr>
        <p:grpSpPr>
          <a:xfrm>
            <a:off x="3812202" y="669197"/>
            <a:ext cx="4535938" cy="4154984"/>
            <a:chOff x="810835" y="3038639"/>
            <a:chExt cx="2162370" cy="4154984"/>
          </a:xfrm>
        </p:grpSpPr>
        <p:sp>
          <p:nvSpPr>
            <p:cNvPr id="29" name="TextBox 28"/>
            <p:cNvSpPr txBox="1"/>
            <p:nvPr/>
          </p:nvSpPr>
          <p:spPr>
            <a:xfrm>
              <a:off x="913548" y="4855854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835" y="3038639"/>
              <a:ext cx="205965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배경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팀 역할분담 및 </a:t>
              </a: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Work-flow</a:t>
              </a: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3.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데이터 출처 및 분석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4.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데이터 시각화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5.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결과 및 발전 방향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6.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하면서 </a:t>
              </a:r>
              <a:r>
                <a:rPr lang="ko-KR" altLang="en-US" sz="2400" b="1" dirty="0" err="1">
                  <a:solidFill>
                    <a:schemeClr val="accent1"/>
                  </a:solidFill>
                  <a:cs typeface="Arial" pitchFamily="34" charset="0"/>
                </a:rPr>
                <a:t>느낀점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04000" y="1405914"/>
            <a:ext cx="540000" cy="540000"/>
            <a:chOff x="2846375" y="972699"/>
            <a:chExt cx="720080" cy="720080"/>
          </a:xfrm>
        </p:grpSpPr>
        <p:sp>
          <p:nvSpPr>
            <p:cNvPr id="66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204000" y="2129550"/>
            <a:ext cx="540000" cy="540000"/>
            <a:chOff x="2846375" y="972699"/>
            <a:chExt cx="720080" cy="720080"/>
          </a:xfrm>
        </p:grpSpPr>
        <p:sp>
          <p:nvSpPr>
            <p:cNvPr id="69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04000" y="4316360"/>
            <a:ext cx="540000" cy="540000"/>
            <a:chOff x="2829178" y="3840496"/>
            <a:chExt cx="720080" cy="720080"/>
          </a:xfrm>
        </p:grpSpPr>
        <p:sp>
          <p:nvSpPr>
            <p:cNvPr id="72" name="Oval 7"/>
            <p:cNvSpPr/>
            <p:nvPr/>
          </p:nvSpPr>
          <p:spPr>
            <a:xfrm>
              <a:off x="2829178" y="384049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21"/>
            <p:cNvSpPr>
              <a:spLocks noChangeAspect="1"/>
            </p:cNvSpPr>
            <p:nvPr/>
          </p:nvSpPr>
          <p:spPr>
            <a:xfrm>
              <a:off x="3009604" y="4027010"/>
              <a:ext cx="344177" cy="34705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D0DF1-56BF-4317-B216-4AD1E8710F44}"/>
              </a:ext>
            </a:extLst>
          </p:cNvPr>
          <p:cNvSpPr txBox="1"/>
          <p:nvPr/>
        </p:nvSpPr>
        <p:spPr>
          <a:xfrm>
            <a:off x="3785762" y="2030191"/>
            <a:ext cx="49966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b="1" dirty="0">
                <a:cs typeface="Arial" pitchFamily="34" charset="0"/>
              </a:rPr>
              <a:t>10</a:t>
            </a:r>
            <a:r>
              <a:rPr lang="ko-KR" altLang="en-US" sz="900" b="1" dirty="0">
                <a:cs typeface="Arial" pitchFamily="34" charset="0"/>
              </a:rPr>
              <a:t>만명 당 의료기관 수와 종합병원 수를 추가하기 위해 </a:t>
            </a:r>
            <a:r>
              <a:rPr lang="en-US" altLang="ko-KR" sz="900" b="1" dirty="0">
                <a:cs typeface="Arial" pitchFamily="34" charset="0"/>
              </a:rPr>
              <a:t>2017</a:t>
            </a:r>
            <a:r>
              <a:rPr lang="ko-KR" altLang="en-US" sz="900" b="1" dirty="0">
                <a:cs typeface="Arial" pitchFamily="34" charset="0"/>
              </a:rPr>
              <a:t>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연령별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인구현황을 추가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read_csv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(＂./data/2017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연령별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인구현황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csv＂,thousands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 = ＇,’) 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각 구별 총 인구수를 가져와 계산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hospital_data_17["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의료기관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/ population_data_17["</a:t>
            </a:r>
            <a:r>
              <a:rPr lang="ko-KR" altLang="en-US" sz="900" b="1" dirty="0" err="1">
                <a:solidFill>
                  <a:srgbClr val="FF0000"/>
                </a:solidFill>
                <a:cs typeface="Arial" pitchFamily="34" charset="0"/>
              </a:rPr>
              <a:t>총인구수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* 100000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계산한 값을 기존 데이터프레임에 새 열로 추가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605D335-1C61-4988-B9BB-3B441D2D584B}"/>
              </a:ext>
            </a:extLst>
          </p:cNvPr>
          <p:cNvSpPr/>
          <p:nvPr/>
        </p:nvSpPr>
        <p:spPr>
          <a:xfrm>
            <a:off x="2879812" y="1882150"/>
            <a:ext cx="108012" cy="16335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D44EC2F-36C6-4A06-A452-BFA755D7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64730"/>
            <a:ext cx="4814645" cy="10002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42A5C46-4DE1-42D5-8525-0AD64064DF95}"/>
              </a:ext>
            </a:extLst>
          </p:cNvPr>
          <p:cNvSpPr/>
          <p:nvPr/>
        </p:nvSpPr>
        <p:spPr>
          <a:xfrm>
            <a:off x="2699792" y="864730"/>
            <a:ext cx="504056" cy="100027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BFBDE-3F5D-4191-848A-1BE25BA8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15694"/>
            <a:ext cx="511256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57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6068222-E397-4EB0-876F-18DDE7BDE750}"/>
              </a:ext>
            </a:extLst>
          </p:cNvPr>
          <p:cNvSpPr txBox="1">
            <a:spLocks/>
          </p:cNvSpPr>
          <p:nvPr/>
        </p:nvSpPr>
        <p:spPr>
          <a:xfrm>
            <a:off x="161764" y="622995"/>
            <a:ext cx="3312368" cy="19442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연령별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인구 현황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8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926011" y="2334544"/>
            <a:ext cx="305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600" b="1" dirty="0">
                <a:cs typeface="Arial" pitchFamily="34" charset="0"/>
              </a:rPr>
              <a:t>1. 10</a:t>
            </a:r>
            <a:r>
              <a:rPr lang="ko-KR" altLang="en-US" sz="1600" b="1" dirty="0">
                <a:cs typeface="Arial" pitchFamily="34" charset="0"/>
              </a:rPr>
              <a:t>세 단위로 구분 되어있는 나이대를 미성년자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성인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노인</a:t>
            </a:r>
            <a:endParaRPr lang="en-US" altLang="ko-KR" sz="1600" b="1" dirty="0">
              <a:cs typeface="Arial" pitchFamily="34" charset="0"/>
            </a:endParaRPr>
          </a:p>
          <a:p>
            <a:r>
              <a:rPr lang="ko-KR" altLang="en-US" sz="1600" b="1" dirty="0">
                <a:cs typeface="Arial" pitchFamily="34" charset="0"/>
              </a:rPr>
              <a:t>의 인구로 구분하여 변경하였고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컬럼명을 보기 쉽게 간단히 변경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연령별 인구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037074" y="233454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735348-6E86-47DA-9C53-61677621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" y="838835"/>
            <a:ext cx="6128489" cy="1611729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8184554-0D3F-44C4-A1CA-1A28F33B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2" y="3137771"/>
            <a:ext cx="4968552" cy="17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09307" y="1995684"/>
            <a:ext cx="30559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  </a:t>
            </a:r>
            <a:r>
              <a:rPr lang="ko-KR" altLang="en-US" sz="800" b="1" dirty="0">
                <a:cs typeface="Arial" pitchFamily="34" charset="0"/>
              </a:rPr>
              <a:t>단순한 인구 수보다 각각의 인구수 비율과 남녀 성비의 데이터가 필요해서 데이터를 계산해서 새로운 컬럼을 추가하였다</a:t>
            </a:r>
            <a:r>
              <a:rPr lang="en-US" altLang="ko-KR" sz="800" b="1" dirty="0">
                <a:cs typeface="Arial" pitchFamily="34" charset="0"/>
              </a:rPr>
              <a:t>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연령별 인구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037074" y="233454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6C24BA7-0035-408B-BEF0-54302381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26563"/>
            <a:ext cx="4968552" cy="17889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02D3AB-5062-4A7C-9321-223ABC67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241677"/>
            <a:ext cx="6147578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8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id="{AF5CBE77-BEAB-4A62-985B-71DEEDCD8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291100"/>
              </p:ext>
            </p:extLst>
          </p:nvPr>
        </p:nvGraphicFramePr>
        <p:xfrm>
          <a:off x="2123728" y="732566"/>
          <a:ext cx="6346357" cy="2627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4.</a:t>
            </a:r>
            <a:r>
              <a:rPr lang="ko-KR" altLang="en-US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33" y="3689407"/>
            <a:ext cx="9139767" cy="14540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74747" y="4279312"/>
            <a:ext cx="7041668" cy="918670"/>
            <a:chOff x="1062626" y="3986014"/>
            <a:chExt cx="7041668" cy="918670"/>
          </a:xfrm>
        </p:grpSpPr>
        <p:sp>
          <p:nvSpPr>
            <p:cNvPr id="13" name="TextBox 12"/>
            <p:cNvSpPr txBox="1"/>
            <p:nvPr/>
          </p:nvSpPr>
          <p:spPr>
            <a:xfrm>
              <a:off x="1062657" y="3986014"/>
              <a:ext cx="7041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26" y="4627685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176669993"/>
              </p:ext>
            </p:extLst>
          </p:nvPr>
        </p:nvGraphicFramePr>
        <p:xfrm>
          <a:off x="764425" y="1207497"/>
          <a:ext cx="963490" cy="124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601029"/>
              </p:ext>
            </p:extLst>
          </p:nvPr>
        </p:nvGraphicFramePr>
        <p:xfrm>
          <a:off x="2672666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2" name="chart">
            <a:extLst>
              <a:ext uri="{FF2B5EF4-FFF2-40B4-BE49-F238E27FC236}">
                <a16:creationId xmlns:a16="http://schemas.microsoft.com/office/drawing/2014/main" id="{5E598D61-5C17-42D0-8897-DB0CF9992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59" y="643401"/>
            <a:ext cx="4002185" cy="2938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9CA267-B6EC-46A6-9382-29B34A7E9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992" y="732566"/>
            <a:ext cx="4171486" cy="27790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3CF-3381-4CED-9FEA-11DCD680F47C}"/>
              </a:ext>
            </a:extLst>
          </p:cNvPr>
          <p:cNvSpPr txBox="1"/>
          <p:nvPr/>
        </p:nvSpPr>
        <p:spPr>
          <a:xfrm>
            <a:off x="2138842" y="4000121"/>
            <a:ext cx="5673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처음 </a:t>
            </a:r>
            <a:r>
              <a:rPr lang="ko-KR" altLang="en-US" sz="1200" dirty="0" err="1">
                <a:solidFill>
                  <a:schemeClr val="bg1"/>
                </a:solidFill>
              </a:rPr>
              <a:t>히트맵에서</a:t>
            </a:r>
            <a:r>
              <a:rPr lang="ko-KR" altLang="en-US" sz="1200" dirty="0">
                <a:solidFill>
                  <a:schemeClr val="bg1"/>
                </a:solidFill>
              </a:rPr>
              <a:t> 보았을 때 미성년자 비율이 상관성이 있는 것으로 나왔었는데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아파트 거래금액이 비싼 순서의 구와 미성년자 비율의 높은 순서의 구가 서로 비슷하고 있음을 보이고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87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id="{AF5CBE77-BEAB-4A62-985B-71DEEDCD83A9}"/>
              </a:ext>
            </a:extLst>
          </p:cNvPr>
          <p:cNvGraphicFramePr/>
          <p:nvPr/>
        </p:nvGraphicFramePr>
        <p:xfrm>
          <a:off x="6790237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4.</a:t>
            </a:r>
            <a:r>
              <a:rPr lang="ko-KR" altLang="en-US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3764" y="388116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097" y="365187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9020" y="332007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3" y="3435846"/>
            <a:ext cx="9139767" cy="170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2826" y="3677748"/>
            <a:ext cx="1728192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72666" y="3677748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2506" y="3677748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2345" y="3677748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aphicFrame>
        <p:nvGraphicFramePr>
          <p:cNvPr id="24" name="Chart 23"/>
          <p:cNvGraphicFramePr/>
          <p:nvPr/>
        </p:nvGraphicFramePr>
        <p:xfrm>
          <a:off x="67071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001716"/>
              </p:ext>
            </p:extLst>
          </p:nvPr>
        </p:nvGraphicFramePr>
        <p:xfrm>
          <a:off x="4750398" y="1169316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5D85B6E-254D-4F92-A26A-82D56D58E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96" y="686520"/>
            <a:ext cx="2062451" cy="19100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1E525-B573-4348-89D2-2F3BFE182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867" y="736885"/>
            <a:ext cx="2119609" cy="186716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BDC91D4-4FBA-4D2E-A309-5BF788C0A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769" y="716872"/>
            <a:ext cx="2119609" cy="18769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B33636-13C1-48F9-A0AB-59E0700F74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4647" y="716872"/>
            <a:ext cx="2061120" cy="188573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6AF3C74-1BCD-467E-A4EA-3C1BD3F75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885" y="2808480"/>
            <a:ext cx="2171202" cy="2435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D68AAC-0B21-4A78-8F10-3FE5AAAF3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2400" y="2808480"/>
            <a:ext cx="2077067" cy="24356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3814491-E11E-4B67-8C23-6A4956641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2506" y="2831416"/>
            <a:ext cx="2118402" cy="22766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1F194-79B3-401D-93D8-89FB14B2E8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5375" y="2831416"/>
            <a:ext cx="2061121" cy="2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5103C7A-C487-4407-B594-5369CFF1A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04760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5.</a:t>
            </a:r>
            <a:r>
              <a:rPr lang="ko-KR" altLang="en-US" dirty="0">
                <a:solidFill>
                  <a:schemeClr val="accent1"/>
                </a:solidFill>
              </a:rPr>
              <a:t>프로젝트 결과 및 발전 방향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39868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63112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Section Break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3928" y="2787774"/>
            <a:ext cx="5220072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595891"/>
            <a:ext cx="2304256" cy="1944216"/>
          </a:xfrm>
        </p:spPr>
        <p:txBody>
          <a:bodyPr/>
          <a:lstStyle/>
          <a:p>
            <a:pPr algn="r"/>
            <a:r>
              <a:rPr lang="ko-KR" altLang="en-US" sz="4800" dirty="0">
                <a:solidFill>
                  <a:schemeClr val="bg1"/>
                </a:solidFill>
              </a:rPr>
              <a:t>기사</a:t>
            </a:r>
            <a:endParaRPr lang="en-US" altLang="ko-KR" sz="4800" dirty="0">
              <a:solidFill>
                <a:schemeClr val="bg1"/>
              </a:solidFill>
            </a:endParaRPr>
          </a:p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7701" y="2355726"/>
            <a:ext cx="4576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2)</a:t>
            </a:r>
            <a:r>
              <a:rPr lang="ko-KR" altLang="en-US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집값</a:t>
            </a:r>
            <a:r>
              <a:rPr lang="en-US" altLang="ko-KR" sz="1200" dirty="0"/>
              <a:t>, </a:t>
            </a:r>
            <a:r>
              <a:rPr lang="ko-KR" altLang="en-US" sz="1200" dirty="0"/>
              <a:t>어떻게 결정돼</a:t>
            </a:r>
            <a:r>
              <a:rPr lang="en-US" altLang="ko-KR" sz="1200" dirty="0"/>
              <a:t>?"...</a:t>
            </a:r>
            <a:r>
              <a:rPr lang="ko-KR" altLang="en-US" sz="1200" dirty="0"/>
              <a:t>경제 구조와 집값의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전문가에게 물었다</a:t>
            </a:r>
            <a:br>
              <a:rPr lang="ko-KR" altLang="en-US" sz="1200" dirty="0"/>
            </a:br>
            <a:r>
              <a:rPr lang="ko-KR" altLang="en-US" sz="1200" dirty="0"/>
              <a:t>출처 </a:t>
            </a:r>
            <a:r>
              <a:rPr lang="en-US" altLang="ko-KR" sz="1200" dirty="0"/>
              <a:t>: https://www.sedaily.com/NewsVIew/22IEHVXV95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86789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7701" y="1635646"/>
            <a:ext cx="44847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1)</a:t>
            </a:r>
            <a:r>
              <a:rPr lang="ko-KR" altLang="en-US" sz="1200" b="1" dirty="0"/>
              <a:t> </a:t>
            </a:r>
            <a:r>
              <a:rPr lang="ko-KR" altLang="en-US" sz="1200" dirty="0"/>
              <a:t>부동산 가격에 영향을 미치는 요인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http://www.gcplus.co.kr/news/view.html?category=108&amp;no=4547&amp;section=107</a:t>
            </a:r>
          </a:p>
        </p:txBody>
      </p:sp>
    </p:spTree>
    <p:extLst>
      <p:ext uri="{BB962C8B-B14F-4D97-AF65-F5344CB8AC3E}">
        <p14:creationId xmlns:p14="http://schemas.microsoft.com/office/powerpoint/2010/main" val="2415992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595891"/>
            <a:ext cx="3312368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6.</a:t>
            </a:r>
            <a:r>
              <a:rPr lang="ko-KR" altLang="en-US" sz="4800" dirty="0">
                <a:solidFill>
                  <a:schemeClr val="bg1"/>
                </a:solidFill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느낀점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9466" y="1817825"/>
            <a:ext cx="4576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86789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5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4009" y="710082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72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6897" y="727975"/>
            <a:ext cx="358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1.</a:t>
            </a:r>
            <a:r>
              <a:rPr lang="ko-KR" altLang="en-US" sz="2800" dirty="0">
                <a:solidFill>
                  <a:schemeClr val="accent1"/>
                </a:solidFill>
              </a:rPr>
              <a:t>프로젝트 배경</a:t>
            </a:r>
            <a:endParaRPr lang="en-US" altLang="ko-KR" sz="2800" dirty="0">
              <a:solidFill>
                <a:schemeClr val="accent1"/>
              </a:solidFill>
            </a:endParaRPr>
          </a:p>
        </p:txBody>
      </p:sp>
      <p:sp>
        <p:nvSpPr>
          <p:cNvPr id="21" name="Oval 6"/>
          <p:cNvSpPr>
            <a:spLocks noChangeAspect="1"/>
          </p:cNvSpPr>
          <p:nvPr/>
        </p:nvSpPr>
        <p:spPr>
          <a:xfrm rot="1098670">
            <a:off x="769369" y="831959"/>
            <a:ext cx="767358" cy="767368"/>
          </a:xfrm>
          <a:custGeom>
            <a:avLst/>
            <a:gdLst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492581 w 2792781"/>
              <a:gd name="connsiteY19" fmla="*/ 59745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16051 w 2792781"/>
              <a:gd name="connsiteY19" fmla="*/ 60527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16051 w 2792781"/>
              <a:gd name="connsiteY19" fmla="*/ 60527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10031 w 2792781"/>
              <a:gd name="connsiteY20" fmla="*/ 551024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789570 w 2792781"/>
              <a:gd name="connsiteY20" fmla="*/ 558246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777535 w 2792781"/>
              <a:gd name="connsiteY20" fmla="*/ 560654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92781" h="2792819">
                <a:moveTo>
                  <a:pt x="1284573" y="948871"/>
                </a:moveTo>
                <a:lnTo>
                  <a:pt x="1223832" y="962294"/>
                </a:lnTo>
                <a:cubicBezTo>
                  <a:pt x="1087903" y="1014813"/>
                  <a:pt x="1016326" y="1282223"/>
                  <a:pt x="1043518" y="1430098"/>
                </a:cubicBezTo>
                <a:cubicBezTo>
                  <a:pt x="1070710" y="1577973"/>
                  <a:pt x="1171040" y="1859512"/>
                  <a:pt x="1386987" y="1849546"/>
                </a:cubicBezTo>
                <a:cubicBezTo>
                  <a:pt x="1565156" y="1841323"/>
                  <a:pt x="1632034" y="1660529"/>
                  <a:pt x="1618575" y="1404506"/>
                </a:cubicBezTo>
                <a:cubicBezTo>
                  <a:pt x="1612499" y="1363296"/>
                  <a:pt x="1606375" y="1322011"/>
                  <a:pt x="1600392" y="1280945"/>
                </a:cubicBezTo>
                <a:cubicBezTo>
                  <a:pt x="1554724" y="1081183"/>
                  <a:pt x="1426207" y="939857"/>
                  <a:pt x="1284573" y="948871"/>
                </a:cubicBezTo>
                <a:close/>
                <a:moveTo>
                  <a:pt x="1116072" y="28470"/>
                </a:moveTo>
                <a:cubicBezTo>
                  <a:pt x="1308266" y="-11007"/>
                  <a:pt x="1510998" y="-10375"/>
                  <a:pt x="1712109" y="36298"/>
                </a:cubicBezTo>
                <a:cubicBezTo>
                  <a:pt x="2355664" y="185651"/>
                  <a:pt x="2806475" y="765586"/>
                  <a:pt x="2792464" y="1426096"/>
                </a:cubicBezTo>
                <a:lnTo>
                  <a:pt x="2781970" y="1425874"/>
                </a:lnTo>
                <a:cubicBezTo>
                  <a:pt x="2783089" y="1429650"/>
                  <a:pt x="2783425" y="1433677"/>
                  <a:pt x="2783658" y="1437884"/>
                </a:cubicBezTo>
                <a:cubicBezTo>
                  <a:pt x="2789603" y="1608192"/>
                  <a:pt x="2605655" y="1963014"/>
                  <a:pt x="2168456" y="1966753"/>
                </a:cubicBezTo>
                <a:cubicBezTo>
                  <a:pt x="1956121" y="1961037"/>
                  <a:pt x="1801537" y="1793434"/>
                  <a:pt x="1783469" y="1720806"/>
                </a:cubicBezTo>
                <a:cubicBezTo>
                  <a:pt x="1685367" y="2135654"/>
                  <a:pt x="1439647" y="2214393"/>
                  <a:pt x="1207530" y="2184949"/>
                </a:cubicBezTo>
                <a:cubicBezTo>
                  <a:pt x="975413" y="2155505"/>
                  <a:pt x="727700" y="1835231"/>
                  <a:pt x="665177" y="1414143"/>
                </a:cubicBezTo>
                <a:cubicBezTo>
                  <a:pt x="603794" y="1000733"/>
                  <a:pt x="851086" y="730872"/>
                  <a:pt x="1098227" y="658997"/>
                </a:cubicBezTo>
                <a:cubicBezTo>
                  <a:pt x="1133533" y="648729"/>
                  <a:pt x="1170168" y="645766"/>
                  <a:pt x="1207530" y="643336"/>
                </a:cubicBezTo>
                <a:cubicBezTo>
                  <a:pt x="1393171" y="631265"/>
                  <a:pt x="1448206" y="703726"/>
                  <a:pt x="1538035" y="806954"/>
                </a:cubicBezTo>
                <a:cubicBezTo>
                  <a:pt x="1520299" y="728244"/>
                  <a:pt x="1516836" y="696354"/>
                  <a:pt x="1501006" y="608287"/>
                </a:cubicBezTo>
                <a:lnTo>
                  <a:pt x="1777535" y="560654"/>
                </a:lnTo>
                <a:lnTo>
                  <a:pt x="1984595" y="1471384"/>
                </a:lnTo>
                <a:cubicBezTo>
                  <a:pt x="2027521" y="1790522"/>
                  <a:pt x="2466004" y="1739910"/>
                  <a:pt x="2450537" y="1407048"/>
                </a:cubicBezTo>
                <a:lnTo>
                  <a:pt x="2452602" y="1407078"/>
                </a:lnTo>
                <a:cubicBezTo>
                  <a:pt x="2458083" y="912160"/>
                  <a:pt x="2118484" y="479307"/>
                  <a:pt x="1635320" y="367177"/>
                </a:cubicBezTo>
                <a:cubicBezTo>
                  <a:pt x="1148317" y="254156"/>
                  <a:pt x="648753" y="497908"/>
                  <a:pt x="438131" y="951323"/>
                </a:cubicBezTo>
                <a:cubicBezTo>
                  <a:pt x="227508" y="1404738"/>
                  <a:pt x="363478" y="1943711"/>
                  <a:pt x="763976" y="2242956"/>
                </a:cubicBezTo>
                <a:cubicBezTo>
                  <a:pt x="1164474" y="2542201"/>
                  <a:pt x="1719882" y="2519811"/>
                  <a:pt x="2094995" y="2189301"/>
                </a:cubicBezTo>
                <a:lnTo>
                  <a:pt x="2319549" y="2444158"/>
                </a:lnTo>
                <a:cubicBezTo>
                  <a:pt x="1823854" y="2880913"/>
                  <a:pt x="1089905" y="2910500"/>
                  <a:pt x="560664" y="2515061"/>
                </a:cubicBezTo>
                <a:cubicBezTo>
                  <a:pt x="31422" y="2119621"/>
                  <a:pt x="-148255" y="1407391"/>
                  <a:pt x="130073" y="808223"/>
                </a:cubicBezTo>
                <a:cubicBezTo>
                  <a:pt x="321423" y="396294"/>
                  <a:pt x="693246" y="115320"/>
                  <a:pt x="1116072" y="284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780" y="1795151"/>
            <a:ext cx="43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6812436" y="2520517"/>
            <a:ext cx="2033246" cy="156937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6348678" y="247917"/>
            <a:ext cx="2276849" cy="924329"/>
            <a:chOff x="6515433" y="1734953"/>
            <a:chExt cx="2276849" cy="924329"/>
          </a:xfrm>
        </p:grpSpPr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DE89735-50CB-43CE-A256-EA13ECBAB403}"/>
                </a:ext>
              </a:extLst>
            </p:cNvPr>
            <p:cNvSpPr/>
            <p:nvPr/>
          </p:nvSpPr>
          <p:spPr>
            <a:xfrm>
              <a:off x="6515433" y="1734953"/>
              <a:ext cx="2276849" cy="896087"/>
            </a:xfrm>
            <a:custGeom>
              <a:avLst/>
              <a:gdLst>
                <a:gd name="connsiteX0" fmla="*/ 0 w 2955341"/>
                <a:gd name="connsiteY0" fmla="*/ 1163117 h 1163117"/>
                <a:gd name="connsiteX1" fmla="*/ 577901 w 2955341"/>
                <a:gd name="connsiteY1" fmla="*/ 833933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702260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833934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341" h="1163117">
                  <a:moveTo>
                    <a:pt x="0" y="1163117"/>
                  </a:moveTo>
                  <a:lnTo>
                    <a:pt x="351130" y="716890"/>
                  </a:lnTo>
                  <a:lnTo>
                    <a:pt x="746150" y="1163117"/>
                  </a:lnTo>
                  <a:lnTo>
                    <a:pt x="1170432" y="409652"/>
                  </a:lnTo>
                  <a:lnTo>
                    <a:pt x="1704441" y="833934"/>
                  </a:lnTo>
                  <a:lnTo>
                    <a:pt x="2955341" y="0"/>
                  </a:lnTo>
                  <a:lnTo>
                    <a:pt x="2955341" y="0"/>
                  </a:lnTo>
                </a:path>
              </a:pathLst>
            </a:cu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A54C063E-8BD8-4FC3-A6E6-DA47BF0C205E}"/>
                </a:ext>
              </a:extLst>
            </p:cNvPr>
            <p:cNvSpPr/>
            <p:nvPr/>
          </p:nvSpPr>
          <p:spPr>
            <a:xfrm>
              <a:off x="7360959" y="198920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B33E7D68-576B-4569-A855-1C9F16A109EF}"/>
                </a:ext>
              </a:extLst>
            </p:cNvPr>
            <p:cNvSpPr/>
            <p:nvPr/>
          </p:nvSpPr>
          <p:spPr>
            <a:xfrm>
              <a:off x="7755752" y="2287860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038800EE-EA5C-4C8F-876C-87032F3A0F37}"/>
                </a:ext>
              </a:extLst>
            </p:cNvPr>
            <p:cNvSpPr/>
            <p:nvPr/>
          </p:nvSpPr>
          <p:spPr>
            <a:xfrm>
              <a:off x="7001893" y="2520591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F3A92D3B-F54E-40F1-B899-0EAB3D9A93A7}"/>
                </a:ext>
              </a:extLst>
            </p:cNvPr>
            <p:cNvSpPr/>
            <p:nvPr/>
          </p:nvSpPr>
          <p:spPr>
            <a:xfrm>
              <a:off x="6712150" y="221851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7AC60B-6D0E-43EE-A4AA-29F837778515}"/>
              </a:ext>
            </a:extLst>
          </p:cNvPr>
          <p:cNvSpPr txBox="1"/>
          <p:nvPr/>
        </p:nvSpPr>
        <p:spPr>
          <a:xfrm>
            <a:off x="624780" y="2355726"/>
            <a:ext cx="6900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주제 </a:t>
            </a:r>
            <a:r>
              <a:rPr lang="en-US" altLang="ko-KR" sz="1200" dirty="0"/>
              <a:t>: </a:t>
            </a:r>
            <a:r>
              <a:rPr lang="ko-KR" altLang="en-US" sz="1200" dirty="0"/>
              <a:t>각 해마다 부동산 가격과 우리가 선정한 요소들 간의 상관관계 분석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프로젝트 개요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컨셉</a:t>
            </a:r>
            <a:r>
              <a:rPr lang="en-US" altLang="ko-KR" sz="1200" dirty="0"/>
              <a:t>, </a:t>
            </a:r>
            <a:r>
              <a:rPr lang="ko-KR" altLang="en-US" sz="1200" dirty="0"/>
              <a:t>훈련 내용과의 관련성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개발 환경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Jupyter</a:t>
            </a:r>
            <a:r>
              <a:rPr lang="ko-KR" altLang="en-US" sz="1200" dirty="0"/>
              <a:t> </a:t>
            </a:r>
            <a:r>
              <a:rPr lang="en-US" altLang="ko-KR" sz="1200" dirty="0"/>
              <a:t>Notebook (</a:t>
            </a:r>
            <a:r>
              <a:rPr lang="ko-KR" altLang="en-US" sz="1200" dirty="0"/>
              <a:t>주피터 노트북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프로젝트 구조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685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520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여기까지가 </a:t>
            </a:r>
            <a:r>
              <a:rPr lang="en-US" altLang="ko-KR" dirty="0" err="1"/>
              <a:t>ppt</a:t>
            </a:r>
            <a:r>
              <a:rPr lang="en-US" altLang="ko-KR" dirty="0"/>
              <a:t> </a:t>
            </a:r>
            <a:r>
              <a:rPr lang="ko-KR" altLang="en-US" dirty="0"/>
              <a:t>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26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B5E82DD-AEDD-4D1B-859A-9C08434277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178264AE-A384-4CE4-9351-5B56A171459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6DDD8D4-8CA0-4FAD-8C0E-991EDD51EE6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2C0"/>
                </a:solidFill>
              </a:rPr>
              <a:t>데이터 시각화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0072C0"/>
                </a:solidFill>
              </a:rPr>
              <a:t>Insert the title of your subtitle Here</a:t>
            </a:r>
          </a:p>
        </p:txBody>
      </p:sp>
      <p:sp>
        <p:nvSpPr>
          <p:cNvPr id="14" name="Frame 13"/>
          <p:cNvSpPr/>
          <p:nvPr/>
        </p:nvSpPr>
        <p:spPr>
          <a:xfrm>
            <a:off x="54848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38386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21924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3788319"/>
            <a:ext cx="2106104" cy="648072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3518948" y="3774581"/>
            <a:ext cx="2106104" cy="64807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6354328" y="3760843"/>
            <a:ext cx="2106104" cy="648072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2016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801" y="2643758"/>
            <a:ext cx="136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2052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0679" y="2979701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26929" y="2979701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483179" y="2979701"/>
            <a:ext cx="72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991" y="3291830"/>
            <a:ext cx="1431126" cy="1447643"/>
            <a:chOff x="486991" y="3568661"/>
            <a:chExt cx="1431126" cy="1447643"/>
          </a:xfrm>
        </p:grpSpPr>
        <p:sp>
          <p:nvSpPr>
            <p:cNvPr id="14" name="TextBox 13"/>
            <p:cNvSpPr txBox="1"/>
            <p:nvPr/>
          </p:nvSpPr>
          <p:spPr>
            <a:xfrm>
              <a:off x="486991" y="3568661"/>
              <a:ext cx="143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991" y="4739305"/>
              <a:ext cx="1431126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25721" y="1340299"/>
            <a:ext cx="1431126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64451" y="3291830"/>
            <a:ext cx="1431126" cy="1447643"/>
            <a:chOff x="4964451" y="3568661"/>
            <a:chExt cx="1431126" cy="1447643"/>
          </a:xfrm>
        </p:grpSpPr>
        <p:sp>
          <p:nvSpPr>
            <p:cNvPr id="20" name="TextBox 19"/>
            <p:cNvSpPr txBox="1"/>
            <p:nvPr/>
          </p:nvSpPr>
          <p:spPr>
            <a:xfrm>
              <a:off x="4964451" y="3568661"/>
              <a:ext cx="143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4451" y="4739305"/>
              <a:ext cx="1431126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03182" y="1340299"/>
            <a:ext cx="1431126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967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FFB7E61-BDA4-4F1C-B7A3-0F1AF076776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3" name="Rectangle 8"/>
          <p:cNvSpPr/>
          <p:nvPr/>
        </p:nvSpPr>
        <p:spPr>
          <a:xfrm flipH="1">
            <a:off x="0" y="2991915"/>
            <a:ext cx="9158631" cy="2151583"/>
          </a:xfrm>
          <a:custGeom>
            <a:avLst/>
            <a:gdLst>
              <a:gd name="connsiteX0" fmla="*/ 0 w 9144000"/>
              <a:gd name="connsiteY0" fmla="*/ 0 h 1419622"/>
              <a:gd name="connsiteX1" fmla="*/ 9144000 w 9144000"/>
              <a:gd name="connsiteY1" fmla="*/ 0 h 1419622"/>
              <a:gd name="connsiteX2" fmla="*/ 9144000 w 9144000"/>
              <a:gd name="connsiteY2" fmla="*/ 1419622 h 1419622"/>
              <a:gd name="connsiteX3" fmla="*/ 0 w 9144000"/>
              <a:gd name="connsiteY3" fmla="*/ 1419622 h 1419622"/>
              <a:gd name="connsiteX4" fmla="*/ 0 w 9144000"/>
              <a:gd name="connsiteY4" fmla="*/ 0 h 1419622"/>
              <a:gd name="connsiteX0" fmla="*/ 0 w 9144000"/>
              <a:gd name="connsiteY0" fmla="*/ 731961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0 w 9144000"/>
              <a:gd name="connsiteY5" fmla="*/ 731961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480 h 2151820"/>
              <a:gd name="connsiteX1" fmla="*/ 6920179 w 9144000"/>
              <a:gd name="connsiteY1" fmla="*/ 237 h 2151820"/>
              <a:gd name="connsiteX2" fmla="*/ 9144000 w 9144000"/>
              <a:gd name="connsiteY2" fmla="*/ 732198 h 2151820"/>
              <a:gd name="connsiteX3" fmla="*/ 9144000 w 9144000"/>
              <a:gd name="connsiteY3" fmla="*/ 2151820 h 2151820"/>
              <a:gd name="connsiteX4" fmla="*/ 0 w 9144000"/>
              <a:gd name="connsiteY4" fmla="*/ 2151820 h 2151820"/>
              <a:gd name="connsiteX5" fmla="*/ 21945 w 9144000"/>
              <a:gd name="connsiteY5" fmla="*/ 1156480 h 2151820"/>
              <a:gd name="connsiteX0" fmla="*/ 21945 w 9144000"/>
              <a:gd name="connsiteY0" fmla="*/ 1156258 h 2151598"/>
              <a:gd name="connsiteX1" fmla="*/ 6920179 w 9144000"/>
              <a:gd name="connsiteY1" fmla="*/ 15 h 2151598"/>
              <a:gd name="connsiteX2" fmla="*/ 9144000 w 9144000"/>
              <a:gd name="connsiteY2" fmla="*/ 731976 h 2151598"/>
              <a:gd name="connsiteX3" fmla="*/ 9144000 w 9144000"/>
              <a:gd name="connsiteY3" fmla="*/ 2151598 h 2151598"/>
              <a:gd name="connsiteX4" fmla="*/ 0 w 9144000"/>
              <a:gd name="connsiteY4" fmla="*/ 2151598 h 2151598"/>
              <a:gd name="connsiteX5" fmla="*/ 21945 w 9144000"/>
              <a:gd name="connsiteY5" fmla="*/ 1156258 h 2151598"/>
              <a:gd name="connsiteX0" fmla="*/ 21945 w 9144000"/>
              <a:gd name="connsiteY0" fmla="*/ 1156291 h 2151631"/>
              <a:gd name="connsiteX1" fmla="*/ 6920179 w 9144000"/>
              <a:gd name="connsiteY1" fmla="*/ 48 h 2151631"/>
              <a:gd name="connsiteX2" fmla="*/ 9144000 w 9144000"/>
              <a:gd name="connsiteY2" fmla="*/ 732009 h 2151631"/>
              <a:gd name="connsiteX3" fmla="*/ 9144000 w 9144000"/>
              <a:gd name="connsiteY3" fmla="*/ 2151631 h 2151631"/>
              <a:gd name="connsiteX4" fmla="*/ 0 w 9144000"/>
              <a:gd name="connsiteY4" fmla="*/ 2151631 h 2151631"/>
              <a:gd name="connsiteX5" fmla="*/ 21945 w 9144000"/>
              <a:gd name="connsiteY5" fmla="*/ 115629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73196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73196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8631" h="2151583">
                <a:moveTo>
                  <a:pt x="0" y="1185503"/>
                </a:moveTo>
                <a:lnTo>
                  <a:pt x="6934810" y="0"/>
                </a:lnTo>
                <a:cubicBezTo>
                  <a:pt x="7690714" y="309823"/>
                  <a:pt x="8358836" y="634278"/>
                  <a:pt x="9158631" y="914841"/>
                </a:cubicBezTo>
                <a:lnTo>
                  <a:pt x="9158631" y="2151583"/>
                </a:lnTo>
                <a:lnTo>
                  <a:pt x="14631" y="2151583"/>
                </a:lnTo>
                <a:lnTo>
                  <a:pt x="0" y="1185503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7624" y="3861080"/>
            <a:ext cx="6552728" cy="991073"/>
            <a:chOff x="5076056" y="2073670"/>
            <a:chExt cx="6016954" cy="991073"/>
          </a:xfrm>
        </p:grpSpPr>
        <p:sp>
          <p:nvSpPr>
            <p:cNvPr id="8" name="TextBox 7"/>
            <p:cNvSpPr txBox="1"/>
            <p:nvPr/>
          </p:nvSpPr>
          <p:spPr>
            <a:xfrm>
              <a:off x="5076056" y="2418412"/>
              <a:ext cx="6016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056" y="2073670"/>
              <a:ext cx="145464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77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6200000">
            <a:off x="3477803" y="2325484"/>
            <a:ext cx="546072" cy="1840831"/>
            <a:chOff x="4025928" y="989855"/>
            <a:chExt cx="576064" cy="1941935"/>
          </a:xfrm>
          <a:solidFill>
            <a:schemeClr val="accent1">
              <a:alpha val="7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4025992" y="989855"/>
              <a:ext cx="576000" cy="576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28887" y="1131794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5223346" y="1780185"/>
            <a:ext cx="546072" cy="1842848"/>
            <a:chOff x="4025928" y="987727"/>
            <a:chExt cx="576064" cy="1944063"/>
          </a:xfrm>
          <a:solidFill>
            <a:schemeClr val="accent1">
              <a:alpha val="7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flipH="1">
              <a:off x="4025992" y="987727"/>
              <a:ext cx="576000" cy="576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4574958" y="2972863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35720" y="2563107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613704" y="2128076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159743" y="3522585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0433" y="3107369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6016" y="134761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1667641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1987668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4685" y="315099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4685" y="347102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4685" y="379104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916" y="363599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916" y="395601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916" y="427604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778" y="1951323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778" y="22713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778" y="25913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70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378" y="2643758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9D956-3DFE-4383-ABC2-6CE9472F190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65025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683568" y="572274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143" y="2084442"/>
            <a:ext cx="249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712143" y="2987448"/>
            <a:ext cx="2479395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D4DC47-4095-41D1-A72C-38F2DB9BD00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0D7663F-211C-4B5E-AD2F-D8E0281AED5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0D36B36-0615-4C06-A71C-ED5963AC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669A142-89E3-4582-883F-DCE3E1C27BCA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8C9CEA0-39D5-4AE6-8D6C-22B721568C7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5F44214-EB01-4249-A132-86F02B550925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190975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id="{AF5CBE77-BEAB-4A62-985B-71DEEDCD8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294948"/>
              </p:ext>
            </p:extLst>
          </p:nvPr>
        </p:nvGraphicFramePr>
        <p:xfrm>
          <a:off x="6790237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3764" y="388116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097" y="365187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9020" y="332007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3" y="3435846"/>
            <a:ext cx="9139767" cy="170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2826" y="3677748"/>
            <a:ext cx="1728192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72666" y="3677748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2506" y="3677748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2345" y="3677748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561599256"/>
              </p:ext>
            </p:extLst>
          </p:nvPr>
        </p:nvGraphicFramePr>
        <p:xfrm>
          <a:off x="67071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3">
            <a:extLst>
              <a:ext uri="{FF2B5EF4-FFF2-40B4-BE49-F238E27FC236}">
                <a16:creationId xmlns:a16="http://schemas.microsoft.com/office/drawing/2014/main" id="{81D745D6-2923-4849-B678-B72239E19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334808"/>
              </p:ext>
            </p:extLst>
          </p:nvPr>
        </p:nvGraphicFramePr>
        <p:xfrm>
          <a:off x="271055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792824"/>
              </p:ext>
            </p:extLst>
          </p:nvPr>
        </p:nvGraphicFramePr>
        <p:xfrm>
          <a:off x="475039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12257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4D7060-832C-45A5-845F-E2371690CD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3" descr="D:\Fullppt\005-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7614"/>
            <a:ext cx="6797476" cy="34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79634" y="3356905"/>
            <a:ext cx="3816424" cy="1545071"/>
            <a:chOff x="5076056" y="2073670"/>
            <a:chExt cx="3504380" cy="1545071"/>
          </a:xfrm>
        </p:grpSpPr>
        <p:sp>
          <p:nvSpPr>
            <p:cNvPr id="13" name="TextBox 12"/>
            <p:cNvSpPr txBox="1"/>
            <p:nvPr/>
          </p:nvSpPr>
          <p:spPr>
            <a:xfrm>
              <a:off x="5076056" y="2418412"/>
              <a:ext cx="35043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46C533A-18DC-4784-8EB5-925214AFF28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5996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2-1.</a:t>
            </a:r>
            <a:r>
              <a:rPr lang="ko-KR" altLang="en-US" dirty="0">
                <a:solidFill>
                  <a:schemeClr val="accent1"/>
                </a:solidFill>
              </a:rPr>
              <a:t>팀 역할분담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1078766"/>
            <a:ext cx="2304256" cy="3579982"/>
            <a:chOff x="548488" y="1563637"/>
            <a:chExt cx="2376264" cy="2952329"/>
          </a:xfrm>
        </p:grpSpPr>
        <p:sp>
          <p:nvSpPr>
            <p:cNvPr id="24" name="TextBox 23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고령화 데이터 정리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고령화 데이터와 부동산 가격 간의 상관관계 분석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시각화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ppt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김문혁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팀장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492000" y="1078767"/>
            <a:ext cx="2160000" cy="3579980"/>
            <a:chOff x="548488" y="1563638"/>
            <a:chExt cx="2376264" cy="2966532"/>
          </a:xfrm>
        </p:grpSpPr>
        <p:sp>
          <p:nvSpPr>
            <p:cNvPr id="32" name="TextBox 31"/>
            <p:cNvSpPr txBox="1"/>
            <p:nvPr/>
          </p:nvSpPr>
          <p:spPr>
            <a:xfrm>
              <a:off x="548488" y="1577842"/>
              <a:ext cx="2376264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5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36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김희진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6385469" y="1078766"/>
            <a:ext cx="2160000" cy="3562839"/>
            <a:chOff x="548488" y="1563637"/>
            <a:chExt cx="2376264" cy="2952329"/>
          </a:xfrm>
        </p:grpSpPr>
        <p:sp>
          <p:nvSpPr>
            <p:cNvPr id="39" name="TextBox 38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2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4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문세웅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221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9552" y="1664813"/>
            <a:ext cx="8043192" cy="2995169"/>
            <a:chOff x="539552" y="1664813"/>
            <a:chExt cx="8043192" cy="2995169"/>
          </a:xfrm>
        </p:grpSpPr>
        <p:sp>
          <p:nvSpPr>
            <p:cNvPr id="9" name="Rectangle 8"/>
            <p:cNvSpPr/>
            <p:nvPr/>
          </p:nvSpPr>
          <p:spPr>
            <a:xfrm>
              <a:off x="4581165" y="3809320"/>
              <a:ext cx="3384376" cy="6406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3275856" y="1879355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/>
            <p:cNvSpPr/>
            <p:nvPr/>
          </p:nvSpPr>
          <p:spPr>
            <a:xfrm>
              <a:off x="3275856" y="1879356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4487996" y="1737965"/>
              <a:ext cx="1060704" cy="9144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94068" y="3809320"/>
              <a:ext cx="3384376" cy="6406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7595192" y="3672430"/>
              <a:ext cx="1060704" cy="9144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66400" y="3672430"/>
              <a:ext cx="1060704" cy="91440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4370" y="3898797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6714" y="3898796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1666" y="1454316"/>
            <a:ext cx="2553620" cy="1667073"/>
            <a:chOff x="300361" y="1376682"/>
            <a:chExt cx="2936827" cy="1667073"/>
          </a:xfrm>
        </p:grpSpPr>
        <p:sp>
          <p:nvSpPr>
            <p:cNvPr id="16" name="TextBox 15"/>
            <p:cNvSpPr txBox="1"/>
            <p:nvPr/>
          </p:nvSpPr>
          <p:spPr>
            <a:xfrm>
              <a:off x="300361" y="1658760"/>
              <a:ext cx="29368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0543" y="1454316"/>
            <a:ext cx="2553620" cy="1667073"/>
            <a:chOff x="300361" y="1376682"/>
            <a:chExt cx="2936827" cy="1667073"/>
          </a:xfrm>
        </p:grpSpPr>
        <p:sp>
          <p:nvSpPr>
            <p:cNvPr id="19" name="TextBox 18"/>
            <p:cNvSpPr txBox="1"/>
            <p:nvPr/>
          </p:nvSpPr>
          <p:spPr>
            <a:xfrm>
              <a:off x="300361" y="1658760"/>
              <a:ext cx="29368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45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2907" y="813054"/>
            <a:ext cx="1919111" cy="860885"/>
            <a:chOff x="1472558" y="998559"/>
            <a:chExt cx="2765965" cy="860885"/>
          </a:xfrm>
        </p:grpSpPr>
        <p:sp>
          <p:nvSpPr>
            <p:cNvPr id="6" name="TextBox 5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2907" y="2238003"/>
            <a:ext cx="1919111" cy="860885"/>
            <a:chOff x="1472558" y="998559"/>
            <a:chExt cx="2765965" cy="860885"/>
          </a:xfrm>
        </p:grpSpPr>
        <p:sp>
          <p:nvSpPr>
            <p:cNvPr id="9" name="TextBox 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907" y="3805292"/>
            <a:ext cx="1919111" cy="860885"/>
            <a:chOff x="1472558" y="998559"/>
            <a:chExt cx="2765965" cy="860885"/>
          </a:xfrm>
        </p:grpSpPr>
        <p:sp>
          <p:nvSpPr>
            <p:cNvPr id="12" name="TextBox 11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1515234" y="3378500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1532187" y="1867123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7"/>
          <p:cNvSpPr/>
          <p:nvPr/>
        </p:nvSpPr>
        <p:spPr>
          <a:xfrm>
            <a:off x="1524725" y="451265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588224" y="814361"/>
            <a:ext cx="1919111" cy="860885"/>
            <a:chOff x="1472558" y="998559"/>
            <a:chExt cx="2765965" cy="86088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88224" y="2239310"/>
            <a:ext cx="1919111" cy="860885"/>
            <a:chOff x="1472558" y="998559"/>
            <a:chExt cx="2765965" cy="860885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88224" y="3806599"/>
            <a:ext cx="1919111" cy="860885"/>
            <a:chOff x="1472558" y="998559"/>
            <a:chExt cx="2765965" cy="86088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1"/>
          <p:cNvSpPr>
            <a:spLocks noChangeAspect="1"/>
          </p:cNvSpPr>
          <p:nvPr/>
        </p:nvSpPr>
        <p:spPr>
          <a:xfrm>
            <a:off x="7380551" y="337980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>
            <a:off x="7397504" y="1868430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7"/>
          <p:cNvSpPr/>
          <p:nvPr/>
        </p:nvSpPr>
        <p:spPr>
          <a:xfrm>
            <a:off x="7390042" y="452572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1067F-0F06-4178-B637-400CF85B49A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1B8C8DCC-ED78-4B11-AAEF-1A49F6EC6EE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2A9EC802-C4C2-41B4-9FC3-02353B0EF2D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04848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ardrop 6"/>
          <p:cNvSpPr/>
          <p:nvPr/>
        </p:nvSpPr>
        <p:spPr>
          <a:xfrm rot="8100000">
            <a:off x="4114799" y="1753016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ardrop 6"/>
          <p:cNvSpPr/>
          <p:nvPr/>
        </p:nvSpPr>
        <p:spPr>
          <a:xfrm rot="2700000">
            <a:off x="3321218" y="2509723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ardrop 6"/>
          <p:cNvSpPr/>
          <p:nvPr/>
        </p:nvSpPr>
        <p:spPr>
          <a:xfrm rot="18900000">
            <a:off x="4114799" y="3265184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2700000">
            <a:off x="4908380" y="2509723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21"/>
          <p:cNvSpPr>
            <a:spLocks noChangeAspect="1"/>
          </p:cNvSpPr>
          <p:nvPr/>
        </p:nvSpPr>
        <p:spPr>
          <a:xfrm>
            <a:off x="3590963" y="279829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4425674" y="2039003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5218578" y="2805113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4409862" y="3583548"/>
            <a:ext cx="332174" cy="27767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580423" y="1409604"/>
            <a:ext cx="3022844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80423" y="3584087"/>
            <a:ext cx="30228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3674" y="3584087"/>
            <a:ext cx="3022844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3674" y="1409604"/>
            <a:ext cx="3022844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47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9871" y="249974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3852085" y="224771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558969" y="248593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044089" y="295693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441789" y="177200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4206798" y="312995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760781" y="259084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3998744" y="237974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4711103" y="1876658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560" y="2140071"/>
            <a:ext cx="2539483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15616" y="3173327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64088" y="1708392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6136" y="2741648"/>
            <a:ext cx="2539483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885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62761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2761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76824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76824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62761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76824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ie 24"/>
          <p:cNvSpPr/>
          <p:nvPr/>
        </p:nvSpPr>
        <p:spPr>
          <a:xfrm>
            <a:off x="5983187" y="1626116"/>
            <a:ext cx="247791" cy="24641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5979117" y="4171767"/>
            <a:ext cx="255930" cy="21393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2844713" y="2887362"/>
            <a:ext cx="243478" cy="2279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/>
          <p:nvPr/>
        </p:nvSpPr>
        <p:spPr>
          <a:xfrm>
            <a:off x="5983187" y="2906151"/>
            <a:ext cx="247791" cy="190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78082" y="1317646"/>
            <a:ext cx="2016224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85385" y="2569641"/>
            <a:ext cx="2016224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92688" y="382163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316936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568931"/>
            <a:ext cx="2016224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0142" y="3820926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A0EA05DE-773D-4A80-BA4F-524D3362169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15617" y="3700025"/>
            <a:ext cx="6912766" cy="1175739"/>
            <a:chOff x="5100068" y="3074261"/>
            <a:chExt cx="3504381" cy="1175739"/>
          </a:xfrm>
        </p:grpSpPr>
        <p:sp>
          <p:nvSpPr>
            <p:cNvPr id="11" name="TextBox 10"/>
            <p:cNvSpPr txBox="1"/>
            <p:nvPr/>
          </p:nvSpPr>
          <p:spPr>
            <a:xfrm>
              <a:off x="5100068" y="3419003"/>
              <a:ext cx="35043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BF8B502-A306-4C6F-94BC-0FB529F9FE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DDB33C4-0482-4301-92F9-1EEF7A8D178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1D37766-70D8-4159-ABA3-05C4AB0B065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1717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5103C7A-C487-4407-B594-5369CFF1A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401629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82501395"/>
              </p:ext>
            </p:extLst>
          </p:nvPr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39868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58436660"/>
              </p:ext>
            </p:extLst>
          </p:nvPr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7752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1600" y="1595891"/>
            <a:ext cx="2592288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Columns </a:t>
            </a:r>
            <a:r>
              <a:rPr lang="en-US" altLang="ko-KR" sz="4800" dirty="0"/>
              <a:t>Style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466" y="587330"/>
            <a:ext cx="45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9466" y="2849999"/>
            <a:ext cx="45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68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DAE68-2A0A-4DEE-8012-4702CD325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BA4E-A270-4A42-BC23-E105B0C83821}"/>
              </a:ext>
            </a:extLst>
          </p:cNvPr>
          <p:cNvSpPr/>
          <p:nvPr/>
        </p:nvSpPr>
        <p:spPr>
          <a:xfrm>
            <a:off x="751845" y="213970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D2FE2AF3-0140-4C9D-A158-51576B45B158}"/>
              </a:ext>
            </a:extLst>
          </p:cNvPr>
          <p:cNvSpPr/>
          <p:nvPr/>
        </p:nvSpPr>
        <p:spPr>
          <a:xfrm>
            <a:off x="1184059" y="188767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12B4ADB-7A9E-4074-8CC0-5C493B79C69B}"/>
              </a:ext>
            </a:extLst>
          </p:cNvPr>
          <p:cNvSpPr/>
          <p:nvPr/>
        </p:nvSpPr>
        <p:spPr>
          <a:xfrm>
            <a:off x="1890943" y="212589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F929913A-AE05-492C-B13B-645E6A2E1EE9}"/>
              </a:ext>
            </a:extLst>
          </p:cNvPr>
          <p:cNvSpPr/>
          <p:nvPr/>
        </p:nvSpPr>
        <p:spPr>
          <a:xfrm>
            <a:off x="1376063" y="2596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EFB9397C-712C-42E0-8617-00648237DA71}"/>
              </a:ext>
            </a:extLst>
          </p:cNvPr>
          <p:cNvSpPr/>
          <p:nvPr/>
        </p:nvSpPr>
        <p:spPr>
          <a:xfrm>
            <a:off x="1773763" y="141196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5AA31-96AF-4B2A-B77F-71CC1F5AA02D}"/>
              </a:ext>
            </a:extLst>
          </p:cNvPr>
          <p:cNvSpPr/>
          <p:nvPr/>
        </p:nvSpPr>
        <p:spPr>
          <a:xfrm>
            <a:off x="1538772" y="276991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F74E2BD-9F01-4308-91F0-4C5865ECAF0F}"/>
              </a:ext>
            </a:extLst>
          </p:cNvPr>
          <p:cNvSpPr/>
          <p:nvPr/>
        </p:nvSpPr>
        <p:spPr>
          <a:xfrm rot="2700000">
            <a:off x="2092755" y="223080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arallelogram 15">
            <a:extLst>
              <a:ext uri="{FF2B5EF4-FFF2-40B4-BE49-F238E27FC236}">
                <a16:creationId xmlns:a16="http://schemas.microsoft.com/office/drawing/2014/main" id="{296B1EA3-744A-4CA4-8A5B-AB908CE84484}"/>
              </a:ext>
            </a:extLst>
          </p:cNvPr>
          <p:cNvSpPr/>
          <p:nvPr/>
        </p:nvSpPr>
        <p:spPr>
          <a:xfrm rot="16200000">
            <a:off x="1330718" y="201970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 Same Side Corner Rectangle 6">
            <a:extLst>
              <a:ext uri="{FF2B5EF4-FFF2-40B4-BE49-F238E27FC236}">
                <a16:creationId xmlns:a16="http://schemas.microsoft.com/office/drawing/2014/main" id="{53FD5E07-2446-4023-8DB7-FF43BD4E2D83}"/>
              </a:ext>
            </a:extLst>
          </p:cNvPr>
          <p:cNvSpPr>
            <a:spLocks noChangeAspect="1"/>
          </p:cNvSpPr>
          <p:nvPr/>
        </p:nvSpPr>
        <p:spPr>
          <a:xfrm rot="2700000">
            <a:off x="2043077" y="1516618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4C0BF056-023B-4FBC-87BD-2794710FEF5B}"/>
              </a:ext>
            </a:extLst>
          </p:cNvPr>
          <p:cNvGrpSpPr/>
          <p:nvPr/>
        </p:nvGrpSpPr>
        <p:grpSpPr>
          <a:xfrm>
            <a:off x="3334747" y="1647552"/>
            <a:ext cx="1908608" cy="2411434"/>
            <a:chOff x="863771" y="1459893"/>
            <a:chExt cx="1908608" cy="241143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895DB28E-DF39-49D8-ADFB-B65644C82816}"/>
                </a:ext>
              </a:extLst>
            </p:cNvPr>
            <p:cNvGrpSpPr/>
            <p:nvPr/>
          </p:nvGrpSpPr>
          <p:grpSpPr>
            <a:xfrm>
              <a:off x="863771" y="1459893"/>
              <a:ext cx="1908608" cy="2411434"/>
              <a:chOff x="1407747" y="409495"/>
              <a:chExt cx="4964453" cy="6272345"/>
            </a:xfrm>
            <a:grpFill/>
          </p:grpSpPr>
          <p:sp>
            <p:nvSpPr>
              <p:cNvPr id="20" name="Donut 5">
                <a:extLst>
                  <a:ext uri="{FF2B5EF4-FFF2-40B4-BE49-F238E27FC236}">
                    <a16:creationId xmlns:a16="http://schemas.microsoft.com/office/drawing/2014/main" id="{ED2DD4AD-FC96-4EEF-BA54-A5EC28F93115}"/>
                  </a:ext>
                </a:extLst>
              </p:cNvPr>
              <p:cNvSpPr/>
              <p:nvPr/>
            </p:nvSpPr>
            <p:spPr>
              <a:xfrm>
                <a:off x="1407747" y="1717391"/>
                <a:ext cx="4964453" cy="4964449"/>
              </a:xfrm>
              <a:prstGeom prst="donut">
                <a:avLst>
                  <a:gd name="adj" fmla="val 9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id="{B6802705-52AE-4681-82A5-75C2B489112C}"/>
                  </a:ext>
                </a:extLst>
              </p:cNvPr>
              <p:cNvGrpSpPr/>
              <p:nvPr/>
            </p:nvGrpSpPr>
            <p:grpSpPr>
              <a:xfrm rot="19457521">
                <a:off x="1961641" y="1354645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F03AC8A4-B591-489D-ADAC-8104114E3F82}"/>
                    </a:ext>
                  </a:extLst>
                </p:cNvPr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ounded Rectangle 15">
                  <a:extLst>
                    <a:ext uri="{FF2B5EF4-FFF2-40B4-BE49-F238E27FC236}">
                      <a16:creationId xmlns:a16="http://schemas.microsoft.com/office/drawing/2014/main" id="{757692A5-455A-4CD8-8F9D-00B8D6318BBD}"/>
                    </a:ext>
                  </a:extLst>
                </p:cNvPr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7">
                <a:extLst>
                  <a:ext uri="{FF2B5EF4-FFF2-40B4-BE49-F238E27FC236}">
                    <a16:creationId xmlns:a16="http://schemas.microsoft.com/office/drawing/2014/main" id="{DF6D7B53-8725-466C-9DAB-0F4B1BB74586}"/>
                  </a:ext>
                </a:extLst>
              </p:cNvPr>
              <p:cNvGrpSpPr/>
              <p:nvPr/>
            </p:nvGrpSpPr>
            <p:grpSpPr>
              <a:xfrm rot="2160000">
                <a:off x="5200017" y="1372424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F3111662-9B99-42E5-A51A-A7BD0EEB56ED}"/>
                    </a:ext>
                  </a:extLst>
                </p:cNvPr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ounded Rectangle 13">
                  <a:extLst>
                    <a:ext uri="{FF2B5EF4-FFF2-40B4-BE49-F238E27FC236}">
                      <a16:creationId xmlns:a16="http://schemas.microsoft.com/office/drawing/2014/main" id="{642F02F3-42AD-4C0C-8B69-26D154DF097E}"/>
                    </a:ext>
                  </a:extLst>
                </p:cNvPr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8">
                <a:extLst>
                  <a:ext uri="{FF2B5EF4-FFF2-40B4-BE49-F238E27FC236}">
                    <a16:creationId xmlns:a16="http://schemas.microsoft.com/office/drawing/2014/main" id="{7AF34BFF-A15C-421B-ACC1-BDAA268E7524}"/>
                  </a:ext>
                </a:extLst>
              </p:cNvPr>
              <p:cNvGrpSpPr/>
              <p:nvPr/>
            </p:nvGrpSpPr>
            <p:grpSpPr>
              <a:xfrm>
                <a:off x="3343325" y="409495"/>
                <a:ext cx="1048423" cy="1564742"/>
                <a:chOff x="4241800" y="1250226"/>
                <a:chExt cx="288032" cy="429880"/>
              </a:xfrm>
              <a:grpFill/>
            </p:grpSpPr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140A1B67-AD30-4D03-BD1C-BD46B8EE7497}"/>
                    </a:ext>
                  </a:extLst>
                </p:cNvPr>
                <p:cNvSpPr/>
                <p:nvPr/>
              </p:nvSpPr>
              <p:spPr>
                <a:xfrm>
                  <a:off x="4301980" y="1462295"/>
                  <a:ext cx="180000" cy="2178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ounded Rectangle 11">
                  <a:extLst>
                    <a:ext uri="{FF2B5EF4-FFF2-40B4-BE49-F238E27FC236}">
                      <a16:creationId xmlns:a16="http://schemas.microsoft.com/office/drawing/2014/main" id="{DE5E5944-3C99-4C84-BC7D-9526BCF879E5}"/>
                    </a:ext>
                  </a:extLst>
                </p:cNvPr>
                <p:cNvSpPr/>
                <p:nvPr/>
              </p:nvSpPr>
              <p:spPr>
                <a:xfrm>
                  <a:off x="4241800" y="1250226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" name="Flowchart: Delay 16">
              <a:extLst>
                <a:ext uri="{FF2B5EF4-FFF2-40B4-BE49-F238E27FC236}">
                  <a16:creationId xmlns:a16="http://schemas.microsoft.com/office/drawing/2014/main" id="{00DBDE76-E7A9-42AA-9244-E31F82DF09BB}"/>
                </a:ext>
              </a:extLst>
            </p:cNvPr>
            <p:cNvSpPr/>
            <p:nvPr/>
          </p:nvSpPr>
          <p:spPr>
            <a:xfrm>
              <a:off x="1002019" y="2879998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lowchart: Delay 17">
              <a:extLst>
                <a:ext uri="{FF2B5EF4-FFF2-40B4-BE49-F238E27FC236}">
                  <a16:creationId xmlns:a16="http://schemas.microsoft.com/office/drawing/2014/main" id="{73CA74A1-4E5C-48F8-B23E-DE5F7F4C5E88}"/>
                </a:ext>
              </a:extLst>
            </p:cNvPr>
            <p:cNvSpPr/>
            <p:nvPr/>
          </p:nvSpPr>
          <p:spPr>
            <a:xfrm rot="5400000">
              <a:off x="1710075" y="2133045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lowchart: Delay 18">
              <a:extLst>
                <a:ext uri="{FF2B5EF4-FFF2-40B4-BE49-F238E27FC236}">
                  <a16:creationId xmlns:a16="http://schemas.microsoft.com/office/drawing/2014/main" id="{6C1576D0-CE76-4526-A8E2-8FD6E42FE9D8}"/>
                </a:ext>
              </a:extLst>
            </p:cNvPr>
            <p:cNvSpPr/>
            <p:nvPr/>
          </p:nvSpPr>
          <p:spPr>
            <a:xfrm rot="10800000">
              <a:off x="2418131" y="28683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Flowchart: Delay 19">
              <a:extLst>
                <a:ext uri="{FF2B5EF4-FFF2-40B4-BE49-F238E27FC236}">
                  <a16:creationId xmlns:a16="http://schemas.microsoft.com/office/drawing/2014/main" id="{BED4259A-FF46-4E3C-8C00-972E8C10896B}"/>
                </a:ext>
              </a:extLst>
            </p:cNvPr>
            <p:cNvSpPr/>
            <p:nvPr/>
          </p:nvSpPr>
          <p:spPr>
            <a:xfrm rot="16200000">
              <a:off x="1710077" y="35258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5FCC5190-1013-4086-9826-D125BD8C09EC}"/>
              </a:ext>
            </a:extLst>
          </p:cNvPr>
          <p:cNvGrpSpPr/>
          <p:nvPr/>
        </p:nvGrpSpPr>
        <p:grpSpPr>
          <a:xfrm>
            <a:off x="4217045" y="2588599"/>
            <a:ext cx="576008" cy="629422"/>
            <a:chOff x="1746069" y="2400940"/>
            <a:chExt cx="576008" cy="62942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CB206240-D253-4C26-B351-AFB4B57BA001}"/>
                </a:ext>
              </a:extLst>
            </p:cNvPr>
            <p:cNvSpPr/>
            <p:nvPr/>
          </p:nvSpPr>
          <p:spPr>
            <a:xfrm>
              <a:off x="1782077" y="2400940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id="{18AA6C8B-1279-46CC-A232-791F8E5657E3}"/>
                </a:ext>
              </a:extLst>
            </p:cNvPr>
            <p:cNvSpPr/>
            <p:nvPr/>
          </p:nvSpPr>
          <p:spPr>
            <a:xfrm rot="5400000">
              <a:off x="2016077" y="2688354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4A9F45C3-35B5-4FA2-A49F-C28A1698B800}"/>
                </a:ext>
              </a:extLst>
            </p:cNvPr>
            <p:cNvSpPr/>
            <p:nvPr/>
          </p:nvSpPr>
          <p:spPr>
            <a:xfrm>
              <a:off x="1746069" y="28863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5" name="Diamond 5">
            <a:extLst>
              <a:ext uri="{FF2B5EF4-FFF2-40B4-BE49-F238E27FC236}">
                <a16:creationId xmlns:a16="http://schemas.microsoft.com/office/drawing/2014/main" id="{F02BD426-2A79-414C-AF1A-A4E534FB7378}"/>
              </a:ext>
            </a:extLst>
          </p:cNvPr>
          <p:cNvSpPr/>
          <p:nvPr/>
        </p:nvSpPr>
        <p:spPr>
          <a:xfrm>
            <a:off x="5880006" y="1411969"/>
            <a:ext cx="2496157" cy="2503533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C1CE13D2-D0BE-4A55-B346-DBC5357D6BC4}"/>
              </a:ext>
            </a:extLst>
          </p:cNvPr>
          <p:cNvSpPr/>
          <p:nvPr/>
        </p:nvSpPr>
        <p:spPr>
          <a:xfrm>
            <a:off x="6129511" y="1633875"/>
            <a:ext cx="1997147" cy="1408881"/>
          </a:xfrm>
          <a:custGeom>
            <a:avLst/>
            <a:gdLst/>
            <a:ahLst/>
            <a:cxnLst/>
            <a:rect l="l" t="t" r="r" b="b"/>
            <a:pathLst>
              <a:path w="2592288" h="1828721">
                <a:moveTo>
                  <a:pt x="0" y="0"/>
                </a:moveTo>
                <a:lnTo>
                  <a:pt x="2592288" y="0"/>
                </a:lnTo>
                <a:lnTo>
                  <a:pt x="2592288" y="980121"/>
                </a:lnTo>
                <a:lnTo>
                  <a:pt x="1302036" y="1828721"/>
                </a:lnTo>
                <a:lnTo>
                  <a:pt x="0" y="978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15433" y="1734953"/>
            <a:ext cx="2276849" cy="924329"/>
            <a:chOff x="6515433" y="1734953"/>
            <a:chExt cx="2276849" cy="924329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DE89735-50CB-43CE-A256-EA13ECBAB403}"/>
                </a:ext>
              </a:extLst>
            </p:cNvPr>
            <p:cNvSpPr/>
            <p:nvPr/>
          </p:nvSpPr>
          <p:spPr>
            <a:xfrm>
              <a:off x="6515433" y="1734953"/>
              <a:ext cx="2276849" cy="896087"/>
            </a:xfrm>
            <a:custGeom>
              <a:avLst/>
              <a:gdLst>
                <a:gd name="connsiteX0" fmla="*/ 0 w 2955341"/>
                <a:gd name="connsiteY0" fmla="*/ 1163117 h 1163117"/>
                <a:gd name="connsiteX1" fmla="*/ 577901 w 2955341"/>
                <a:gd name="connsiteY1" fmla="*/ 833933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702260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833934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341" h="1163117">
                  <a:moveTo>
                    <a:pt x="0" y="1163117"/>
                  </a:moveTo>
                  <a:lnTo>
                    <a:pt x="351130" y="716890"/>
                  </a:lnTo>
                  <a:lnTo>
                    <a:pt x="746150" y="1163117"/>
                  </a:lnTo>
                  <a:lnTo>
                    <a:pt x="1170432" y="409652"/>
                  </a:lnTo>
                  <a:lnTo>
                    <a:pt x="1704441" y="833934"/>
                  </a:lnTo>
                  <a:lnTo>
                    <a:pt x="2955341" y="0"/>
                  </a:lnTo>
                  <a:lnTo>
                    <a:pt x="2955341" y="0"/>
                  </a:lnTo>
                </a:path>
              </a:pathLst>
            </a:cu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5">
              <a:extLst>
                <a:ext uri="{FF2B5EF4-FFF2-40B4-BE49-F238E27FC236}">
                  <a16:creationId xmlns:a16="http://schemas.microsoft.com/office/drawing/2014/main" id="{A54C063E-8BD8-4FC3-A6E6-DA47BF0C205E}"/>
                </a:ext>
              </a:extLst>
            </p:cNvPr>
            <p:cNvSpPr/>
            <p:nvPr/>
          </p:nvSpPr>
          <p:spPr>
            <a:xfrm>
              <a:off x="7360959" y="198920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6">
              <a:extLst>
                <a:ext uri="{FF2B5EF4-FFF2-40B4-BE49-F238E27FC236}">
                  <a16:creationId xmlns:a16="http://schemas.microsoft.com/office/drawing/2014/main" id="{B33E7D68-576B-4569-A855-1C9F16A109EF}"/>
                </a:ext>
              </a:extLst>
            </p:cNvPr>
            <p:cNvSpPr/>
            <p:nvPr/>
          </p:nvSpPr>
          <p:spPr>
            <a:xfrm>
              <a:off x="7755752" y="2287860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038800EE-EA5C-4C8F-876C-87032F3A0F37}"/>
                </a:ext>
              </a:extLst>
            </p:cNvPr>
            <p:cNvSpPr/>
            <p:nvPr/>
          </p:nvSpPr>
          <p:spPr>
            <a:xfrm>
              <a:off x="7001893" y="2520591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F3A92D3B-F54E-40F1-B899-0EAB3D9A93A7}"/>
                </a:ext>
              </a:extLst>
            </p:cNvPr>
            <p:cNvSpPr/>
            <p:nvPr/>
          </p:nvSpPr>
          <p:spPr>
            <a:xfrm>
              <a:off x="6712150" y="221851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03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7D3F50-7C7F-4B7B-AD66-4AF0F623ACB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A4D718-682E-4C47-A0BA-1CFB5324E26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3CAFBB-5C5E-4783-ABAE-139465D727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DFC8EB-F628-46F0-9BA5-33D9C1F239A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F03A98D2-CC17-4EF4-AC02-C3FBEE3B018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C9C6C1A-78DA-493E-A91B-3CE48E9BF6B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CC950237-D8DB-4207-B4D4-BC3F54F0148C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5A30BEC6-F7ED-4170-8E0D-50463F61C12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42CE38A7-3E69-4A79-BAAB-C1D13634594E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F732386C-DDFD-4AE5-91FC-B90100F105D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B8E77E71-0E11-4FD3-AB4E-198B6B76314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C3A5B63C-7203-4CCC-A335-FFD9B8D43FA5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49280AD8-80C3-4754-BE52-0AC864F0734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A1058161-6EF9-48D5-884F-E55B080B7EFB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CF55182B-094C-4430-B2D2-C0CFC8C103F9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5CAE697-C0E3-46A8-9856-036E1AD499D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06EF6847-61D0-4A24-A760-3326F1200F2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8D2E23C8-F4AD-4411-A9E7-916707313F57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4EAAF76E-D95D-4411-9AB2-DC02665054D9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4732AB4F-80DD-4066-9B92-F3A4B1FC92C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ED82751A-DDB1-4EF4-A125-4B66DF984B42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468F8B7-E960-411A-8120-FC818A9A8E90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616465FE-31D5-46B3-8D66-C6155E3E274B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80D6E4D5-B68C-46C7-9459-F2AC1631336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775CFE3E-54A4-4890-B21E-322AB00A0C24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DD48C991-7512-4001-9384-D42827A45C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CF6CB848-28DE-4284-A245-2B0EE7AA6E6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03B05442-1A33-499E-B2AD-AE56D68672F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56AF5972-D5DF-4EF5-9817-5980A80BFE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D166D114-A37B-466E-9FC8-645E402B838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C64088A3-A60D-4215-8247-439E6508BFB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35E6FBBA-A055-447D-8851-6EEBBA06B82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F125DDA1-96B2-4136-8DC0-377CF5855CF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32D5280-31B0-40CC-BE8B-55A8F922D87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95331052-EE53-4FA0-B7B4-51B667741E3B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5C6099C7-939C-4B32-9E23-EDC6781DF373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DB34C772-04D9-4B4A-9A98-FF6A1D1187D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0479B3A7-8FE2-45FE-B5DD-1C8EF770C20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ADF1AE2C-A7DB-4CA1-AE91-1FDAD21F6EA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00A54223-39B2-48A0-A175-DE8437684FAC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65E3C3C-9CDB-4C57-BAE5-43A42585F63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8B67137A-D857-4C28-A192-6258A1DD85C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394E9590-8BFD-4915-AE82-5081C4FAAA7F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07A7B57A-EBCB-4BAD-A8F5-54438AEB37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7A6726E2-0C67-4A93-AB52-D8B40A88A92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EF3B4C31-C3C1-4E0E-97DF-AB3972CC31B7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B6E9FC74-E666-43A8-A42C-686F3736E9AB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3B8CB02B-39EA-4D10-B5F1-E2715228BA3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F1A51E85-0C60-4F35-9C63-584740195AC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E41AD18E-183B-41CB-A398-67DE3D384BC3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9D2BBFA3-1CF9-4300-98E5-63D06CAEB75E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59A49EB1-D77F-451A-BA13-8CD0F84DF96B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F5A5E9EB-F6D6-41A8-B1D3-52FEEC1FF4C7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D90B12FC-00D1-4416-BC6D-225ABE801A8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DADBFD22-8116-4ACD-A6DE-623CC60A8954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2-2.</a:t>
            </a:r>
            <a:r>
              <a:rPr lang="ko-KR" altLang="en-US" dirty="0">
                <a:solidFill>
                  <a:schemeClr val="accent1"/>
                </a:solidFill>
              </a:rPr>
              <a:t>팀 역할분담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88024" y="1131590"/>
            <a:ext cx="4176464" cy="3748602"/>
            <a:chOff x="548488" y="1563638"/>
            <a:chExt cx="2376264" cy="2968158"/>
          </a:xfrm>
        </p:grpSpPr>
        <p:sp>
          <p:nvSpPr>
            <p:cNvPr id="46" name="TextBox 45"/>
            <p:cNvSpPr txBox="1"/>
            <p:nvPr/>
          </p:nvSpPr>
          <p:spPr>
            <a:xfrm>
              <a:off x="548488" y="157946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 범죄 발생건수 정리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의료기관 구 별 합계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시각화 자료 작성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(matplotlib-&gt;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병원을 크롤링하여 위치를 찾아 지도에 표시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범죄건수와의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의료기관과의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조원의 의견을 듣고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필요한 자료를 찾아 계산해 데이터프레임에 추가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ppt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5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장건희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882621" y="1131589"/>
            <a:ext cx="3473356" cy="3728611"/>
            <a:chOff x="548488" y="1563637"/>
            <a:chExt cx="2376264" cy="2952329"/>
          </a:xfrm>
        </p:grpSpPr>
        <p:sp>
          <p:nvSpPr>
            <p:cNvPr id="53" name="TextBox 52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구별 연령별 인구 현황 데이터 정리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연령별 인구와 아파트 매매가격과의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다른 모든 요소들의 데이터들을 합치고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히트맵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자료 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Ppt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6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5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손동기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68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408E53-975C-406D-BFF7-F75A4841367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412714-F1D6-43C7-82BB-66D3ACD9715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7C1AA2-BF66-43E2-9462-8FDA8AB7B2E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0ECB02-F028-43EE-926C-A14BA3820CD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5" name="Isosceles Triangle 68">
            <a:extLst>
              <a:ext uri="{FF2B5EF4-FFF2-40B4-BE49-F238E27FC236}">
                <a16:creationId xmlns:a16="http://schemas.microsoft.com/office/drawing/2014/main" id="{2E09D103-F997-44F4-95C1-705AF36A135E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96EA366A-B3E2-4E5C-B89E-411A4CF78B5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Isosceles Triangle 8">
            <a:extLst>
              <a:ext uri="{FF2B5EF4-FFF2-40B4-BE49-F238E27FC236}">
                <a16:creationId xmlns:a16="http://schemas.microsoft.com/office/drawing/2014/main" id="{2CCA9B60-D14D-4D7B-8813-D93F11BD24C9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Donut 8">
            <a:extLst>
              <a:ext uri="{FF2B5EF4-FFF2-40B4-BE49-F238E27FC236}">
                <a16:creationId xmlns:a16="http://schemas.microsoft.com/office/drawing/2014/main" id="{08928F7F-B805-48AF-B90D-1D2278E6504C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id="{A6EDFD68-FD53-4429-826C-31F4CA534C9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7">
            <a:extLst>
              <a:ext uri="{FF2B5EF4-FFF2-40B4-BE49-F238E27FC236}">
                <a16:creationId xmlns:a16="http://schemas.microsoft.com/office/drawing/2014/main" id="{1DB6CA5E-7399-4EE9-8AE8-EF7E2D1F567F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20">
            <a:extLst>
              <a:ext uri="{FF2B5EF4-FFF2-40B4-BE49-F238E27FC236}">
                <a16:creationId xmlns:a16="http://schemas.microsoft.com/office/drawing/2014/main" id="{E215656F-7FA5-4000-9D7F-42C9AB5932C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ed Rectangle 25">
            <a:extLst>
              <a:ext uri="{FF2B5EF4-FFF2-40B4-BE49-F238E27FC236}">
                <a16:creationId xmlns:a16="http://schemas.microsoft.com/office/drawing/2014/main" id="{B7F0C940-4CC7-4600-B1D0-FD688AA49E48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Block Arc 41">
            <a:extLst>
              <a:ext uri="{FF2B5EF4-FFF2-40B4-BE49-F238E27FC236}">
                <a16:creationId xmlns:a16="http://schemas.microsoft.com/office/drawing/2014/main" id="{BA91FE83-DB70-48FD-984C-0B9C5351D1F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ound Same Side Corner Rectangle 11">
            <a:extLst>
              <a:ext uri="{FF2B5EF4-FFF2-40B4-BE49-F238E27FC236}">
                <a16:creationId xmlns:a16="http://schemas.microsoft.com/office/drawing/2014/main" id="{5D22BAFD-0FE9-4CD7-AE21-86F378F9F6A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Donut 39">
            <a:extLst>
              <a:ext uri="{FF2B5EF4-FFF2-40B4-BE49-F238E27FC236}">
                <a16:creationId xmlns:a16="http://schemas.microsoft.com/office/drawing/2014/main" id="{5DDE4597-E984-41CC-A324-3D118D1FCB8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52653AAD-F59A-4C20-BF05-4A3FA890E73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5A40A53A-D1ED-4B94-819D-D3B4497F5CD5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ounded Rectangle 27">
            <a:extLst>
              <a:ext uri="{FF2B5EF4-FFF2-40B4-BE49-F238E27FC236}">
                <a16:creationId xmlns:a16="http://schemas.microsoft.com/office/drawing/2014/main" id="{2690E3C5-6BB3-4EA9-BF7D-0188ED6B042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7">
            <a:extLst>
              <a:ext uri="{FF2B5EF4-FFF2-40B4-BE49-F238E27FC236}">
                <a16:creationId xmlns:a16="http://schemas.microsoft.com/office/drawing/2014/main" id="{D6D9EAF8-2789-4A43-87F5-D38D584B085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5">
            <a:extLst>
              <a:ext uri="{FF2B5EF4-FFF2-40B4-BE49-F238E27FC236}">
                <a16:creationId xmlns:a16="http://schemas.microsoft.com/office/drawing/2014/main" id="{CB7D95E0-92F5-4874-AC72-B756B1246E1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id="{F6E5035F-EDBE-4BB4-AB68-4C2F3F6F6B6D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0C019A8D-A2D5-425C-A5A6-FFF81042F7CF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id="{2F1BF12C-D721-4ABC-B3EC-3C1291502AF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810B427C-E7D9-4D69-A5C9-45F61CF3AC0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290D43D6-3710-43E5-A905-1EE583664C69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ardrop 6">
            <a:extLst>
              <a:ext uri="{FF2B5EF4-FFF2-40B4-BE49-F238E27FC236}">
                <a16:creationId xmlns:a16="http://schemas.microsoft.com/office/drawing/2014/main" id="{6BDA1558-D62F-4645-A840-39296F18384D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Donut 24">
            <a:extLst>
              <a:ext uri="{FF2B5EF4-FFF2-40B4-BE49-F238E27FC236}">
                <a16:creationId xmlns:a16="http://schemas.microsoft.com/office/drawing/2014/main" id="{ED10EBEC-7B60-4D2E-AD7A-960768C64F4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Chord 38">
            <a:extLst>
              <a:ext uri="{FF2B5EF4-FFF2-40B4-BE49-F238E27FC236}">
                <a16:creationId xmlns:a16="http://schemas.microsoft.com/office/drawing/2014/main" id="{652DC492-2B34-47C9-9333-125C4886924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Heart 38">
            <a:extLst>
              <a:ext uri="{FF2B5EF4-FFF2-40B4-BE49-F238E27FC236}">
                <a16:creationId xmlns:a16="http://schemas.microsoft.com/office/drawing/2014/main" id="{D446E95D-4C00-48F6-ABF8-049CAAEC1A62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 Same Side Corner Rectangle 19">
            <a:extLst>
              <a:ext uri="{FF2B5EF4-FFF2-40B4-BE49-F238E27FC236}">
                <a16:creationId xmlns:a16="http://schemas.microsoft.com/office/drawing/2014/main" id="{A17A510A-484B-446B-B582-4F492A963F94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23">
            <a:extLst>
              <a:ext uri="{FF2B5EF4-FFF2-40B4-BE49-F238E27FC236}">
                <a16:creationId xmlns:a16="http://schemas.microsoft.com/office/drawing/2014/main" id="{D3CB9736-964B-4BFD-8E73-11D89C532D0D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Oval 31">
            <a:extLst>
              <a:ext uri="{FF2B5EF4-FFF2-40B4-BE49-F238E27FC236}">
                <a16:creationId xmlns:a16="http://schemas.microsoft.com/office/drawing/2014/main" id="{20E2DA62-8D65-4694-B9C5-24E7AC576C7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ectangle 23">
            <a:extLst>
              <a:ext uri="{FF2B5EF4-FFF2-40B4-BE49-F238E27FC236}">
                <a16:creationId xmlns:a16="http://schemas.microsoft.com/office/drawing/2014/main" id="{7ECDEDF7-0169-4B3B-A3EE-94C06306A237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1">
            <a:extLst>
              <a:ext uri="{FF2B5EF4-FFF2-40B4-BE49-F238E27FC236}">
                <a16:creationId xmlns:a16="http://schemas.microsoft.com/office/drawing/2014/main" id="{0668F18E-A41F-4BAD-B91F-F7FE969664B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ardrop 17">
            <a:extLst>
              <a:ext uri="{FF2B5EF4-FFF2-40B4-BE49-F238E27FC236}">
                <a16:creationId xmlns:a16="http://schemas.microsoft.com/office/drawing/2014/main" id="{DA225075-E074-440F-91B9-5112C66D29B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37037ED0-D809-43B4-B8C3-1B65826C2F7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ound Same Side Corner Rectangle 8">
            <a:extLst>
              <a:ext uri="{FF2B5EF4-FFF2-40B4-BE49-F238E27FC236}">
                <a16:creationId xmlns:a16="http://schemas.microsoft.com/office/drawing/2014/main" id="{45DD27D2-F062-4869-8095-2AFCF2B602C0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 Same Side Corner Rectangle 20">
            <a:extLst>
              <a:ext uri="{FF2B5EF4-FFF2-40B4-BE49-F238E27FC236}">
                <a16:creationId xmlns:a16="http://schemas.microsoft.com/office/drawing/2014/main" id="{F7A96464-D1F5-4E4C-997B-121C1D99A3B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Donut 87">
            <a:extLst>
              <a:ext uri="{FF2B5EF4-FFF2-40B4-BE49-F238E27FC236}">
                <a16:creationId xmlns:a16="http://schemas.microsoft.com/office/drawing/2014/main" id="{F2D0468B-7A23-4661-B7DC-6106AA79330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Donut 90">
            <a:extLst>
              <a:ext uri="{FF2B5EF4-FFF2-40B4-BE49-F238E27FC236}">
                <a16:creationId xmlns:a16="http://schemas.microsoft.com/office/drawing/2014/main" id="{51AF6295-4845-45BE-B1FE-59804AFF60FD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Oval 6">
            <a:extLst>
              <a:ext uri="{FF2B5EF4-FFF2-40B4-BE49-F238E27FC236}">
                <a16:creationId xmlns:a16="http://schemas.microsoft.com/office/drawing/2014/main" id="{77123C1F-427A-4961-B647-AFA72EB9C3F5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Block Arc 25">
            <a:extLst>
              <a:ext uri="{FF2B5EF4-FFF2-40B4-BE49-F238E27FC236}">
                <a16:creationId xmlns:a16="http://schemas.microsoft.com/office/drawing/2014/main" id="{1881EBD9-D7BF-4E6E-99A4-A74AAE959D5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Block Arc 31">
            <a:extLst>
              <a:ext uri="{FF2B5EF4-FFF2-40B4-BE49-F238E27FC236}">
                <a16:creationId xmlns:a16="http://schemas.microsoft.com/office/drawing/2014/main" id="{F404B2F9-A01A-446A-BF96-3285CBCB6EBD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Freeform 53">
            <a:extLst>
              <a:ext uri="{FF2B5EF4-FFF2-40B4-BE49-F238E27FC236}">
                <a16:creationId xmlns:a16="http://schemas.microsoft.com/office/drawing/2014/main" id="{200A965B-F0FF-4C7D-B471-90BA992AD84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Block Arc 10">
            <a:extLst>
              <a:ext uri="{FF2B5EF4-FFF2-40B4-BE49-F238E27FC236}">
                <a16:creationId xmlns:a16="http://schemas.microsoft.com/office/drawing/2014/main" id="{193DE25F-C3AF-4F4B-B643-B745809768FA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Freeform 55">
            <a:extLst>
              <a:ext uri="{FF2B5EF4-FFF2-40B4-BE49-F238E27FC236}">
                <a16:creationId xmlns:a16="http://schemas.microsoft.com/office/drawing/2014/main" id="{817BFABC-C1DE-470A-8FF2-15C0F779212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 Same Side Corner Rectangle 36">
            <a:extLst>
              <a:ext uri="{FF2B5EF4-FFF2-40B4-BE49-F238E27FC236}">
                <a16:creationId xmlns:a16="http://schemas.microsoft.com/office/drawing/2014/main" id="{E96811CC-DEE1-4FB9-93E4-2CEECB5A4AE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21">
            <a:extLst>
              <a:ext uri="{FF2B5EF4-FFF2-40B4-BE49-F238E27FC236}">
                <a16:creationId xmlns:a16="http://schemas.microsoft.com/office/drawing/2014/main" id="{3282C377-DAB2-48A2-8E52-A4D911051E45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32">
            <a:extLst>
              <a:ext uri="{FF2B5EF4-FFF2-40B4-BE49-F238E27FC236}">
                <a16:creationId xmlns:a16="http://schemas.microsoft.com/office/drawing/2014/main" id="{FE445EA1-9828-46A1-896A-9061F1278C3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568A4-EEF3-4FFF-AFF1-8679D72E7BE7}"/>
              </a:ext>
            </a:extLst>
          </p:cNvPr>
          <p:cNvSpPr txBox="1"/>
          <p:nvPr/>
        </p:nvSpPr>
        <p:spPr>
          <a:xfrm>
            <a:off x="539552" y="1059582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프로젝트 수행절차 및 방법을 제시한다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가계대출 </a:t>
            </a:r>
            <a:r>
              <a:rPr lang="en-US" altLang="ko-KR" sz="1000" dirty="0"/>
              <a:t>-&gt; (</a:t>
            </a:r>
            <a:r>
              <a:rPr lang="ko-KR" altLang="en-US" sz="1000" dirty="0"/>
              <a:t>명확하지 않아서</a:t>
            </a:r>
            <a:r>
              <a:rPr lang="en-US" altLang="ko-KR" sz="1000" dirty="0"/>
              <a:t>, </a:t>
            </a:r>
            <a:r>
              <a:rPr lang="ko-KR" altLang="en-US" sz="1000" dirty="0"/>
              <a:t>가계대출</a:t>
            </a:r>
            <a:r>
              <a:rPr lang="en-US" altLang="ko-KR" sz="1000" dirty="0"/>
              <a:t>(</a:t>
            </a:r>
            <a:r>
              <a:rPr lang="ko-KR" altLang="en-US" sz="1000" dirty="0"/>
              <a:t>신용대출</a:t>
            </a:r>
            <a:r>
              <a:rPr lang="en-US" altLang="ko-KR" sz="1000" dirty="0"/>
              <a:t>)</a:t>
            </a:r>
            <a:r>
              <a:rPr lang="ko-KR" altLang="en-US" sz="1000" dirty="0"/>
              <a:t>과</a:t>
            </a:r>
            <a:r>
              <a:rPr lang="en-US" altLang="ko-KR" sz="1000" dirty="0"/>
              <a:t>, </a:t>
            </a:r>
            <a:r>
              <a:rPr lang="ko-KR" altLang="en-US" sz="1000" dirty="0"/>
              <a:t>주택대출로 나눴다</a:t>
            </a:r>
            <a:r>
              <a:rPr lang="en-US" altLang="ko-KR" sz="1000" dirty="0"/>
              <a:t>) </a:t>
            </a:r>
            <a:endParaRPr lang="ko-KR" altLang="en-US" sz="1000" dirty="0"/>
          </a:p>
          <a:p>
            <a:r>
              <a:rPr lang="ko-KR" altLang="en-US" sz="1000" dirty="0"/>
              <a:t>환율  	</a:t>
            </a:r>
            <a:endParaRPr lang="en-US" altLang="ko-KR" sz="1000" dirty="0"/>
          </a:p>
          <a:p>
            <a:r>
              <a:rPr lang="ko-KR" altLang="en-US" sz="1000" dirty="0"/>
              <a:t>코스피 지수	</a:t>
            </a:r>
            <a:endParaRPr lang="en-US" altLang="ko-KR" sz="1000" dirty="0"/>
          </a:p>
          <a:p>
            <a:r>
              <a:rPr lang="ko-KR" altLang="en-US" sz="1000" dirty="0"/>
              <a:t>기준금리	</a:t>
            </a:r>
            <a:endParaRPr lang="en-US" altLang="ko-KR" sz="1000" dirty="0"/>
          </a:p>
          <a:p>
            <a:r>
              <a:rPr lang="ko-KR" altLang="en-US" sz="1000" dirty="0"/>
              <a:t>가계대출</a:t>
            </a:r>
            <a:r>
              <a:rPr lang="en-US" altLang="ko-KR" sz="1000" dirty="0"/>
              <a:t>(10</a:t>
            </a:r>
            <a:r>
              <a:rPr lang="ko-KR" altLang="en-US" sz="1000" dirty="0"/>
              <a:t>억원</a:t>
            </a:r>
            <a:r>
              <a:rPr lang="en-US" altLang="ko-KR" sz="1000" dirty="0"/>
              <a:t>)	</a:t>
            </a:r>
          </a:p>
          <a:p>
            <a:r>
              <a:rPr lang="ko-KR" altLang="en-US" sz="1000" dirty="0"/>
              <a:t>주택대출</a:t>
            </a:r>
            <a:r>
              <a:rPr lang="en-US" altLang="ko-KR" sz="1000" dirty="0"/>
              <a:t>(10</a:t>
            </a:r>
            <a:r>
              <a:rPr lang="ko-KR" altLang="en-US" sz="1000" dirty="0"/>
              <a:t>억원</a:t>
            </a:r>
            <a:r>
              <a:rPr lang="en-US" altLang="ko-KR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범죄 </a:t>
            </a:r>
            <a:r>
              <a:rPr lang="en-US" altLang="ko-KR" sz="1000" dirty="0"/>
              <a:t>-&gt; </a:t>
            </a:r>
            <a:r>
              <a:rPr lang="ko-KR" altLang="en-US" sz="1000" dirty="0"/>
              <a:t>각 년도 별 범죄 발생건수</a:t>
            </a:r>
          </a:p>
          <a:p>
            <a:r>
              <a:rPr lang="ko-KR" altLang="en-US" sz="1000" dirty="0"/>
              <a:t>병원 </a:t>
            </a:r>
          </a:p>
          <a:p>
            <a:endParaRPr lang="ko-KR" altLang="en-US" sz="1000" dirty="0"/>
          </a:p>
          <a:p>
            <a:r>
              <a:rPr lang="ko-KR" altLang="en-US" sz="1000" dirty="0"/>
              <a:t>노인인구 </a:t>
            </a:r>
            <a:endParaRPr lang="en-US" altLang="ko-KR" sz="1000" dirty="0"/>
          </a:p>
          <a:p>
            <a:r>
              <a:rPr lang="ko-KR" altLang="en-US" sz="1000" dirty="0"/>
              <a:t>미성년자 인구 </a:t>
            </a:r>
            <a:r>
              <a:rPr lang="en-US" altLang="ko-KR" sz="1000" dirty="0"/>
              <a:t>/ </a:t>
            </a:r>
            <a:r>
              <a:rPr lang="ko-KR" altLang="en-US" sz="1000" dirty="0"/>
              <a:t>성인인구</a:t>
            </a:r>
            <a:endParaRPr lang="en-US" altLang="ko-KR" sz="1000" dirty="0"/>
          </a:p>
          <a:p>
            <a:r>
              <a:rPr lang="ko-KR" altLang="en-US" sz="1000" dirty="0"/>
              <a:t>각 구별 남녀 성비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부동산가격 </a:t>
            </a:r>
            <a:r>
              <a:rPr lang="en-US" altLang="ko-KR" sz="1000" dirty="0"/>
              <a:t>(</a:t>
            </a:r>
            <a:r>
              <a:rPr lang="ko-KR" altLang="en-US" sz="1000" dirty="0"/>
              <a:t>고정</a:t>
            </a:r>
            <a:r>
              <a:rPr lang="en-US" altLang="ko-KR" sz="1000" dirty="0"/>
              <a:t>) /m2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2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BFD27E1-6460-45F4-A14E-3DD88244C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49926"/>
              </p:ext>
            </p:extLst>
          </p:nvPr>
        </p:nvGraphicFramePr>
        <p:xfrm>
          <a:off x="107504" y="843558"/>
          <a:ext cx="8712968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18147334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1147382155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96450712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483009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902018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사전기획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8/6(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금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)~8/9(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기획 및 주제 선정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기획안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6611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8/10(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화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주제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아이디어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806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8/11(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수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 ~ 8/15(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전처리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Pandas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Numpy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54752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분석 및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8/16(</a:t>
                      </a:r>
                      <a:r>
                        <a:rPr lang="ko-KR" altLang="en-US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) ~ 8/19(</a:t>
                      </a:r>
                      <a:r>
                        <a:rPr lang="ko-KR" altLang="en-US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목</a:t>
                      </a: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상관계수 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지도 표시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히트맵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Matplotlib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googlemaps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geocde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Folium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14772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수정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8/20(</a:t>
                      </a:r>
                      <a:r>
                        <a:rPr lang="ko-KR" altLang="en-US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금</a:t>
                      </a: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) ~ 8/21(</a:t>
                      </a:r>
                      <a:r>
                        <a:rPr lang="ko-KR" altLang="en-US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토</a:t>
                      </a: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가공된 데이터에 오류가 있어 수정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938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프로젝트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8/22(</a:t>
                      </a:r>
                      <a:r>
                        <a:rPr lang="ko-KR" altLang="en-US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) ~ 8/23(</a:t>
                      </a:r>
                      <a:r>
                        <a:rPr lang="ko-KR" altLang="en-US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포트폴리오 작성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발표자료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파워포인트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44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9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087" y="2744429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8/6~8/10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683" y="2758914"/>
            <a:ext cx="163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8/11~8/16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274" y="276267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8/17~8/21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4378" y="2746362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8/22~8/23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0679" y="2979701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26929" y="2979701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483179" y="2979701"/>
            <a:ext cx="72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506174" y="2199597"/>
            <a:ext cx="1617554" cy="1982460"/>
            <a:chOff x="486991" y="3568661"/>
            <a:chExt cx="1617554" cy="1982460"/>
          </a:xfrm>
        </p:grpSpPr>
        <p:sp>
          <p:nvSpPr>
            <p:cNvPr id="14" name="TextBox 13"/>
            <p:cNvSpPr txBox="1"/>
            <p:nvPr/>
          </p:nvSpPr>
          <p:spPr>
            <a:xfrm>
              <a:off x="486991" y="3568661"/>
              <a:ext cx="143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991" y="4843235"/>
              <a:ext cx="1617554" cy="70788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cs typeface="Arial" pitchFamily="34" charset="0"/>
                </a:rPr>
                <a:t>주제 설정 및 일정 수립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54629" y="1734753"/>
            <a:ext cx="1918287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데이터 수집 및 분석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8024" y="3474171"/>
            <a:ext cx="2107067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데이터 시각화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08304" y="2042529"/>
            <a:ext cx="143112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발표 준비</a:t>
            </a:r>
          </a:p>
        </p:txBody>
      </p:sp>
    </p:spTree>
    <p:extLst>
      <p:ext uri="{BB962C8B-B14F-4D97-AF65-F5344CB8AC3E}">
        <p14:creationId xmlns:p14="http://schemas.microsoft.com/office/powerpoint/2010/main" val="106877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명세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86E60C6-4C4E-4430-97E9-5F6A104D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2584"/>
              </p:ext>
            </p:extLst>
          </p:nvPr>
        </p:nvGraphicFramePr>
        <p:xfrm>
          <a:off x="251520" y="699542"/>
          <a:ext cx="8568952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1">
                  <a:extLst>
                    <a:ext uri="{9D8B030D-6E8A-4147-A177-3AD203B41FA5}">
                      <a16:colId xmlns:a16="http://schemas.microsoft.com/office/drawing/2014/main" val="1182374864"/>
                    </a:ext>
                  </a:extLst>
                </a:gridCol>
                <a:gridCol w="2127463">
                  <a:extLst>
                    <a:ext uri="{9D8B030D-6E8A-4147-A177-3AD203B41FA5}">
                      <a16:colId xmlns:a16="http://schemas.microsoft.com/office/drawing/2014/main" val="1020198321"/>
                    </a:ext>
                  </a:extLst>
                </a:gridCol>
                <a:gridCol w="1300117">
                  <a:extLst>
                    <a:ext uri="{9D8B030D-6E8A-4147-A177-3AD203B41FA5}">
                      <a16:colId xmlns:a16="http://schemas.microsoft.com/office/drawing/2014/main" val="3555657837"/>
                    </a:ext>
                  </a:extLst>
                </a:gridCol>
                <a:gridCol w="3427581">
                  <a:extLst>
                    <a:ext uri="{9D8B030D-6E8A-4147-A177-3AD203B41FA5}">
                      <a16:colId xmlns:a16="http://schemas.microsoft.com/office/drawing/2014/main" val="3415171744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제공형태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85159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고령자 현황통계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 별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연도별 </a:t>
                      </a:r>
                      <a:r>
                        <a:rPr lang="en-US" altLang="ko-KR" sz="1000" dirty="0"/>
                        <a:t>65</a:t>
                      </a:r>
                      <a:r>
                        <a:rPr lang="ko-KR" altLang="en-US" sz="1000" dirty="0"/>
                        <a:t>세 이상 인구 기록 자료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2020.12.31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4048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대 범죄 발생현황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 별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연도별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대 범죄 발생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검거 자료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2019.12.31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2981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의료기관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구별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 별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연도별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의료기관 병원 수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병상 수 자료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2020.12.31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8291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가계대출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 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 가계 </a:t>
                      </a:r>
                      <a:r>
                        <a:rPr lang="ko-KR" altLang="en-US" sz="1000" dirty="0" err="1"/>
                        <a:t>대출량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십 억원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84173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주택대출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 주택 </a:t>
                      </a:r>
                      <a:r>
                        <a:rPr lang="ko-KR" altLang="en-US" sz="1000" dirty="0" err="1"/>
                        <a:t>대출량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십 억원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(29*49)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37025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1964</a:t>
                      </a:r>
                      <a:r>
                        <a:rPr lang="ko-KR" altLang="en-US" sz="1000" dirty="0"/>
                        <a:t>년 부터의 월별 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달러 환율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(12*687)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20488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종합주가지수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1981</a:t>
                      </a:r>
                      <a:r>
                        <a:rPr lang="ko-KR" altLang="en-US" sz="1000" dirty="0"/>
                        <a:t>년 부터의 월별 코스피지수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(12*486)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01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3284</Words>
  <Application>Microsoft Office PowerPoint</Application>
  <PresentationFormat>화면 슬라이드 쇼(16:9)</PresentationFormat>
  <Paragraphs>492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손동기(2013150019)</cp:lastModifiedBy>
  <cp:revision>243</cp:revision>
  <dcterms:created xsi:type="dcterms:W3CDTF">2016-12-05T23:26:54Z</dcterms:created>
  <dcterms:modified xsi:type="dcterms:W3CDTF">2021-08-19T14:29:10Z</dcterms:modified>
</cp:coreProperties>
</file>