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</p:sldMasterIdLst>
  <p:sldIdLst>
    <p:sldId id="256" r:id="rId8"/>
    <p:sldId id="268" r:id="rId9"/>
    <p:sldId id="269" r:id="rId10"/>
    <p:sldId id="270" r:id="rId11"/>
    <p:sldId id="271" r:id="rId12"/>
    <p:sldId id="272" r:id="rId13"/>
    <p:sldId id="278" r:id="rId14"/>
    <p:sldId id="282" r:id="rId15"/>
    <p:sldId id="283" r:id="rId16"/>
    <p:sldId id="614" r:id="rId17"/>
    <p:sldId id="615" r:id="rId18"/>
    <p:sldId id="287" r:id="rId19"/>
    <p:sldId id="291" r:id="rId20"/>
    <p:sldId id="628" r:id="rId21"/>
    <p:sldId id="650" r:id="rId22"/>
    <p:sldId id="629" r:id="rId23"/>
    <p:sldId id="630" r:id="rId24"/>
    <p:sldId id="631" r:id="rId25"/>
    <p:sldId id="632" r:id="rId26"/>
    <p:sldId id="633" r:id="rId27"/>
    <p:sldId id="648" r:id="rId28"/>
    <p:sldId id="654" r:id="rId29"/>
    <p:sldId id="655" r:id="rId30"/>
    <p:sldId id="656" r:id="rId31"/>
    <p:sldId id="675" r:id="rId32"/>
    <p:sldId id="676" r:id="rId33"/>
    <p:sldId id="677" r:id="rId34"/>
    <p:sldId id="678" r:id="rId35"/>
    <p:sldId id="679" r:id="rId36"/>
    <p:sldId id="680" r:id="rId37"/>
    <p:sldId id="681" r:id="rId38"/>
    <p:sldId id="682" r:id="rId39"/>
    <p:sldId id="683" r:id="rId40"/>
    <p:sldId id="684" r:id="rId41"/>
    <p:sldId id="685" r:id="rId42"/>
    <p:sldId id="686" r:id="rId43"/>
    <p:sldId id="687" r:id="rId44"/>
    <p:sldId id="688" r:id="rId45"/>
    <p:sldId id="689" r:id="rId46"/>
    <p:sldId id="690" r:id="rId47"/>
    <p:sldId id="691" r:id="rId48"/>
    <p:sldId id="692" r:id="rId49"/>
    <p:sldId id="693" r:id="rId50"/>
    <p:sldId id="694" r:id="rId51"/>
    <p:sldId id="695" r:id="rId52"/>
    <p:sldId id="696" r:id="rId53"/>
    <p:sldId id="697" r:id="rId54"/>
    <p:sldId id="698" r:id="rId55"/>
    <p:sldId id="699" r:id="rId56"/>
    <p:sldId id="700" r:id="rId57"/>
    <p:sldId id="701" r:id="rId58"/>
    <p:sldId id="702" r:id="rId59"/>
    <p:sldId id="703" r:id="rId60"/>
    <p:sldId id="704" r:id="rId61"/>
    <p:sldId id="705" r:id="rId62"/>
    <p:sldId id="706" r:id="rId63"/>
    <p:sldId id="707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2233613"/>
            <a:ext cx="1201208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800"/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19219" y="1643050"/>
            <a:ext cx="9982197" cy="1143008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285973" y="3500438"/>
            <a:ext cx="85344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6D23FD1-5105-49AD-A57D-4E685815907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082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F01A2-8792-4CAE-B231-75603413FF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569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3B323-FF1E-49A1-8A5B-FA7DFD89BB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366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2233613"/>
            <a:ext cx="1201208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19219" y="1643050"/>
            <a:ext cx="9982197" cy="1143008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285973" y="3500438"/>
            <a:ext cx="85344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F88BF23-D3E4-4FC1-9C22-85BECA4CDA0C}" type="slidenum">
              <a:rPr lang="en-US" altLang="ko-KR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872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52968-6B60-4D17-922F-A829F657C15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984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4EB58-3BE6-4D31-94D5-290384291BC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820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FC6E4-2660-4B0F-AFDE-3766D08CABC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194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9FBD0-3498-49F1-BEBD-58075F95FD7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883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5CCFE-CF21-4066-877C-353BF7555AE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7912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1FFBF-9354-4C79-AE82-56B9B55AA32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100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52BDC-CD42-4542-A3BC-35E9C9D702E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32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63B6D-9D3C-40AB-A199-61A6318805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1779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4B44B-54E5-423D-9BB0-0E31B2FECF9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57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6F841-93D6-457E-8BAC-7FC550B237A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703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022AF-0832-481F-A7D6-FAB9CFE671F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7605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2233613"/>
            <a:ext cx="1201208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19219" y="1643050"/>
            <a:ext cx="9982197" cy="1143008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285973" y="3500438"/>
            <a:ext cx="85344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F88BF23-D3E4-4FC1-9C22-85BECA4CDA0C}" type="slidenum">
              <a:rPr lang="en-US" altLang="ko-KR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9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52968-6B60-4D17-922F-A829F657C15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7357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4EB58-3BE6-4D31-94D5-290384291BC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8811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FC6E4-2660-4B0F-AFDE-3766D08CABC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707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9FBD0-3498-49F1-BEBD-58075F95FD7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596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5CCFE-CF21-4066-877C-353BF7555AE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770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1FFBF-9354-4C79-AE82-56B9B55AA32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78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4B66A-4A7F-4A9B-B362-6C33A56D9B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30906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52BDC-CD42-4542-A3BC-35E9C9D702E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434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4B44B-54E5-423D-9BB0-0E31B2FECF9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6676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6F841-93D6-457E-8BAC-7FC550B237A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39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022AF-0832-481F-A7D6-FAB9CFE671F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3985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2233613"/>
            <a:ext cx="1201208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19219" y="1643050"/>
            <a:ext cx="9982197" cy="1143008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285973" y="3500438"/>
            <a:ext cx="85344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F88BF23-D3E4-4FC1-9C22-85BECA4CDA0C}" type="slidenum">
              <a:rPr lang="en-US" altLang="ko-KR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8405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52968-6B60-4D17-922F-A829F657C15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1658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4EB58-3BE6-4D31-94D5-290384291BC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046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FC6E4-2660-4B0F-AFDE-3766D08CABC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355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9FBD0-3498-49F1-BEBD-58075F95FD7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1031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5CCFE-CF21-4066-877C-353BF7555AE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84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C099B-CFF2-4272-9EC2-B533D1F288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19624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1FFBF-9354-4C79-AE82-56B9B55AA32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899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52BDC-CD42-4542-A3BC-35E9C9D702E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997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4B44B-54E5-423D-9BB0-0E31B2FECF9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446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6F841-93D6-457E-8BAC-7FC550B237A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3342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022AF-0832-481F-A7D6-FAB9CFE671F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5297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2233613"/>
            <a:ext cx="1201208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19219" y="1643050"/>
            <a:ext cx="9982197" cy="1143008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285973" y="3500438"/>
            <a:ext cx="85344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F88BF23-D3E4-4FC1-9C22-85BECA4CDA0C}" type="slidenum">
              <a:rPr lang="en-US" altLang="ko-KR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041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52968-6B60-4D17-922F-A829F657C15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0472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4EB58-3BE6-4D31-94D5-290384291BC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6477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FC6E4-2660-4B0F-AFDE-3766D08CABC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1281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9FBD0-3498-49F1-BEBD-58075F95FD7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0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A75E2-E4EA-4EF0-B91A-A97C0DBB64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31851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5CCFE-CF21-4066-877C-353BF7555AE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2815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1FFBF-9354-4C79-AE82-56B9B55AA32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4897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52BDC-CD42-4542-A3BC-35E9C9D702E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4187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4B44B-54E5-423D-9BB0-0E31B2FECF9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884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6F841-93D6-457E-8BAC-7FC550B237A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2538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022AF-0832-481F-A7D6-FAB9CFE671F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896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2233613"/>
            <a:ext cx="1201208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19219" y="1643050"/>
            <a:ext cx="9982197" cy="1143008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285973" y="3500438"/>
            <a:ext cx="85344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F88BF23-D3E4-4FC1-9C22-85BECA4CDA0C}" type="slidenum">
              <a:rPr lang="en-US" altLang="ko-KR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756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52968-6B60-4D17-922F-A829F657C15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1470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4EB58-3BE6-4D31-94D5-290384291BC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0434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FC6E4-2660-4B0F-AFDE-3766D08CABC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46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ED2D5-A96C-4A06-B60A-2621E5C805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9544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9FBD0-3498-49F1-BEBD-58075F95FD7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035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5CCFE-CF21-4066-877C-353BF7555AE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1292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1FFBF-9354-4C79-AE82-56B9B55AA32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888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52BDC-CD42-4542-A3BC-35E9C9D702E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80974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4B44B-54E5-423D-9BB0-0E31B2FECF9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16854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6F841-93D6-457E-8BAC-7FC550B237A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4784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022AF-0832-481F-A7D6-FAB9CFE671F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7951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2233613"/>
            <a:ext cx="1201208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19219" y="1643050"/>
            <a:ext cx="9982197" cy="1143008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285973" y="3500438"/>
            <a:ext cx="85344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F88BF23-D3E4-4FC1-9C22-85BECA4CDA0C}" type="slidenum">
              <a:rPr lang="en-US" altLang="ko-KR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3086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52968-6B60-4D17-922F-A829F657C15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41317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4EB58-3BE6-4D31-94D5-290384291BC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2CEFB-B1F3-404F-9589-F060C92853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081611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FC6E4-2660-4B0F-AFDE-3766D08CABC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8712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9FBD0-3498-49F1-BEBD-58075F95FD7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87716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5CCFE-CF21-4066-877C-353BF7555AE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47559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1FFBF-9354-4C79-AE82-56B9B55AA32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0337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52BDC-CD42-4542-A3BC-35E9C9D702E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44776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4B44B-54E5-423D-9BB0-0E31B2FECF9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19419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6F841-93D6-457E-8BAC-7FC550B237A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65550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022AF-0832-481F-A7D6-FAB9CFE671F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94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7BB3D-7104-40D9-AC16-94B8AAA927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576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7F326-6D05-42E9-9D67-DC357F1F3D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903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7351" y="128588"/>
            <a:ext cx="58420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97467" y="128588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ltGray">
          <a:xfrm>
            <a:off x="1045633" y="550863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ltGray">
          <a:xfrm>
            <a:off x="0" y="477839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846667" y="261938"/>
            <a:ext cx="42333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421218" y="811213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06375"/>
            <a:ext cx="10390716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1" y="900113"/>
            <a:ext cx="11082867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616E6D-AA7F-4284-B5D8-2AAC325A5A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065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7351" y="128588"/>
            <a:ext cx="58420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97467" y="128588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ltGray">
          <a:xfrm>
            <a:off x="1045633" y="550863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ltGray">
          <a:xfrm>
            <a:off x="0" y="477839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846667" y="261938"/>
            <a:ext cx="42333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421218" y="811213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06375"/>
            <a:ext cx="10390716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1" y="900113"/>
            <a:ext cx="11082867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D43286-CBBD-4BA6-B617-6F87F6F171A7}" type="slidenum">
              <a:rPr lang="en-US" altLang="ko-K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7351" y="128588"/>
            <a:ext cx="58420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97467" y="128588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ltGray">
          <a:xfrm>
            <a:off x="1045633" y="550863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ltGray">
          <a:xfrm>
            <a:off x="0" y="477839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846667" y="261938"/>
            <a:ext cx="42333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421218" y="811213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06375"/>
            <a:ext cx="10390716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1" y="900113"/>
            <a:ext cx="11082867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D43286-CBBD-4BA6-B617-6F87F6F171A7}" type="slidenum">
              <a:rPr lang="en-US" altLang="ko-K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92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7351" y="128588"/>
            <a:ext cx="58420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97467" y="128588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ltGray">
          <a:xfrm>
            <a:off x="1045633" y="550863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ltGray">
          <a:xfrm>
            <a:off x="0" y="477839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846667" y="261938"/>
            <a:ext cx="42333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421218" y="811213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06375"/>
            <a:ext cx="10390716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1" y="900113"/>
            <a:ext cx="11082867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D43286-CBBD-4BA6-B617-6F87F6F171A7}" type="slidenum">
              <a:rPr lang="en-US" altLang="ko-K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10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7351" y="128588"/>
            <a:ext cx="58420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97467" y="128588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ltGray">
          <a:xfrm>
            <a:off x="1045633" y="550863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ltGray">
          <a:xfrm>
            <a:off x="0" y="477839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846667" y="261938"/>
            <a:ext cx="42333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421218" y="811213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06375"/>
            <a:ext cx="10390716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1" y="900113"/>
            <a:ext cx="11082867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D43286-CBBD-4BA6-B617-6F87F6F171A7}" type="slidenum">
              <a:rPr lang="en-US" altLang="ko-K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76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7351" y="128588"/>
            <a:ext cx="58420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97467" y="128588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ltGray">
          <a:xfrm>
            <a:off x="1045633" y="550863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ltGray">
          <a:xfrm>
            <a:off x="0" y="477839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846667" y="261938"/>
            <a:ext cx="42333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421218" y="811213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06375"/>
            <a:ext cx="10390716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1" y="900113"/>
            <a:ext cx="11082867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D43286-CBBD-4BA6-B617-6F87F6F171A7}" type="slidenum">
              <a:rPr lang="en-US" altLang="ko-K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32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7351" y="128588"/>
            <a:ext cx="58420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97467" y="128588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ltGray">
          <a:xfrm>
            <a:off x="1045633" y="550863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ltGray">
          <a:xfrm>
            <a:off x="0" y="477839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846667" y="261938"/>
            <a:ext cx="42333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421218" y="811213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06375"/>
            <a:ext cx="10390716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1" y="900113"/>
            <a:ext cx="11082867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D43286-CBBD-4BA6-B617-6F87F6F171A7}" type="slidenum">
              <a:rPr lang="en-US" altLang="ko-K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44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88ABDCC-C044-4F61-BB65-B449F721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script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DD32124-66CE-483E-99BD-EB89ECDFC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6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confirm() </a:t>
            </a:r>
            <a:r>
              <a:rPr lang="ko-KR" altLang="en-US"/>
              <a:t>함수</a:t>
            </a:r>
          </a:p>
        </p:txBody>
      </p:sp>
      <p:sp>
        <p:nvSpPr>
          <p:cNvPr id="26627" name="내용 개체 틀 2"/>
          <p:cNvSpPr>
            <a:spLocks noGrp="1"/>
          </p:cNvSpPr>
          <p:nvPr>
            <p:ph idx="1"/>
          </p:nvPr>
        </p:nvSpPr>
        <p:spPr>
          <a:xfrm>
            <a:off x="2166938" y="900114"/>
            <a:ext cx="8312150" cy="2168525"/>
          </a:xfrm>
        </p:spPr>
        <p:txBody>
          <a:bodyPr/>
          <a:lstStyle/>
          <a:p>
            <a:r>
              <a:rPr lang="en-US" altLang="ko-KR">
                <a:solidFill>
                  <a:srgbClr val="FF0000"/>
                </a:solidFill>
              </a:rPr>
              <a:t>confirm() </a:t>
            </a:r>
            <a:r>
              <a:rPr lang="ko-KR" altLang="en-US"/>
              <a:t>함수</a:t>
            </a:r>
            <a:endParaRPr lang="en-US" altLang="ko-KR"/>
          </a:p>
          <a:p>
            <a:pPr lvl="1"/>
            <a:r>
              <a:rPr lang="ko-KR" altLang="en-US"/>
              <a:t>자바스크립트 내장 함수</a:t>
            </a:r>
            <a:endParaRPr lang="en-US" altLang="ko-KR"/>
          </a:p>
          <a:p>
            <a:pPr lvl="1"/>
            <a:r>
              <a:rPr lang="en-US" altLang="ko-KR"/>
              <a:t>[</a:t>
            </a:r>
            <a:r>
              <a:rPr lang="ko-KR" altLang="en-US"/>
              <a:t>확인</a:t>
            </a:r>
            <a:r>
              <a:rPr lang="en-US" altLang="ko-KR"/>
              <a:t>]/[</a:t>
            </a:r>
            <a:r>
              <a:rPr lang="ko-KR" altLang="en-US"/>
              <a:t>취소</a:t>
            </a:r>
            <a:r>
              <a:rPr lang="en-US" altLang="ko-KR"/>
              <a:t>] </a:t>
            </a:r>
            <a:r>
              <a:rPr lang="ko-KR" altLang="en-US"/>
              <a:t>버튼이 있는 대화 상자를 출력하고</a:t>
            </a:r>
            <a:endParaRPr lang="en-US" altLang="ko-KR"/>
          </a:p>
          <a:p>
            <a:pPr lvl="1"/>
            <a:r>
              <a:rPr lang="en-US" altLang="ko-KR"/>
              <a:t>[</a:t>
            </a:r>
            <a:r>
              <a:rPr lang="ko-KR" altLang="en-US"/>
              <a:t>확인</a:t>
            </a:r>
            <a:r>
              <a:rPr lang="en-US" altLang="ko-KR"/>
              <a:t>] </a:t>
            </a:r>
            <a:r>
              <a:rPr lang="ko-KR" altLang="en-US"/>
              <a:t>버튼을 누르면 </a:t>
            </a:r>
            <a:r>
              <a:rPr lang="en-US" altLang="ko-KR">
                <a:solidFill>
                  <a:srgbClr val="FF00FF"/>
                </a:solidFill>
              </a:rPr>
              <a:t>true</a:t>
            </a:r>
            <a:r>
              <a:rPr lang="en-US" altLang="ko-KR"/>
              <a:t> </a:t>
            </a:r>
            <a:r>
              <a:rPr lang="ko-KR" altLang="en-US"/>
              <a:t>반환</a:t>
            </a:r>
            <a:endParaRPr lang="en-US" altLang="ko-KR"/>
          </a:p>
          <a:p>
            <a:pPr lvl="1"/>
            <a:r>
              <a:rPr lang="en-US" altLang="ko-KR"/>
              <a:t>[</a:t>
            </a:r>
            <a:r>
              <a:rPr lang="ko-KR" altLang="en-US"/>
              <a:t>취소</a:t>
            </a:r>
            <a:r>
              <a:rPr lang="en-US" altLang="ko-KR"/>
              <a:t>] </a:t>
            </a:r>
            <a:r>
              <a:rPr lang="ko-KR" altLang="en-US"/>
              <a:t>버튼을 누르면 </a:t>
            </a:r>
            <a:r>
              <a:rPr lang="en-US" altLang="ko-KR">
                <a:solidFill>
                  <a:srgbClr val="FF00FF"/>
                </a:solidFill>
              </a:rPr>
              <a:t>false</a:t>
            </a:r>
            <a:r>
              <a:rPr lang="en-US" altLang="ko-KR"/>
              <a:t> </a:t>
            </a:r>
            <a:r>
              <a:rPr lang="ko-KR" altLang="en-US"/>
              <a:t>반환</a:t>
            </a:r>
            <a:endParaRPr lang="en-US" altLang="ko-KR"/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5808663" y="476251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 sz="24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26" y="3494088"/>
            <a:ext cx="5514975" cy="151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prompt() </a:t>
            </a:r>
            <a:r>
              <a:rPr lang="ko-KR" altLang="en-US"/>
              <a:t>함수</a:t>
            </a:r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>
          <a:xfrm>
            <a:off x="2166938" y="900114"/>
            <a:ext cx="8312150" cy="1952625"/>
          </a:xfrm>
        </p:spPr>
        <p:txBody>
          <a:bodyPr/>
          <a:lstStyle/>
          <a:p>
            <a:r>
              <a:rPr lang="en-US" altLang="ko-KR">
                <a:solidFill>
                  <a:srgbClr val="FF0000"/>
                </a:solidFill>
              </a:rPr>
              <a:t>prompt() </a:t>
            </a:r>
            <a:r>
              <a:rPr lang="ko-KR" altLang="en-US"/>
              <a:t>함수</a:t>
            </a:r>
            <a:endParaRPr lang="en-US" altLang="ko-KR"/>
          </a:p>
          <a:p>
            <a:pPr lvl="1"/>
            <a:r>
              <a:rPr lang="ko-KR" altLang="en-US"/>
              <a:t>자바스크립트 내장 함수</a:t>
            </a:r>
            <a:endParaRPr lang="en-US" altLang="ko-KR"/>
          </a:p>
          <a:p>
            <a:pPr lvl="1"/>
            <a:r>
              <a:rPr lang="ko-KR" altLang="en-US"/>
              <a:t>사용자로부터 입력 받은 값을 반환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405063"/>
            <a:ext cx="4967288" cy="1890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내용 개체 틀 2"/>
          <p:cNvSpPr>
            <a:spLocks noGrp="1"/>
          </p:cNvSpPr>
          <p:nvPr>
            <p:ph idx="1"/>
          </p:nvPr>
        </p:nvSpPr>
        <p:spPr>
          <a:xfrm>
            <a:off x="2166938" y="900113"/>
            <a:ext cx="8312150" cy="101600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FF"/>
                </a:solidFill>
              </a:rPr>
              <a:t>prompt() </a:t>
            </a:r>
            <a:r>
              <a:rPr lang="ko-KR" altLang="en-US" dirty="0">
                <a:solidFill>
                  <a:srgbClr val="0000FF"/>
                </a:solidFill>
              </a:rPr>
              <a:t>함수 매개변수</a:t>
            </a:r>
            <a:endParaRPr lang="en-US" altLang="ko-KR" dirty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altLang="ko-KR" dirty="0"/>
              <a:t>prompt(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출력 메시지</a:t>
            </a:r>
            <a:r>
              <a:rPr lang="en-US" altLang="ko-KR" dirty="0">
                <a:solidFill>
                  <a:srgbClr val="FF0000"/>
                </a:solidFill>
              </a:rPr>
              <a:t>”</a:t>
            </a:r>
            <a:r>
              <a:rPr lang="en-US" altLang="ko-KR" dirty="0"/>
              <a:t>)</a:t>
            </a: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342900" lvl="1" indent="-342900">
              <a:buClr>
                <a:schemeClr val="folHlink"/>
              </a:buClr>
              <a:buSzPct val="60000"/>
              <a:defRPr/>
            </a:pPr>
            <a:r>
              <a:rPr lang="en-US" altLang="ko-KR" dirty="0"/>
              <a:t>prompt(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출력 메시지</a:t>
            </a:r>
            <a:r>
              <a:rPr lang="en-US" altLang="ko-KR" dirty="0">
                <a:solidFill>
                  <a:srgbClr val="FF0000"/>
                </a:solidFill>
              </a:rPr>
              <a:t>”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“</a:t>
            </a:r>
            <a:r>
              <a:rPr lang="ko-KR" altLang="en-US" dirty="0">
                <a:solidFill>
                  <a:srgbClr val="0000FF"/>
                </a:solidFill>
              </a:rPr>
              <a:t>기본값</a:t>
            </a:r>
            <a:r>
              <a:rPr lang="en-US" altLang="ko-KR" dirty="0">
                <a:solidFill>
                  <a:srgbClr val="0000FF"/>
                </a:solidFill>
              </a:rPr>
              <a:t>”</a:t>
            </a:r>
            <a:r>
              <a:rPr lang="en-US" altLang="ko-KR" dirty="0"/>
              <a:t>)</a:t>
            </a:r>
          </a:p>
          <a:p>
            <a:pPr lvl="1">
              <a:defRPr/>
            </a:pPr>
            <a:endParaRPr lang="ko-KR" altLang="en-US" dirty="0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916114"/>
            <a:ext cx="4608512" cy="175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652964"/>
            <a:ext cx="4621212" cy="1804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주석문</a:t>
            </a:r>
          </a:p>
        </p:txBody>
      </p:sp>
      <p:sp>
        <p:nvSpPr>
          <p:cNvPr id="33795" name="내용 개체 틀 2"/>
          <p:cNvSpPr>
            <a:spLocks noGrp="1"/>
          </p:cNvSpPr>
          <p:nvPr>
            <p:ph idx="1"/>
          </p:nvPr>
        </p:nvSpPr>
        <p:spPr>
          <a:xfrm>
            <a:off x="2166938" y="900114"/>
            <a:ext cx="8312150" cy="1449387"/>
          </a:xfrm>
        </p:spPr>
        <p:txBody>
          <a:bodyPr/>
          <a:lstStyle/>
          <a:p>
            <a:r>
              <a:rPr lang="ko-KR" altLang="en-US">
                <a:solidFill>
                  <a:srgbClr val="0000FF"/>
                </a:solidFill>
              </a:rPr>
              <a:t>주석문</a:t>
            </a:r>
            <a:endParaRPr lang="en-US" altLang="ko-KR">
              <a:solidFill>
                <a:srgbClr val="0000FF"/>
              </a:solidFill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한 줄</a:t>
            </a:r>
            <a:r>
              <a:rPr lang="ko-KR" altLang="en-US"/>
              <a:t> 주석 </a:t>
            </a:r>
            <a:r>
              <a:rPr lang="en-US" altLang="ko-KR"/>
              <a:t>: </a:t>
            </a:r>
            <a:r>
              <a:rPr lang="en-US" altLang="ko-KR">
                <a:solidFill>
                  <a:srgbClr val="FF0000"/>
                </a:solidFill>
              </a:rPr>
              <a:t>//</a:t>
            </a: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여러 줄</a:t>
            </a:r>
            <a:r>
              <a:rPr lang="ko-KR" altLang="en-US"/>
              <a:t> 주석 </a:t>
            </a:r>
            <a:r>
              <a:rPr lang="en-US" altLang="ko-KR"/>
              <a:t>: </a:t>
            </a:r>
            <a:r>
              <a:rPr lang="en-US" altLang="ko-KR">
                <a:solidFill>
                  <a:srgbClr val="FF0000"/>
                </a:solidFill>
              </a:rPr>
              <a:t>/*   */</a:t>
            </a:r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4" y="2349501"/>
            <a:ext cx="5208587" cy="2663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ctrTitle"/>
          </p:nvPr>
        </p:nvSpPr>
        <p:spPr>
          <a:xfrm>
            <a:off x="2738438" y="1643063"/>
            <a:ext cx="7486650" cy="1143000"/>
          </a:xfrm>
        </p:spPr>
        <p:txBody>
          <a:bodyPr/>
          <a:lstStyle/>
          <a:p>
            <a:r>
              <a:rPr lang="ko-KR" altLang="en-US" sz="3200"/>
              <a:t>제어문 </a:t>
            </a:r>
            <a:r>
              <a:rPr lang="en-US" altLang="ko-KR" sz="3200"/>
              <a:t>(</a:t>
            </a:r>
            <a:r>
              <a:rPr lang="ko-KR" altLang="en-US" sz="3200"/>
              <a:t>조건문</a:t>
            </a:r>
            <a:r>
              <a:rPr lang="en-US" altLang="ko-KR" sz="3200"/>
              <a:t>)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4181361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정수로 형 변환</a:t>
            </a:r>
          </a:p>
        </p:txBody>
      </p:sp>
      <p:sp>
        <p:nvSpPr>
          <p:cNvPr id="337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FF"/>
                </a:solidFill>
              </a:rPr>
              <a:t>prompt()</a:t>
            </a:r>
            <a:r>
              <a:rPr lang="en-US" altLang="ko-KR"/>
              <a:t> </a:t>
            </a:r>
            <a:r>
              <a:rPr lang="ko-KR" altLang="en-US"/>
              <a:t>대화상자에서 입력된 숫자는 </a:t>
            </a:r>
            <a:r>
              <a:rPr lang="ko-KR" altLang="en-US">
                <a:solidFill>
                  <a:srgbClr val="FF0000"/>
                </a:solidFill>
              </a:rPr>
              <a:t>문자로 인식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>
                <a:solidFill>
                  <a:srgbClr val="0000FF"/>
                </a:solidFill>
              </a:rPr>
              <a:t>더하기 연산을 할 경우 문자 연산으로 처리</a:t>
            </a:r>
            <a:endParaRPr lang="en-US" altLang="ko-KR">
              <a:solidFill>
                <a:srgbClr val="0000FF"/>
              </a:solidFill>
            </a:endParaRPr>
          </a:p>
          <a:p>
            <a:pPr lvl="2"/>
            <a:r>
              <a:rPr lang="ko-KR" altLang="en-US"/>
              <a:t>예</a:t>
            </a:r>
            <a:r>
              <a:rPr lang="en-US" altLang="ko-KR"/>
              <a:t>: </a:t>
            </a:r>
          </a:p>
          <a:p>
            <a:pPr lvl="3">
              <a:buClr>
                <a:srgbClr val="FF0000"/>
              </a:buClr>
            </a:pPr>
            <a:r>
              <a:rPr lang="ko-KR" altLang="en-US">
                <a:solidFill>
                  <a:srgbClr val="0000FF"/>
                </a:solidFill>
              </a:rPr>
              <a:t>숫자 연산 </a:t>
            </a:r>
            <a:r>
              <a:rPr lang="en-US" altLang="ko-KR"/>
              <a:t>: 5 + 10 = 15</a:t>
            </a:r>
          </a:p>
          <a:p>
            <a:pPr lvl="3">
              <a:buClr>
                <a:srgbClr val="FF0000"/>
              </a:buClr>
            </a:pPr>
            <a:r>
              <a:rPr lang="ko-KR" altLang="en-US">
                <a:solidFill>
                  <a:srgbClr val="0000FF"/>
                </a:solidFill>
              </a:rPr>
              <a:t>문자 연산 </a:t>
            </a:r>
            <a:r>
              <a:rPr lang="en-US" altLang="ko-KR"/>
              <a:t>: 5 + 10 = 510 (</a:t>
            </a:r>
            <a:r>
              <a:rPr lang="ko-KR" altLang="en-US"/>
              <a:t>문자 연결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  <a:p>
            <a:r>
              <a:rPr lang="ko-KR" altLang="en-US"/>
              <a:t>숫자로 연산하기 위해서는 숫자로 </a:t>
            </a:r>
            <a:r>
              <a:rPr lang="ko-KR" altLang="en-US">
                <a:solidFill>
                  <a:srgbClr val="FF0000"/>
                </a:solidFill>
              </a:rPr>
              <a:t>형 변환이 필요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00FF"/>
                </a:solidFill>
              </a:rPr>
              <a:t>Number() </a:t>
            </a:r>
            <a:r>
              <a:rPr lang="ko-KR" altLang="en-US">
                <a:solidFill>
                  <a:srgbClr val="FF0000"/>
                </a:solidFill>
              </a:rPr>
              <a:t>또는 </a:t>
            </a:r>
            <a:r>
              <a:rPr lang="en-US" altLang="ko-KR">
                <a:solidFill>
                  <a:srgbClr val="FF00FF"/>
                </a:solidFill>
              </a:rPr>
              <a:t>parseInt()</a:t>
            </a:r>
            <a:r>
              <a:rPr lang="ko-KR" altLang="en-US">
                <a:solidFill>
                  <a:srgbClr val="FF00FF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함수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/>
              <a:t>사용</a:t>
            </a:r>
            <a:endParaRPr lang="en-US" altLang="ko-KR"/>
          </a:p>
          <a:p>
            <a:pPr lvl="1"/>
            <a:r>
              <a:rPr lang="en-US" altLang="ko-KR"/>
              <a:t>var num1 = </a:t>
            </a:r>
            <a:r>
              <a:rPr lang="en-US" altLang="ko-KR">
                <a:solidFill>
                  <a:srgbClr val="FF00FF"/>
                </a:solidFill>
              </a:rPr>
              <a:t>Number(</a:t>
            </a:r>
            <a:r>
              <a:rPr lang="en-US" altLang="ko-KR"/>
              <a:t>prompt("</a:t>
            </a:r>
            <a:r>
              <a:rPr lang="ko-KR" altLang="en-US"/>
              <a:t>숫자</a:t>
            </a:r>
            <a:r>
              <a:rPr lang="en-US" altLang="ko-KR"/>
              <a:t>1 </a:t>
            </a:r>
            <a:r>
              <a:rPr lang="ko-KR" altLang="en-US"/>
              <a:t>입력</a:t>
            </a:r>
            <a:r>
              <a:rPr lang="en-US" altLang="ko-KR"/>
              <a:t>", "")</a:t>
            </a:r>
            <a:r>
              <a:rPr lang="en-US" altLang="ko-KR">
                <a:solidFill>
                  <a:srgbClr val="FF00FF"/>
                </a:solidFill>
              </a:rPr>
              <a:t>)</a:t>
            </a:r>
            <a:r>
              <a:rPr lang="en-US" altLang="ko-KR"/>
              <a:t>;</a:t>
            </a:r>
          </a:p>
          <a:p>
            <a:pPr lvl="2"/>
            <a:r>
              <a:rPr lang="ko-KR" altLang="en-US"/>
              <a:t>숫자 타입으로 변환</a:t>
            </a:r>
            <a:endParaRPr lang="en-US" altLang="ko-KR"/>
          </a:p>
          <a:p>
            <a:pPr lvl="1"/>
            <a:r>
              <a:rPr lang="en-US" altLang="ko-KR"/>
              <a:t>var num2 = </a:t>
            </a:r>
            <a:r>
              <a:rPr lang="en-US" altLang="ko-KR">
                <a:solidFill>
                  <a:srgbClr val="FF00FF"/>
                </a:solidFill>
              </a:rPr>
              <a:t>parseInt(</a:t>
            </a:r>
            <a:r>
              <a:rPr lang="en-US" altLang="ko-KR"/>
              <a:t>prompt("</a:t>
            </a:r>
            <a:r>
              <a:rPr lang="ko-KR" altLang="en-US"/>
              <a:t>숫자</a:t>
            </a:r>
            <a:r>
              <a:rPr lang="en-US" altLang="ko-KR"/>
              <a:t>2 </a:t>
            </a:r>
            <a:r>
              <a:rPr lang="ko-KR" altLang="en-US"/>
              <a:t>입력</a:t>
            </a:r>
            <a:r>
              <a:rPr lang="en-US" altLang="ko-KR"/>
              <a:t>", "")</a:t>
            </a:r>
            <a:r>
              <a:rPr lang="en-US" altLang="ko-KR">
                <a:solidFill>
                  <a:srgbClr val="FF00FF"/>
                </a:solidFill>
              </a:rPr>
              <a:t>)</a:t>
            </a:r>
            <a:r>
              <a:rPr lang="en-US" altLang="ko-KR"/>
              <a:t>;</a:t>
            </a:r>
          </a:p>
          <a:p>
            <a:pPr lvl="2"/>
            <a:r>
              <a:rPr lang="ko-KR" altLang="en-US"/>
              <a:t>정수형으로 변환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1249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60350"/>
            <a:ext cx="7793038" cy="533400"/>
          </a:xfrm>
        </p:spPr>
        <p:txBody>
          <a:bodyPr/>
          <a:lstStyle/>
          <a:p>
            <a:pPr eaLnBrk="1" hangingPunct="1"/>
            <a:r>
              <a:rPr lang="ko-KR" altLang="en-US"/>
              <a:t>제어문</a:t>
            </a:r>
          </a:p>
        </p:txBody>
      </p:sp>
      <p:sp>
        <p:nvSpPr>
          <p:cNvPr id="13315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2286000" y="928688"/>
            <a:ext cx="7848600" cy="838200"/>
          </a:xfrm>
          <a:noFill/>
        </p:spPr>
        <p:txBody>
          <a:bodyPr/>
          <a:lstStyle/>
          <a:p>
            <a:pPr eaLnBrk="1" hangingPunct="1">
              <a:buFont typeface="Wingdings 2" pitchFamily="18" charset="2"/>
              <a:buChar char="¢"/>
            </a:pPr>
            <a:r>
              <a:rPr lang="ko-KR" altLang="en-US">
                <a:solidFill>
                  <a:srgbClr val="0000FF"/>
                </a:solidFill>
              </a:rPr>
              <a:t>제어문 </a:t>
            </a:r>
            <a:r>
              <a:rPr lang="en-US" altLang="ko-KR">
                <a:solidFill>
                  <a:srgbClr val="0000FF"/>
                </a:solidFill>
              </a:rPr>
              <a:t>: </a:t>
            </a:r>
            <a:r>
              <a:rPr lang="ko-KR" altLang="en-US"/>
              <a:t>프로그램의 흐름을 제어</a:t>
            </a:r>
          </a:p>
        </p:txBody>
      </p:sp>
      <p:graphicFrame>
        <p:nvGraphicFramePr>
          <p:cNvPr id="28733" name="Group 61"/>
          <p:cNvGraphicFramePr>
            <a:graphicFrameLocks noGrp="1"/>
          </p:cNvGraphicFramePr>
          <p:nvPr/>
        </p:nvGraphicFramePr>
        <p:xfrm>
          <a:off x="2782889" y="1557338"/>
          <a:ext cx="6715125" cy="4594230"/>
        </p:xfrm>
        <a:graphic>
          <a:graphicData uri="http://schemas.openxmlformats.org/drawingml/2006/table">
            <a:tbl>
              <a:tblPr/>
              <a:tblGrid>
                <a:gridCol w="16836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3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07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9423">
                <a:tc gridSpan="2">
                  <a:txBody>
                    <a:bodyPr/>
                    <a:lstStyle/>
                    <a:p>
                      <a:pPr marL="0" marR="0" lvl="0" indent="0" algn="ctr" defTabSz="3540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89999" marR="89999" marT="46806" marB="468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540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제어명령</a:t>
                      </a:r>
                    </a:p>
                  </a:txBody>
                  <a:tcPr marL="89999" marR="89999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9423">
                <a:tc rowSpan="7">
                  <a:txBody>
                    <a:bodyPr/>
                    <a:lstStyle/>
                    <a:p>
                      <a:pPr marL="0" marR="0" lvl="0" indent="0" algn="ctr" defTabSz="3540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제어문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999" marR="89999" marT="46806" marB="468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3540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 선택</a:t>
                      </a:r>
                    </a:p>
                  </a:txBody>
                  <a:tcPr marL="89999" marR="89999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E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540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</a:t>
                      </a:r>
                    </a:p>
                  </a:txBody>
                  <a:tcPr marL="89999" marR="89999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9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540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 ~ else ~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</a:t>
                      </a:r>
                    </a:p>
                  </a:txBody>
                  <a:tcPr marL="89999" marR="89999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9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540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 ~ else if ~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</a:t>
                      </a:r>
                    </a:p>
                  </a:txBody>
                  <a:tcPr marL="89999" marR="89999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9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540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switch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</a:t>
                      </a:r>
                    </a:p>
                  </a:txBody>
                  <a:tcPr marL="89999" marR="89999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9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3540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반복문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999" marR="89999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540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</a:t>
                      </a:r>
                    </a:p>
                  </a:txBody>
                  <a:tcPr marL="89999" marR="89999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9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540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</a:t>
                      </a:r>
                    </a:p>
                  </a:txBody>
                  <a:tcPr marL="89999" marR="89999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9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540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 ~ while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</a:t>
                      </a:r>
                    </a:p>
                  </a:txBody>
                  <a:tcPr marL="89999" marR="89999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9423">
                <a:tc rowSpan="2">
                  <a:txBody>
                    <a:bodyPr/>
                    <a:lstStyle/>
                    <a:p>
                      <a:pPr marL="0" marR="0" lvl="0" indent="0" algn="ctr" defTabSz="3540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</a:t>
                      </a:r>
                      <a:b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제어문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999" marR="89999" marT="46806" marB="468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3540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continue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</a:t>
                      </a:r>
                    </a:p>
                  </a:txBody>
                  <a:tcPr marL="89999" marR="89999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9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3540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break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</a:t>
                      </a:r>
                    </a:p>
                  </a:txBody>
                  <a:tcPr marL="89999" marR="89999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595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85750"/>
            <a:ext cx="7793038" cy="533400"/>
          </a:xfrm>
        </p:spPr>
        <p:txBody>
          <a:bodyPr/>
          <a:lstStyle/>
          <a:p>
            <a:pPr eaLnBrk="1" hangingPunct="1"/>
            <a:r>
              <a:rPr lang="en-US" altLang="ko-KR"/>
              <a:t>if </a:t>
            </a:r>
            <a:r>
              <a:rPr lang="ko-KR" altLang="en-US"/>
              <a:t>문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928688"/>
            <a:ext cx="7848600" cy="762000"/>
          </a:xfrm>
          <a:noFill/>
        </p:spPr>
        <p:txBody>
          <a:bodyPr/>
          <a:lstStyle/>
          <a:p>
            <a:pPr eaLnBrk="1" hangingPunct="1">
              <a:buFont typeface="Wingdings 2" pitchFamily="18" charset="2"/>
              <a:buChar char="¢"/>
            </a:pPr>
            <a:r>
              <a:rPr lang="ko-KR" altLang="en-US"/>
              <a:t>형식 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743200" y="1428750"/>
            <a:ext cx="7315200" cy="1169988"/>
          </a:xfrm>
          <a:prstGeom prst="rect">
            <a:avLst/>
          </a:prstGeom>
          <a:solidFill>
            <a:srgbClr val="E7F6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2000" dirty="0">
                <a:solidFill>
                  <a:srgbClr val="0000FF"/>
                </a:solidFill>
              </a:rPr>
              <a:t> if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 err="1">
                <a:solidFill>
                  <a:srgbClr val="FF0000"/>
                </a:solidFill>
              </a:rPr>
              <a:t>조건식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en-US" altLang="ko-KR" sz="2000" dirty="0">
                <a:solidFill>
                  <a:srgbClr val="0000FF"/>
                </a:solidFill>
              </a:rPr>
              <a:t>{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Tx/>
              <a:buFont typeface="굴림" pitchFamily="50" charset="-127"/>
              <a:buNone/>
              <a:defRPr/>
            </a:pPr>
            <a:r>
              <a:rPr lang="ko-KR" altLang="en-US" sz="2000" dirty="0" err="1"/>
              <a:t>조건식의</a:t>
            </a:r>
            <a:r>
              <a:rPr lang="ko-KR" altLang="en-US" sz="2000" dirty="0"/>
              <a:t> 결과가 참일 때 수행되는 문장</a:t>
            </a:r>
            <a:r>
              <a:rPr lang="en-US" altLang="ko-KR" sz="2000" dirty="0"/>
              <a:t>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Tx/>
              <a:buFont typeface="굴림" pitchFamily="50" charset="-127"/>
              <a:buNone/>
              <a:defRPr/>
            </a:pPr>
            <a:r>
              <a:rPr lang="en-US" altLang="ko-KR" sz="20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743200" y="2952751"/>
            <a:ext cx="7315200" cy="2862263"/>
          </a:xfrm>
          <a:prstGeom prst="rect">
            <a:avLst/>
          </a:prstGeom>
          <a:solidFill>
            <a:srgbClr val="E7F6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ko-KR" altLang="en-US" sz="2000" dirty="0">
                <a:solidFill>
                  <a:schemeClr val="hlink"/>
                </a:solidFill>
              </a:rPr>
              <a:t>수행되는 문장이 </a:t>
            </a:r>
            <a:r>
              <a:rPr lang="en-US" altLang="ko-KR" sz="2000" dirty="0">
                <a:solidFill>
                  <a:schemeClr val="hlink"/>
                </a:solidFill>
              </a:rPr>
              <a:t>1</a:t>
            </a:r>
            <a:r>
              <a:rPr lang="ko-KR" altLang="en-US" sz="2000" dirty="0">
                <a:solidFill>
                  <a:schemeClr val="hlink"/>
                </a:solidFill>
              </a:rPr>
              <a:t>줄인 경우에는 괄호 없이 사용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2000" dirty="0">
                <a:solidFill>
                  <a:srgbClr val="0000FF"/>
                </a:solidFill>
              </a:rPr>
              <a:t>if (x &gt; y)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2000" dirty="0">
                <a:solidFill>
                  <a:srgbClr val="0000FF"/>
                </a:solidFill>
              </a:rPr>
              <a:t>    max = 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ko-KR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2000" dirty="0">
                <a:solidFill>
                  <a:schemeClr val="hlink"/>
                </a:solidFill>
              </a:rPr>
              <a:t>2</a:t>
            </a:r>
            <a:r>
              <a:rPr lang="ko-KR" altLang="en-US" sz="2000" dirty="0">
                <a:solidFill>
                  <a:schemeClr val="hlink"/>
                </a:solidFill>
              </a:rPr>
              <a:t>줄 이상인 경우에는 괄호 사용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2000" dirty="0">
                <a:solidFill>
                  <a:srgbClr val="0000FF"/>
                </a:solidFill>
              </a:rPr>
              <a:t>if (x &gt; y){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2000" dirty="0"/>
              <a:t>    max = 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document.write</a:t>
            </a:r>
            <a:r>
              <a:rPr lang="en-US" altLang="ko-KR" sz="2000" dirty="0"/>
              <a:t>(" </a:t>
            </a:r>
            <a:r>
              <a:rPr lang="ko-KR" altLang="en-US" sz="2000" dirty="0"/>
              <a:t>최대 </a:t>
            </a:r>
            <a:r>
              <a:rPr lang="en-US" altLang="ko-KR" sz="2000" dirty="0"/>
              <a:t>: " + x);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2000" dirty="0">
                <a:solidFill>
                  <a:srgbClr val="0000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8687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85750"/>
            <a:ext cx="7793038" cy="533400"/>
          </a:xfrm>
        </p:spPr>
        <p:txBody>
          <a:bodyPr/>
          <a:lstStyle/>
          <a:p>
            <a:pPr eaLnBrk="1" hangingPunct="1"/>
            <a:r>
              <a:rPr lang="en-US" altLang="ko-KR"/>
              <a:t>if else </a:t>
            </a:r>
            <a:r>
              <a:rPr lang="ko-KR" altLang="en-US"/>
              <a:t>문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928688"/>
            <a:ext cx="7848600" cy="762000"/>
          </a:xfrm>
          <a:noFill/>
        </p:spPr>
        <p:txBody>
          <a:bodyPr/>
          <a:lstStyle/>
          <a:p>
            <a:pPr eaLnBrk="1" hangingPunct="1">
              <a:buFont typeface="Wingdings 2" pitchFamily="18" charset="2"/>
              <a:buChar char="¢"/>
            </a:pPr>
            <a:r>
              <a:rPr lang="ko-KR" altLang="en-US"/>
              <a:t>형식 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286000" y="3276600"/>
            <a:ext cx="7848600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 2" pitchFamily="18" charset="2"/>
              <a:buChar char="¢"/>
            </a:pPr>
            <a:endParaRPr lang="ko-KR" altLang="ko-KR" sz="2000" b="1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2738439" y="1428750"/>
            <a:ext cx="5589587" cy="2370138"/>
          </a:xfrm>
          <a:prstGeom prst="rect">
            <a:avLst/>
          </a:prstGeom>
          <a:solidFill>
            <a:srgbClr val="E7F6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2000" dirty="0">
                <a:solidFill>
                  <a:srgbClr val="0000FF"/>
                </a:solidFill>
              </a:rPr>
              <a:t> if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 err="1">
                <a:solidFill>
                  <a:srgbClr val="FF0000"/>
                </a:solidFill>
              </a:rPr>
              <a:t>조건식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en-US" altLang="ko-KR" sz="2000" dirty="0">
                <a:solidFill>
                  <a:srgbClr val="0000FF"/>
                </a:solidFill>
              </a:rPr>
              <a:t>{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Tx/>
              <a:buFont typeface="굴림" pitchFamily="50" charset="-127"/>
              <a:buNone/>
              <a:defRPr/>
            </a:pPr>
            <a:r>
              <a:rPr lang="ko-KR" altLang="en-US" sz="2000" dirty="0" err="1"/>
              <a:t>조건식의</a:t>
            </a:r>
            <a:r>
              <a:rPr lang="ko-KR" altLang="en-US" sz="2000" dirty="0"/>
              <a:t> 결과가 참일 때 수행되는 문장</a:t>
            </a:r>
            <a:r>
              <a:rPr lang="en-US" altLang="ko-KR" sz="2000" dirty="0"/>
              <a:t>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Tx/>
              <a:buFont typeface="굴림" pitchFamily="50" charset="-127"/>
              <a:buNone/>
              <a:defRPr/>
            </a:pPr>
            <a:r>
              <a:rPr lang="en-US" altLang="ko-KR" sz="2000" dirty="0">
                <a:solidFill>
                  <a:srgbClr val="0000FF"/>
                </a:solidFill>
              </a:rPr>
              <a:t>}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Tx/>
              <a:buFont typeface="Wingdings" pitchFamily="2" charset="2"/>
              <a:buNone/>
              <a:defRPr/>
            </a:pPr>
            <a:r>
              <a:rPr lang="en-US" altLang="ko-KR" sz="2000" dirty="0">
                <a:solidFill>
                  <a:srgbClr val="0000FF"/>
                </a:solidFill>
              </a:rPr>
              <a:t>else {</a:t>
            </a:r>
            <a:r>
              <a:rPr lang="en-US" altLang="ko-KR" sz="2000" dirty="0">
                <a:solidFill>
                  <a:srgbClr val="FF0000"/>
                </a:solidFill>
              </a:rPr>
              <a:t>//</a:t>
            </a:r>
            <a:r>
              <a:rPr lang="ko-KR" altLang="en-US" sz="2000" dirty="0">
                <a:solidFill>
                  <a:srgbClr val="FF0000"/>
                </a:solidFill>
              </a:rPr>
              <a:t>주의</a:t>
            </a:r>
            <a:r>
              <a:rPr lang="en-US" altLang="ko-KR" sz="2000" dirty="0">
                <a:solidFill>
                  <a:srgbClr val="FF0000"/>
                </a:solidFill>
              </a:rPr>
              <a:t>!!!  </a:t>
            </a:r>
            <a:r>
              <a:rPr lang="ko-KR" altLang="en-US" sz="2000" dirty="0">
                <a:solidFill>
                  <a:srgbClr val="FF0000"/>
                </a:solidFill>
              </a:rPr>
              <a:t>여기에 </a:t>
            </a:r>
            <a:r>
              <a:rPr lang="ko-KR" altLang="en-US" sz="2000" dirty="0" err="1">
                <a:solidFill>
                  <a:srgbClr val="FF0000"/>
                </a:solidFill>
              </a:rPr>
              <a:t>조건식</a:t>
            </a:r>
            <a:r>
              <a:rPr lang="ko-KR" altLang="en-US" sz="2000" dirty="0">
                <a:solidFill>
                  <a:srgbClr val="FF0000"/>
                </a:solidFill>
              </a:rPr>
              <a:t> 없음</a:t>
            </a:r>
            <a:endParaRPr lang="en-US" altLang="ko-KR" sz="2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Tx/>
              <a:buFont typeface="굴림" pitchFamily="50" charset="-127"/>
              <a:buNone/>
              <a:defRPr/>
            </a:pPr>
            <a:r>
              <a:rPr lang="ko-KR" altLang="en-US" sz="2000" dirty="0"/>
              <a:t>거짓일 때 수행되는 문장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Tx/>
              <a:buFont typeface="굴림" pitchFamily="50" charset="-127"/>
              <a:buNone/>
              <a:defRPr/>
            </a:pPr>
            <a:r>
              <a:rPr lang="en-US" altLang="ko-KR" sz="2000" dirty="0">
                <a:solidFill>
                  <a:srgbClr val="0000FF"/>
                </a:solidFill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158" y="3245886"/>
            <a:ext cx="4326264" cy="2880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8395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85750"/>
            <a:ext cx="7793038" cy="533400"/>
          </a:xfrm>
        </p:spPr>
        <p:txBody>
          <a:bodyPr/>
          <a:lstStyle/>
          <a:p>
            <a:pPr eaLnBrk="1" hangingPunct="1"/>
            <a:r>
              <a:rPr lang="ko-KR" altLang="en-US"/>
              <a:t>다중 </a:t>
            </a:r>
            <a:r>
              <a:rPr lang="en-US" altLang="ko-KR"/>
              <a:t>if else </a:t>
            </a:r>
            <a:r>
              <a:rPr lang="ko-KR" altLang="en-US"/>
              <a:t>문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928688"/>
            <a:ext cx="7848600" cy="762000"/>
          </a:xfrm>
          <a:noFill/>
        </p:spPr>
        <p:txBody>
          <a:bodyPr/>
          <a:lstStyle/>
          <a:p>
            <a:pPr eaLnBrk="1" hangingPunct="1">
              <a:buFont typeface="Wingdings 2" pitchFamily="18" charset="2"/>
              <a:buChar char="¢"/>
            </a:pPr>
            <a:r>
              <a:rPr lang="ko-KR" altLang="en-US">
                <a:solidFill>
                  <a:srgbClr val="0000FF"/>
                </a:solidFill>
              </a:rPr>
              <a:t>형식</a:t>
            </a:r>
            <a:r>
              <a:rPr lang="ko-KR" altLang="en-US"/>
              <a:t> </a:t>
            </a: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2319338" y="1428750"/>
            <a:ext cx="6096000" cy="3170238"/>
          </a:xfrm>
          <a:prstGeom prst="rect">
            <a:avLst/>
          </a:prstGeom>
          <a:solidFill>
            <a:srgbClr val="E7F6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2000" dirty="0">
                <a:solidFill>
                  <a:srgbClr val="0000FF"/>
                </a:solidFill>
              </a:rPr>
              <a:t> if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 err="1">
                <a:solidFill>
                  <a:srgbClr val="FF0000"/>
                </a:solidFill>
              </a:rPr>
              <a:t>조건식</a:t>
            </a:r>
            <a:r>
              <a:rPr lang="en-US" altLang="ko-KR" sz="2000" dirty="0">
                <a:solidFill>
                  <a:srgbClr val="FF0000"/>
                </a:solidFill>
              </a:rPr>
              <a:t>1) </a:t>
            </a:r>
            <a:r>
              <a:rPr lang="en-US" altLang="ko-KR" sz="2000" dirty="0">
                <a:solidFill>
                  <a:srgbClr val="0000FF"/>
                </a:solidFill>
              </a:rPr>
              <a:t>{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Tx/>
              <a:buFont typeface="굴림" pitchFamily="50" charset="-127"/>
              <a:buNone/>
              <a:defRPr/>
            </a:pPr>
            <a:r>
              <a:rPr lang="ko-KR" altLang="en-US" sz="2000" dirty="0" err="1"/>
              <a:t>조건식</a:t>
            </a:r>
            <a:r>
              <a:rPr lang="en-US" altLang="ko-KR" sz="2000" dirty="0"/>
              <a:t>1</a:t>
            </a:r>
            <a:r>
              <a:rPr lang="ko-KR" altLang="en-US" sz="2000" dirty="0"/>
              <a:t>의 결과가 참일 때에만 수행되는 문장</a:t>
            </a:r>
            <a:r>
              <a:rPr lang="en-US" altLang="ko-KR" sz="2000" dirty="0"/>
              <a:t>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Tx/>
              <a:buFont typeface="굴림" pitchFamily="50" charset="-127"/>
              <a:buNone/>
              <a:defRPr/>
            </a:pPr>
            <a:r>
              <a:rPr lang="en-US" altLang="ko-KR" sz="2000" dirty="0">
                <a:solidFill>
                  <a:srgbClr val="0000FF"/>
                </a:solidFill>
              </a:rPr>
              <a:t>} else if {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 err="1">
                <a:solidFill>
                  <a:srgbClr val="FF0000"/>
                </a:solidFill>
              </a:rPr>
              <a:t>조건식</a:t>
            </a:r>
            <a:r>
              <a:rPr lang="en-US" altLang="ko-KR" sz="2000" dirty="0">
                <a:solidFill>
                  <a:srgbClr val="FF0000"/>
                </a:solidFill>
              </a:rPr>
              <a:t>2)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Tx/>
              <a:buFont typeface="굴림" pitchFamily="50" charset="-127"/>
              <a:buNone/>
              <a:defRPr/>
            </a:pPr>
            <a:r>
              <a:rPr lang="en-US" altLang="ko-KR" sz="2000" dirty="0"/>
              <a:t>     </a:t>
            </a:r>
            <a:r>
              <a:rPr lang="ko-KR" altLang="en-US" sz="2000" dirty="0" err="1"/>
              <a:t>조건식</a:t>
            </a:r>
            <a:r>
              <a:rPr lang="en-US" altLang="ko-KR" sz="2000" dirty="0"/>
              <a:t>1</a:t>
            </a:r>
            <a:r>
              <a:rPr lang="ko-KR" altLang="en-US" sz="2000" dirty="0"/>
              <a:t>의 결과가 거짓이면서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Tx/>
              <a:buFont typeface="굴림" pitchFamily="50" charset="-127"/>
              <a:buNone/>
              <a:defRPr/>
            </a:pPr>
            <a:r>
              <a:rPr lang="ko-KR" altLang="en-US" sz="2000" dirty="0"/>
              <a:t>     </a:t>
            </a:r>
            <a:r>
              <a:rPr lang="ko-KR" altLang="en-US" sz="2000" dirty="0" err="1"/>
              <a:t>조건식</a:t>
            </a:r>
            <a:r>
              <a:rPr lang="en-US" altLang="ko-KR" sz="2000" dirty="0"/>
              <a:t>2</a:t>
            </a:r>
            <a:r>
              <a:rPr lang="ko-KR" altLang="en-US" sz="2000" dirty="0"/>
              <a:t>의 결과가 참일 때 수행되는 문장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Tx/>
              <a:buFont typeface="Wingdings" pitchFamily="2" charset="2"/>
              <a:buNone/>
              <a:defRPr/>
            </a:pPr>
            <a:r>
              <a:rPr lang="en-US" altLang="ko-KR" sz="2000" dirty="0">
                <a:solidFill>
                  <a:srgbClr val="0000FF"/>
                </a:solidFill>
              </a:rPr>
              <a:t>} else { </a:t>
            </a:r>
            <a:r>
              <a:rPr lang="en-US" altLang="ko-KR" sz="2000" dirty="0">
                <a:solidFill>
                  <a:srgbClr val="FF0000"/>
                </a:solidFill>
              </a:rPr>
              <a:t>//</a:t>
            </a:r>
            <a:r>
              <a:rPr lang="ko-KR" altLang="en-US" sz="2000" dirty="0">
                <a:solidFill>
                  <a:srgbClr val="FF0000"/>
                </a:solidFill>
              </a:rPr>
              <a:t>주의</a:t>
            </a:r>
            <a:r>
              <a:rPr lang="en-US" altLang="ko-KR" sz="2000" dirty="0">
                <a:solidFill>
                  <a:srgbClr val="FF0000"/>
                </a:solidFill>
              </a:rPr>
              <a:t>!!!  </a:t>
            </a:r>
            <a:r>
              <a:rPr lang="ko-KR" altLang="en-US" sz="2000" dirty="0">
                <a:solidFill>
                  <a:srgbClr val="FF0000"/>
                </a:solidFill>
              </a:rPr>
              <a:t>여기에 </a:t>
            </a:r>
            <a:r>
              <a:rPr lang="ko-KR" altLang="en-US" sz="2000" dirty="0" err="1">
                <a:solidFill>
                  <a:srgbClr val="FF0000"/>
                </a:solidFill>
              </a:rPr>
              <a:t>조건식</a:t>
            </a:r>
            <a:r>
              <a:rPr lang="ko-KR" altLang="en-US" sz="2000" dirty="0">
                <a:solidFill>
                  <a:srgbClr val="FF0000"/>
                </a:solidFill>
              </a:rPr>
              <a:t> 없음</a:t>
            </a:r>
            <a:endParaRPr lang="en-US" altLang="ko-KR" sz="2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Tx/>
              <a:buFont typeface="굴림" pitchFamily="50" charset="-127"/>
              <a:buNone/>
              <a:defRPr/>
            </a:pPr>
            <a:r>
              <a:rPr lang="ko-KR" altLang="en-US" sz="2000" dirty="0"/>
              <a:t>     </a:t>
            </a:r>
            <a:r>
              <a:rPr lang="ko-KR" altLang="en-US" sz="2000" dirty="0" err="1"/>
              <a:t>조건식</a:t>
            </a:r>
            <a:r>
              <a:rPr lang="en-US" altLang="ko-KR" sz="2000" dirty="0"/>
              <a:t>1, 2 </a:t>
            </a:r>
            <a:r>
              <a:rPr lang="ko-KR" altLang="en-US" sz="2000" dirty="0"/>
              <a:t>모두 거짓인 경우에 수행되는 문장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Tx/>
              <a:buFont typeface="굴림" pitchFamily="50" charset="-127"/>
              <a:buNone/>
              <a:defRPr/>
            </a:pPr>
            <a:r>
              <a:rPr lang="en-US" altLang="ko-KR" sz="2000" dirty="0">
                <a:solidFill>
                  <a:srgbClr val="0000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976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자바스크립트 기본 구조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2166938" y="912813"/>
            <a:ext cx="8312150" cy="500062"/>
          </a:xfrm>
        </p:spPr>
        <p:txBody>
          <a:bodyPr/>
          <a:lstStyle/>
          <a:p>
            <a:r>
              <a:rPr lang="en-US" altLang="ko-KR">
                <a:solidFill>
                  <a:srgbClr val="0000FF"/>
                </a:solidFill>
              </a:rPr>
              <a:t>HTML </a:t>
            </a:r>
            <a:r>
              <a:rPr lang="ko-KR" altLang="en-US"/>
              <a:t>문서에 </a:t>
            </a:r>
            <a:r>
              <a:rPr lang="en-US" altLang="ko-KR">
                <a:solidFill>
                  <a:srgbClr val="FF0000"/>
                </a:solidFill>
              </a:rPr>
              <a:t>&lt;script&gt; &lt;</a:t>
            </a:r>
            <a:r>
              <a:rPr lang="en-US" altLang="ko-KR">
                <a:solidFill>
                  <a:srgbClr val="0000FF"/>
                </a:solidFill>
              </a:rPr>
              <a:t>/</a:t>
            </a:r>
            <a:r>
              <a:rPr lang="en-US" altLang="ko-KR">
                <a:solidFill>
                  <a:srgbClr val="FF0000"/>
                </a:solidFill>
              </a:rPr>
              <a:t>script&gt; </a:t>
            </a:r>
            <a:r>
              <a:rPr lang="ko-KR" altLang="en-US"/>
              <a:t>태그 삽입</a:t>
            </a:r>
            <a:endParaRPr lang="en-US" altLang="ko-KR"/>
          </a:p>
        </p:txBody>
      </p:sp>
      <p:grpSp>
        <p:nvGrpSpPr>
          <p:cNvPr id="9220" name="그룹 2"/>
          <p:cNvGrpSpPr>
            <a:grpSpLocks/>
          </p:cNvGrpSpPr>
          <p:nvPr/>
        </p:nvGrpSpPr>
        <p:grpSpPr bwMode="auto">
          <a:xfrm>
            <a:off x="2566989" y="1557339"/>
            <a:ext cx="6243637" cy="1544637"/>
            <a:chOff x="899592" y="1667674"/>
            <a:chExt cx="6243020" cy="1545302"/>
          </a:xfrm>
        </p:grpSpPr>
        <p:pic>
          <p:nvPicPr>
            <p:cNvPr id="9221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667674"/>
              <a:ext cx="6243020" cy="1545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222" name="TextBox 1"/>
            <p:cNvSpPr txBox="1">
              <a:spLocks noChangeArrowheads="1"/>
            </p:cNvSpPr>
            <p:nvPr/>
          </p:nvSpPr>
          <p:spPr bwMode="auto">
            <a:xfrm>
              <a:off x="1605056" y="2240270"/>
              <a:ext cx="24160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자바스크립트 코드 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중첩 </a:t>
            </a:r>
            <a:r>
              <a:rPr lang="en-US" altLang="ko-KR"/>
              <a:t>if </a:t>
            </a:r>
            <a:r>
              <a:rPr lang="ko-KR" altLang="en-US"/>
              <a:t>문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>
          <a:xfrm>
            <a:off x="2166938" y="900114"/>
            <a:ext cx="8312150" cy="873125"/>
          </a:xfrm>
        </p:spPr>
        <p:txBody>
          <a:bodyPr/>
          <a:lstStyle/>
          <a:p>
            <a:r>
              <a:rPr lang="en-US" altLang="ko-KR"/>
              <a:t>if</a:t>
            </a:r>
            <a:r>
              <a:rPr lang="ko-KR" altLang="en-US"/>
              <a:t>문 안에 </a:t>
            </a:r>
            <a:r>
              <a:rPr lang="en-US" altLang="ko-KR"/>
              <a:t>if</a:t>
            </a:r>
            <a:r>
              <a:rPr lang="ko-KR" altLang="en-US"/>
              <a:t>문 사용</a:t>
            </a:r>
            <a:endParaRPr lang="en-US" altLang="ko-KR"/>
          </a:p>
          <a:p>
            <a:r>
              <a:rPr lang="ko-KR" altLang="en-US"/>
              <a:t>형식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746376" y="1844676"/>
            <a:ext cx="6856413" cy="2678113"/>
          </a:xfrm>
          <a:prstGeom prst="rect">
            <a:avLst/>
          </a:prstGeom>
          <a:solidFill>
            <a:srgbClr val="E7F6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2000" dirty="0">
                <a:solidFill>
                  <a:srgbClr val="0000FF"/>
                </a:solidFill>
              </a:rPr>
              <a:t> if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 err="1">
                <a:solidFill>
                  <a:srgbClr val="FF0000"/>
                </a:solidFill>
              </a:rPr>
              <a:t>조건식</a:t>
            </a:r>
            <a:r>
              <a:rPr lang="en-US" altLang="ko-KR" sz="2000" dirty="0">
                <a:solidFill>
                  <a:srgbClr val="FF0000"/>
                </a:solidFill>
              </a:rPr>
              <a:t>1) </a:t>
            </a:r>
            <a:r>
              <a:rPr lang="en-US" altLang="ko-KR" sz="2000" dirty="0">
                <a:solidFill>
                  <a:srgbClr val="0000FF"/>
                </a:solidFill>
              </a:rPr>
              <a:t>{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2000" dirty="0">
                <a:solidFill>
                  <a:srgbClr val="0000FF"/>
                </a:solidFill>
              </a:rPr>
              <a:t>if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 err="1">
                <a:solidFill>
                  <a:srgbClr val="FF0000"/>
                </a:solidFill>
              </a:rPr>
              <a:t>조건식</a:t>
            </a:r>
            <a:r>
              <a:rPr lang="en-US" altLang="ko-KR" sz="2000" dirty="0">
                <a:solidFill>
                  <a:srgbClr val="FF0000"/>
                </a:solidFill>
              </a:rPr>
              <a:t>2) </a:t>
            </a:r>
            <a:r>
              <a:rPr lang="en-US" altLang="ko-KR" sz="2000" dirty="0">
                <a:solidFill>
                  <a:srgbClr val="0000FF"/>
                </a:solidFill>
              </a:rPr>
              <a:t>{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Tx/>
              <a:buFont typeface="굴림" pitchFamily="50" charset="-127"/>
              <a:buNone/>
              <a:defRPr/>
            </a:pPr>
            <a:r>
              <a:rPr lang="ko-KR" altLang="en-US" sz="2000" dirty="0" err="1"/>
              <a:t>조건식</a:t>
            </a:r>
            <a:r>
              <a:rPr lang="en-US" altLang="ko-KR" sz="2000" dirty="0"/>
              <a:t>2</a:t>
            </a:r>
            <a:r>
              <a:rPr lang="ko-KR" altLang="en-US" sz="2000" dirty="0"/>
              <a:t>의 결과가 참일 때 수행되는 문장</a:t>
            </a:r>
            <a:r>
              <a:rPr lang="en-US" altLang="ko-KR" sz="2000" dirty="0"/>
              <a:t>;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Tx/>
              <a:buFont typeface="굴림" pitchFamily="50" charset="-127"/>
              <a:buNone/>
              <a:defRPr/>
            </a:pPr>
            <a:r>
              <a:rPr lang="en-US" altLang="ko-KR" sz="2000" dirty="0">
                <a:solidFill>
                  <a:srgbClr val="0000FF"/>
                </a:solidFill>
              </a:rPr>
              <a:t>}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Tx/>
              <a:buFont typeface="굴림" pitchFamily="50" charset="-127"/>
              <a:buNone/>
              <a:defRPr/>
            </a:pPr>
            <a:r>
              <a:rPr lang="en-US" altLang="ko-KR" sz="2000" dirty="0">
                <a:solidFill>
                  <a:srgbClr val="0000FF"/>
                </a:solidFill>
              </a:rPr>
              <a:t>}else {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Tx/>
              <a:buFont typeface="굴림" pitchFamily="50" charset="-127"/>
              <a:buNone/>
              <a:defRPr/>
            </a:pPr>
            <a:r>
              <a:rPr lang="en-US" altLang="ko-KR" sz="2000" dirty="0"/>
              <a:t>      </a:t>
            </a:r>
            <a:r>
              <a:rPr lang="ko-KR" altLang="en-US" sz="2000" dirty="0"/>
              <a:t>거짓일 때 수행되는 문장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Tx/>
              <a:buFont typeface="굴림" pitchFamily="50" charset="-127"/>
              <a:buNone/>
              <a:defRPr/>
            </a:pPr>
            <a:r>
              <a:rPr lang="en-US" altLang="ko-KR" sz="2000" dirty="0">
                <a:solidFill>
                  <a:srgbClr val="0000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9030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85750"/>
            <a:ext cx="7793038" cy="533400"/>
          </a:xfrm>
        </p:spPr>
        <p:txBody>
          <a:bodyPr/>
          <a:lstStyle/>
          <a:p>
            <a:pPr eaLnBrk="1" hangingPunct="1"/>
            <a:r>
              <a:rPr lang="en-US" altLang="ko-KR"/>
              <a:t>switch </a:t>
            </a:r>
            <a:r>
              <a:rPr lang="ko-KR" altLang="en-US"/>
              <a:t>문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928688"/>
            <a:ext cx="7848600" cy="762000"/>
          </a:xfrm>
          <a:noFill/>
        </p:spPr>
        <p:txBody>
          <a:bodyPr/>
          <a:lstStyle/>
          <a:p>
            <a:pPr eaLnBrk="1" hangingPunct="1">
              <a:buFont typeface="Wingdings 2" pitchFamily="18" charset="2"/>
              <a:buChar char="¢"/>
            </a:pPr>
            <a:r>
              <a:rPr lang="ko-KR" altLang="en-US"/>
              <a:t>형식 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0" y="3276600"/>
            <a:ext cx="7848600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 2" pitchFamily="18" charset="2"/>
              <a:buChar char="¢"/>
            </a:pPr>
            <a:endParaRPr kumimoji="1" lang="ko-KR" altLang="ko-KR" sz="2000" b="1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359150" y="908050"/>
            <a:ext cx="7010400" cy="2832100"/>
          </a:xfrm>
          <a:prstGeom prst="rect">
            <a:avLst/>
          </a:prstGeom>
          <a:solidFill>
            <a:srgbClr val="E7F6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1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Tx/>
              <a:buNone/>
              <a:defRPr/>
            </a:pPr>
            <a:r>
              <a:rPr lang="en-US" altLang="ko-KR" sz="2000" dirty="0">
                <a:solidFill>
                  <a:srgbClr val="0000FF"/>
                </a:solidFill>
              </a:rPr>
              <a:t>switch</a:t>
            </a:r>
            <a:r>
              <a:rPr lang="en-US" altLang="ko-KR" sz="2000" dirty="0">
                <a:solidFill>
                  <a:srgbClr val="000000"/>
                </a:solidFill>
              </a:rPr>
              <a:t> (</a:t>
            </a:r>
            <a:r>
              <a:rPr lang="ko-KR" altLang="en-US" sz="2000" dirty="0">
                <a:solidFill>
                  <a:srgbClr val="FF0000"/>
                </a:solidFill>
              </a:rPr>
              <a:t>수식</a:t>
            </a:r>
            <a:r>
              <a:rPr lang="en-US" altLang="ko-KR" sz="2000" dirty="0">
                <a:solidFill>
                  <a:srgbClr val="000000"/>
                </a:solidFill>
              </a:rPr>
              <a:t>) { // (</a:t>
            </a:r>
            <a:r>
              <a:rPr lang="en-US" altLang="ko-KR" sz="2000" dirty="0">
                <a:solidFill>
                  <a:srgbClr val="FF00FF"/>
                </a:solidFill>
              </a:rPr>
              <a:t>score</a:t>
            </a:r>
            <a:r>
              <a:rPr lang="en-US" altLang="ko-KR" sz="2000" dirty="0">
                <a:solidFill>
                  <a:srgbClr val="000000"/>
                </a:solidFill>
              </a:rPr>
              <a:t>)  </a:t>
            </a:r>
            <a:r>
              <a:rPr lang="ko-KR" altLang="en-US" sz="2000" dirty="0">
                <a:solidFill>
                  <a:srgbClr val="000000"/>
                </a:solidFill>
              </a:rPr>
              <a:t>또는 </a:t>
            </a:r>
            <a:r>
              <a:rPr lang="en-US" altLang="ko-KR" sz="2000" dirty="0">
                <a:solidFill>
                  <a:srgbClr val="000000"/>
                </a:solidFill>
              </a:rPr>
              <a:t>(</a:t>
            </a:r>
            <a:r>
              <a:rPr lang="en-US" altLang="ko-KR" sz="2000" dirty="0">
                <a:solidFill>
                  <a:srgbClr val="FF00FF"/>
                </a:solidFill>
              </a:rPr>
              <a:t>score/10</a:t>
            </a:r>
            <a:r>
              <a:rPr lang="en-US" altLang="ko-KR" sz="2000" dirty="0">
                <a:solidFill>
                  <a:srgbClr val="000000"/>
                </a:solidFill>
              </a:rPr>
              <a:t>) </a:t>
            </a:r>
          </a:p>
          <a:p>
            <a:pPr lvl="1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Tx/>
              <a:buNone/>
              <a:defRPr/>
            </a:pPr>
            <a:r>
              <a:rPr lang="en-US" altLang="ko-KR" sz="2000" dirty="0">
                <a:solidFill>
                  <a:srgbClr val="000000"/>
                </a:solidFill>
              </a:rPr>
              <a:t>	</a:t>
            </a:r>
            <a:r>
              <a:rPr lang="en-US" altLang="ko-KR" sz="2000" dirty="0">
                <a:solidFill>
                  <a:srgbClr val="0000FF"/>
                </a:solidFill>
              </a:rPr>
              <a:t>case </a:t>
            </a:r>
            <a:r>
              <a:rPr lang="en-US" altLang="ko-KR" sz="2000" dirty="0">
                <a:solidFill>
                  <a:srgbClr val="FF00FF"/>
                </a:solidFill>
              </a:rPr>
              <a:t>value1</a:t>
            </a:r>
            <a:r>
              <a:rPr lang="en-US" altLang="ko-KR" sz="2000" dirty="0">
                <a:solidFill>
                  <a:srgbClr val="FF0000"/>
                </a:solidFill>
              </a:rPr>
              <a:t>: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>
                <a:solidFill>
                  <a:srgbClr val="000000"/>
                </a:solidFill>
              </a:rPr>
              <a:t>처리할</a:t>
            </a:r>
            <a:r>
              <a:rPr lang="en-US" altLang="ko-KR" sz="2000" dirty="0">
                <a:solidFill>
                  <a:srgbClr val="000000"/>
                </a:solidFill>
              </a:rPr>
              <a:t>-</a:t>
            </a:r>
            <a:r>
              <a:rPr lang="ko-KR" altLang="en-US" sz="2000" dirty="0">
                <a:solidFill>
                  <a:srgbClr val="000000"/>
                </a:solidFill>
              </a:rPr>
              <a:t>문장</a:t>
            </a:r>
            <a:r>
              <a:rPr lang="en-US" altLang="ko-KR" sz="2000" dirty="0">
                <a:solidFill>
                  <a:srgbClr val="000000"/>
                </a:solidFill>
              </a:rPr>
              <a:t>-1 ; </a:t>
            </a:r>
            <a:r>
              <a:rPr lang="en-US" altLang="ko-KR" sz="2000" dirty="0">
                <a:solidFill>
                  <a:srgbClr val="FF0000"/>
                </a:solidFill>
              </a:rPr>
              <a:t>break;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</a:p>
          <a:p>
            <a:pPr lvl="1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Tx/>
              <a:buNone/>
              <a:defRPr/>
            </a:pPr>
            <a:r>
              <a:rPr lang="en-US" altLang="ko-KR" sz="2000" dirty="0">
                <a:solidFill>
                  <a:srgbClr val="000000"/>
                </a:solidFill>
              </a:rPr>
              <a:t>	</a:t>
            </a:r>
            <a:r>
              <a:rPr lang="en-US" altLang="ko-KR" sz="2000" dirty="0">
                <a:solidFill>
                  <a:srgbClr val="0000FF"/>
                </a:solidFill>
              </a:rPr>
              <a:t>case</a:t>
            </a:r>
            <a:r>
              <a:rPr lang="en-US" altLang="ko-KR" sz="2000" dirty="0">
                <a:solidFill>
                  <a:srgbClr val="000000"/>
                </a:solidFill>
              </a:rPr>
              <a:t> value2: </a:t>
            </a:r>
            <a:r>
              <a:rPr lang="ko-KR" altLang="en-US" sz="2000" dirty="0">
                <a:solidFill>
                  <a:srgbClr val="000000"/>
                </a:solidFill>
              </a:rPr>
              <a:t>처리할</a:t>
            </a:r>
            <a:r>
              <a:rPr lang="en-US" altLang="ko-KR" sz="2000" dirty="0">
                <a:solidFill>
                  <a:srgbClr val="000000"/>
                </a:solidFill>
              </a:rPr>
              <a:t>-</a:t>
            </a:r>
            <a:r>
              <a:rPr lang="ko-KR" altLang="en-US" sz="2000" dirty="0">
                <a:solidFill>
                  <a:srgbClr val="000000"/>
                </a:solidFill>
              </a:rPr>
              <a:t>문장</a:t>
            </a:r>
            <a:r>
              <a:rPr lang="en-US" altLang="ko-KR" sz="2000" dirty="0">
                <a:solidFill>
                  <a:srgbClr val="000000"/>
                </a:solidFill>
              </a:rPr>
              <a:t>-2 ; </a:t>
            </a:r>
            <a:r>
              <a:rPr lang="en-US" altLang="ko-KR" sz="2000" dirty="0">
                <a:solidFill>
                  <a:srgbClr val="FF0000"/>
                </a:solidFill>
              </a:rPr>
              <a:t>break; </a:t>
            </a:r>
          </a:p>
          <a:p>
            <a:pPr lvl="1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Tx/>
              <a:buNone/>
              <a:defRPr/>
            </a:pPr>
            <a:r>
              <a:rPr lang="en-US" altLang="ko-KR" sz="2000" dirty="0">
                <a:solidFill>
                  <a:srgbClr val="000000"/>
                </a:solidFill>
              </a:rPr>
              <a:t>	</a:t>
            </a:r>
            <a:r>
              <a:rPr lang="en-US" altLang="ko-KR" sz="2000" dirty="0">
                <a:solidFill>
                  <a:srgbClr val="0000FF"/>
                </a:solidFill>
              </a:rPr>
              <a:t>case </a:t>
            </a:r>
            <a:r>
              <a:rPr lang="en-US" altLang="ko-KR" sz="2000" dirty="0">
                <a:solidFill>
                  <a:srgbClr val="000000"/>
                </a:solidFill>
              </a:rPr>
              <a:t>value3: </a:t>
            </a:r>
            <a:r>
              <a:rPr lang="ko-KR" altLang="en-US" sz="2000" dirty="0">
                <a:solidFill>
                  <a:srgbClr val="000000"/>
                </a:solidFill>
              </a:rPr>
              <a:t>처리할</a:t>
            </a:r>
            <a:r>
              <a:rPr lang="en-US" altLang="ko-KR" sz="2000" dirty="0">
                <a:solidFill>
                  <a:srgbClr val="000000"/>
                </a:solidFill>
              </a:rPr>
              <a:t>-</a:t>
            </a:r>
            <a:r>
              <a:rPr lang="ko-KR" altLang="en-US" sz="2000" dirty="0">
                <a:solidFill>
                  <a:srgbClr val="000000"/>
                </a:solidFill>
              </a:rPr>
              <a:t>문장</a:t>
            </a:r>
            <a:r>
              <a:rPr lang="en-US" altLang="ko-KR" sz="2000" dirty="0">
                <a:solidFill>
                  <a:srgbClr val="000000"/>
                </a:solidFill>
              </a:rPr>
              <a:t>-3 ; </a:t>
            </a:r>
            <a:r>
              <a:rPr lang="en-US" altLang="ko-KR" sz="2000" dirty="0">
                <a:solidFill>
                  <a:srgbClr val="FF0000"/>
                </a:solidFill>
              </a:rPr>
              <a:t>break; </a:t>
            </a:r>
          </a:p>
          <a:p>
            <a:pPr lvl="1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Tx/>
              <a:buNone/>
              <a:defRPr/>
            </a:pPr>
            <a:r>
              <a:rPr lang="en-US" altLang="ko-KR" sz="2000" dirty="0">
                <a:solidFill>
                  <a:srgbClr val="000000"/>
                </a:solidFill>
              </a:rPr>
              <a:t>	 • • •</a:t>
            </a:r>
          </a:p>
          <a:p>
            <a:pPr lvl="1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Tx/>
              <a:buNone/>
              <a:defRPr/>
            </a:pPr>
            <a:r>
              <a:rPr lang="en-US" altLang="ko-KR" sz="2000" dirty="0">
                <a:solidFill>
                  <a:srgbClr val="000000"/>
                </a:solidFill>
              </a:rPr>
              <a:t>	</a:t>
            </a:r>
            <a:r>
              <a:rPr lang="en-US" altLang="ko-KR" sz="2000" dirty="0">
                <a:solidFill>
                  <a:srgbClr val="0000FF"/>
                </a:solidFill>
              </a:rPr>
              <a:t>default</a:t>
            </a:r>
            <a:r>
              <a:rPr lang="en-US" altLang="ko-KR" sz="2000" dirty="0">
                <a:solidFill>
                  <a:srgbClr val="000000"/>
                </a:solidFill>
              </a:rPr>
              <a:t> : </a:t>
            </a:r>
            <a:r>
              <a:rPr lang="ko-KR" altLang="en-US" sz="2000" dirty="0">
                <a:solidFill>
                  <a:srgbClr val="000000"/>
                </a:solidFill>
              </a:rPr>
              <a:t>처리할</a:t>
            </a:r>
            <a:r>
              <a:rPr lang="en-US" altLang="ko-KR" sz="2000" dirty="0">
                <a:solidFill>
                  <a:srgbClr val="000000"/>
                </a:solidFill>
              </a:rPr>
              <a:t>-</a:t>
            </a:r>
            <a:r>
              <a:rPr lang="ko-KR" altLang="en-US" sz="2000" dirty="0">
                <a:solidFill>
                  <a:srgbClr val="000000"/>
                </a:solidFill>
              </a:rPr>
              <a:t>문장</a:t>
            </a:r>
            <a:r>
              <a:rPr lang="en-US" altLang="ko-KR" sz="2000" dirty="0">
                <a:solidFill>
                  <a:srgbClr val="000000"/>
                </a:solidFill>
              </a:rPr>
              <a:t>-n ;</a:t>
            </a:r>
          </a:p>
          <a:p>
            <a:pPr lvl="1" eaLnBrk="1" fontAlgn="base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CC3300"/>
              </a:buClr>
              <a:buSzTx/>
              <a:buNone/>
              <a:defRPr/>
            </a:pPr>
            <a:r>
              <a:rPr lang="en-US" altLang="ko-KR" sz="20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2286000" y="4140200"/>
            <a:ext cx="7467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 2" pitchFamily="18" charset="2"/>
              <a:buChar char="¢"/>
            </a:pPr>
            <a:r>
              <a:rPr kumimoji="1" lang="ko-KR" altLang="en-US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주의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 2" pitchFamily="18" charset="2"/>
              <a:buChar char="¢"/>
            </a:pPr>
            <a:r>
              <a:rPr kumimoji="1" lang="ko-KR" altLang="en-US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수식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으로는 </a:t>
            </a:r>
            <a:r>
              <a:rPr kumimoji="1" lang="ko-KR" altLang="en-US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kumimoji="1" lang="ko-KR" altLang="en-US" sz="20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의 결과가 </a:t>
            </a:r>
            <a:r>
              <a:rPr kumimoji="1" lang="ko-KR" altLang="en-US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정수</a:t>
            </a:r>
            <a:r>
              <a:rPr kumimoji="1" lang="en-US" altLang="ko-KR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실수</a:t>
            </a:r>
            <a:r>
              <a:rPr kumimoji="1" lang="en-US" altLang="ko-KR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문자열</a:t>
            </a:r>
            <a:r>
              <a:rPr kumimoji="1" lang="en-US" altLang="ko-KR" sz="20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객체 </a:t>
            </a:r>
            <a:r>
              <a:rPr kumimoji="1" lang="ko-KR" altLang="en-US" sz="20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값이어야 함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 2" pitchFamily="18" charset="2"/>
              <a:buChar char="¢"/>
            </a:pPr>
            <a:r>
              <a:rPr kumimoji="1" lang="en-US" altLang="ko-KR" sz="2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case 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뒤의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value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로는 반드시 </a:t>
            </a:r>
            <a:r>
              <a:rPr kumimoji="1" lang="ko-KR" altLang="en-US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하나의 값만 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 2" pitchFamily="18" charset="2"/>
              <a:buChar char="¢"/>
            </a:pPr>
            <a:r>
              <a:rPr kumimoji="1" lang="en-US" altLang="ko-KR" sz="2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case 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다음에는 </a:t>
            </a:r>
            <a:r>
              <a:rPr kumimoji="1" lang="ko-KR" altLang="en-US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콜론</a:t>
            </a:r>
            <a:r>
              <a:rPr kumimoji="1" lang="en-US" altLang="ko-KR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(:) 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세미콜론 아님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 2" pitchFamily="18" charset="2"/>
              <a:buChar char="¢"/>
            </a:pPr>
            <a:r>
              <a:rPr kumimoji="1" lang="en-US" altLang="ko-KR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break 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문이 없는 경우 해당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case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실행이 멈추지 않고 다음 </a:t>
            </a:r>
            <a:r>
              <a:rPr kumimoji="1" lang="en-US" altLang="ko-KR" sz="2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case </a:t>
            </a:r>
            <a:r>
              <a:rPr kumimoji="1" lang="ko-KR" altLang="en-US" sz="2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까지 수행됨</a:t>
            </a:r>
          </a:p>
        </p:txBody>
      </p:sp>
    </p:spTree>
    <p:extLst>
      <p:ext uri="{BB962C8B-B14F-4D97-AF65-F5344CB8AC3E}">
        <p14:creationId xmlns:p14="http://schemas.microsoft.com/office/powerpoint/2010/main" val="1776610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ctrTitle"/>
          </p:nvPr>
        </p:nvSpPr>
        <p:spPr>
          <a:xfrm>
            <a:off x="2738438" y="1643063"/>
            <a:ext cx="7486650" cy="1143000"/>
          </a:xfrm>
        </p:spPr>
        <p:txBody>
          <a:bodyPr/>
          <a:lstStyle/>
          <a:p>
            <a:r>
              <a:rPr lang="ko-KR" altLang="en-US" sz="3200"/>
              <a:t>제어문 </a:t>
            </a:r>
            <a:r>
              <a:rPr lang="en-US" altLang="ko-KR" sz="3200"/>
              <a:t>(</a:t>
            </a:r>
            <a:r>
              <a:rPr lang="ko-KR" altLang="en-US" sz="3200"/>
              <a:t>반복문</a:t>
            </a:r>
            <a:r>
              <a:rPr lang="en-US" altLang="ko-KR" sz="3200"/>
              <a:t>)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455454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반복문</a:t>
            </a:r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for </a:t>
            </a:r>
            <a:r>
              <a:rPr lang="ko-KR" altLang="en-US"/>
              <a:t>문 </a:t>
            </a:r>
            <a:r>
              <a:rPr lang="en-US" altLang="ko-KR"/>
              <a:t>/ for in </a:t>
            </a:r>
            <a:r>
              <a:rPr lang="ko-KR" altLang="en-US"/>
              <a:t>문</a:t>
            </a:r>
            <a:endParaRPr lang="en-US" altLang="ko-KR"/>
          </a:p>
          <a:p>
            <a:r>
              <a:rPr lang="en-US" altLang="ko-KR"/>
              <a:t>while </a:t>
            </a:r>
            <a:r>
              <a:rPr lang="ko-KR" altLang="en-US"/>
              <a:t>문</a:t>
            </a:r>
            <a:endParaRPr lang="en-US" altLang="ko-KR"/>
          </a:p>
          <a:p>
            <a:r>
              <a:rPr lang="en-US" altLang="ko-KR"/>
              <a:t>do ~ while </a:t>
            </a:r>
            <a:r>
              <a:rPr lang="ko-KR" altLang="en-US"/>
              <a:t>문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31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60338"/>
            <a:ext cx="7793038" cy="533400"/>
          </a:xfrm>
        </p:spPr>
        <p:txBody>
          <a:bodyPr/>
          <a:lstStyle/>
          <a:p>
            <a:pPr eaLnBrk="1" hangingPunct="1"/>
            <a:r>
              <a:rPr lang="ko-KR" altLang="en-US"/>
              <a:t>반복문 </a:t>
            </a:r>
            <a:r>
              <a:rPr lang="en-US" altLang="ko-KR"/>
              <a:t>: for </a:t>
            </a:r>
            <a:r>
              <a:rPr lang="ko-KR" altLang="en-US"/>
              <a:t>문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803275"/>
            <a:ext cx="7848600" cy="762000"/>
          </a:xfrm>
          <a:noFill/>
        </p:spPr>
        <p:txBody>
          <a:bodyPr/>
          <a:lstStyle/>
          <a:p>
            <a:pPr eaLnBrk="1" hangingPunct="1">
              <a:buFont typeface="Wingdings 2" pitchFamily="18" charset="2"/>
              <a:buChar char="¢"/>
            </a:pPr>
            <a:r>
              <a:rPr lang="ko-KR" altLang="en-US">
                <a:solidFill>
                  <a:srgbClr val="0000FF"/>
                </a:solidFill>
              </a:rPr>
              <a:t>형식</a:t>
            </a:r>
            <a:r>
              <a:rPr lang="ko-KR" altLang="en-US"/>
              <a:t> 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309813" y="323215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 2" pitchFamily="18" charset="2"/>
              <a:buChar char="¢"/>
            </a:pPr>
            <a:r>
              <a:rPr lang="ko-KR" altLang="en-US" sz="2000" b="1"/>
              <a:t>예</a:t>
            </a:r>
            <a:r>
              <a:rPr lang="en-US" altLang="ko-KR" sz="2000" b="1"/>
              <a:t>: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2738439" y="1303338"/>
            <a:ext cx="7215187" cy="1200150"/>
          </a:xfrm>
          <a:prstGeom prst="rect">
            <a:avLst/>
          </a:prstGeom>
          <a:solidFill>
            <a:srgbClr val="E7F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for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초기식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;  </a:t>
            </a:r>
            <a:r>
              <a:rPr lang="ko-KR" altLang="en-US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조건식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;  </a:t>
            </a:r>
            <a:r>
              <a:rPr lang="ko-KR" altLang="en-US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증감식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 ){</a:t>
            </a:r>
          </a:p>
          <a:p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</a:rPr>
              <a:t>반복 수행되는 문장 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>
                <a:latin typeface="맑은 고딕" pitchFamily="50" charset="-127"/>
                <a:ea typeface="맑은 고딕" pitchFamily="50" charset="-127"/>
              </a:rPr>
              <a:t>조건식의 결과가 참일 때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39942" name="Rectangle 10"/>
          <p:cNvSpPr>
            <a:spLocks noChangeArrowheads="1"/>
          </p:cNvSpPr>
          <p:nvPr/>
        </p:nvSpPr>
        <p:spPr bwMode="auto">
          <a:xfrm>
            <a:off x="2809875" y="3803650"/>
            <a:ext cx="6705600" cy="1570038"/>
          </a:xfrm>
          <a:prstGeom prst="rect">
            <a:avLst/>
          </a:prstGeom>
          <a:solidFill>
            <a:srgbClr val="E7F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for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 = 1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 ;  </a:t>
            </a:r>
            <a:r>
              <a:rPr lang="en-US" altLang="ko-KR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 &lt;= 10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 ;  </a:t>
            </a:r>
            <a:r>
              <a:rPr lang="en-US" altLang="ko-KR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i++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 ){</a:t>
            </a:r>
          </a:p>
          <a:p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      sum = sum + i; </a:t>
            </a:r>
            <a:r>
              <a:rPr lang="en-US" altLang="ko-KR" sz="2400" b="1">
                <a:solidFill>
                  <a:srgbClr val="006600"/>
                </a:solidFill>
                <a:latin typeface="맑은 고딕" pitchFamily="50" charset="-127"/>
                <a:ea typeface="맑은 고딕" pitchFamily="50" charset="-127"/>
              </a:rPr>
              <a:t>//sum += i;</a:t>
            </a:r>
          </a:p>
          <a:p>
            <a:r>
              <a:rPr lang="en-US" altLang="ko-KR" sz="2400" b="1">
                <a:solidFill>
                  <a:srgbClr val="0066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document.write(“i = “ + i);</a:t>
            </a:r>
          </a:p>
          <a:p>
            <a:r>
              <a:rPr lang="en-US" altLang="ko-KR" sz="2400" b="1">
                <a:solidFill>
                  <a:srgbClr val="0066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2400" b="1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0816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88913"/>
            <a:ext cx="7793038" cy="533400"/>
          </a:xfrm>
        </p:spPr>
        <p:txBody>
          <a:bodyPr/>
          <a:lstStyle/>
          <a:p>
            <a:pPr eaLnBrk="1" hangingPunct="1"/>
            <a:r>
              <a:rPr lang="en-US" altLang="ko-KR"/>
              <a:t>while </a:t>
            </a:r>
            <a:r>
              <a:rPr lang="ko-KR" altLang="en-US"/>
              <a:t>문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822325"/>
            <a:ext cx="7848600" cy="762000"/>
          </a:xfrm>
          <a:noFill/>
        </p:spPr>
        <p:txBody>
          <a:bodyPr/>
          <a:lstStyle/>
          <a:p>
            <a:pPr eaLnBrk="1" hangingPunct="1">
              <a:buFont typeface="Wingdings 2" pitchFamily="18" charset="2"/>
              <a:buChar char="¢"/>
            </a:pPr>
            <a:r>
              <a:rPr lang="ko-KR" altLang="en-US"/>
              <a:t>형식 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566989" y="1431926"/>
            <a:ext cx="3717925" cy="2246313"/>
          </a:xfrm>
          <a:prstGeom prst="rect">
            <a:avLst/>
          </a:prstGeom>
          <a:solidFill>
            <a:srgbClr val="E7F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20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>
                <a:solidFill>
                  <a:srgbClr val="FF00FF"/>
                </a:solidFill>
                <a:latin typeface="맑은 고딕" pitchFamily="50" charset="-127"/>
                <a:ea typeface="맑은 고딕" pitchFamily="50" charset="-127"/>
              </a:rPr>
              <a:t>초기값</a:t>
            </a:r>
            <a:r>
              <a:rPr lang="en-US" altLang="ko-KR" sz="20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20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while</a:t>
            </a:r>
            <a:r>
              <a:rPr lang="en-US" altLang="ko-KR" sz="20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조건식</a:t>
            </a:r>
            <a:r>
              <a:rPr lang="en-US" altLang="ko-KR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20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r>
              <a:rPr lang="en-US" altLang="ko-KR" sz="2000" b="1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000" b="1">
                <a:latin typeface="맑은 고딕" pitchFamily="50" charset="-127"/>
                <a:ea typeface="맑은 고딕" pitchFamily="50" charset="-127"/>
              </a:rPr>
              <a:t>반복 수행되는 문장 </a:t>
            </a:r>
            <a:endParaRPr lang="en-US" altLang="ko-KR" sz="2000" b="1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b="1">
                <a:latin typeface="맑은 고딕" pitchFamily="50" charset="-127"/>
                <a:ea typeface="맑은 고딕" pitchFamily="50" charset="-127"/>
              </a:rPr>
              <a:t>   (</a:t>
            </a:r>
            <a:r>
              <a:rPr lang="ko-KR" altLang="en-US" sz="2000" b="1">
                <a:latin typeface="맑은 고딕" pitchFamily="50" charset="-127"/>
                <a:ea typeface="맑은 고딕" pitchFamily="50" charset="-127"/>
              </a:rPr>
              <a:t>조건식의 결과가 참일 때</a:t>
            </a:r>
            <a:r>
              <a:rPr lang="en-US" altLang="ko-KR" sz="2000" b="1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ko-KR" altLang="en-US" sz="2000" b="1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0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>
                <a:solidFill>
                  <a:srgbClr val="FF00FF"/>
                </a:solidFill>
                <a:latin typeface="맑은 고딕" pitchFamily="50" charset="-127"/>
                <a:ea typeface="맑은 고딕" pitchFamily="50" charset="-127"/>
              </a:rPr>
              <a:t>증감</a:t>
            </a:r>
            <a:r>
              <a:rPr lang="en-US" altLang="ko-KR" sz="20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20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r>
              <a:rPr lang="ko-KR" altLang="en-US" sz="2000" b="1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다음 문장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566989" y="4133850"/>
            <a:ext cx="3717925" cy="831850"/>
          </a:xfrm>
          <a:prstGeom prst="rect">
            <a:avLst/>
          </a:prstGeom>
          <a:solidFill>
            <a:srgbClr val="E7F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ko-KR" altLang="en-US" sz="2400" b="1">
                <a:solidFill>
                  <a:schemeClr val="hlink"/>
                </a:solidFill>
                <a:latin typeface="맑은 고딕" pitchFamily="50" charset="-127"/>
                <a:ea typeface="맑은 고딕" pitchFamily="50" charset="-127"/>
              </a:rPr>
              <a:t>조건식을 먼저 확인 한 후 </a:t>
            </a:r>
            <a:endParaRPr lang="en-US" altLang="ko-KR" sz="2400" b="1">
              <a:solidFill>
                <a:schemeClr val="hlin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참이면 문장 반복 수행</a:t>
            </a:r>
            <a:endParaRPr lang="ko-KR" altLang="en-US" sz="24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pic>
        <p:nvPicPr>
          <p:cNvPr id="5735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3548064"/>
            <a:ext cx="1716088" cy="259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1431926"/>
            <a:ext cx="3989388" cy="163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8406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제목 1"/>
          <p:cNvSpPr>
            <a:spLocks noGrp="1"/>
          </p:cNvSpPr>
          <p:nvPr>
            <p:ph type="ctrTitle"/>
          </p:nvPr>
        </p:nvSpPr>
        <p:spPr>
          <a:xfrm>
            <a:off x="2738438" y="1643063"/>
            <a:ext cx="7486650" cy="1143000"/>
          </a:xfrm>
        </p:spPr>
        <p:txBody>
          <a:bodyPr/>
          <a:lstStyle/>
          <a:p>
            <a:r>
              <a:rPr lang="ko-KR" altLang="en-US" smtClean="0"/>
              <a:t>객체 </a:t>
            </a:r>
            <a:r>
              <a:rPr lang="en-US" altLang="ko-KR" smtClean="0"/>
              <a:t>(Object)</a:t>
            </a:r>
            <a:endParaRPr lang="ko-KR" altLang="en-US" smtClean="0"/>
          </a:p>
        </p:txBody>
      </p:sp>
      <p:sp>
        <p:nvSpPr>
          <p:cNvPr id="97283" name="부제목 3"/>
          <p:cNvSpPr>
            <a:spLocks noGrp="1"/>
          </p:cNvSpPr>
          <p:nvPr>
            <p:ph type="subTitle" idx="1"/>
          </p:nvPr>
        </p:nvSpPr>
        <p:spPr>
          <a:xfrm>
            <a:off x="3216275" y="3357563"/>
            <a:ext cx="6400800" cy="1752600"/>
          </a:xfrm>
        </p:spPr>
        <p:txBody>
          <a:bodyPr/>
          <a:lstStyle/>
          <a:p>
            <a:r>
              <a:rPr lang="ko-KR" altLang="en-US" sz="2400"/>
              <a:t>내장 객체</a:t>
            </a:r>
          </a:p>
        </p:txBody>
      </p:sp>
    </p:spTree>
    <p:extLst>
      <p:ext uri="{BB962C8B-B14F-4D97-AF65-F5344CB8AC3E}">
        <p14:creationId xmlns:p14="http://schemas.microsoft.com/office/powerpoint/2010/main" val="66193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객체 </a:t>
            </a:r>
            <a:r>
              <a:rPr lang="en-US" altLang="ko-KR" smtClean="0"/>
              <a:t>(Object)</a:t>
            </a:r>
            <a:endParaRPr lang="ko-KR" altLang="en-US" smtClean="0"/>
          </a:p>
        </p:txBody>
      </p:sp>
      <p:sp>
        <p:nvSpPr>
          <p:cNvPr id="983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0000FF"/>
                </a:solidFill>
              </a:rPr>
              <a:t>자바스크립트 객체</a:t>
            </a:r>
            <a:r>
              <a:rPr lang="en-US" altLang="ko-KR" smtClean="0"/>
              <a:t>	</a:t>
            </a:r>
          </a:p>
          <a:p>
            <a:pPr lvl="1"/>
            <a:r>
              <a:rPr lang="ko-KR" altLang="en-US" smtClean="0"/>
              <a:t>내장 객체</a:t>
            </a:r>
            <a:endParaRPr lang="en-US" altLang="ko-KR" smtClean="0"/>
          </a:p>
          <a:p>
            <a:pPr lvl="1"/>
            <a:r>
              <a:rPr lang="ko-KR" altLang="en-US" smtClean="0"/>
              <a:t>브라우저 객체</a:t>
            </a:r>
            <a:endParaRPr lang="en-US" altLang="ko-KR" smtClean="0"/>
          </a:p>
          <a:p>
            <a:pPr lvl="1"/>
            <a:r>
              <a:rPr lang="ko-KR" altLang="en-US" smtClean="0"/>
              <a:t>문서 객체 </a:t>
            </a:r>
            <a:r>
              <a:rPr lang="en-US" altLang="ko-KR" smtClean="0"/>
              <a:t>(DOM)</a:t>
            </a:r>
          </a:p>
          <a:p>
            <a:pPr lvl="1"/>
            <a:r>
              <a:rPr lang="ko-KR" altLang="en-US" smtClean="0"/>
              <a:t>사용자 정의 객체</a:t>
            </a:r>
          </a:p>
        </p:txBody>
      </p:sp>
    </p:spTree>
    <p:extLst>
      <p:ext uri="{BB962C8B-B14F-4D97-AF65-F5344CB8AC3E}">
        <p14:creationId xmlns:p14="http://schemas.microsoft.com/office/powerpoint/2010/main" val="169877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내장 객체 </a:t>
            </a:r>
            <a:r>
              <a:rPr lang="en-US" altLang="ko-KR" smtClean="0"/>
              <a:t>(1)</a:t>
            </a:r>
            <a:endParaRPr lang="ko-KR" altLang="en-US" smtClean="0"/>
          </a:p>
        </p:txBody>
      </p:sp>
      <p:sp>
        <p:nvSpPr>
          <p:cNvPr id="993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0000FF"/>
                </a:solidFill>
              </a:rPr>
              <a:t>자바스크립트 내장 객체 </a:t>
            </a:r>
            <a:r>
              <a:rPr lang="en-US" altLang="ko-KR" smtClean="0">
                <a:solidFill>
                  <a:srgbClr val="0000FF"/>
                </a:solidFill>
              </a:rPr>
              <a:t>(Built in Object)</a:t>
            </a:r>
          </a:p>
          <a:p>
            <a:pPr lvl="1"/>
            <a:r>
              <a:rPr lang="ko-KR" altLang="en-US" smtClean="0">
                <a:solidFill>
                  <a:srgbClr val="FF0000"/>
                </a:solidFill>
              </a:rPr>
              <a:t>미리 정의되어 있는 객체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/>
            <a:r>
              <a:rPr lang="ko-KR" altLang="en-US" smtClean="0">
                <a:solidFill>
                  <a:srgbClr val="FF0000"/>
                </a:solidFill>
              </a:rPr>
              <a:t>선언 </a:t>
            </a:r>
            <a:r>
              <a:rPr lang="ko-KR" altLang="en-US" smtClean="0"/>
              <a:t>과정을 통해 </a:t>
            </a:r>
            <a:r>
              <a:rPr lang="ko-KR" altLang="en-US" smtClean="0">
                <a:solidFill>
                  <a:srgbClr val="FF0000"/>
                </a:solidFill>
              </a:rPr>
              <a:t>객체 변수를 정의해서 사용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/>
            <a:r>
              <a:rPr lang="ko-KR" altLang="en-US" smtClean="0"/>
              <a:t>특별한 경우에만 사용자 정의 객체를 정의하여 사용</a:t>
            </a:r>
            <a:endParaRPr lang="en-US" altLang="ko-KR" smtClean="0"/>
          </a:p>
          <a:p>
            <a:pPr lvl="1"/>
            <a:r>
              <a:rPr lang="ko-KR" altLang="en-US" smtClean="0"/>
              <a:t>대부분의 경우에는 내장 객체 사용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3576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내장 객체 </a:t>
            </a:r>
            <a:r>
              <a:rPr lang="en-US" altLang="ko-KR" smtClean="0"/>
              <a:t>(2)</a:t>
            </a:r>
            <a:endParaRPr lang="ko-KR" altLang="en-US" smtClean="0"/>
          </a:p>
        </p:txBody>
      </p:sp>
      <p:sp>
        <p:nvSpPr>
          <p:cNvPr id="1003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0000FF"/>
                </a:solidFill>
              </a:rPr>
              <a:t>대표적인 내장 객체</a:t>
            </a:r>
            <a:endParaRPr lang="en-US" altLang="ko-KR" smtClean="0">
              <a:solidFill>
                <a:srgbClr val="0000FF"/>
              </a:solidFill>
            </a:endParaRPr>
          </a:p>
          <a:p>
            <a:pPr lvl="1"/>
            <a:r>
              <a:rPr lang="en-US" altLang="ko-KR" smtClean="0">
                <a:solidFill>
                  <a:srgbClr val="FF0000"/>
                </a:solidFill>
              </a:rPr>
              <a:t>Date</a:t>
            </a:r>
            <a:r>
              <a:rPr lang="en-US" altLang="ko-KR" smtClean="0"/>
              <a:t> : </a:t>
            </a:r>
            <a:r>
              <a:rPr lang="ko-KR" altLang="en-US" smtClean="0"/>
              <a:t>날짜와 시간을 처리하기 위한 객체</a:t>
            </a:r>
            <a:endParaRPr lang="en-US" altLang="ko-KR" smtClean="0"/>
          </a:p>
          <a:p>
            <a:pPr lvl="1"/>
            <a:r>
              <a:rPr lang="en-US" altLang="ko-KR" smtClean="0">
                <a:solidFill>
                  <a:srgbClr val="FF0000"/>
                </a:solidFill>
              </a:rPr>
              <a:t>Array</a:t>
            </a:r>
            <a:r>
              <a:rPr lang="en-US" altLang="ko-KR" smtClean="0"/>
              <a:t> : </a:t>
            </a:r>
            <a:r>
              <a:rPr lang="ko-KR" altLang="en-US" smtClean="0"/>
              <a:t>배열을 만들기 위한 객체</a:t>
            </a:r>
            <a:endParaRPr lang="en-US" altLang="ko-KR" smtClean="0"/>
          </a:p>
          <a:p>
            <a:pPr lvl="1"/>
            <a:r>
              <a:rPr lang="en-US" altLang="ko-KR" smtClean="0">
                <a:solidFill>
                  <a:srgbClr val="FF0000"/>
                </a:solidFill>
              </a:rPr>
              <a:t>String</a:t>
            </a:r>
            <a:r>
              <a:rPr lang="en-US" altLang="ko-KR" smtClean="0"/>
              <a:t> : </a:t>
            </a:r>
            <a:r>
              <a:rPr lang="ko-KR" altLang="en-US" smtClean="0"/>
              <a:t>문자열을 다루기 위한 객체</a:t>
            </a:r>
            <a:endParaRPr lang="en-US" altLang="ko-KR" smtClean="0"/>
          </a:p>
          <a:p>
            <a:pPr lvl="1"/>
            <a:r>
              <a:rPr lang="en-US" altLang="ko-KR" smtClean="0">
                <a:solidFill>
                  <a:srgbClr val="FF0000"/>
                </a:solidFill>
              </a:rPr>
              <a:t>Math</a:t>
            </a:r>
            <a:r>
              <a:rPr lang="en-US" altLang="ko-KR" smtClean="0"/>
              <a:t> : </a:t>
            </a:r>
            <a:r>
              <a:rPr lang="ko-KR" altLang="en-US" smtClean="0"/>
              <a:t>수학 계산을 위한 객체</a:t>
            </a:r>
            <a:endParaRPr lang="en-US" altLang="ko-KR" smtClean="0"/>
          </a:p>
          <a:p>
            <a:pPr lvl="1"/>
            <a:r>
              <a:rPr lang="en-US" altLang="ko-KR" smtClean="0">
                <a:solidFill>
                  <a:srgbClr val="FF0000"/>
                </a:solidFill>
              </a:rPr>
              <a:t>Event</a:t>
            </a:r>
          </a:p>
          <a:p>
            <a:pPr lvl="2"/>
            <a:r>
              <a:rPr lang="ko-KR" altLang="en-US" smtClean="0"/>
              <a:t>발생하는 이벤트</a:t>
            </a:r>
            <a:r>
              <a:rPr lang="en-US" altLang="ko-KR" smtClean="0"/>
              <a:t>(</a:t>
            </a:r>
            <a:r>
              <a:rPr lang="ko-KR" altLang="en-US" smtClean="0"/>
              <a:t>버튼 클릭 이벤트 등</a:t>
            </a:r>
            <a:r>
              <a:rPr lang="en-US" altLang="ko-KR" smtClean="0"/>
              <a:t>)</a:t>
            </a:r>
            <a:r>
              <a:rPr lang="ko-KR" altLang="en-US" smtClean="0"/>
              <a:t>에 관한 정보를 제공하는 객체</a:t>
            </a:r>
            <a:endParaRPr lang="en-US" altLang="ko-KR" smtClean="0"/>
          </a:p>
          <a:p>
            <a:pPr lvl="1"/>
            <a:r>
              <a:rPr lang="en-US" altLang="ko-KR" smtClean="0">
                <a:solidFill>
                  <a:srgbClr val="FF0000"/>
                </a:solidFill>
              </a:rPr>
              <a:t>Screen</a:t>
            </a:r>
          </a:p>
          <a:p>
            <a:pPr lvl="2"/>
            <a:r>
              <a:rPr lang="ko-KR" altLang="en-US" smtClean="0"/>
              <a:t>화면의 해상도나 색상</a:t>
            </a:r>
            <a:r>
              <a:rPr lang="en-US" altLang="ko-KR" smtClean="0"/>
              <a:t>, </a:t>
            </a:r>
            <a:r>
              <a:rPr lang="ko-KR" altLang="en-US" smtClean="0"/>
              <a:t>크기에 관한 정보를 제공하는 객체</a:t>
            </a:r>
          </a:p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945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2"/>
          <p:cNvSpPr>
            <a:spLocks noGrp="1"/>
          </p:cNvSpPr>
          <p:nvPr>
            <p:ph idx="1"/>
          </p:nvPr>
        </p:nvSpPr>
        <p:spPr>
          <a:xfrm>
            <a:off x="2166938" y="785814"/>
            <a:ext cx="8312150" cy="4803775"/>
          </a:xfrm>
        </p:spPr>
        <p:txBody>
          <a:bodyPr/>
          <a:lstStyle/>
          <a:p>
            <a:r>
              <a:rPr lang="ko-KR" altLang="en-US">
                <a:solidFill>
                  <a:srgbClr val="0000FF"/>
                </a:solidFill>
              </a:rPr>
              <a:t>자바스크립트 사용법 </a:t>
            </a:r>
            <a:r>
              <a:rPr lang="en-US" altLang="ko-KR">
                <a:solidFill>
                  <a:srgbClr val="0000FF"/>
                </a:solidFill>
              </a:rPr>
              <a:t>3</a:t>
            </a:r>
            <a:r>
              <a:rPr lang="ko-KR" altLang="en-US">
                <a:solidFill>
                  <a:srgbClr val="0000FF"/>
                </a:solidFill>
              </a:rPr>
              <a:t>가지</a:t>
            </a:r>
            <a:endParaRPr lang="en-US" altLang="ko-KR">
              <a:solidFill>
                <a:srgbClr val="0000FF"/>
              </a:solidFill>
            </a:endParaRP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Internal </a:t>
            </a:r>
            <a:r>
              <a:rPr lang="ko-KR" altLang="en-US">
                <a:solidFill>
                  <a:srgbClr val="FF0000"/>
                </a:solidFill>
              </a:rPr>
              <a:t>방식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External </a:t>
            </a:r>
            <a:r>
              <a:rPr lang="ko-KR" altLang="en-US">
                <a:solidFill>
                  <a:srgbClr val="FF0000"/>
                </a:solidFill>
              </a:rPr>
              <a:t>방식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Inline </a:t>
            </a:r>
            <a:r>
              <a:rPr lang="ko-KR" altLang="en-US">
                <a:solidFill>
                  <a:srgbClr val="FF0000"/>
                </a:solidFill>
              </a:rPr>
              <a:t>방식</a:t>
            </a:r>
            <a:endParaRPr lang="en-US" altLang="ko-KR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내장 객체 </a:t>
            </a:r>
            <a:r>
              <a:rPr lang="en-US" altLang="ko-KR" smtClean="0"/>
              <a:t>(3)</a:t>
            </a:r>
            <a:endParaRPr lang="ko-KR" altLang="en-US" smtClean="0"/>
          </a:p>
        </p:txBody>
      </p:sp>
      <p:sp>
        <p:nvSpPr>
          <p:cNvPr id="10137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0000FF"/>
                </a:solidFill>
              </a:rPr>
              <a:t>객체 생성 및 사용 예 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/>
            <a:r>
              <a:rPr lang="ko-KR" altLang="en-US" smtClean="0">
                <a:solidFill>
                  <a:srgbClr val="0000FF"/>
                </a:solidFill>
              </a:rPr>
              <a:t>생성</a:t>
            </a:r>
            <a:r>
              <a:rPr lang="ko-KR" altLang="en-US" smtClean="0"/>
              <a:t> </a:t>
            </a:r>
            <a:endParaRPr lang="en-US" altLang="ko-KR" smtClean="0"/>
          </a:p>
          <a:p>
            <a:pPr lvl="2"/>
            <a:r>
              <a:rPr lang="en-US" altLang="ko-KR" smtClean="0">
                <a:solidFill>
                  <a:srgbClr val="FF00FF"/>
                </a:solidFill>
              </a:rPr>
              <a:t>today</a:t>
            </a:r>
            <a:r>
              <a:rPr lang="en-US" altLang="ko-KR" smtClean="0"/>
              <a:t> = new </a:t>
            </a:r>
            <a:r>
              <a:rPr lang="en-US" altLang="ko-KR" smtClean="0">
                <a:solidFill>
                  <a:srgbClr val="FF0000"/>
                </a:solidFill>
              </a:rPr>
              <a:t>Date()</a:t>
            </a:r>
            <a:r>
              <a:rPr lang="en-US" altLang="ko-KR" smtClean="0"/>
              <a:t>; // Date </a:t>
            </a:r>
            <a:r>
              <a:rPr lang="ko-KR" altLang="en-US" smtClean="0"/>
              <a:t>객체 생성</a:t>
            </a:r>
            <a:endParaRPr lang="en-US" altLang="ko-KR" smtClean="0"/>
          </a:p>
          <a:p>
            <a:pPr lvl="2"/>
            <a:r>
              <a:rPr lang="en-US" altLang="ko-KR" smtClean="0">
                <a:solidFill>
                  <a:srgbClr val="FF00FF"/>
                </a:solidFill>
              </a:rPr>
              <a:t>arr </a:t>
            </a:r>
            <a:r>
              <a:rPr lang="en-US" altLang="ko-KR" smtClean="0"/>
              <a:t>= new </a:t>
            </a:r>
            <a:r>
              <a:rPr lang="en-US" altLang="ko-KR" smtClean="0">
                <a:solidFill>
                  <a:srgbClr val="FF0000"/>
                </a:solidFill>
              </a:rPr>
              <a:t>Array(3)</a:t>
            </a:r>
            <a:r>
              <a:rPr lang="en-US" altLang="ko-KR" smtClean="0"/>
              <a:t>; // Array </a:t>
            </a:r>
            <a:r>
              <a:rPr lang="ko-KR" altLang="en-US" smtClean="0"/>
              <a:t>객체 생성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ko-KR" altLang="en-US" smtClean="0">
                <a:solidFill>
                  <a:srgbClr val="0000FF"/>
                </a:solidFill>
              </a:rPr>
              <a:t>사용</a:t>
            </a:r>
            <a:endParaRPr lang="en-US" altLang="ko-KR" smtClean="0">
              <a:solidFill>
                <a:srgbClr val="0000FF"/>
              </a:solidFill>
            </a:endParaRPr>
          </a:p>
          <a:p>
            <a:pPr lvl="2"/>
            <a:r>
              <a:rPr lang="en-US" altLang="ko-KR" smtClean="0">
                <a:solidFill>
                  <a:srgbClr val="FF00FF"/>
                </a:solidFill>
              </a:rPr>
              <a:t>today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r>
              <a:rPr lang="en-US" altLang="ko-KR" smtClean="0">
                <a:solidFill>
                  <a:srgbClr val="0000FF"/>
                </a:solidFill>
              </a:rPr>
              <a:t>getMonth()</a:t>
            </a:r>
            <a:r>
              <a:rPr lang="en-US" altLang="ko-KR" smtClean="0"/>
              <a:t> //</a:t>
            </a:r>
            <a:r>
              <a:rPr lang="ko-KR" altLang="en-US" smtClean="0">
                <a:solidFill>
                  <a:srgbClr val="FF0000"/>
                </a:solidFill>
              </a:rPr>
              <a:t>객체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r>
              <a:rPr lang="ko-KR" altLang="en-US" smtClean="0">
                <a:solidFill>
                  <a:srgbClr val="0000FF"/>
                </a:solidFill>
              </a:rPr>
              <a:t>메소드</a:t>
            </a:r>
            <a:endParaRPr lang="en-US" altLang="ko-KR" smtClean="0">
              <a:solidFill>
                <a:srgbClr val="0000FF"/>
              </a:solidFill>
            </a:endParaRPr>
          </a:p>
          <a:p>
            <a:pPr lvl="2"/>
            <a:r>
              <a:rPr lang="en-US" altLang="ko-KR" smtClean="0">
                <a:solidFill>
                  <a:srgbClr val="FF00FF"/>
                </a:solidFill>
              </a:rPr>
              <a:t>arr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r>
              <a:rPr lang="en-US" altLang="ko-KR" smtClean="0"/>
              <a:t> </a:t>
            </a:r>
            <a:r>
              <a:rPr lang="en-US" altLang="ko-KR" smtClean="0">
                <a:solidFill>
                  <a:srgbClr val="0000FF"/>
                </a:solidFill>
              </a:rPr>
              <a:t>sort()</a:t>
            </a:r>
            <a:endParaRPr lang="ko-KR" altLang="en-US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Date </a:t>
            </a:r>
            <a:r>
              <a:rPr lang="ko-KR" altLang="en-US" smtClean="0"/>
              <a:t>객체</a:t>
            </a:r>
          </a:p>
        </p:txBody>
      </p:sp>
      <p:sp>
        <p:nvSpPr>
          <p:cNvPr id="10240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</a:rPr>
              <a:t>Date</a:t>
            </a:r>
            <a:r>
              <a:rPr lang="en-US" altLang="ko-KR" smtClean="0">
                <a:solidFill>
                  <a:srgbClr val="0000FF"/>
                </a:solidFill>
              </a:rPr>
              <a:t> </a:t>
            </a:r>
            <a:r>
              <a:rPr lang="ko-KR" altLang="en-US" smtClean="0">
                <a:solidFill>
                  <a:srgbClr val="0000FF"/>
                </a:solidFill>
              </a:rPr>
              <a:t>객체</a:t>
            </a:r>
            <a:endParaRPr lang="en-US" altLang="ko-KR" smtClean="0">
              <a:solidFill>
                <a:srgbClr val="0000FF"/>
              </a:solidFill>
            </a:endParaRPr>
          </a:p>
          <a:p>
            <a:pPr lvl="1"/>
            <a:r>
              <a:rPr lang="ko-KR" altLang="en-US" smtClean="0"/>
              <a:t>날짜와 시간을 관리해주는 내장 객체</a:t>
            </a:r>
            <a:endParaRPr lang="en-US" altLang="ko-KR" smtClean="0"/>
          </a:p>
          <a:p>
            <a:pPr lvl="1"/>
            <a:r>
              <a:rPr lang="ko-KR" altLang="en-US" smtClean="0"/>
              <a:t>웹 페이지에 오늘의 날짜와 시간 및 요일 등 표시</a:t>
            </a:r>
            <a:endParaRPr lang="en-US" altLang="ko-KR" smtClean="0"/>
          </a:p>
          <a:p>
            <a:pPr lvl="1"/>
            <a:r>
              <a:rPr lang="en-US" altLang="ko-KR" smtClean="0">
                <a:solidFill>
                  <a:srgbClr val="0000FF"/>
                </a:solidFill>
              </a:rPr>
              <a:t>Date </a:t>
            </a:r>
            <a:r>
              <a:rPr lang="ko-KR" altLang="en-US" smtClean="0">
                <a:solidFill>
                  <a:srgbClr val="0000FF"/>
                </a:solidFill>
              </a:rPr>
              <a:t>객체 선언 방식</a:t>
            </a:r>
            <a:endParaRPr lang="en-US" altLang="ko-KR" smtClean="0">
              <a:solidFill>
                <a:srgbClr val="0000FF"/>
              </a:solidFill>
            </a:endParaRPr>
          </a:p>
          <a:p>
            <a:pPr lvl="2"/>
            <a:r>
              <a:rPr lang="en-US" altLang="ko-KR" smtClean="0">
                <a:solidFill>
                  <a:srgbClr val="FF0000"/>
                </a:solidFill>
              </a:rPr>
              <a:t>today</a:t>
            </a:r>
            <a:r>
              <a:rPr lang="en-US" altLang="ko-KR" smtClean="0"/>
              <a:t> = </a:t>
            </a:r>
            <a:r>
              <a:rPr lang="en-US" altLang="ko-KR" smtClean="0">
                <a:solidFill>
                  <a:srgbClr val="FF0000"/>
                </a:solidFill>
              </a:rPr>
              <a:t>new</a:t>
            </a:r>
            <a:r>
              <a:rPr lang="en-US" altLang="ko-KR" smtClean="0"/>
              <a:t> </a:t>
            </a:r>
            <a:r>
              <a:rPr lang="en-US" altLang="ko-KR" smtClean="0">
                <a:solidFill>
                  <a:srgbClr val="FF00FF"/>
                </a:solidFill>
              </a:rPr>
              <a:t>Date()</a:t>
            </a:r>
            <a:r>
              <a:rPr lang="en-US" altLang="ko-KR" smtClean="0"/>
              <a:t>; //</a:t>
            </a:r>
            <a:r>
              <a:rPr lang="ko-KR" altLang="en-US" smtClean="0">
                <a:solidFill>
                  <a:srgbClr val="FF0000"/>
                </a:solidFill>
              </a:rPr>
              <a:t>새 객체 선언</a:t>
            </a:r>
            <a:endParaRPr lang="en-US" altLang="ko-KR" smtClean="0">
              <a:solidFill>
                <a:srgbClr val="FF0000"/>
              </a:solidFill>
            </a:endParaRPr>
          </a:p>
          <a:p>
            <a:pPr lvl="2"/>
            <a:r>
              <a:rPr lang="ko-KR" altLang="en-US" smtClean="0">
                <a:solidFill>
                  <a:srgbClr val="0000FF"/>
                </a:solidFill>
              </a:rPr>
              <a:t>객체의 메소드 사용</a:t>
            </a:r>
            <a:endParaRPr lang="en-US" altLang="ko-KR" smtClean="0">
              <a:solidFill>
                <a:srgbClr val="0000FF"/>
              </a:solidFill>
            </a:endParaRPr>
          </a:p>
          <a:p>
            <a:pPr lvl="3">
              <a:buClr>
                <a:srgbClr val="FF0000"/>
              </a:buClr>
            </a:pPr>
            <a:r>
              <a:rPr lang="ko-KR" altLang="en-US" smtClean="0">
                <a:solidFill>
                  <a:srgbClr val="FF0000"/>
                </a:solidFill>
              </a:rPr>
              <a:t>객체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r>
              <a:rPr lang="ko-KR" altLang="en-US" smtClean="0">
                <a:solidFill>
                  <a:srgbClr val="FF00FF"/>
                </a:solidFill>
              </a:rPr>
              <a:t>메소드</a:t>
            </a:r>
            <a:endParaRPr lang="en-US" altLang="ko-KR" smtClean="0">
              <a:solidFill>
                <a:srgbClr val="FF00FF"/>
              </a:solidFill>
            </a:endParaRPr>
          </a:p>
          <a:p>
            <a:pPr lvl="3">
              <a:buClr>
                <a:srgbClr val="FF0000"/>
              </a:buClr>
            </a:pPr>
            <a:r>
              <a:rPr lang="en-US" altLang="ko-KR" smtClean="0">
                <a:solidFill>
                  <a:srgbClr val="0000FF"/>
                </a:solidFill>
              </a:rPr>
              <a:t>month</a:t>
            </a:r>
            <a:r>
              <a:rPr lang="en-US" altLang="ko-KR" smtClean="0"/>
              <a:t> = </a:t>
            </a:r>
            <a:r>
              <a:rPr lang="en-US" altLang="ko-KR" smtClean="0">
                <a:solidFill>
                  <a:srgbClr val="FF0000"/>
                </a:solidFill>
              </a:rPr>
              <a:t>today.</a:t>
            </a:r>
            <a:r>
              <a:rPr lang="en-US" altLang="ko-KR" smtClean="0">
                <a:solidFill>
                  <a:srgbClr val="FF00FF"/>
                </a:solidFill>
              </a:rPr>
              <a:t>getMonth()</a:t>
            </a:r>
            <a:r>
              <a:rPr lang="en-US" altLang="ko-KR" smtClean="0"/>
              <a:t>; </a:t>
            </a:r>
            <a:endParaRPr lang="en-US" altLang="ko-KR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73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>
                <a:solidFill>
                  <a:srgbClr val="0000FF"/>
                </a:solidFill>
              </a:rPr>
              <a:t>Date </a:t>
            </a:r>
            <a:r>
              <a:rPr lang="ko-KR" altLang="en-US" sz="2400">
                <a:solidFill>
                  <a:srgbClr val="0000FF"/>
                </a:solidFill>
              </a:rPr>
              <a:t>객체의 시간</a:t>
            </a:r>
            <a:r>
              <a:rPr lang="en-US" altLang="ko-KR" sz="2400">
                <a:solidFill>
                  <a:srgbClr val="0000FF"/>
                </a:solidFill>
              </a:rPr>
              <a:t>/</a:t>
            </a:r>
            <a:r>
              <a:rPr lang="ko-KR" altLang="en-US" sz="2400">
                <a:solidFill>
                  <a:srgbClr val="0000FF"/>
                </a:solidFill>
              </a:rPr>
              <a:t>날짜 정보를 </a:t>
            </a:r>
            <a:r>
              <a:rPr lang="ko-KR" altLang="en-US" sz="2400">
                <a:solidFill>
                  <a:srgbClr val="FF0000"/>
                </a:solidFill>
              </a:rPr>
              <a:t>반환</a:t>
            </a:r>
            <a:r>
              <a:rPr lang="ko-KR" altLang="en-US" sz="2400">
                <a:solidFill>
                  <a:srgbClr val="0000FF"/>
                </a:solidFill>
              </a:rPr>
              <a:t>하는 메소드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351089" y="981076"/>
          <a:ext cx="8066087" cy="47513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922"/>
                <a:gridCol w="5905165"/>
              </a:tblGrid>
              <a:tr h="535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8" marR="91448" marT="45705" marB="45705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8" marR="91448" marT="45705" marB="45705" anchor="ctr">
                    <a:solidFill>
                      <a:srgbClr val="0070C0"/>
                    </a:solidFill>
                  </a:tcPr>
                </a:tc>
              </a:tr>
              <a:tr h="535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  <a:r>
                        <a:rPr lang="en-US" altLang="ko-KR" sz="24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8" marR="91448" marT="45705" marB="457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1970 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이후의 </a:t>
                      </a: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반환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20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getFullYear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8" marR="91448" marT="45705" marB="45705" anchor="ctr"/>
                </a:tc>
              </a:tr>
              <a:tr h="535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  <a:r>
                        <a:rPr lang="en-US" altLang="ko-KR" sz="24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Month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8" marR="91448" marT="45705" marB="457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반환 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:2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… , 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12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8" marR="91448" marT="45705" marB="45705" anchor="ctr"/>
                </a:tc>
              </a:tr>
              <a:tr h="479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  <a:r>
                        <a:rPr lang="en-US" altLang="ko-KR" sz="24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8" marR="91448" marT="45705" marB="457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반환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8" marR="91448" marT="45705" marB="45705" anchor="ctr"/>
                </a:tc>
              </a:tr>
              <a:tr h="535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  <a:r>
                        <a:rPr lang="en-US" altLang="ko-KR" sz="24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8" marR="91448" marT="45705" marB="4570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반환 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1: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… , 6: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8" marR="91448" marT="45705" marB="45705" anchor="ctr"/>
                </a:tc>
              </a:tr>
              <a:tr h="535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  <a:r>
                        <a:rPr lang="en-US" altLang="ko-KR" sz="24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Hours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8" marR="91448" marT="45705" marB="457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반환 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 ~23)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8" marR="91448" marT="45705" marB="45705" anchor="ctr"/>
                </a:tc>
              </a:tr>
              <a:tr h="535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  <a:r>
                        <a:rPr lang="en-US" altLang="ko-KR" sz="24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Minutes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8" marR="91448" marT="45705" marB="457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반환 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 ~ 59)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8" marR="91448" marT="45705" marB="45705" anchor="ctr"/>
                </a:tc>
              </a:tr>
              <a:tr h="535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  <a:r>
                        <a:rPr lang="en-US" altLang="ko-KR" sz="24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Seconds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8" marR="91448" marT="45705" marB="457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반환 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 ~ 59)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8" marR="91448" marT="45705" marB="45705" anchor="ctr"/>
                </a:tc>
              </a:tr>
              <a:tr h="5202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  <a:r>
                        <a:rPr lang="en-US" altLang="ko-KR" sz="24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8" marR="91448" marT="45705" marB="457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1970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이후 시간을 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1/1000 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단위로 표시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8" marR="91448" marT="45705" marB="4570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4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>
                <a:solidFill>
                  <a:srgbClr val="0000FF"/>
                </a:solidFill>
              </a:rPr>
              <a:t>Date </a:t>
            </a:r>
            <a:r>
              <a:rPr lang="ko-KR" altLang="en-US" sz="2400">
                <a:solidFill>
                  <a:srgbClr val="0000FF"/>
                </a:solidFill>
              </a:rPr>
              <a:t>객체의 시간</a:t>
            </a:r>
            <a:r>
              <a:rPr lang="en-US" altLang="ko-KR" sz="2400">
                <a:solidFill>
                  <a:srgbClr val="0000FF"/>
                </a:solidFill>
              </a:rPr>
              <a:t>/</a:t>
            </a:r>
            <a:r>
              <a:rPr lang="ko-KR" altLang="en-US" sz="2400">
                <a:solidFill>
                  <a:srgbClr val="0000FF"/>
                </a:solidFill>
              </a:rPr>
              <a:t>날짜 정보를 </a:t>
            </a:r>
            <a:r>
              <a:rPr lang="ko-KR" altLang="en-US" sz="2400">
                <a:solidFill>
                  <a:srgbClr val="FF0000"/>
                </a:solidFill>
              </a:rPr>
              <a:t>설정</a:t>
            </a:r>
            <a:r>
              <a:rPr lang="ko-KR" altLang="en-US" sz="2400">
                <a:solidFill>
                  <a:srgbClr val="0000FF"/>
                </a:solidFill>
              </a:rPr>
              <a:t>하는 메소드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063750" y="908050"/>
          <a:ext cx="8280400" cy="4321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108"/>
                <a:gridCol w="6048292"/>
              </a:tblGrid>
              <a:tr h="5359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solidFill>
                      <a:srgbClr val="0070C0"/>
                    </a:solidFill>
                  </a:tcPr>
                </a:tc>
              </a:tr>
              <a:tr h="535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</a:t>
                      </a:r>
                      <a:r>
                        <a:rPr lang="en-US" altLang="ko-KR" sz="24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1970 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이후의 </a:t>
                      </a: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설정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/>
                </a:tc>
              </a:tr>
              <a:tr h="535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</a:t>
                      </a:r>
                      <a:r>
                        <a:rPr lang="en-US" altLang="ko-KR" sz="24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Month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설정 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1:2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… , 11: 12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/>
                </a:tc>
              </a:tr>
              <a:tr h="535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</a:t>
                      </a:r>
                      <a:r>
                        <a:rPr lang="en-US" altLang="ko-KR" sz="24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설정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/>
                </a:tc>
              </a:tr>
              <a:tr h="535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</a:t>
                      </a:r>
                      <a:r>
                        <a:rPr lang="en-US" altLang="ko-KR" sz="24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Hours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설정 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 ~23)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/>
                </a:tc>
              </a:tr>
              <a:tr h="535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</a:t>
                      </a:r>
                      <a:r>
                        <a:rPr lang="en-US" altLang="ko-KR" sz="24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Minutes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설정 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 ~ 59)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/>
                </a:tc>
              </a:tr>
              <a:tr h="535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</a:t>
                      </a:r>
                      <a:r>
                        <a:rPr lang="en-US" altLang="ko-KR" sz="24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Seconds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설정 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 ~ 59)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/>
                </a:tc>
              </a:tr>
              <a:tr h="5692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</a:t>
                      </a:r>
                      <a:r>
                        <a:rPr lang="en-US" altLang="ko-KR" sz="24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1970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이후 시간을 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1/1000 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단위로 설정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15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>
                <a:solidFill>
                  <a:srgbClr val="0000FF"/>
                </a:solidFill>
              </a:rPr>
              <a:t>날짜</a:t>
            </a:r>
            <a:r>
              <a:rPr lang="en-US" altLang="ko-KR" sz="2400">
                <a:solidFill>
                  <a:srgbClr val="0000FF"/>
                </a:solidFill>
              </a:rPr>
              <a:t>/</a:t>
            </a:r>
            <a:r>
              <a:rPr lang="ko-KR" altLang="en-US" sz="2400">
                <a:solidFill>
                  <a:srgbClr val="0000FF"/>
                </a:solidFill>
              </a:rPr>
              <a:t>시간 정보의 포맷을 변경하는 데 사용되는 메소드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351088" y="981076"/>
          <a:ext cx="7416800" cy="2087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303"/>
                <a:gridCol w="4608497"/>
              </a:tblGrid>
              <a:tr h="535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699" marB="45699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699" marB="45699" anchor="ctr">
                    <a:solidFill>
                      <a:srgbClr val="0070C0"/>
                    </a:solidFill>
                  </a:tcPr>
                </a:tc>
              </a:tr>
              <a:tr h="5358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parse(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 문자열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699" marB="45699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문자열을 시간으로 변경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699" marB="45699" anchor="ctr"/>
                </a:tc>
              </a:tr>
              <a:tr h="5358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toGMTString()</a:t>
                      </a:r>
                      <a:endParaRPr lang="ko-KR" altLang="en-US" sz="2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699" marB="45699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문자열을 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GMT 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날짜로 복귀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699" marB="45699" anchor="ctr"/>
                </a:tc>
              </a:tr>
              <a:tr h="480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toLocaleString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699" marB="45699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날짜를 문자열로 변환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699" marB="4569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40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Math </a:t>
            </a:r>
            <a:r>
              <a:rPr lang="ko-KR" altLang="en-US" smtClean="0"/>
              <a:t>객체</a:t>
            </a:r>
          </a:p>
        </p:txBody>
      </p:sp>
      <p:sp>
        <p:nvSpPr>
          <p:cNvPr id="1157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0000FF"/>
                </a:solidFill>
              </a:rPr>
              <a:t>Math </a:t>
            </a:r>
            <a:r>
              <a:rPr lang="ko-KR" altLang="en-US" smtClean="0">
                <a:solidFill>
                  <a:srgbClr val="0000FF"/>
                </a:solidFill>
              </a:rPr>
              <a:t>객체</a:t>
            </a:r>
            <a:endParaRPr lang="en-US" altLang="ko-KR" smtClean="0">
              <a:solidFill>
                <a:srgbClr val="0000FF"/>
              </a:solidFill>
            </a:endParaRPr>
          </a:p>
          <a:p>
            <a:pPr lvl="1"/>
            <a:r>
              <a:rPr lang="ko-KR" altLang="en-US" smtClean="0"/>
              <a:t>수학적 계산에 필요한 함수나 상수 값 제공</a:t>
            </a:r>
            <a:endParaRPr lang="en-US" altLang="ko-KR" smtClean="0"/>
          </a:p>
          <a:p>
            <a:pPr lvl="1"/>
            <a:r>
              <a:rPr lang="ko-KR" altLang="en-US" smtClean="0"/>
              <a:t>상수 값은 속성으로</a:t>
            </a:r>
            <a:endParaRPr lang="en-US" altLang="ko-KR" smtClean="0"/>
          </a:p>
          <a:p>
            <a:pPr lvl="1"/>
            <a:r>
              <a:rPr lang="ko-KR" altLang="en-US" smtClean="0"/>
              <a:t>수학 함수는 메소드로 제공</a:t>
            </a:r>
            <a:endParaRPr lang="en-US" altLang="ko-KR" smtClean="0"/>
          </a:p>
          <a:p>
            <a:pPr lvl="1"/>
            <a:r>
              <a:rPr lang="en-US" altLang="ko-KR" smtClean="0"/>
              <a:t>Math </a:t>
            </a:r>
            <a:r>
              <a:rPr lang="ko-KR" altLang="en-US" smtClean="0"/>
              <a:t>객체는 </a:t>
            </a:r>
            <a:r>
              <a:rPr lang="ko-KR" altLang="en-US" smtClean="0">
                <a:solidFill>
                  <a:srgbClr val="FF0000"/>
                </a:solidFill>
              </a:rPr>
              <a:t>속성이나 메소드를 접근하기 위해 따로 객체 변수를 선언하지 않음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/>
            <a:r>
              <a:rPr lang="ko-KR" altLang="en-US" smtClean="0">
                <a:solidFill>
                  <a:srgbClr val="0000FF"/>
                </a:solidFill>
              </a:rPr>
              <a:t>형식</a:t>
            </a:r>
            <a:endParaRPr lang="en-US" altLang="ko-KR" smtClean="0">
              <a:solidFill>
                <a:srgbClr val="0000FF"/>
              </a:solidFill>
            </a:endParaRPr>
          </a:p>
          <a:p>
            <a:pPr lvl="2"/>
            <a:r>
              <a:rPr lang="en-US" altLang="ko-KR" smtClean="0">
                <a:solidFill>
                  <a:srgbClr val="0000FF"/>
                </a:solidFill>
              </a:rPr>
              <a:t>Math.</a:t>
            </a:r>
            <a:r>
              <a:rPr lang="ko-KR" altLang="en-US" smtClean="0">
                <a:solidFill>
                  <a:srgbClr val="FF0000"/>
                </a:solidFill>
              </a:rPr>
              <a:t>속성</a:t>
            </a:r>
            <a:endParaRPr lang="en-US" altLang="ko-KR" smtClean="0">
              <a:solidFill>
                <a:srgbClr val="FF0000"/>
              </a:solidFill>
            </a:endParaRPr>
          </a:p>
          <a:p>
            <a:pPr lvl="2"/>
            <a:r>
              <a:rPr lang="en-US" altLang="ko-KR" smtClean="0">
                <a:solidFill>
                  <a:srgbClr val="0000FF"/>
                </a:solidFill>
              </a:rPr>
              <a:t>Math.</a:t>
            </a:r>
            <a:r>
              <a:rPr lang="ko-KR" altLang="en-US" smtClean="0">
                <a:solidFill>
                  <a:srgbClr val="FF0000"/>
                </a:solidFill>
              </a:rPr>
              <a:t>메소드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/>
            <a:r>
              <a:rPr lang="ko-KR" altLang="en-US" smtClean="0"/>
              <a:t>예</a:t>
            </a:r>
            <a:r>
              <a:rPr lang="en-US" altLang="ko-KR" smtClean="0"/>
              <a:t>: </a:t>
            </a:r>
          </a:p>
          <a:p>
            <a:pPr lvl="2"/>
            <a:r>
              <a:rPr lang="en-US" altLang="ko-KR" smtClean="0">
                <a:solidFill>
                  <a:srgbClr val="0000FF"/>
                </a:solidFill>
              </a:rPr>
              <a:t>Math.</a:t>
            </a:r>
            <a:r>
              <a:rPr lang="en-US" altLang="ko-KR" smtClean="0">
                <a:solidFill>
                  <a:srgbClr val="FF0000"/>
                </a:solidFill>
              </a:rPr>
              <a:t>PI</a:t>
            </a:r>
            <a:r>
              <a:rPr lang="en-US" altLang="ko-KR" smtClean="0"/>
              <a:t> : </a:t>
            </a:r>
            <a:r>
              <a:rPr lang="ko-KR" altLang="en-US" smtClean="0"/>
              <a:t>원주율</a:t>
            </a:r>
            <a:endParaRPr lang="en-US" altLang="ko-KR" smtClean="0"/>
          </a:p>
          <a:p>
            <a:pPr lvl="2"/>
            <a:r>
              <a:rPr lang="en-US" altLang="ko-KR" smtClean="0">
                <a:solidFill>
                  <a:srgbClr val="0000FF"/>
                </a:solidFill>
              </a:rPr>
              <a:t>Math.</a:t>
            </a:r>
            <a:r>
              <a:rPr lang="en-US" altLang="ko-KR" smtClean="0">
                <a:solidFill>
                  <a:srgbClr val="FF0000"/>
                </a:solidFill>
              </a:rPr>
              <a:t>abs()</a:t>
            </a:r>
            <a:r>
              <a:rPr lang="en-US" altLang="ko-KR" smtClean="0"/>
              <a:t> : </a:t>
            </a:r>
            <a:r>
              <a:rPr lang="ko-KR" altLang="en-US" smtClean="0"/>
              <a:t>절대값</a:t>
            </a:r>
          </a:p>
        </p:txBody>
      </p:sp>
    </p:spTree>
    <p:extLst>
      <p:ext uri="{BB962C8B-B14F-4D97-AF65-F5344CB8AC3E}">
        <p14:creationId xmlns:p14="http://schemas.microsoft.com/office/powerpoint/2010/main" val="259649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제목 1"/>
          <p:cNvSpPr>
            <a:spLocks noGrp="1"/>
          </p:cNvSpPr>
          <p:nvPr>
            <p:ph type="title"/>
          </p:nvPr>
        </p:nvSpPr>
        <p:spPr>
          <a:xfrm>
            <a:off x="2711450" y="188913"/>
            <a:ext cx="7793038" cy="558800"/>
          </a:xfrm>
        </p:spPr>
        <p:txBody>
          <a:bodyPr/>
          <a:lstStyle/>
          <a:p>
            <a:r>
              <a:rPr lang="en-US" altLang="ko-KR" sz="2400">
                <a:solidFill>
                  <a:srgbClr val="0000FF"/>
                </a:solidFill>
              </a:rPr>
              <a:t>Math </a:t>
            </a:r>
            <a:r>
              <a:rPr lang="ko-KR" altLang="en-US" sz="2400">
                <a:solidFill>
                  <a:srgbClr val="0000FF"/>
                </a:solidFill>
              </a:rPr>
              <a:t>객체의 주요 메소드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847851" y="836613"/>
          <a:ext cx="8424863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5902"/>
                <a:gridCol w="1800283"/>
                <a:gridCol w="2304339"/>
                <a:gridCol w="2304339"/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2400" b="1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39" marR="91439" anchor="ctr">
                    <a:solidFill>
                      <a:srgbClr val="0070C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sin(x)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sin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pow(x, y)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지수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anchor="ctr"/>
                </a:tc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cos(x)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sqrt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(x)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제곱근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anchor="ctr"/>
                </a:tc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tan(x)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tangent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round(x)</a:t>
                      </a:r>
                      <a:endParaRPr lang="ko-KR" altLang="en-US" sz="20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반올림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anchor="ctr"/>
                </a:tc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abs(x)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절대값</a:t>
                      </a: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floor(x)</a:t>
                      </a:r>
                      <a:endParaRPr lang="ko-KR" altLang="en-US" sz="20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버림</a:t>
                      </a:r>
                    </a:p>
                  </a:txBody>
                  <a:tcPr marL="91439" marR="91439" anchor="ctr"/>
                </a:tc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(x)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지수 함수</a:t>
                      </a: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ceil(x)</a:t>
                      </a:r>
                      <a:endParaRPr lang="ko-KR" altLang="en-US" sz="2000" b="1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올림</a:t>
                      </a:r>
                    </a:p>
                  </a:txBody>
                  <a:tcPr marL="91439" marR="91439" anchor="ctr"/>
                </a:tc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log(x)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 함수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max(x, y)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최대값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random(x)</a:t>
                      </a:r>
                      <a:endParaRPr lang="ko-KR" altLang="en-US" sz="20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난수</a:t>
                      </a: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함수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min(x, y)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최소값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79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String </a:t>
            </a:r>
            <a:r>
              <a:rPr lang="ko-KR" altLang="en-US" smtClean="0"/>
              <a:t>객체</a:t>
            </a:r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rgbClr val="0000FF"/>
                </a:solidFill>
              </a:rPr>
              <a:t>String </a:t>
            </a:r>
            <a:r>
              <a:rPr lang="ko-KR" altLang="en-US" dirty="0" smtClean="0">
                <a:solidFill>
                  <a:srgbClr val="0000FF"/>
                </a:solidFill>
              </a:rPr>
              <a:t>객체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ko-KR" altLang="en-US" dirty="0" smtClean="0">
                <a:solidFill>
                  <a:srgbClr val="FF0000"/>
                </a:solidFill>
              </a:rPr>
              <a:t>문자열 객체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en-US" altLang="ko-KR" dirty="0" err="1" smtClean="0">
                <a:solidFill>
                  <a:srgbClr val="0000FF"/>
                </a:solidFill>
              </a:rPr>
              <a:t>var</a:t>
            </a:r>
            <a:r>
              <a:rPr lang="en-US" altLang="ko-KR" dirty="0" smtClean="0"/>
              <a:t> name = </a:t>
            </a:r>
            <a:r>
              <a:rPr lang="en-US" altLang="ko-KR" dirty="0" smtClean="0">
                <a:solidFill>
                  <a:srgbClr val="FF0000"/>
                </a:solidFill>
              </a:rPr>
              <a:t>new String()</a:t>
            </a:r>
          </a:p>
          <a:p>
            <a:pPr lvl="2">
              <a:defRPr/>
            </a:pPr>
            <a:r>
              <a:rPr lang="en-US" altLang="ko-KR" dirty="0" err="1" smtClean="0">
                <a:solidFill>
                  <a:srgbClr val="FF0000"/>
                </a:solidFill>
              </a:rPr>
              <a:t>name.</a:t>
            </a:r>
            <a:r>
              <a:rPr lang="en-US" altLang="ko-KR" dirty="0" err="1" smtClean="0">
                <a:solidFill>
                  <a:srgbClr val="0000FF"/>
                </a:solidFill>
              </a:rPr>
              <a:t>fontsize</a:t>
            </a:r>
            <a:r>
              <a:rPr lang="en-US" altLang="ko-KR" dirty="0" smtClean="0">
                <a:solidFill>
                  <a:srgbClr val="0000FF"/>
                </a:solidFill>
              </a:rPr>
              <a:t>(5)</a:t>
            </a:r>
            <a:r>
              <a:rPr lang="en-US" altLang="ko-KR" dirty="0" smtClean="0"/>
              <a:t>;</a:t>
            </a:r>
          </a:p>
          <a:p>
            <a:pPr lvl="1">
              <a:defRPr/>
            </a:pPr>
            <a:r>
              <a:rPr lang="en-US" altLang="ko-KR" dirty="0" smtClean="0"/>
              <a:t>new</a:t>
            </a:r>
            <a:r>
              <a:rPr lang="ko-KR" altLang="en-US" dirty="0" smtClean="0"/>
              <a:t>를 이용해서 객체를 생성하지 않고 상수 형태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”)</a:t>
            </a:r>
            <a:r>
              <a:rPr lang="ko-KR" altLang="en-US" dirty="0" smtClean="0"/>
              <a:t>로 문자열을 만들어도 문자열 객체의 특징 모두 사용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err="1" smtClean="0">
                <a:solidFill>
                  <a:srgbClr val="0000FF"/>
                </a:solidFill>
              </a:rPr>
              <a:t>var</a:t>
            </a:r>
            <a:r>
              <a:rPr lang="en-US" altLang="ko-KR" dirty="0" smtClean="0"/>
              <a:t> name = </a:t>
            </a:r>
            <a:r>
              <a:rPr lang="en-US" altLang="ko-KR" dirty="0" smtClean="0">
                <a:solidFill>
                  <a:srgbClr val="FF0000"/>
                </a:solidFill>
              </a:rPr>
              <a:t>“</a:t>
            </a:r>
            <a:r>
              <a:rPr lang="ko-KR" altLang="en-US" dirty="0" smtClean="0">
                <a:solidFill>
                  <a:srgbClr val="FF0000"/>
                </a:solidFill>
              </a:rPr>
              <a:t>홍길동</a:t>
            </a:r>
            <a:r>
              <a:rPr lang="en-US" altLang="ko-KR" dirty="0" smtClean="0">
                <a:solidFill>
                  <a:srgbClr val="FF0000"/>
                </a:solidFill>
              </a:rPr>
              <a:t>”</a:t>
            </a:r>
            <a:r>
              <a:rPr lang="en-US" altLang="ko-KR" dirty="0" smtClean="0"/>
              <a:t>; //</a:t>
            </a:r>
            <a:r>
              <a:rPr lang="ko-KR" altLang="en-US" dirty="0" smtClean="0"/>
              <a:t>상수형태 문자열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err="1" smtClean="0">
                <a:solidFill>
                  <a:srgbClr val="FF0000"/>
                </a:solidFill>
              </a:rPr>
              <a:t>name.</a:t>
            </a:r>
            <a:r>
              <a:rPr lang="en-US" altLang="ko-KR" dirty="0" err="1" smtClean="0">
                <a:solidFill>
                  <a:srgbClr val="0000FF"/>
                </a:solidFill>
              </a:rPr>
              <a:t>fontsize</a:t>
            </a:r>
            <a:r>
              <a:rPr lang="en-US" altLang="ko-KR" dirty="0" smtClean="0">
                <a:solidFill>
                  <a:srgbClr val="0000FF"/>
                </a:solidFill>
              </a:rPr>
              <a:t>(5)</a:t>
            </a:r>
            <a:r>
              <a:rPr lang="en-US" altLang="ko-KR" dirty="0" smtClean="0"/>
              <a:t>;</a:t>
            </a:r>
          </a:p>
          <a:p>
            <a:pPr lvl="2">
              <a:defRPr/>
            </a:pPr>
            <a:r>
              <a:rPr lang="ko-KR" altLang="en-US" dirty="0" smtClean="0"/>
              <a:t>객체로 자동 변환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일시적</a:t>
            </a:r>
          </a:p>
        </p:txBody>
      </p:sp>
    </p:spTree>
    <p:extLst>
      <p:ext uri="{BB962C8B-B14F-4D97-AF65-F5344CB8AC3E}">
        <p14:creationId xmlns:p14="http://schemas.microsoft.com/office/powerpoint/2010/main" val="384522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제목 1"/>
          <p:cNvSpPr>
            <a:spLocks noGrp="1"/>
          </p:cNvSpPr>
          <p:nvPr>
            <p:ph type="title"/>
          </p:nvPr>
        </p:nvSpPr>
        <p:spPr>
          <a:xfrm>
            <a:off x="2711450" y="188913"/>
            <a:ext cx="7793038" cy="558800"/>
          </a:xfrm>
        </p:spPr>
        <p:txBody>
          <a:bodyPr/>
          <a:lstStyle/>
          <a:p>
            <a:r>
              <a:rPr lang="ko-KR" altLang="en-US" sz="2400">
                <a:solidFill>
                  <a:srgbClr val="0000FF"/>
                </a:solidFill>
              </a:rPr>
              <a:t>문자열 속성을 설정하는 메소드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351088" y="908051"/>
          <a:ext cx="7416800" cy="49895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0"/>
                <a:gridCol w="2088736"/>
                <a:gridCol w="2735784"/>
              </a:tblGrid>
              <a:tr h="536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  <a:r>
                        <a:rPr lang="en-US" altLang="ko-KR" sz="2400" b="1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400" b="1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5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big()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큰 글자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&lt;big&gt;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5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small()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작은 글자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&lt;small&gt;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5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bold()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볼드 체 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굵게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&lt;bold&gt;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5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italics()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이탤릭 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&lt;I&gt;</a:t>
                      </a:r>
                      <a:endParaRPr lang="ko-KR" altLang="en-US" sz="20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5360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sub()</a:t>
                      </a:r>
                      <a:endParaRPr lang="ko-KR" altLang="en-US" sz="2400" b="1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아래첨자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&lt;sub&gt;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5360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sup()</a:t>
                      </a:r>
                      <a:endParaRPr lang="ko-KR" altLang="en-US" sz="2400" b="1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위첨자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&lt;sup&gt;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5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fontcolor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글자 색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&lt;font color=“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”&gt;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701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fontsize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글자 크기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&lt;font size=“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”&gt;</a:t>
                      </a:r>
                      <a:endParaRPr lang="ko-KR" altLang="en-US" sz="20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제목 1"/>
          <p:cNvSpPr>
            <a:spLocks noGrp="1"/>
          </p:cNvSpPr>
          <p:nvPr>
            <p:ph type="title"/>
          </p:nvPr>
        </p:nvSpPr>
        <p:spPr>
          <a:xfrm>
            <a:off x="2711450" y="188913"/>
            <a:ext cx="7793038" cy="558800"/>
          </a:xfrm>
        </p:spPr>
        <p:txBody>
          <a:bodyPr/>
          <a:lstStyle/>
          <a:p>
            <a:r>
              <a:rPr lang="en-US" altLang="ko-KR" sz="2400">
                <a:solidFill>
                  <a:srgbClr val="0000FF"/>
                </a:solidFill>
              </a:rPr>
              <a:t>String </a:t>
            </a:r>
            <a:r>
              <a:rPr lang="ko-KR" altLang="en-US" sz="2400">
                <a:solidFill>
                  <a:srgbClr val="0000FF"/>
                </a:solidFill>
              </a:rPr>
              <a:t>객체의 주요 메소드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847851" y="836614"/>
          <a:ext cx="8424863" cy="5259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7104"/>
                <a:gridCol w="6017759"/>
              </a:tblGrid>
              <a:tr h="457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2" marB="45722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2" marB="45722" anchor="ctr">
                    <a:solidFill>
                      <a:srgbClr val="0070C0"/>
                    </a:solidFill>
                  </a:tcPr>
                </a:tc>
              </a:tr>
              <a:tr h="457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charAt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인덱스로 지정된 </a:t>
                      </a: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위치의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 반환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2" marB="45722" anchor="ctr"/>
                </a:tc>
              </a:tr>
              <a:tr h="457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indexOf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문자열에서 특정 </a:t>
                      </a: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문자의 위치 반환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2" marB="45722" anchor="ctr"/>
                </a:tc>
              </a:tr>
              <a:tr h="457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lastIndexOf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끝에서부터 검색하여 위치 반환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2" marB="45722" anchor="ctr"/>
                </a:tc>
              </a:tr>
              <a:tr h="457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substring()</a:t>
                      </a:r>
                      <a:endParaRPr lang="ko-KR" altLang="en-US" sz="2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문자열의 </a:t>
                      </a: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일부분 추출</a:t>
                      </a:r>
                    </a:p>
                  </a:txBody>
                  <a:tcPr marL="91439" marR="91439" marT="45722" marB="45722" anchor="ctr"/>
                </a:tc>
              </a:tr>
              <a:tr h="457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slice()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문자열의 일부분 추출 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 끝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음수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지정 가능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2" marB="45722" anchor="ctr"/>
                </a:tc>
              </a:tr>
              <a:tr h="457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substr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문자열의 일부분 추출 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추출할 문자 개수 지정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2" marB="45722" anchor="ctr"/>
                </a:tc>
              </a:tr>
              <a:tr h="457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toUpperCase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문자열을 모두 </a:t>
                      </a: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대문자로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2" marB="45722" anchor="ctr"/>
                </a:tc>
              </a:tr>
              <a:tr h="502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toLowerCase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문자열을 모두 </a:t>
                      </a: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소문자로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2" marB="45722" anchor="ctr"/>
                </a:tc>
              </a:tr>
              <a:tr h="501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concat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연결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2" marB="45722" anchor="ctr"/>
                </a:tc>
              </a:tr>
              <a:tr h="5975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split()</a:t>
                      </a:r>
                      <a:endParaRPr lang="ko-KR" altLang="en-US" sz="2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2" marB="4572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</a:t>
                      </a: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분리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2" marB="4572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1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2166938" y="785814"/>
            <a:ext cx="8312150" cy="1851025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FF"/>
                </a:solidFill>
              </a:rPr>
              <a:t>Internal </a:t>
            </a:r>
            <a:r>
              <a:rPr lang="ko-KR" altLang="en-US" dirty="0">
                <a:solidFill>
                  <a:srgbClr val="0000FF"/>
                </a:solidFill>
              </a:rPr>
              <a:t>방식</a:t>
            </a:r>
            <a:endParaRPr lang="en-US" altLang="ko-KR" dirty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altLang="ko-KR" dirty="0">
                <a:solidFill>
                  <a:srgbClr val="FF0000"/>
                </a:solidFill>
              </a:rPr>
              <a:t>HTML </a:t>
            </a:r>
            <a:r>
              <a:rPr lang="ko-KR" altLang="en-US" dirty="0">
                <a:solidFill>
                  <a:srgbClr val="FF0000"/>
                </a:solidFill>
              </a:rPr>
              <a:t>문서에 삽입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buClr>
                <a:srgbClr val="FF0000"/>
              </a:buClr>
              <a:defRPr/>
            </a:pPr>
            <a:r>
              <a:rPr lang="ko-KR" altLang="en-US" dirty="0"/>
              <a:t>일반적으로 </a:t>
            </a:r>
            <a:r>
              <a:rPr lang="en-US" altLang="ko-KR" dirty="0">
                <a:solidFill>
                  <a:srgbClr val="FF0000"/>
                </a:solidFill>
              </a:rPr>
              <a:t>&lt;head&gt; </a:t>
            </a:r>
            <a:r>
              <a:rPr lang="ko-KR" altLang="en-US" dirty="0"/>
              <a:t>부분에 삽입하나</a:t>
            </a:r>
            <a:endParaRPr lang="en-US" altLang="ko-KR" dirty="0"/>
          </a:p>
          <a:p>
            <a:pPr lvl="1">
              <a:buClr>
                <a:srgbClr val="FF0000"/>
              </a:buClr>
              <a:defRPr/>
            </a:pPr>
            <a:r>
              <a:rPr lang="en-US" altLang="ko-KR" dirty="0">
                <a:solidFill>
                  <a:srgbClr val="0000FF"/>
                </a:solidFill>
              </a:rPr>
              <a:t>&lt;body&gt;</a:t>
            </a:r>
            <a:r>
              <a:rPr lang="ko-KR" altLang="en-US" dirty="0"/>
              <a:t>안의 임의 부분에 삽입해도 됨</a:t>
            </a:r>
            <a:endParaRPr lang="en-US" altLang="ko-KR" dirty="0"/>
          </a:p>
          <a:p>
            <a:pPr marL="457200" lvl="1" indent="0">
              <a:buClr>
                <a:srgbClr val="FF0000"/>
              </a:buClr>
              <a:buNone/>
              <a:defRPr/>
            </a:pPr>
            <a:endParaRPr lang="en-US" altLang="ko-KR" dirty="0"/>
          </a:p>
        </p:txBody>
      </p:sp>
      <p:grpSp>
        <p:nvGrpSpPr>
          <p:cNvPr id="11267" name="그룹 2"/>
          <p:cNvGrpSpPr>
            <a:grpSpLocks/>
          </p:cNvGrpSpPr>
          <p:nvPr/>
        </p:nvGrpSpPr>
        <p:grpSpPr bwMode="auto">
          <a:xfrm>
            <a:off x="1919289" y="2708276"/>
            <a:ext cx="8497887" cy="3514725"/>
            <a:chOff x="395535" y="2708920"/>
            <a:chExt cx="8496946" cy="3514002"/>
          </a:xfrm>
        </p:grpSpPr>
        <p:pic>
          <p:nvPicPr>
            <p:cNvPr id="11268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5" y="2708920"/>
              <a:ext cx="5993641" cy="35140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69" name="직사각형 1"/>
            <p:cNvSpPr>
              <a:spLocks noChangeArrowheads="1"/>
            </p:cNvSpPr>
            <p:nvPr/>
          </p:nvSpPr>
          <p:spPr bwMode="auto">
            <a:xfrm>
              <a:off x="1259632" y="3489786"/>
              <a:ext cx="4824536" cy="847378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1270" name="직사각형 10"/>
            <p:cNvSpPr>
              <a:spLocks noChangeArrowheads="1"/>
            </p:cNvSpPr>
            <p:nvPr/>
          </p:nvSpPr>
          <p:spPr bwMode="auto">
            <a:xfrm>
              <a:off x="1294276" y="5094124"/>
              <a:ext cx="4824536" cy="847378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pic>
          <p:nvPicPr>
            <p:cNvPr id="11271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5" y="3595646"/>
              <a:ext cx="2304256" cy="6356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72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5" y="5187601"/>
              <a:ext cx="2304256" cy="6326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내용 개체 틀 2"/>
          <p:cNvSpPr>
            <a:spLocks noGrp="1"/>
          </p:cNvSpPr>
          <p:nvPr>
            <p:ph idx="1"/>
          </p:nvPr>
        </p:nvSpPr>
        <p:spPr>
          <a:xfrm>
            <a:off x="2166939" y="900114"/>
            <a:ext cx="4289425" cy="3824287"/>
          </a:xfrm>
        </p:spPr>
        <p:txBody>
          <a:bodyPr/>
          <a:lstStyle/>
          <a:p>
            <a:r>
              <a:rPr lang="ko-KR" altLang="en-US" smtClean="0">
                <a:solidFill>
                  <a:srgbClr val="0000FF"/>
                </a:solidFill>
              </a:rPr>
              <a:t>숫자 확인 </a:t>
            </a:r>
            <a:endParaRPr lang="en-US" altLang="ko-KR" smtClean="0">
              <a:solidFill>
                <a:srgbClr val="0000FF"/>
              </a:solidFill>
            </a:endParaRPr>
          </a:p>
          <a:p>
            <a:pPr lvl="1"/>
            <a:r>
              <a:rPr lang="ko-KR" altLang="en-US" smtClean="0">
                <a:solidFill>
                  <a:srgbClr val="FF0000"/>
                </a:solidFill>
              </a:rPr>
              <a:t>아스키 코드값으로 확인 </a:t>
            </a:r>
            <a:endParaRPr lang="en-US" altLang="ko-KR" smtClean="0">
              <a:solidFill>
                <a:srgbClr val="FF0000"/>
              </a:solidFill>
            </a:endParaRPr>
          </a:p>
          <a:p>
            <a:pPr lvl="2"/>
            <a:r>
              <a:rPr lang="en-US" altLang="ko-KR" smtClean="0">
                <a:solidFill>
                  <a:srgbClr val="0000FF"/>
                </a:solidFill>
              </a:rPr>
              <a:t>0</a:t>
            </a:r>
            <a:r>
              <a:rPr lang="en-US" altLang="ko-KR" smtClean="0"/>
              <a:t> : </a:t>
            </a:r>
            <a:r>
              <a:rPr lang="en-US" altLang="ko-KR" smtClean="0">
                <a:solidFill>
                  <a:srgbClr val="FF00FF"/>
                </a:solidFill>
              </a:rPr>
              <a:t>48</a:t>
            </a:r>
          </a:p>
          <a:p>
            <a:pPr lvl="2"/>
            <a:r>
              <a:rPr lang="en-US" altLang="ko-KR" smtClean="0">
                <a:solidFill>
                  <a:srgbClr val="0000FF"/>
                </a:solidFill>
              </a:rPr>
              <a:t>1</a:t>
            </a:r>
            <a:r>
              <a:rPr lang="en-US" altLang="ko-KR" smtClean="0"/>
              <a:t> : </a:t>
            </a:r>
            <a:r>
              <a:rPr lang="en-US" altLang="ko-KR" smtClean="0">
                <a:solidFill>
                  <a:srgbClr val="FF00FF"/>
                </a:solidFill>
              </a:rPr>
              <a:t>49</a:t>
            </a:r>
            <a:r>
              <a:rPr lang="en-US" altLang="ko-KR" smtClean="0"/>
              <a:t> </a:t>
            </a:r>
          </a:p>
          <a:p>
            <a:pPr lvl="2"/>
            <a:r>
              <a:rPr lang="en-US" altLang="ko-KR" smtClean="0">
                <a:solidFill>
                  <a:srgbClr val="0000FF"/>
                </a:solidFill>
              </a:rPr>
              <a:t>2 </a:t>
            </a:r>
            <a:r>
              <a:rPr lang="en-US" altLang="ko-KR" smtClean="0"/>
              <a:t>: </a:t>
            </a:r>
            <a:r>
              <a:rPr lang="en-US" altLang="ko-KR" smtClean="0">
                <a:solidFill>
                  <a:srgbClr val="FF00FF"/>
                </a:solidFill>
              </a:rPr>
              <a:t>50</a:t>
            </a:r>
          </a:p>
          <a:p>
            <a:pPr lvl="2"/>
            <a:r>
              <a:rPr lang="en-US" altLang="ko-KR" smtClean="0"/>
              <a:t>…</a:t>
            </a:r>
          </a:p>
          <a:p>
            <a:pPr lvl="2"/>
            <a:r>
              <a:rPr lang="en-US" altLang="ko-KR" smtClean="0">
                <a:solidFill>
                  <a:srgbClr val="0000FF"/>
                </a:solidFill>
              </a:rPr>
              <a:t>8</a:t>
            </a:r>
            <a:r>
              <a:rPr lang="en-US" altLang="ko-KR" smtClean="0"/>
              <a:t> : </a:t>
            </a:r>
            <a:r>
              <a:rPr lang="en-US" altLang="ko-KR" smtClean="0">
                <a:solidFill>
                  <a:srgbClr val="FF00FF"/>
                </a:solidFill>
              </a:rPr>
              <a:t>56</a:t>
            </a:r>
          </a:p>
          <a:p>
            <a:pPr lvl="2"/>
            <a:r>
              <a:rPr lang="en-US" altLang="ko-KR" smtClean="0">
                <a:solidFill>
                  <a:srgbClr val="0000FF"/>
                </a:solidFill>
              </a:rPr>
              <a:t>9</a:t>
            </a:r>
            <a:r>
              <a:rPr lang="en-US" altLang="ko-KR" smtClean="0"/>
              <a:t> : </a:t>
            </a:r>
            <a:r>
              <a:rPr lang="en-US" altLang="ko-KR" smtClean="0">
                <a:solidFill>
                  <a:srgbClr val="FF00FF"/>
                </a:solidFill>
              </a:rPr>
              <a:t>57</a:t>
            </a:r>
          </a:p>
          <a:p>
            <a:pPr lvl="2"/>
            <a:endParaRPr lang="ko-KR" altLang="en-US" smtClean="0"/>
          </a:p>
        </p:txBody>
      </p:sp>
      <p:sp>
        <p:nvSpPr>
          <p:cNvPr id="130051" name="내용 개체 틀 2"/>
          <p:cNvSpPr txBox="1">
            <a:spLocks/>
          </p:cNvSpPr>
          <p:nvPr/>
        </p:nvSpPr>
        <p:spPr bwMode="auto">
          <a:xfrm>
            <a:off x="6610350" y="908050"/>
            <a:ext cx="3665538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ko-KR" altLang="en-US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문자 아스키 코드값 </a:t>
            </a:r>
            <a:endParaRPr lang="en-US" altLang="ko-KR" sz="24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altLang="ko-KR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a ~ z </a:t>
            </a:r>
            <a:r>
              <a:rPr lang="en-US" altLang="ko-KR"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400" b="1">
                <a:solidFill>
                  <a:srgbClr val="FF00FF"/>
                </a:solidFill>
                <a:latin typeface="맑은 고딕" pitchFamily="50" charset="-127"/>
                <a:ea typeface="맑은 고딕" pitchFamily="50" charset="-127"/>
              </a:rPr>
              <a:t>97 ~ 122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altLang="ko-KR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A ~ Z </a:t>
            </a:r>
            <a:r>
              <a:rPr lang="en-US" altLang="ko-KR"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400" b="1">
                <a:solidFill>
                  <a:srgbClr val="FF00FF"/>
                </a:solidFill>
                <a:latin typeface="맑은 고딕" pitchFamily="50" charset="-127"/>
                <a:ea typeface="맑은 고딕" pitchFamily="50" charset="-127"/>
              </a:rPr>
              <a:t>65 ~ 90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</a:pPr>
            <a:endParaRPr lang="en-US" altLang="ko-KR" sz="24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</a:pPr>
            <a:endParaRPr lang="ko-KR" altLang="en-US" sz="24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052" name="TextBox 4"/>
          <p:cNvSpPr txBox="1">
            <a:spLocks noChangeArrowheads="1"/>
          </p:cNvSpPr>
          <p:nvPr/>
        </p:nvSpPr>
        <p:spPr bwMode="auto">
          <a:xfrm>
            <a:off x="2484438" y="4941888"/>
            <a:ext cx="64309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아스키 코드값 출력 함수 </a:t>
            </a:r>
            <a:r>
              <a:rPr lang="en-US" altLang="ko-KR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charCodeAt(</a:t>
            </a:r>
            <a:r>
              <a:rPr lang="ko-KR" altLang="en-US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위치</a:t>
            </a:r>
            <a:r>
              <a:rPr lang="en-US" altLang="ko-KR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>
                <a:solidFill>
                  <a:srgbClr val="FF00FF"/>
                </a:solidFill>
                <a:latin typeface="맑은 고딕" pitchFamily="50" charset="-127"/>
                <a:ea typeface="맑은 고딕" pitchFamily="50" charset="-127"/>
              </a:rPr>
              <a:t>input.</a:t>
            </a:r>
            <a:r>
              <a:rPr lang="en-US" altLang="ko-KR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charCodeAt(0) : </a:t>
            </a:r>
            <a:r>
              <a:rPr lang="en-US" altLang="ko-KR"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번째 문자</a:t>
            </a:r>
          </a:p>
        </p:txBody>
      </p:sp>
    </p:spTree>
    <p:extLst>
      <p:ext uri="{BB962C8B-B14F-4D97-AF65-F5344CB8AC3E}">
        <p14:creationId xmlns:p14="http://schemas.microsoft.com/office/powerpoint/2010/main" val="177201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ctrTitle"/>
          </p:nvPr>
        </p:nvSpPr>
        <p:spPr>
          <a:xfrm>
            <a:off x="2738438" y="1643063"/>
            <a:ext cx="7486650" cy="1143000"/>
          </a:xfrm>
        </p:spPr>
        <p:txBody>
          <a:bodyPr/>
          <a:lstStyle/>
          <a:p>
            <a:r>
              <a:rPr lang="ko-KR" altLang="en-US" sz="3200"/>
              <a:t>객체 </a:t>
            </a:r>
            <a:r>
              <a:rPr lang="en-US" altLang="ko-KR" sz="3200"/>
              <a:t>(Object)</a:t>
            </a:r>
            <a:endParaRPr lang="ko-KR" altLang="en-US" sz="3200"/>
          </a:p>
        </p:txBody>
      </p:sp>
      <p:sp>
        <p:nvSpPr>
          <p:cNvPr id="5123" name="부제목 2"/>
          <p:cNvSpPr>
            <a:spLocks noGrp="1"/>
          </p:cNvSpPr>
          <p:nvPr>
            <p:ph type="subTitle" idx="1"/>
          </p:nvPr>
        </p:nvSpPr>
        <p:spPr>
          <a:xfrm>
            <a:off x="3143250" y="3141663"/>
            <a:ext cx="6400800" cy="1752600"/>
          </a:xfrm>
        </p:spPr>
        <p:txBody>
          <a:bodyPr/>
          <a:lstStyle/>
          <a:p>
            <a:r>
              <a:rPr lang="ko-KR" altLang="en-US" sz="2800">
                <a:solidFill>
                  <a:srgbClr val="0000FF"/>
                </a:solidFill>
              </a:rPr>
              <a:t>브라우저 객체</a:t>
            </a:r>
          </a:p>
        </p:txBody>
      </p:sp>
    </p:spTree>
    <p:extLst>
      <p:ext uri="{BB962C8B-B14F-4D97-AF65-F5344CB8AC3E}">
        <p14:creationId xmlns:p14="http://schemas.microsoft.com/office/powerpoint/2010/main" val="29956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브라우저 객체 모델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자바스크립트에서는 웹 페이지를 구성하는 </a:t>
            </a:r>
            <a:r>
              <a:rPr lang="en-US" altLang="ko-KR" smtClean="0">
                <a:solidFill>
                  <a:srgbClr val="FF0000"/>
                </a:solidFill>
              </a:rPr>
              <a:t>HTML </a:t>
            </a:r>
            <a:r>
              <a:rPr lang="ko-KR" altLang="en-US" smtClean="0">
                <a:solidFill>
                  <a:srgbClr val="FF0000"/>
                </a:solidFill>
              </a:rPr>
              <a:t>태그의 모든 요소와 웹 브라우저를 구성하는 요소들을 객체로 정의</a:t>
            </a:r>
            <a:r>
              <a:rPr lang="ko-KR" altLang="en-US" smtClean="0"/>
              <a:t>하여 제공</a:t>
            </a:r>
            <a:endParaRPr lang="en-US" altLang="ko-KR" smtClean="0"/>
          </a:p>
          <a:p>
            <a:r>
              <a:rPr lang="ko-KR" altLang="en-US" smtClean="0"/>
              <a:t>객체들을 계층구조로 분류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>
                <a:solidFill>
                  <a:srgbClr val="0000FF"/>
                </a:solidFill>
              </a:rPr>
              <a:t>브라우저 객체 모델 </a:t>
            </a:r>
            <a:r>
              <a:rPr lang="en-US" altLang="ko-KR" smtClean="0">
                <a:solidFill>
                  <a:srgbClr val="0000FF"/>
                </a:solidFill>
              </a:rPr>
              <a:t>(Browser Object Model)</a:t>
            </a:r>
          </a:p>
          <a:p>
            <a:pPr lvl="1"/>
            <a:r>
              <a:rPr lang="ko-KR" altLang="en-US" smtClean="0">
                <a:solidFill>
                  <a:srgbClr val="FF0000"/>
                </a:solidFill>
              </a:rPr>
              <a:t>웹브라우저를 대상으로 이루어진 객체 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/>
            <a:r>
              <a:rPr lang="en-US" altLang="ko-KR" smtClean="0">
                <a:solidFill>
                  <a:srgbClr val="FF0000"/>
                </a:solidFill>
              </a:rPr>
              <a:t>window</a:t>
            </a:r>
            <a:r>
              <a:rPr lang="en-US" altLang="ko-KR" smtClean="0"/>
              <a:t> </a:t>
            </a:r>
            <a:r>
              <a:rPr lang="ko-KR" altLang="en-US" smtClean="0"/>
              <a:t>객체 </a:t>
            </a:r>
            <a:r>
              <a:rPr lang="en-US" altLang="ko-KR" smtClean="0"/>
              <a:t>: </a:t>
            </a:r>
            <a:r>
              <a:rPr lang="ko-KR" altLang="en-US" smtClean="0">
                <a:solidFill>
                  <a:srgbClr val="0000FF"/>
                </a:solidFill>
              </a:rPr>
              <a:t>창</a:t>
            </a:r>
            <a:endParaRPr lang="en-US" altLang="ko-KR" smtClean="0">
              <a:solidFill>
                <a:srgbClr val="0000FF"/>
              </a:solidFill>
            </a:endParaRPr>
          </a:p>
          <a:p>
            <a:pPr lvl="1"/>
            <a:r>
              <a:rPr lang="en-US" altLang="ko-KR" smtClean="0">
                <a:solidFill>
                  <a:srgbClr val="FF0000"/>
                </a:solidFill>
              </a:rPr>
              <a:t>document</a:t>
            </a:r>
            <a:r>
              <a:rPr lang="en-US" altLang="ko-KR" smtClean="0"/>
              <a:t> </a:t>
            </a:r>
            <a:r>
              <a:rPr lang="ko-KR" altLang="en-US" smtClean="0"/>
              <a:t>객체 </a:t>
            </a:r>
            <a:r>
              <a:rPr lang="en-US" altLang="ko-KR" smtClean="0"/>
              <a:t>: </a:t>
            </a:r>
            <a:r>
              <a:rPr lang="ko-KR" altLang="en-US" smtClean="0">
                <a:solidFill>
                  <a:srgbClr val="0000FF"/>
                </a:solidFill>
              </a:rPr>
              <a:t>문서</a:t>
            </a:r>
            <a:endParaRPr lang="en-US" altLang="ko-KR" smtClean="0">
              <a:solidFill>
                <a:srgbClr val="0000FF"/>
              </a:solidFill>
            </a:endParaRPr>
          </a:p>
          <a:p>
            <a:pPr lvl="1"/>
            <a:r>
              <a:rPr lang="en-US" altLang="ko-KR" smtClean="0">
                <a:solidFill>
                  <a:srgbClr val="FF0000"/>
                </a:solidFill>
              </a:rPr>
              <a:t>history</a:t>
            </a:r>
            <a:r>
              <a:rPr lang="en-US" altLang="ko-KR" smtClean="0"/>
              <a:t> </a:t>
            </a:r>
            <a:r>
              <a:rPr lang="ko-KR" altLang="en-US" smtClean="0"/>
              <a:t>객체 </a:t>
            </a:r>
            <a:r>
              <a:rPr lang="en-US" altLang="ko-KR" smtClean="0"/>
              <a:t>: </a:t>
            </a:r>
            <a:r>
              <a:rPr lang="ko-KR" altLang="en-US" smtClean="0"/>
              <a:t>웹 브라우저 </a:t>
            </a:r>
            <a:r>
              <a:rPr lang="ko-KR" altLang="en-US" smtClean="0">
                <a:solidFill>
                  <a:srgbClr val="0000FF"/>
                </a:solidFill>
              </a:rPr>
              <a:t>기록 </a:t>
            </a:r>
            <a:r>
              <a:rPr lang="ko-KR" altLang="en-US" smtClean="0"/>
              <a:t>정보</a:t>
            </a:r>
            <a:endParaRPr lang="en-US" altLang="ko-KR" smtClean="0"/>
          </a:p>
          <a:p>
            <a:pPr lvl="1"/>
            <a:r>
              <a:rPr lang="en-US" altLang="ko-KR" smtClean="0">
                <a:solidFill>
                  <a:srgbClr val="FF0000"/>
                </a:solidFill>
              </a:rPr>
              <a:t>location</a:t>
            </a:r>
            <a:r>
              <a:rPr lang="en-US" altLang="ko-KR" smtClean="0"/>
              <a:t> </a:t>
            </a:r>
            <a:r>
              <a:rPr lang="ko-KR" altLang="en-US" smtClean="0"/>
              <a:t>객체 </a:t>
            </a:r>
            <a:r>
              <a:rPr lang="en-US" altLang="ko-KR" smtClean="0"/>
              <a:t>: </a:t>
            </a:r>
            <a:r>
              <a:rPr lang="ko-KR" altLang="en-US" smtClean="0">
                <a:solidFill>
                  <a:srgbClr val="0000FF"/>
                </a:solidFill>
              </a:rPr>
              <a:t>주소</a:t>
            </a:r>
            <a:r>
              <a:rPr lang="ko-KR" altLang="en-US" smtClean="0"/>
              <a:t> 정보</a:t>
            </a:r>
            <a:endParaRPr lang="en-US" altLang="ko-KR" smtClean="0"/>
          </a:p>
          <a:p>
            <a:pPr lvl="1"/>
            <a:r>
              <a:rPr lang="en-US" altLang="ko-KR" smtClean="0">
                <a:solidFill>
                  <a:srgbClr val="FF0000"/>
                </a:solidFill>
              </a:rPr>
              <a:t>navigator</a:t>
            </a:r>
            <a:r>
              <a:rPr lang="en-US" altLang="ko-KR" smtClean="0"/>
              <a:t> </a:t>
            </a:r>
            <a:r>
              <a:rPr lang="ko-KR" altLang="en-US" smtClean="0"/>
              <a:t>객체 </a:t>
            </a:r>
            <a:r>
              <a:rPr lang="en-US" altLang="ko-KR" smtClean="0"/>
              <a:t>: </a:t>
            </a:r>
            <a:r>
              <a:rPr lang="ko-KR" altLang="en-US" smtClean="0"/>
              <a:t>웹 브라우저의 </a:t>
            </a:r>
            <a:r>
              <a:rPr lang="ko-KR" altLang="en-US" smtClean="0">
                <a:solidFill>
                  <a:srgbClr val="0000FF"/>
                </a:solidFill>
              </a:rPr>
              <a:t>종류</a:t>
            </a:r>
            <a:r>
              <a:rPr lang="ko-KR" altLang="en-US" smtClean="0"/>
              <a:t> 판별</a:t>
            </a:r>
          </a:p>
          <a:p>
            <a:pPr lvl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8070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1"/>
          <p:cNvSpPr>
            <a:spLocks noChangeArrowheads="1"/>
          </p:cNvSpPr>
          <p:nvPr/>
        </p:nvSpPr>
        <p:spPr bwMode="auto">
          <a:xfrm>
            <a:off x="4259263" y="1123951"/>
            <a:ext cx="1281112" cy="36036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window</a:t>
            </a:r>
            <a:endParaRPr kumimoji="1" lang="ko-KR" altLang="en-US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1" name="직사각형 2"/>
          <p:cNvSpPr>
            <a:spLocks noChangeArrowheads="1"/>
          </p:cNvSpPr>
          <p:nvPr/>
        </p:nvSpPr>
        <p:spPr bwMode="auto">
          <a:xfrm>
            <a:off x="3582989" y="1939926"/>
            <a:ext cx="1330325" cy="360363"/>
          </a:xfrm>
          <a:prstGeom prst="rect">
            <a:avLst/>
          </a:prstGeom>
          <a:solidFill>
            <a:srgbClr val="33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document</a:t>
            </a:r>
            <a:endParaRPr kumimoji="1" lang="ko-KR" altLang="en-US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4405313" y="220664"/>
            <a:ext cx="3878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브라우저 객체의 계층 구조</a:t>
            </a:r>
          </a:p>
        </p:txBody>
      </p:sp>
      <p:sp>
        <p:nvSpPr>
          <p:cNvPr id="7173" name="직사각형 2"/>
          <p:cNvSpPr>
            <a:spLocks noChangeArrowheads="1"/>
          </p:cNvSpPr>
          <p:nvPr/>
        </p:nvSpPr>
        <p:spPr bwMode="auto">
          <a:xfrm>
            <a:off x="1933575" y="1917700"/>
            <a:ext cx="1282700" cy="3619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frame</a:t>
            </a:r>
            <a:endParaRPr kumimoji="1" lang="ko-KR" altLang="en-US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4" name="직사각형 2"/>
          <p:cNvSpPr>
            <a:spLocks noChangeArrowheads="1"/>
          </p:cNvSpPr>
          <p:nvPr/>
        </p:nvSpPr>
        <p:spPr bwMode="auto">
          <a:xfrm>
            <a:off x="5159375" y="1939926"/>
            <a:ext cx="1282700" cy="36036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location</a:t>
            </a:r>
            <a:endParaRPr kumimoji="1" lang="ko-KR" altLang="en-US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5" name="직사각형 2"/>
          <p:cNvSpPr>
            <a:spLocks noChangeArrowheads="1"/>
          </p:cNvSpPr>
          <p:nvPr/>
        </p:nvSpPr>
        <p:spPr bwMode="auto">
          <a:xfrm>
            <a:off x="6743700" y="1939926"/>
            <a:ext cx="1282700" cy="36036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history</a:t>
            </a:r>
            <a:endParaRPr kumimoji="1" lang="ko-KR" altLang="en-US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6" name="직사각형 2"/>
          <p:cNvSpPr>
            <a:spLocks noChangeArrowheads="1"/>
          </p:cNvSpPr>
          <p:nvPr/>
        </p:nvSpPr>
        <p:spPr bwMode="auto">
          <a:xfrm>
            <a:off x="4557713" y="2779713"/>
            <a:ext cx="1282700" cy="361950"/>
          </a:xfrm>
          <a:prstGeom prst="rect">
            <a:avLst/>
          </a:prstGeom>
          <a:solidFill>
            <a:srgbClr val="33C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form</a:t>
            </a:r>
            <a:endParaRPr kumimoji="1" lang="ko-KR" altLang="en-US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7" name="직사각형 2"/>
          <p:cNvSpPr>
            <a:spLocks noChangeArrowheads="1"/>
          </p:cNvSpPr>
          <p:nvPr/>
        </p:nvSpPr>
        <p:spPr bwMode="auto">
          <a:xfrm>
            <a:off x="1703388" y="2779713"/>
            <a:ext cx="1282700" cy="3619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layer</a:t>
            </a:r>
            <a:endParaRPr kumimoji="1" lang="ko-KR" altLang="en-US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8" name="직사각형 2"/>
          <p:cNvSpPr>
            <a:spLocks noChangeArrowheads="1"/>
          </p:cNvSpPr>
          <p:nvPr/>
        </p:nvSpPr>
        <p:spPr bwMode="auto">
          <a:xfrm>
            <a:off x="3143250" y="2779713"/>
            <a:ext cx="1282700" cy="3619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  <a:endParaRPr kumimoji="1" lang="ko-KR" altLang="en-US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9" name="직사각형 2"/>
          <p:cNvSpPr>
            <a:spLocks noChangeArrowheads="1"/>
          </p:cNvSpPr>
          <p:nvPr/>
        </p:nvSpPr>
        <p:spPr bwMode="auto">
          <a:xfrm>
            <a:off x="6027738" y="2779713"/>
            <a:ext cx="1281112" cy="3619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link</a:t>
            </a:r>
            <a:endParaRPr kumimoji="1" lang="ko-KR" altLang="en-US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0" name="직사각형 2"/>
          <p:cNvSpPr>
            <a:spLocks noChangeArrowheads="1"/>
          </p:cNvSpPr>
          <p:nvPr/>
        </p:nvSpPr>
        <p:spPr bwMode="auto">
          <a:xfrm>
            <a:off x="7550150" y="2779713"/>
            <a:ext cx="1282700" cy="3619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anchor</a:t>
            </a:r>
            <a:endParaRPr kumimoji="1" lang="ko-KR" altLang="en-US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1" name="직사각형 2"/>
          <p:cNvSpPr>
            <a:spLocks noChangeArrowheads="1"/>
          </p:cNvSpPr>
          <p:nvPr/>
        </p:nvSpPr>
        <p:spPr bwMode="auto">
          <a:xfrm>
            <a:off x="9063038" y="2779713"/>
            <a:ext cx="1281112" cy="3619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기타</a:t>
            </a:r>
          </a:p>
        </p:txBody>
      </p:sp>
      <p:sp>
        <p:nvSpPr>
          <p:cNvPr id="7182" name="직사각형 2"/>
          <p:cNvSpPr>
            <a:spLocks noChangeArrowheads="1"/>
          </p:cNvSpPr>
          <p:nvPr/>
        </p:nvSpPr>
        <p:spPr bwMode="auto">
          <a:xfrm>
            <a:off x="1703388" y="3644901"/>
            <a:ext cx="1282700" cy="360363"/>
          </a:xfrm>
          <a:prstGeom prst="rect">
            <a:avLst/>
          </a:prstGeom>
          <a:solidFill>
            <a:srgbClr val="89E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text</a:t>
            </a:r>
            <a:endParaRPr kumimoji="1" lang="ko-KR" altLang="en-US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3" name="직사각형 2"/>
          <p:cNvSpPr>
            <a:spLocks noChangeArrowheads="1"/>
          </p:cNvSpPr>
          <p:nvPr/>
        </p:nvSpPr>
        <p:spPr bwMode="auto">
          <a:xfrm>
            <a:off x="3143250" y="3644901"/>
            <a:ext cx="1282700" cy="360363"/>
          </a:xfrm>
          <a:prstGeom prst="rect">
            <a:avLst/>
          </a:prstGeom>
          <a:solidFill>
            <a:srgbClr val="89E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textarea</a:t>
            </a:r>
            <a:endParaRPr kumimoji="1" lang="ko-KR" altLang="en-US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4" name="직사각형 2"/>
          <p:cNvSpPr>
            <a:spLocks noChangeArrowheads="1"/>
          </p:cNvSpPr>
          <p:nvPr/>
        </p:nvSpPr>
        <p:spPr bwMode="auto">
          <a:xfrm>
            <a:off x="4511675" y="3644901"/>
            <a:ext cx="1282700" cy="360363"/>
          </a:xfrm>
          <a:prstGeom prst="rect">
            <a:avLst/>
          </a:prstGeom>
          <a:solidFill>
            <a:srgbClr val="89E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password</a:t>
            </a:r>
            <a:endParaRPr kumimoji="1" lang="ko-KR" altLang="en-US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5" name="직사각형 2"/>
          <p:cNvSpPr>
            <a:spLocks noChangeArrowheads="1"/>
          </p:cNvSpPr>
          <p:nvPr/>
        </p:nvSpPr>
        <p:spPr bwMode="auto">
          <a:xfrm>
            <a:off x="5951538" y="3646488"/>
            <a:ext cx="1282700" cy="361950"/>
          </a:xfrm>
          <a:prstGeom prst="rect">
            <a:avLst/>
          </a:prstGeom>
          <a:solidFill>
            <a:srgbClr val="89E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reset</a:t>
            </a:r>
            <a:endParaRPr kumimoji="1" lang="ko-KR" altLang="en-US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6" name="직사각형 2"/>
          <p:cNvSpPr>
            <a:spLocks noChangeArrowheads="1"/>
          </p:cNvSpPr>
          <p:nvPr/>
        </p:nvSpPr>
        <p:spPr bwMode="auto">
          <a:xfrm>
            <a:off x="7391400" y="3644901"/>
            <a:ext cx="1282700" cy="360363"/>
          </a:xfrm>
          <a:prstGeom prst="rect">
            <a:avLst/>
          </a:prstGeom>
          <a:solidFill>
            <a:srgbClr val="89E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submit</a:t>
            </a:r>
            <a:endParaRPr kumimoji="1" lang="ko-KR" altLang="en-US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7" name="직사각형 2"/>
          <p:cNvSpPr>
            <a:spLocks noChangeArrowheads="1"/>
          </p:cNvSpPr>
          <p:nvPr/>
        </p:nvSpPr>
        <p:spPr bwMode="auto">
          <a:xfrm>
            <a:off x="8904288" y="3644901"/>
            <a:ext cx="1282700" cy="360363"/>
          </a:xfrm>
          <a:prstGeom prst="rect">
            <a:avLst/>
          </a:prstGeom>
          <a:solidFill>
            <a:srgbClr val="89E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button</a:t>
            </a:r>
            <a:endParaRPr kumimoji="1" lang="ko-KR" altLang="en-US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8" name="직사각형 2"/>
          <p:cNvSpPr>
            <a:spLocks noChangeArrowheads="1"/>
          </p:cNvSpPr>
          <p:nvPr/>
        </p:nvSpPr>
        <p:spPr bwMode="auto">
          <a:xfrm>
            <a:off x="2424113" y="4435475"/>
            <a:ext cx="1281112" cy="361950"/>
          </a:xfrm>
          <a:prstGeom prst="rect">
            <a:avLst/>
          </a:prstGeom>
          <a:solidFill>
            <a:srgbClr val="89E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radio</a:t>
            </a:r>
            <a:endParaRPr kumimoji="1" lang="ko-KR" altLang="en-US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9" name="직사각형 2"/>
          <p:cNvSpPr>
            <a:spLocks noChangeArrowheads="1"/>
          </p:cNvSpPr>
          <p:nvPr/>
        </p:nvSpPr>
        <p:spPr bwMode="auto">
          <a:xfrm>
            <a:off x="4008438" y="4435475"/>
            <a:ext cx="1281112" cy="361950"/>
          </a:xfrm>
          <a:prstGeom prst="rect">
            <a:avLst/>
          </a:prstGeom>
          <a:solidFill>
            <a:srgbClr val="89E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select</a:t>
            </a:r>
            <a:endParaRPr kumimoji="1" lang="ko-KR" altLang="en-US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90" name="직사각형 2"/>
          <p:cNvSpPr>
            <a:spLocks noChangeArrowheads="1"/>
          </p:cNvSpPr>
          <p:nvPr/>
        </p:nvSpPr>
        <p:spPr bwMode="auto">
          <a:xfrm>
            <a:off x="5448301" y="4435475"/>
            <a:ext cx="1281113" cy="361950"/>
          </a:xfrm>
          <a:prstGeom prst="rect">
            <a:avLst/>
          </a:prstGeom>
          <a:solidFill>
            <a:srgbClr val="89E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checkbox</a:t>
            </a:r>
            <a:endParaRPr kumimoji="1" lang="ko-KR" altLang="en-US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91" name="직사각형 2"/>
          <p:cNvSpPr>
            <a:spLocks noChangeArrowheads="1"/>
          </p:cNvSpPr>
          <p:nvPr/>
        </p:nvSpPr>
        <p:spPr bwMode="auto">
          <a:xfrm>
            <a:off x="6888163" y="4435475"/>
            <a:ext cx="1281112" cy="361950"/>
          </a:xfrm>
          <a:prstGeom prst="rect">
            <a:avLst/>
          </a:prstGeom>
          <a:solidFill>
            <a:srgbClr val="89E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hidden</a:t>
            </a:r>
            <a:endParaRPr kumimoji="1" lang="ko-KR" altLang="en-US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92" name="직사각형 2"/>
          <p:cNvSpPr>
            <a:spLocks noChangeArrowheads="1"/>
          </p:cNvSpPr>
          <p:nvPr/>
        </p:nvSpPr>
        <p:spPr bwMode="auto">
          <a:xfrm>
            <a:off x="8328025" y="4435475"/>
            <a:ext cx="1282700" cy="361950"/>
          </a:xfrm>
          <a:prstGeom prst="rect">
            <a:avLst/>
          </a:prstGeom>
          <a:solidFill>
            <a:srgbClr val="89E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fileupload</a:t>
            </a:r>
            <a:endParaRPr kumimoji="1" lang="ko-KR" altLang="en-US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93" name="직사각형 2"/>
          <p:cNvSpPr>
            <a:spLocks noChangeArrowheads="1"/>
          </p:cNvSpPr>
          <p:nvPr/>
        </p:nvSpPr>
        <p:spPr bwMode="auto">
          <a:xfrm>
            <a:off x="8318500" y="1371601"/>
            <a:ext cx="1282700" cy="36036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navigator</a:t>
            </a:r>
            <a:endParaRPr kumimoji="1" lang="ko-KR" altLang="en-US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194" name="직선 연결선 2"/>
          <p:cNvCxnSpPr>
            <a:cxnSpLocks noChangeShapeType="1"/>
          </p:cNvCxnSpPr>
          <p:nvPr/>
        </p:nvCxnSpPr>
        <p:spPr bwMode="auto">
          <a:xfrm>
            <a:off x="2574925" y="1698625"/>
            <a:ext cx="49339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5" name="직선 연결선 25"/>
          <p:cNvCxnSpPr>
            <a:cxnSpLocks noChangeShapeType="1"/>
          </p:cNvCxnSpPr>
          <p:nvPr/>
        </p:nvCxnSpPr>
        <p:spPr bwMode="auto">
          <a:xfrm>
            <a:off x="2424114" y="2565400"/>
            <a:ext cx="7278687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6" name="직선 연결선 27"/>
          <p:cNvCxnSpPr>
            <a:cxnSpLocks noChangeShapeType="1"/>
          </p:cNvCxnSpPr>
          <p:nvPr/>
        </p:nvCxnSpPr>
        <p:spPr bwMode="auto">
          <a:xfrm>
            <a:off x="2409825" y="3429000"/>
            <a:ext cx="72009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7" name="직선 연결선 29"/>
          <p:cNvCxnSpPr>
            <a:cxnSpLocks noChangeShapeType="1"/>
          </p:cNvCxnSpPr>
          <p:nvPr/>
        </p:nvCxnSpPr>
        <p:spPr bwMode="auto">
          <a:xfrm>
            <a:off x="7497763" y="1700214"/>
            <a:ext cx="0" cy="2190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8" name="직선 연결선 33"/>
          <p:cNvCxnSpPr>
            <a:cxnSpLocks noChangeShapeType="1"/>
          </p:cNvCxnSpPr>
          <p:nvPr/>
        </p:nvCxnSpPr>
        <p:spPr bwMode="auto">
          <a:xfrm>
            <a:off x="2574925" y="1692276"/>
            <a:ext cx="0" cy="2190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9" name="직선 연결선 34"/>
          <p:cNvCxnSpPr>
            <a:cxnSpLocks noChangeShapeType="1"/>
          </p:cNvCxnSpPr>
          <p:nvPr/>
        </p:nvCxnSpPr>
        <p:spPr bwMode="auto">
          <a:xfrm>
            <a:off x="4259263" y="1720851"/>
            <a:ext cx="0" cy="2190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0" name="직선 연결선 35"/>
          <p:cNvCxnSpPr>
            <a:cxnSpLocks noChangeShapeType="1"/>
          </p:cNvCxnSpPr>
          <p:nvPr/>
        </p:nvCxnSpPr>
        <p:spPr bwMode="auto">
          <a:xfrm>
            <a:off x="5883275" y="1709739"/>
            <a:ext cx="0" cy="2190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1" name="직선 연결선 36"/>
          <p:cNvCxnSpPr>
            <a:cxnSpLocks noChangeShapeType="1"/>
          </p:cNvCxnSpPr>
          <p:nvPr/>
        </p:nvCxnSpPr>
        <p:spPr bwMode="auto">
          <a:xfrm>
            <a:off x="2424113" y="2560639"/>
            <a:ext cx="0" cy="2190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2" name="직선 연결선 37"/>
          <p:cNvCxnSpPr>
            <a:cxnSpLocks noChangeShapeType="1"/>
          </p:cNvCxnSpPr>
          <p:nvPr/>
        </p:nvCxnSpPr>
        <p:spPr bwMode="auto">
          <a:xfrm>
            <a:off x="3814763" y="2559051"/>
            <a:ext cx="0" cy="2190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3" name="직선 연결선 38"/>
          <p:cNvCxnSpPr>
            <a:cxnSpLocks noChangeShapeType="1"/>
          </p:cNvCxnSpPr>
          <p:nvPr/>
        </p:nvCxnSpPr>
        <p:spPr bwMode="auto">
          <a:xfrm>
            <a:off x="5189538" y="2565401"/>
            <a:ext cx="0" cy="2190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4" name="직선 연결선 39"/>
          <p:cNvCxnSpPr>
            <a:cxnSpLocks noChangeShapeType="1"/>
          </p:cNvCxnSpPr>
          <p:nvPr/>
        </p:nvCxnSpPr>
        <p:spPr bwMode="auto">
          <a:xfrm>
            <a:off x="6680200" y="2565401"/>
            <a:ext cx="0" cy="2190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5" name="직선 연결선 40"/>
          <p:cNvCxnSpPr>
            <a:cxnSpLocks noChangeShapeType="1"/>
          </p:cNvCxnSpPr>
          <p:nvPr/>
        </p:nvCxnSpPr>
        <p:spPr bwMode="auto">
          <a:xfrm>
            <a:off x="8181975" y="2549526"/>
            <a:ext cx="0" cy="2190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6" name="직선 연결선 41"/>
          <p:cNvCxnSpPr>
            <a:cxnSpLocks noChangeShapeType="1"/>
          </p:cNvCxnSpPr>
          <p:nvPr/>
        </p:nvCxnSpPr>
        <p:spPr bwMode="auto">
          <a:xfrm>
            <a:off x="9696450" y="2565401"/>
            <a:ext cx="0" cy="2190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7" name="직선 연결선 42"/>
          <p:cNvCxnSpPr>
            <a:cxnSpLocks noChangeShapeType="1"/>
          </p:cNvCxnSpPr>
          <p:nvPr/>
        </p:nvCxnSpPr>
        <p:spPr bwMode="auto">
          <a:xfrm>
            <a:off x="2420938" y="3429001"/>
            <a:ext cx="0" cy="2190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8" name="직선 연결선 43"/>
          <p:cNvCxnSpPr>
            <a:cxnSpLocks noChangeShapeType="1"/>
          </p:cNvCxnSpPr>
          <p:nvPr/>
        </p:nvCxnSpPr>
        <p:spPr bwMode="auto">
          <a:xfrm>
            <a:off x="3802063" y="3425826"/>
            <a:ext cx="0" cy="2190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9" name="직선 연결선 45"/>
          <p:cNvCxnSpPr>
            <a:cxnSpLocks noChangeShapeType="1"/>
          </p:cNvCxnSpPr>
          <p:nvPr/>
        </p:nvCxnSpPr>
        <p:spPr bwMode="auto">
          <a:xfrm>
            <a:off x="6619875" y="3429001"/>
            <a:ext cx="0" cy="2190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0" name="직선 연결선 46"/>
          <p:cNvCxnSpPr>
            <a:cxnSpLocks noChangeShapeType="1"/>
          </p:cNvCxnSpPr>
          <p:nvPr/>
        </p:nvCxnSpPr>
        <p:spPr bwMode="auto">
          <a:xfrm>
            <a:off x="8032750" y="3414714"/>
            <a:ext cx="0" cy="2190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1" name="직선 연결선 47"/>
          <p:cNvCxnSpPr>
            <a:cxnSpLocks noChangeShapeType="1"/>
          </p:cNvCxnSpPr>
          <p:nvPr/>
        </p:nvCxnSpPr>
        <p:spPr bwMode="auto">
          <a:xfrm>
            <a:off x="9610725" y="3429001"/>
            <a:ext cx="0" cy="2190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2" name="직선 연결선 31"/>
          <p:cNvCxnSpPr>
            <a:cxnSpLocks noChangeShapeType="1"/>
          </p:cNvCxnSpPr>
          <p:nvPr/>
        </p:nvCxnSpPr>
        <p:spPr bwMode="auto">
          <a:xfrm>
            <a:off x="3078163" y="3416301"/>
            <a:ext cx="0" cy="1020763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3" name="직선 연결선 52"/>
          <p:cNvCxnSpPr>
            <a:cxnSpLocks noChangeShapeType="1"/>
          </p:cNvCxnSpPr>
          <p:nvPr/>
        </p:nvCxnSpPr>
        <p:spPr bwMode="auto">
          <a:xfrm>
            <a:off x="4457700" y="3429001"/>
            <a:ext cx="0" cy="1020763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4" name="직선 연결선 53"/>
          <p:cNvCxnSpPr>
            <a:cxnSpLocks noChangeShapeType="1"/>
          </p:cNvCxnSpPr>
          <p:nvPr/>
        </p:nvCxnSpPr>
        <p:spPr bwMode="auto">
          <a:xfrm>
            <a:off x="5883275" y="3429001"/>
            <a:ext cx="0" cy="1020763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5" name="직선 연결선 54"/>
          <p:cNvCxnSpPr>
            <a:cxnSpLocks noChangeShapeType="1"/>
          </p:cNvCxnSpPr>
          <p:nvPr/>
        </p:nvCxnSpPr>
        <p:spPr bwMode="auto">
          <a:xfrm>
            <a:off x="7319963" y="3429001"/>
            <a:ext cx="0" cy="1020763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6" name="직선 연결선 55"/>
          <p:cNvCxnSpPr>
            <a:cxnSpLocks noChangeShapeType="1"/>
          </p:cNvCxnSpPr>
          <p:nvPr/>
        </p:nvCxnSpPr>
        <p:spPr bwMode="auto">
          <a:xfrm>
            <a:off x="8759825" y="3416301"/>
            <a:ext cx="0" cy="1020763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7" name="직선 연결선 57"/>
          <p:cNvCxnSpPr>
            <a:cxnSpLocks noChangeShapeType="1"/>
          </p:cNvCxnSpPr>
          <p:nvPr/>
        </p:nvCxnSpPr>
        <p:spPr bwMode="auto">
          <a:xfrm>
            <a:off x="4913313" y="1473201"/>
            <a:ext cx="0" cy="2190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8" name="직선 연결선 58"/>
          <p:cNvCxnSpPr>
            <a:cxnSpLocks noChangeShapeType="1"/>
          </p:cNvCxnSpPr>
          <p:nvPr/>
        </p:nvCxnSpPr>
        <p:spPr bwMode="auto">
          <a:xfrm>
            <a:off x="4287838" y="2300289"/>
            <a:ext cx="0" cy="23812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9" name="직선 연결선 60"/>
          <p:cNvCxnSpPr>
            <a:cxnSpLocks noChangeShapeType="1"/>
          </p:cNvCxnSpPr>
          <p:nvPr/>
        </p:nvCxnSpPr>
        <p:spPr bwMode="auto">
          <a:xfrm>
            <a:off x="5218113" y="3141664"/>
            <a:ext cx="0" cy="50323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098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window </a:t>
            </a:r>
            <a:r>
              <a:rPr lang="ko-KR" altLang="en-US" smtClean="0"/>
              <a:t>객체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0000FF"/>
                </a:solidFill>
              </a:rPr>
              <a:t>window </a:t>
            </a:r>
            <a:r>
              <a:rPr lang="ko-KR" altLang="en-US" smtClean="0">
                <a:solidFill>
                  <a:srgbClr val="0000FF"/>
                </a:solidFill>
              </a:rPr>
              <a:t>객체</a:t>
            </a:r>
            <a:endParaRPr lang="en-US" altLang="ko-KR" smtClean="0">
              <a:solidFill>
                <a:srgbClr val="0000FF"/>
              </a:solidFill>
            </a:endParaRPr>
          </a:p>
          <a:p>
            <a:pPr lvl="1"/>
            <a:r>
              <a:rPr lang="ko-KR" altLang="en-US" smtClean="0">
                <a:solidFill>
                  <a:srgbClr val="FF0000"/>
                </a:solidFill>
              </a:rPr>
              <a:t>창</a:t>
            </a:r>
            <a:r>
              <a:rPr lang="ko-KR" altLang="en-US" smtClean="0"/>
              <a:t>에 대한 전반적인 상황을 제어하는 </a:t>
            </a:r>
            <a:r>
              <a:rPr lang="ko-KR" altLang="en-US" smtClean="0">
                <a:solidFill>
                  <a:srgbClr val="FF0000"/>
                </a:solidFill>
              </a:rPr>
              <a:t>최상위 객체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/>
            <a:r>
              <a:rPr lang="ko-KR" altLang="en-US" smtClean="0"/>
              <a:t>자바스크립트에서 사용되는 모든 객체는 </a:t>
            </a:r>
            <a:r>
              <a:rPr lang="en-US" altLang="ko-KR" smtClean="0"/>
              <a:t>window </a:t>
            </a:r>
            <a:r>
              <a:rPr lang="ko-KR" altLang="en-US" smtClean="0"/>
              <a:t>객체의 하위에 존재</a:t>
            </a:r>
            <a:endParaRPr lang="en-US" altLang="ko-KR" smtClean="0"/>
          </a:p>
          <a:p>
            <a:pPr lvl="1"/>
            <a:r>
              <a:rPr lang="en-US" altLang="ko-KR" smtClean="0"/>
              <a:t>Navigator </a:t>
            </a:r>
            <a:r>
              <a:rPr lang="ko-KR" altLang="en-US" smtClean="0"/>
              <a:t>객체만 제외하고 모든 객체는 </a:t>
            </a:r>
            <a:r>
              <a:rPr lang="en-US" altLang="ko-KR" smtClean="0"/>
              <a:t>window </a:t>
            </a:r>
            <a:r>
              <a:rPr lang="ko-KR" altLang="en-US" smtClean="0"/>
              <a:t>객체로 접근하여 사용</a:t>
            </a:r>
            <a:endParaRPr lang="en-US" altLang="ko-KR" smtClean="0"/>
          </a:p>
          <a:p>
            <a:pPr lvl="1"/>
            <a:r>
              <a:rPr lang="ko-KR" altLang="en-US" smtClean="0"/>
              <a:t>하지만 사용시 </a:t>
            </a:r>
            <a:r>
              <a:rPr lang="en-US" altLang="ko-KR" smtClean="0"/>
              <a:t>window</a:t>
            </a:r>
            <a:r>
              <a:rPr lang="ko-KR" altLang="en-US" smtClean="0"/>
              <a:t>는 생략</a:t>
            </a:r>
            <a:endParaRPr lang="en-US" altLang="ko-KR" smtClean="0"/>
          </a:p>
          <a:p>
            <a:pPr lvl="2"/>
            <a:r>
              <a:rPr lang="en-US" altLang="ko-KR" smtClean="0">
                <a:solidFill>
                  <a:srgbClr val="FF00FF"/>
                </a:solidFill>
              </a:rPr>
              <a:t>window</a:t>
            </a:r>
            <a:r>
              <a:rPr lang="en-US" altLang="ko-KR" smtClean="0"/>
              <a:t>.</a:t>
            </a:r>
            <a:r>
              <a:rPr lang="en-US" altLang="ko-KR" smtClean="0">
                <a:solidFill>
                  <a:srgbClr val="FF0000"/>
                </a:solidFill>
              </a:rPr>
              <a:t>document.pic.src</a:t>
            </a:r>
            <a:r>
              <a:rPr lang="en-US" altLang="ko-KR" smtClean="0"/>
              <a:t> = “image.jpg”;</a:t>
            </a:r>
          </a:p>
          <a:p>
            <a:pPr lvl="2"/>
            <a:r>
              <a:rPr lang="en-US" altLang="ko-KR" smtClean="0">
                <a:solidFill>
                  <a:srgbClr val="FF0000"/>
                </a:solidFill>
              </a:rPr>
              <a:t>document.pic.src</a:t>
            </a:r>
            <a:r>
              <a:rPr lang="en-US" altLang="ko-KR" smtClean="0"/>
              <a:t> = “image.jpg”;</a:t>
            </a:r>
          </a:p>
          <a:p>
            <a:pPr lvl="2"/>
            <a:r>
              <a:rPr lang="ko-KR" altLang="en-US" smtClean="0"/>
              <a:t>문서 내에서 </a:t>
            </a:r>
            <a:r>
              <a:rPr lang="en-US" altLang="ko-KR" smtClean="0"/>
              <a:t>mame </a:t>
            </a:r>
            <a:r>
              <a:rPr lang="ko-KR" altLang="en-US" smtClean="0"/>
              <a:t>속성이 </a:t>
            </a:r>
            <a:r>
              <a:rPr lang="en-US" altLang="ko-KR" smtClean="0"/>
              <a:t>pic</a:t>
            </a:r>
            <a:r>
              <a:rPr lang="ko-KR" altLang="en-US" smtClean="0"/>
              <a:t>인 객체의 </a:t>
            </a:r>
            <a:r>
              <a:rPr lang="en-US" altLang="ko-KR" smtClean="0"/>
              <a:t>src </a:t>
            </a:r>
            <a:r>
              <a:rPr lang="ko-KR" altLang="en-US" smtClean="0"/>
              <a:t>속성 변경</a:t>
            </a:r>
            <a:endParaRPr lang="en-US" altLang="ko-KR" smtClean="0"/>
          </a:p>
          <a:p>
            <a:pPr lvl="2"/>
            <a:r>
              <a:rPr lang="en-US" altLang="ko-KR" smtClean="0"/>
              <a:t>&lt;img </a:t>
            </a:r>
            <a:r>
              <a:rPr lang="en-US" altLang="ko-KR" smtClean="0">
                <a:solidFill>
                  <a:srgbClr val="FF00FF"/>
                </a:solidFill>
              </a:rPr>
              <a:t>name</a:t>
            </a:r>
            <a:r>
              <a:rPr lang="en-US" altLang="ko-KR" smtClean="0"/>
              <a:t>=“</a:t>
            </a:r>
            <a:r>
              <a:rPr lang="en-US" altLang="ko-KR" smtClean="0">
                <a:solidFill>
                  <a:srgbClr val="FF0000"/>
                </a:solidFill>
              </a:rPr>
              <a:t>pic</a:t>
            </a:r>
            <a:r>
              <a:rPr lang="en-US" altLang="ko-KR" smtClean="0"/>
              <a:t>” </a:t>
            </a:r>
            <a:r>
              <a:rPr lang="en-US" altLang="ko-KR" smtClean="0">
                <a:solidFill>
                  <a:srgbClr val="FF00FF"/>
                </a:solidFill>
              </a:rPr>
              <a:t>src</a:t>
            </a:r>
            <a:r>
              <a:rPr lang="en-US" altLang="ko-KR" smtClean="0"/>
              <a:t> = “a.jpg”&gt;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637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4405313" y="220664"/>
            <a:ext cx="3878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window </a:t>
            </a:r>
            <a:r>
              <a:rPr lang="ko-KR" altLang="en-US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객체의 주요 속성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992314" y="836614"/>
          <a:ext cx="7920037" cy="54721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1658"/>
                <a:gridCol w="1999232"/>
                <a:gridCol w="4229147"/>
              </a:tblGrid>
              <a:tr h="706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창속성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0" marR="91430" marT="45716" marB="4571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지정 방법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0" marR="91430" marT="45716" marB="4571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0" marR="91430" marT="45716" marB="45716" anchor="ctr">
                    <a:solidFill>
                      <a:srgbClr val="0070C0"/>
                    </a:solidFill>
                  </a:tcPr>
                </a:tc>
              </a:tr>
              <a:tr h="529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toolbar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0" marR="91430" marT="45716" marB="45716" anchor="ctr"/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yes/no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0" marR="91430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도구</a:t>
                      </a:r>
                      <a:r>
                        <a:rPr lang="ko-KR" altLang="en-US" sz="2000" b="1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모음 </a:t>
                      </a:r>
                      <a:r>
                        <a:rPr lang="ko-KR" altLang="en-US" sz="20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 여부 설정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0" marR="91430" marT="45716" marB="45716" anchor="ctr"/>
                </a:tc>
              </a:tr>
              <a:tr h="529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0" marR="91430" marT="45716" marB="4571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 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 표시줄 표시 여부 설정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0" marR="91430" marT="45716" marB="45716" anchor="ctr"/>
                </a:tc>
              </a:tr>
              <a:tr h="529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0" marR="91430" marT="45716" marB="4571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 바 </a:t>
                      </a:r>
                      <a:r>
                        <a:rPr lang="ko-KR" altLang="en-US" sz="20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 여부 설정</a:t>
                      </a:r>
                      <a:endParaRPr lang="ko-KR" altLang="en-US" sz="20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0" marR="91430" marT="45716" marB="45716" anchor="ctr"/>
                </a:tc>
              </a:tr>
              <a:tr h="529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menubar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0" marR="91430" marT="45716" marB="4571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표시줄 </a:t>
                      </a:r>
                      <a:r>
                        <a:rPr lang="ko-KR" altLang="en-US" sz="20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 여부 설정</a:t>
                      </a:r>
                      <a:endParaRPr lang="ko-KR" altLang="en-US" sz="20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0" marR="91430" marT="45716" marB="45716" anchor="ctr"/>
                </a:tc>
              </a:tr>
              <a:tr h="529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scrollbars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0" marR="91430" marT="45716" marB="4571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스크롤 바 </a:t>
                      </a:r>
                      <a:r>
                        <a:rPr lang="ko-KR" altLang="en-US" sz="20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 여부 설정</a:t>
                      </a:r>
                      <a:endParaRPr lang="ko-KR" altLang="en-US" sz="20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0" marR="91430" marT="45716" marB="45716" anchor="ctr"/>
                </a:tc>
              </a:tr>
              <a:tr h="529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directories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0" marR="91430" marT="45716" marB="4571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디렉터리 바 표시 설정</a:t>
                      </a:r>
                    </a:p>
                  </a:txBody>
                  <a:tcPr marL="91430" marR="91430" marT="45716" marB="45716" anchor="ctr"/>
                </a:tc>
              </a:tr>
              <a:tr h="529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resizable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0" marR="91430" marT="45716" marB="4571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창의 크기 조정 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 여부 설정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0" marR="91430" marT="45716" marB="45716" anchor="ctr"/>
                </a:tc>
              </a:tr>
              <a:tr h="529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height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0" marR="91430" marT="45716" marB="45716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픽셀수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0" marR="91430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창의 세로 길이를 픽셀 단위로 설정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0" marR="91430" marT="45716" marB="45716" anchor="ctr"/>
                </a:tc>
              </a:tr>
              <a:tr h="529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width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0" marR="91430" marT="45716" marB="4571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창의 가로 길이를 픽셀 단위로 설정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0" marR="91430" marT="45716" marB="4571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6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4405313" y="220664"/>
            <a:ext cx="41195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window </a:t>
            </a:r>
            <a:r>
              <a:rPr lang="ko-KR" altLang="en-US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객체의 주요 메소드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51088" y="836614"/>
          <a:ext cx="7345362" cy="4281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374"/>
                <a:gridCol w="5328988"/>
              </a:tblGrid>
              <a:tr h="596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27" marB="4572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27" marB="45727" anchor="ctr">
                    <a:solidFill>
                      <a:srgbClr val="0070C0"/>
                    </a:solidFill>
                  </a:tcPr>
                </a:tc>
              </a:tr>
              <a:tr h="596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open()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27" marB="4572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새로운 창을 만들어 화면에 출력하는 기능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27" marB="45727" anchor="ctr"/>
                </a:tc>
              </a:tr>
              <a:tr h="596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close()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27" marB="4572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열린 창을 닫는 기능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27" marB="45727" anchor="ctr"/>
                </a:tc>
              </a:tr>
              <a:tr h="596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setTimeout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27" marB="4572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시간이 지난 후에 함수 </a:t>
                      </a:r>
                      <a:r>
                        <a:rPr lang="ko-KR" altLang="en-US" sz="2000" b="1" dirty="0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번 </a:t>
                      </a: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호출 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27" marB="45727" anchor="ctr"/>
                </a:tc>
              </a:tr>
              <a:tr h="596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clearTimeout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27" marB="4572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setTimeout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설정된 내용 </a:t>
                      </a: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</a:t>
                      </a:r>
                    </a:p>
                  </a:txBody>
                  <a:tcPr marL="91447" marR="91447" marT="45727" marB="45727" anchor="ctr"/>
                </a:tc>
              </a:tr>
              <a:tr h="701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setInterval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27" marB="4572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시간 간격 후에 명령 수행 기능 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</a:t>
                      </a:r>
                      <a:r>
                        <a:rPr lang="ko-KR" altLang="en-US" sz="2000" b="1" dirty="0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번</a:t>
                      </a: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호출 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 효과에 사용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27" marB="45727" anchor="ctr"/>
                </a:tc>
              </a:tr>
              <a:tr h="596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clearInterval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27" marB="4572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setInterval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설정된 내용 </a:t>
                      </a: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</a:t>
                      </a:r>
                    </a:p>
                  </a:txBody>
                  <a:tcPr marL="91447" marR="91447" marT="45727" marB="4572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40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0000FF"/>
                </a:solidFill>
              </a:rPr>
              <a:t>window</a:t>
            </a:r>
            <a:r>
              <a:rPr lang="en-US" altLang="ko-KR" smtClean="0"/>
              <a:t>.</a:t>
            </a:r>
            <a:r>
              <a:rPr lang="en-US" altLang="ko-KR" smtClean="0">
                <a:solidFill>
                  <a:srgbClr val="FF0000"/>
                </a:solidFill>
              </a:rPr>
              <a:t>open(</a:t>
            </a:r>
            <a:r>
              <a:rPr lang="en-US" altLang="ko-KR" smtClean="0"/>
              <a:t>“</a:t>
            </a:r>
            <a:r>
              <a:rPr lang="en-US" altLang="ko-KR" smtClean="0">
                <a:solidFill>
                  <a:srgbClr val="FF00FF"/>
                </a:solidFill>
              </a:rPr>
              <a:t>URL</a:t>
            </a:r>
            <a:r>
              <a:rPr lang="en-US" altLang="ko-KR" smtClean="0"/>
              <a:t>”, “</a:t>
            </a:r>
            <a:r>
              <a:rPr lang="ko-KR" altLang="en-US" smtClean="0">
                <a:solidFill>
                  <a:srgbClr val="FF00FF"/>
                </a:solidFill>
              </a:rPr>
              <a:t>창이름</a:t>
            </a:r>
            <a:r>
              <a:rPr lang="en-US" altLang="ko-KR" smtClean="0"/>
              <a:t>”,”</a:t>
            </a:r>
            <a:r>
              <a:rPr lang="ko-KR" altLang="en-US" smtClean="0">
                <a:solidFill>
                  <a:srgbClr val="FF00FF"/>
                </a:solidFill>
              </a:rPr>
              <a:t>창 속성</a:t>
            </a:r>
            <a:r>
              <a:rPr lang="en-US" altLang="ko-KR" smtClean="0"/>
              <a:t>”</a:t>
            </a:r>
            <a:r>
              <a:rPr lang="en-US" altLang="ko-KR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ko-KR" altLang="en-US" smtClean="0">
                <a:solidFill>
                  <a:srgbClr val="FF0000"/>
                </a:solidFill>
              </a:rPr>
              <a:t>새로운 창을 만들어 화면에 출력하는 기능</a:t>
            </a:r>
          </a:p>
          <a:p>
            <a:pPr lvl="1"/>
            <a:r>
              <a:rPr lang="en-US" altLang="ko-KR" smtClean="0">
                <a:solidFill>
                  <a:srgbClr val="0000FF"/>
                </a:solidFill>
              </a:rPr>
              <a:t>URL</a:t>
            </a:r>
            <a:r>
              <a:rPr lang="en-US" altLang="ko-KR" smtClean="0"/>
              <a:t> : </a:t>
            </a:r>
            <a:r>
              <a:rPr lang="ko-KR" altLang="en-US" smtClean="0"/>
              <a:t>웹 페이지 주소나 </a:t>
            </a:r>
            <a:r>
              <a:rPr lang="en-US" altLang="ko-KR" smtClean="0"/>
              <a:t>HTML </a:t>
            </a:r>
            <a:r>
              <a:rPr lang="ko-KR" altLang="en-US" smtClean="0"/>
              <a:t>파일명</a:t>
            </a:r>
            <a:endParaRPr lang="en-US" altLang="ko-KR" smtClean="0"/>
          </a:p>
          <a:p>
            <a:pPr lvl="1"/>
            <a:r>
              <a:rPr lang="ko-KR" altLang="en-US" smtClean="0">
                <a:solidFill>
                  <a:srgbClr val="0000FF"/>
                </a:solidFill>
              </a:rPr>
              <a:t>창 이름 </a:t>
            </a:r>
            <a:r>
              <a:rPr lang="en-US" altLang="ko-KR" smtClean="0"/>
              <a:t>: </a:t>
            </a:r>
            <a:r>
              <a:rPr lang="ko-KR" altLang="en-US" smtClean="0"/>
              <a:t>새로 만들어지는 창 이름</a:t>
            </a:r>
            <a:endParaRPr lang="en-US" altLang="ko-KR" smtClean="0"/>
          </a:p>
          <a:p>
            <a:pPr lvl="1"/>
            <a:r>
              <a:rPr lang="ko-KR" altLang="en-US" smtClean="0">
                <a:solidFill>
                  <a:srgbClr val="0000FF"/>
                </a:solidFill>
              </a:rPr>
              <a:t>창 속성 </a:t>
            </a:r>
            <a:r>
              <a:rPr lang="en-US" altLang="ko-KR" smtClean="0"/>
              <a:t>: </a:t>
            </a:r>
            <a:r>
              <a:rPr lang="ko-KR" altLang="en-US" smtClean="0"/>
              <a:t>창의 모양이나 특징</a:t>
            </a:r>
            <a:endParaRPr lang="en-US" altLang="ko-KR" smtClean="0"/>
          </a:p>
          <a:p>
            <a:pPr lvl="1"/>
            <a:r>
              <a:rPr lang="en-US" altLang="ko-KR" smtClean="0">
                <a:solidFill>
                  <a:srgbClr val="0000FF"/>
                </a:solidFill>
              </a:rPr>
              <a:t>window</a:t>
            </a:r>
            <a:r>
              <a:rPr lang="en-US" altLang="ko-KR" smtClean="0"/>
              <a:t>.</a:t>
            </a:r>
            <a:r>
              <a:rPr lang="en-US" altLang="ko-KR" smtClean="0">
                <a:solidFill>
                  <a:srgbClr val="FF0000"/>
                </a:solidFill>
              </a:rPr>
              <a:t>open(</a:t>
            </a:r>
            <a:r>
              <a:rPr lang="en-US" altLang="ko-KR" smtClean="0"/>
              <a:t>“</a:t>
            </a:r>
            <a:r>
              <a:rPr lang="en-US" altLang="ko-KR" smtClean="0">
                <a:solidFill>
                  <a:srgbClr val="FF00FF"/>
                </a:solidFill>
              </a:rPr>
              <a:t>test.html</a:t>
            </a:r>
            <a:r>
              <a:rPr lang="en-US" altLang="ko-KR" smtClean="0"/>
              <a:t>", “</a:t>
            </a:r>
            <a:r>
              <a:rPr lang="en-US" altLang="ko-KR" smtClean="0">
                <a:solidFill>
                  <a:srgbClr val="FF00FF"/>
                </a:solidFill>
              </a:rPr>
              <a:t>test</a:t>
            </a:r>
            <a:r>
              <a:rPr lang="en-US" altLang="ko-KR" smtClean="0"/>
              <a:t>", "</a:t>
            </a:r>
            <a:r>
              <a:rPr lang="en-US" altLang="ko-KR" smtClean="0">
                <a:solidFill>
                  <a:srgbClr val="FF00FF"/>
                </a:solidFill>
              </a:rPr>
              <a:t>width=200, height=200, status=yes, scrollbars=yes, resizable=yes</a:t>
            </a:r>
            <a:r>
              <a:rPr lang="en-US" altLang="ko-KR" smtClean="0"/>
              <a:t>"</a:t>
            </a:r>
            <a:r>
              <a:rPr lang="en-US" altLang="ko-KR" smtClean="0">
                <a:solidFill>
                  <a:srgbClr val="FF0000"/>
                </a:solidFill>
              </a:rPr>
              <a:t>)</a:t>
            </a:r>
            <a:r>
              <a:rPr lang="en-US" altLang="ko-KR" smtClean="0"/>
              <a:t>;</a:t>
            </a:r>
          </a:p>
          <a:p>
            <a:pPr lvl="1"/>
            <a:r>
              <a:rPr lang="en-US" altLang="ko-KR" smtClean="0">
                <a:solidFill>
                  <a:srgbClr val="0000FF"/>
                </a:solidFill>
              </a:rPr>
              <a:t>window</a:t>
            </a:r>
            <a:r>
              <a:rPr lang="en-US" altLang="ko-KR" smtClean="0"/>
              <a:t>.</a:t>
            </a:r>
            <a:r>
              <a:rPr lang="en-US" altLang="ko-KR" smtClean="0">
                <a:solidFill>
                  <a:srgbClr val="FF0000"/>
                </a:solidFill>
              </a:rPr>
              <a:t>open(</a:t>
            </a:r>
            <a:r>
              <a:rPr lang="en-US" altLang="ko-KR" smtClean="0">
                <a:solidFill>
                  <a:srgbClr val="0000FF"/>
                </a:solidFill>
              </a:rPr>
              <a:t>""</a:t>
            </a:r>
            <a:r>
              <a:rPr lang="en-US" altLang="ko-KR" smtClean="0"/>
              <a:t>, "</a:t>
            </a:r>
            <a:r>
              <a:rPr lang="en-US" altLang="ko-KR" smtClean="0">
                <a:solidFill>
                  <a:srgbClr val="FF00FF"/>
                </a:solidFill>
              </a:rPr>
              <a:t>createWin</a:t>
            </a:r>
            <a:r>
              <a:rPr lang="en-US" altLang="ko-KR" smtClean="0"/>
              <a:t>", "</a:t>
            </a:r>
            <a:r>
              <a:rPr lang="en-US" altLang="ko-KR" smtClean="0">
                <a:solidFill>
                  <a:srgbClr val="FF00FF"/>
                </a:solidFill>
              </a:rPr>
              <a:t>width=400, height=150</a:t>
            </a:r>
            <a:r>
              <a:rPr lang="en-US" altLang="ko-KR" smtClean="0"/>
              <a:t>"</a:t>
            </a:r>
            <a:r>
              <a:rPr lang="en-US" altLang="ko-KR" smtClean="0">
                <a:solidFill>
                  <a:srgbClr val="FF0000"/>
                </a:solidFill>
              </a:rPr>
              <a:t>)</a:t>
            </a:r>
            <a:r>
              <a:rPr lang="en-US" altLang="ko-KR" smtClean="0"/>
              <a:t>; //</a:t>
            </a:r>
            <a:r>
              <a:rPr lang="ko-KR" altLang="en-US" smtClean="0"/>
              <a:t>새로운 창을 만들어서 열기</a:t>
            </a:r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4402139" y="220663"/>
            <a:ext cx="4465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window </a:t>
            </a:r>
            <a:r>
              <a:rPr lang="ko-KR" altLang="en-US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객체의 </a:t>
            </a:r>
            <a:r>
              <a:rPr lang="en-US" altLang="ko-KR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open()</a:t>
            </a:r>
            <a:r>
              <a:rPr lang="ko-KR" altLang="en-US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14012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ctrTitle"/>
          </p:nvPr>
        </p:nvSpPr>
        <p:spPr>
          <a:xfrm>
            <a:off x="2738438" y="1643063"/>
            <a:ext cx="7486650" cy="1143000"/>
          </a:xfrm>
        </p:spPr>
        <p:txBody>
          <a:bodyPr/>
          <a:lstStyle/>
          <a:p>
            <a:r>
              <a:rPr lang="ko-KR" altLang="en-US" smtClean="0"/>
              <a:t>객체 </a:t>
            </a:r>
            <a:r>
              <a:rPr lang="en-US" altLang="ko-KR" smtClean="0"/>
              <a:t>(Object)</a:t>
            </a:r>
            <a:endParaRPr lang="ko-KR" altLang="en-US" smtClean="0"/>
          </a:p>
        </p:txBody>
      </p:sp>
      <p:sp>
        <p:nvSpPr>
          <p:cNvPr id="28675" name="부제목 2"/>
          <p:cNvSpPr>
            <a:spLocks noGrp="1"/>
          </p:cNvSpPr>
          <p:nvPr>
            <p:ph type="subTitle" idx="1"/>
          </p:nvPr>
        </p:nvSpPr>
        <p:spPr>
          <a:xfrm>
            <a:off x="3143250" y="3141663"/>
            <a:ext cx="6400800" cy="1752600"/>
          </a:xfrm>
        </p:spPr>
        <p:txBody>
          <a:bodyPr/>
          <a:lstStyle/>
          <a:p>
            <a:r>
              <a:rPr lang="ko-KR" altLang="en-US" sz="2800">
                <a:solidFill>
                  <a:srgbClr val="0000FF"/>
                </a:solidFill>
              </a:rPr>
              <a:t>문서 객체 모델 </a:t>
            </a:r>
            <a:r>
              <a:rPr lang="en-US" altLang="ko-KR" sz="2800">
                <a:solidFill>
                  <a:srgbClr val="0000FF"/>
                </a:solidFill>
              </a:rPr>
              <a:t>(DOM)</a:t>
            </a:r>
            <a:endParaRPr lang="ko-KR" altLang="en-US" sz="28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문서 객체 모델 </a:t>
            </a:r>
            <a:r>
              <a:rPr lang="en-US" altLang="ko-KR" smtClean="0"/>
              <a:t>(DOM)</a:t>
            </a:r>
            <a:endParaRPr lang="ko-KR" altLang="en-US" smtClean="0"/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>
          <a:xfrm>
            <a:off x="2166938" y="900113"/>
            <a:ext cx="8312150" cy="5624512"/>
          </a:xfrm>
        </p:spPr>
        <p:txBody>
          <a:bodyPr/>
          <a:lstStyle/>
          <a:p>
            <a:r>
              <a:rPr lang="ko-KR" altLang="en-US" smtClean="0">
                <a:solidFill>
                  <a:srgbClr val="0000FF"/>
                </a:solidFill>
              </a:rPr>
              <a:t>문서 객체 모델 </a:t>
            </a:r>
            <a:r>
              <a:rPr lang="en-US" altLang="ko-KR" smtClean="0">
                <a:solidFill>
                  <a:srgbClr val="0000FF"/>
                </a:solidFill>
              </a:rPr>
              <a:t>(Document Object Model)</a:t>
            </a:r>
          </a:p>
          <a:p>
            <a:pPr lvl="1"/>
            <a:r>
              <a:rPr lang="ko-KR" altLang="en-US" smtClean="0"/>
              <a:t>객체 지향 모델로써 구조화된 문서를 표현하는 형식</a:t>
            </a:r>
            <a:endParaRPr lang="en-US" altLang="ko-KR" smtClean="0"/>
          </a:p>
          <a:p>
            <a:pPr lvl="1"/>
            <a:r>
              <a:rPr lang="en-US" altLang="ko-KR" smtClean="0">
                <a:solidFill>
                  <a:srgbClr val="FF00FF"/>
                </a:solidFill>
              </a:rPr>
              <a:t>HTML </a:t>
            </a:r>
            <a:r>
              <a:rPr lang="ko-KR" altLang="en-US" smtClean="0">
                <a:solidFill>
                  <a:srgbClr val="FF00FF"/>
                </a:solidFill>
              </a:rPr>
              <a:t>문서에 접근하기 위한 표준 모델</a:t>
            </a:r>
            <a:endParaRPr lang="en-US" altLang="ko-KR" smtClean="0">
              <a:solidFill>
                <a:srgbClr val="FF00FF"/>
              </a:solidFill>
            </a:endParaRPr>
          </a:p>
          <a:p>
            <a:pPr lvl="1"/>
            <a:r>
              <a:rPr lang="ko-KR" altLang="en-US" smtClean="0"/>
              <a:t>웹 브라우저에 보여지는 </a:t>
            </a:r>
            <a:r>
              <a:rPr lang="en-US" altLang="ko-KR" smtClean="0"/>
              <a:t>HTML </a:t>
            </a:r>
            <a:r>
              <a:rPr lang="ko-KR" altLang="en-US" smtClean="0"/>
              <a:t>문서 태그 요소에 대한 정보와 문서에 대한 여러 가지 속성 제공</a:t>
            </a:r>
            <a:endParaRPr lang="en-US" altLang="ko-KR" smtClean="0"/>
          </a:p>
          <a:p>
            <a:pPr lvl="1"/>
            <a:r>
              <a:rPr lang="en-US" altLang="ko-KR" smtClean="0">
                <a:solidFill>
                  <a:srgbClr val="FF0000"/>
                </a:solidFill>
              </a:rPr>
              <a:t>document </a:t>
            </a:r>
            <a:r>
              <a:rPr lang="ko-KR" altLang="en-US" smtClean="0">
                <a:solidFill>
                  <a:srgbClr val="FF0000"/>
                </a:solidFill>
              </a:rPr>
              <a:t>객체의 하위 객체를 이용하여 문서 내에서 일어나는 다양한 기능 제어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/>
            <a:r>
              <a:rPr lang="en-US" altLang="ko-KR" smtClean="0">
                <a:solidFill>
                  <a:srgbClr val="0000FF"/>
                </a:solidFill>
              </a:rPr>
              <a:t>document </a:t>
            </a:r>
            <a:r>
              <a:rPr lang="ko-KR" altLang="en-US" smtClean="0">
                <a:solidFill>
                  <a:srgbClr val="0000FF"/>
                </a:solidFill>
              </a:rPr>
              <a:t>객체의 하위 객체</a:t>
            </a:r>
            <a:endParaRPr lang="en-US" altLang="ko-KR" smtClean="0">
              <a:solidFill>
                <a:srgbClr val="0000FF"/>
              </a:solidFill>
            </a:endParaRPr>
          </a:p>
          <a:p>
            <a:pPr lvl="2"/>
            <a:r>
              <a:rPr lang="en-US" altLang="ko-KR" smtClean="0"/>
              <a:t>layer, image, area, anchor, applet, </a:t>
            </a:r>
            <a:r>
              <a:rPr lang="en-US" altLang="ko-KR" smtClean="0">
                <a:solidFill>
                  <a:srgbClr val="FF0000"/>
                </a:solidFill>
              </a:rPr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371004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2"/>
          <p:cNvSpPr>
            <a:spLocks noGrp="1"/>
          </p:cNvSpPr>
          <p:nvPr>
            <p:ph idx="1"/>
          </p:nvPr>
        </p:nvSpPr>
        <p:spPr>
          <a:xfrm>
            <a:off x="2166938" y="785813"/>
            <a:ext cx="8312150" cy="1274762"/>
          </a:xfrm>
        </p:spPr>
        <p:txBody>
          <a:bodyPr/>
          <a:lstStyle/>
          <a:p>
            <a:r>
              <a:rPr lang="en-US" altLang="ko-KR">
                <a:solidFill>
                  <a:srgbClr val="0000FF"/>
                </a:solidFill>
              </a:rPr>
              <a:t>External </a:t>
            </a:r>
            <a:r>
              <a:rPr lang="ko-KR" altLang="en-US">
                <a:solidFill>
                  <a:srgbClr val="0000FF"/>
                </a:solidFill>
              </a:rPr>
              <a:t>방식</a:t>
            </a:r>
            <a:endParaRPr lang="en-US" altLang="ko-KR">
              <a:solidFill>
                <a:srgbClr val="0000FF"/>
              </a:solidFill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별도의 자바스크립트 파일</a:t>
            </a:r>
            <a:r>
              <a:rPr lang="en-US" altLang="ko-KR">
                <a:solidFill>
                  <a:srgbClr val="FF0000"/>
                </a:solidFill>
              </a:rPr>
              <a:t>(.js)</a:t>
            </a:r>
            <a:r>
              <a:rPr lang="ko-KR" altLang="en-US"/>
              <a:t>로 작성하여 </a:t>
            </a:r>
            <a:r>
              <a:rPr lang="en-US" altLang="ko-KR"/>
              <a:t>HTML </a:t>
            </a:r>
            <a:r>
              <a:rPr lang="ko-KR" altLang="en-US"/>
              <a:t>문서에서 </a:t>
            </a:r>
            <a:r>
              <a:rPr lang="ko-KR" altLang="en-US">
                <a:solidFill>
                  <a:srgbClr val="FF0000"/>
                </a:solidFill>
              </a:rPr>
              <a:t>소스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지정 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12291" name="TextBox 8"/>
          <p:cNvSpPr txBox="1">
            <a:spLocks noChangeArrowheads="1"/>
          </p:cNvSpPr>
          <p:nvPr/>
        </p:nvSpPr>
        <p:spPr bwMode="auto">
          <a:xfrm>
            <a:off x="3017839" y="2103438"/>
            <a:ext cx="1582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</a:p>
        </p:txBody>
      </p:sp>
      <p:grpSp>
        <p:nvGrpSpPr>
          <p:cNvPr id="12292" name="그룹 3"/>
          <p:cNvGrpSpPr>
            <a:grpSpLocks/>
          </p:cNvGrpSpPr>
          <p:nvPr/>
        </p:nvGrpSpPr>
        <p:grpSpPr bwMode="auto">
          <a:xfrm>
            <a:off x="1774826" y="2781301"/>
            <a:ext cx="8766175" cy="3095625"/>
            <a:chOff x="251520" y="2780928"/>
            <a:chExt cx="8765391" cy="3095918"/>
          </a:xfrm>
        </p:grpSpPr>
        <p:sp>
          <p:nvSpPr>
            <p:cNvPr id="12293" name="TextBox 8"/>
            <p:cNvSpPr txBox="1">
              <a:spLocks noChangeArrowheads="1"/>
            </p:cNvSpPr>
            <p:nvPr/>
          </p:nvSpPr>
          <p:spPr bwMode="auto">
            <a:xfrm>
              <a:off x="1447800" y="4622796"/>
              <a:ext cx="18288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a.js </a:t>
              </a:r>
              <a:r>
                <a:rPr lang="ko-KR" altLang="en-US" sz="2400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파일</a:t>
              </a:r>
            </a:p>
          </p:txBody>
        </p:sp>
        <p:grpSp>
          <p:nvGrpSpPr>
            <p:cNvPr id="12294" name="그룹 2"/>
            <p:cNvGrpSpPr>
              <a:grpSpLocks/>
            </p:cNvGrpSpPr>
            <p:nvPr/>
          </p:nvGrpSpPr>
          <p:grpSpPr bwMode="auto">
            <a:xfrm>
              <a:off x="251520" y="2780928"/>
              <a:ext cx="4967853" cy="1368152"/>
              <a:chOff x="395535" y="2780928"/>
              <a:chExt cx="4967853" cy="1368152"/>
            </a:xfrm>
          </p:grpSpPr>
          <p:pic>
            <p:nvPicPr>
              <p:cNvPr id="12297" name="Picture 1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535" y="2780928"/>
                <a:ext cx="4967853" cy="1368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298" name="직사각형 1"/>
              <p:cNvSpPr>
                <a:spLocks noChangeArrowheads="1"/>
              </p:cNvSpPr>
              <p:nvPr/>
            </p:nvSpPr>
            <p:spPr bwMode="auto">
              <a:xfrm>
                <a:off x="683568" y="3572669"/>
                <a:ext cx="3544738" cy="216371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pic>
          <p:nvPicPr>
            <p:cNvPr id="12295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850" y="5084758"/>
              <a:ext cx="4127195" cy="792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2780928"/>
              <a:ext cx="3580815" cy="1008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3"/>
          <p:cNvSpPr txBox="1">
            <a:spLocks noChangeArrowheads="1"/>
          </p:cNvSpPr>
          <p:nvPr/>
        </p:nvSpPr>
        <p:spPr bwMode="auto">
          <a:xfrm>
            <a:off x="4405313" y="220663"/>
            <a:ext cx="414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document </a:t>
            </a:r>
            <a:r>
              <a:rPr lang="ko-KR" altLang="en-US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객체의 주요 속성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703388" y="908051"/>
          <a:ext cx="8785226" cy="5210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241"/>
                <a:gridCol w="2664372"/>
                <a:gridCol w="1224171"/>
                <a:gridCol w="3168442"/>
              </a:tblGrid>
              <a:tr h="594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24" marB="45724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24" marB="45724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24" marB="45724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24" marB="45724" anchor="ctr">
                    <a:solidFill>
                      <a:srgbClr val="0070C0"/>
                    </a:solidFill>
                  </a:tcPr>
                </a:tc>
              </a:tr>
              <a:tr h="710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linkColor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 색상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layers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문서에 있는 </a:t>
                      </a:r>
                      <a:r>
                        <a:rPr lang="ko-KR" altLang="en-US" sz="20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레이어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배열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24" marB="45724" anchor="ctr"/>
                </a:tc>
              </a:tr>
              <a:tr h="701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alinkColor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 클릭 시 색상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cookie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클라이언트에 저장된 쿠키 정보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24" marB="45724" anchor="ctr"/>
                </a:tc>
              </a:tr>
              <a:tr h="594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vlinkColor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방문한 링크 색상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제목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24" marB="45724" anchor="ctr"/>
                </a:tc>
              </a:tr>
              <a:tr h="594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bgColor</a:t>
                      </a:r>
                      <a:endParaRPr lang="ko-KR" altLang="en-US" sz="2000" b="1" dirty="0">
                        <a:solidFill>
                          <a:srgbClr val="FF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배경색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24" marB="45724" anchor="ctr"/>
                </a:tc>
              </a:tr>
              <a:tr h="594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fgColor</a:t>
                      </a:r>
                      <a:endParaRPr lang="ko-KR" altLang="en-US" sz="2000" b="1" dirty="0">
                        <a:solidFill>
                          <a:srgbClr val="FF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</a:t>
                      </a:r>
                      <a:r>
                        <a:rPr lang="ko-KR" altLang="en-US" sz="20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글자색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문서의 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24" marB="45724" anchor="ctr"/>
                </a:tc>
              </a:tr>
              <a:tr h="710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images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문서에 있는 이미지 배열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domain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도메인 이름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24" marB="45724" anchor="ctr"/>
                </a:tc>
              </a:tr>
              <a:tr h="710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lastmodified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문서를 마지막으로 수정한 날짜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24" marB="45724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24" marB="4572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82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640014" y="836613"/>
          <a:ext cx="7272337" cy="53181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7537"/>
                <a:gridCol w="4934800"/>
              </a:tblGrid>
              <a:tr h="51301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6" marB="4571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6" marB="45716" anchor="ctr">
                    <a:solidFill>
                      <a:srgbClr val="0070C0"/>
                    </a:solidFill>
                  </a:tcPr>
                </a:tc>
              </a:tr>
              <a:tr h="513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clear()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6" marB="4571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내용 지우기</a:t>
                      </a:r>
                    </a:p>
                  </a:txBody>
                  <a:tcPr marL="91434" marR="91434" marT="45716" marB="45716" anchor="ctr"/>
                </a:tc>
              </a:tr>
              <a:tr h="513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close()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열린 문서 닫기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6" marB="45716" anchor="ctr"/>
                </a:tc>
              </a:tr>
              <a:tr h="513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open()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문서에 내용 입력 준비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6" marB="45716" anchor="ctr"/>
                </a:tc>
              </a:tr>
              <a:tr h="701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getSelection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6" marB="4571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마우스로 드래그한 문자열 반환</a:t>
                      </a:r>
                      <a:endParaRPr lang="en-US" altLang="ko-KR" sz="20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인터넷 </a:t>
                      </a:r>
                      <a:r>
                        <a:rPr lang="ko-KR" altLang="en-US" sz="20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익스플로러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지원 안 함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6" marB="45716" anchor="ctr"/>
                </a:tc>
              </a:tr>
              <a:tr h="513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6" marB="4571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출력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6" marB="45716" anchor="ctr"/>
                </a:tc>
              </a:tr>
              <a:tr h="513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writeln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6" marB="4571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출력 후 자동 </a:t>
                      </a:r>
                      <a:r>
                        <a:rPr lang="ko-KR" altLang="en-US" sz="20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줄바꿈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6" marB="45716" anchor="ctr"/>
                </a:tc>
              </a:tr>
              <a:tr h="513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eval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수식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6" marB="4571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문자열을 수식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변경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6" marB="45716" anchor="ctr"/>
                </a:tc>
              </a:tr>
              <a:tr h="513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toString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6" marB="4571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오브젝트의 정보를 문자열로 변경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6" marB="45716" anchor="ctr"/>
                </a:tc>
              </a:tr>
              <a:tr h="513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valueOf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6" marB="4571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오브젝트의 값 표시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6" marB="45716" anchor="ctr"/>
                </a:tc>
              </a:tr>
            </a:tbl>
          </a:graphicData>
        </a:graphic>
      </p:graphicFrame>
      <p:sp>
        <p:nvSpPr>
          <p:cNvPr id="31781" name="TextBox 3"/>
          <p:cNvSpPr txBox="1">
            <a:spLocks noChangeArrowheads="1"/>
          </p:cNvSpPr>
          <p:nvPr/>
        </p:nvSpPr>
        <p:spPr bwMode="auto">
          <a:xfrm>
            <a:off x="4405314" y="220663"/>
            <a:ext cx="4454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document </a:t>
            </a:r>
            <a:r>
              <a:rPr lang="ko-KR" altLang="en-US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객체의 주요 메소드</a:t>
            </a:r>
          </a:p>
        </p:txBody>
      </p:sp>
    </p:spTree>
    <p:extLst>
      <p:ext uri="{BB962C8B-B14F-4D97-AF65-F5344CB8AC3E}">
        <p14:creationId xmlns:p14="http://schemas.microsoft.com/office/powerpoint/2010/main" val="222315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3"/>
          <p:cNvSpPr txBox="1">
            <a:spLocks noChangeArrowheads="1"/>
          </p:cNvSpPr>
          <p:nvPr/>
        </p:nvSpPr>
        <p:spPr bwMode="auto">
          <a:xfrm>
            <a:off x="3792539" y="203201"/>
            <a:ext cx="4841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문서 내의 요소</a:t>
            </a:r>
            <a:r>
              <a:rPr lang="en-US" altLang="ko-KR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en-US" altLang="ko-KR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제어 메소드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135188" y="831851"/>
          <a:ext cx="8208962" cy="57213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8498"/>
                <a:gridCol w="3960464"/>
              </a:tblGrid>
              <a:tr h="5129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5" marB="45715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5" marB="45715" anchor="ctr">
                    <a:solidFill>
                      <a:srgbClr val="0070C0"/>
                    </a:solidFill>
                  </a:tcPr>
                </a:tc>
              </a:tr>
              <a:tr h="512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createElement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태그명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5" marB="4571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 </a:t>
                      </a:r>
                      <a:r>
                        <a:rPr lang="ko-KR" altLang="en-US" sz="20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생성</a:t>
                      </a:r>
                    </a:p>
                  </a:txBody>
                  <a:tcPr marL="91435" marR="91435" marT="45715" marB="45715" anchor="ctr"/>
                </a:tc>
              </a:tr>
              <a:tr h="512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createTextNode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(text) 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</a:t>
                      </a:r>
                      <a:r>
                        <a:rPr lang="ko-KR" altLang="en-US" sz="20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생성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5" marB="45715" anchor="ctr"/>
                </a:tc>
              </a:tr>
              <a:tr h="512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appendChild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(node)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객체에 </a:t>
                      </a:r>
                      <a:r>
                        <a:rPr lang="ko-KR" altLang="en-US" sz="20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연결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5" marB="45715" anchor="ctr"/>
                </a:tc>
              </a:tr>
              <a:tr h="5403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setAttribute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(name, value) 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5" marB="45715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 속성 설정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5" marB="45715" anchor="ctr"/>
                </a:tc>
              </a:tr>
              <a:tr h="512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getAttribute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(name)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5" marB="45715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객체의 속성 반환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5" marB="45715" anchor="ctr"/>
                </a:tc>
              </a:tr>
              <a:tr h="701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getElementById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5" marB="45715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태그의 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일치하는 문서 객체 반환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5" marB="45715" anchor="ctr"/>
                </a:tc>
              </a:tr>
              <a:tr h="701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getElementByName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(name)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5" marB="45715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태그의 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 </a:t>
                      </a: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일치하는 문서 객체를 배열로 반환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5" marB="45715" anchor="ctr"/>
                </a:tc>
              </a:tr>
              <a:tr h="701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getElementsByTagName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태그명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5" marB="45715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태그명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일치하는 문서 객체를 </a:t>
                      </a: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배열로 반환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5" marB="45715" anchor="ctr"/>
                </a:tc>
              </a:tr>
              <a:tr h="512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removeChild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(child)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5" marB="45715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객체의 자식 </a:t>
                      </a:r>
                      <a:r>
                        <a:rPr lang="ko-KR" altLang="en-US" sz="20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제거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5" marB="4571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37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600"/>
              <a:t>문서 내의 요소</a:t>
            </a:r>
            <a:r>
              <a:rPr lang="en-US" altLang="ko-KR" sz="2600"/>
              <a:t>(</a:t>
            </a:r>
            <a:r>
              <a:rPr lang="ko-KR" altLang="en-US" sz="2600"/>
              <a:t>태그</a:t>
            </a:r>
            <a:r>
              <a:rPr lang="en-US" altLang="ko-KR" sz="2600"/>
              <a:t>) </a:t>
            </a:r>
            <a:r>
              <a:rPr lang="ko-KR" altLang="en-US" sz="2600"/>
              <a:t>제어 메소드 사용 시 주의점</a:t>
            </a:r>
          </a:p>
        </p:txBody>
      </p:sp>
      <p:sp>
        <p:nvSpPr>
          <p:cNvPr id="33795" name="내용 개체 틀 2"/>
          <p:cNvSpPr>
            <a:spLocks noGrp="1"/>
          </p:cNvSpPr>
          <p:nvPr>
            <p:ph idx="1"/>
          </p:nvPr>
        </p:nvSpPr>
        <p:spPr>
          <a:xfrm>
            <a:off x="2166938" y="900114"/>
            <a:ext cx="8312150" cy="2168525"/>
          </a:xfrm>
        </p:spPr>
        <p:txBody>
          <a:bodyPr/>
          <a:lstStyle/>
          <a:p>
            <a:r>
              <a:rPr lang="ko-KR" altLang="en-US" smtClean="0">
                <a:solidFill>
                  <a:srgbClr val="0000FF"/>
                </a:solidFill>
              </a:rPr>
              <a:t>문서 내의 요소</a:t>
            </a:r>
            <a:r>
              <a:rPr lang="en-US" altLang="ko-KR" smtClean="0">
                <a:solidFill>
                  <a:srgbClr val="0000FF"/>
                </a:solidFill>
              </a:rPr>
              <a:t>(</a:t>
            </a:r>
            <a:r>
              <a:rPr lang="ko-KR" altLang="en-US" smtClean="0">
                <a:solidFill>
                  <a:srgbClr val="0000FF"/>
                </a:solidFill>
              </a:rPr>
              <a:t>태그</a:t>
            </a:r>
            <a:r>
              <a:rPr lang="en-US" altLang="ko-KR" smtClean="0">
                <a:solidFill>
                  <a:srgbClr val="0000FF"/>
                </a:solidFill>
              </a:rPr>
              <a:t>) </a:t>
            </a:r>
            <a:r>
              <a:rPr lang="ko-KR" altLang="en-US" smtClean="0">
                <a:solidFill>
                  <a:srgbClr val="0000FF"/>
                </a:solidFill>
              </a:rPr>
              <a:t>제어 메소드를 사용하여 요소를 선택할 때 </a:t>
            </a:r>
            <a:r>
              <a:rPr lang="ko-KR" altLang="en-US" smtClean="0">
                <a:solidFill>
                  <a:srgbClr val="FF0000"/>
                </a:solidFill>
              </a:rPr>
              <a:t>자바스크립트 위치 주의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/>
            <a:r>
              <a:rPr lang="ko-KR" altLang="en-US" smtClean="0"/>
              <a:t>문서 내에서 요소</a:t>
            </a:r>
            <a:r>
              <a:rPr lang="en-US" altLang="ko-KR" smtClean="0"/>
              <a:t>(</a:t>
            </a:r>
            <a:r>
              <a:rPr lang="ko-KR" altLang="en-US" smtClean="0"/>
              <a:t>객체</a:t>
            </a:r>
            <a:r>
              <a:rPr lang="en-US" altLang="ko-KR" smtClean="0"/>
              <a:t>)</a:t>
            </a:r>
            <a:r>
              <a:rPr lang="ko-KR" altLang="en-US" smtClean="0"/>
              <a:t>들이 생성되기 전에 </a:t>
            </a:r>
            <a:endParaRPr lang="en-US" altLang="ko-KR" smtClean="0"/>
          </a:p>
          <a:p>
            <a:pPr lvl="1"/>
            <a:r>
              <a:rPr lang="ko-KR" altLang="en-US" smtClean="0"/>
              <a:t>자바스크립트를 선언하게 되면</a:t>
            </a:r>
            <a:endParaRPr lang="en-US" altLang="ko-KR" smtClean="0"/>
          </a:p>
          <a:p>
            <a:pPr lvl="1"/>
            <a:r>
              <a:rPr lang="ko-KR" altLang="en-US" smtClean="0"/>
              <a:t>요소를 선택할 수 없음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1739901" y="3640139"/>
            <a:ext cx="2716213" cy="2554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&lt;html&gt;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&lt;head&gt;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자바스크립트 선언</a:t>
            </a:r>
            <a:endParaRPr lang="en-US" altLang="ko-KR" sz="2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&lt;/head&gt;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&lt;body&gt;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문단 태그 작성</a:t>
            </a:r>
            <a:endParaRPr lang="en-US" altLang="ko-KR" sz="2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&lt;/body&gt;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&lt;/html&gt;</a:t>
            </a:r>
            <a:endParaRPr lang="ko-KR" altLang="en-US" sz="20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2181226" y="3141664"/>
            <a:ext cx="1833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>
                <a:solidFill>
                  <a:srgbClr val="FF00FF"/>
                </a:solidFill>
                <a:latin typeface="맑은 고딕" pitchFamily="50" charset="-127"/>
                <a:ea typeface="맑은 고딕" pitchFamily="50" charset="-127"/>
              </a:rPr>
              <a:t>잘못된 위치</a:t>
            </a:r>
          </a:p>
        </p:txBody>
      </p:sp>
      <p:sp>
        <p:nvSpPr>
          <p:cNvPr id="33798" name="TextBox 5"/>
          <p:cNvSpPr txBox="1">
            <a:spLocks noChangeArrowheads="1"/>
          </p:cNvSpPr>
          <p:nvPr/>
        </p:nvSpPr>
        <p:spPr bwMode="auto">
          <a:xfrm>
            <a:off x="4727575" y="3640139"/>
            <a:ext cx="2717800" cy="2554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&lt;html&gt;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&lt;head&gt;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&lt;/head&gt;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&lt;body&gt;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문단 태그 작성</a:t>
            </a:r>
            <a:endParaRPr lang="en-US" altLang="ko-KR" sz="2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자바스크립트 선언</a:t>
            </a:r>
            <a:endParaRPr lang="en-US" altLang="ko-KR" sz="2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&lt;/body&gt;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&lt;/html&gt;</a:t>
            </a:r>
            <a:endParaRPr lang="ko-KR" altLang="en-US" sz="20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799" name="TextBox 6"/>
          <p:cNvSpPr txBox="1">
            <a:spLocks noChangeArrowheads="1"/>
          </p:cNvSpPr>
          <p:nvPr/>
        </p:nvSpPr>
        <p:spPr bwMode="auto">
          <a:xfrm>
            <a:off x="7608888" y="3640138"/>
            <a:ext cx="2716212" cy="286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&lt;html&gt;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&lt;head&gt;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윈도우 로드완료 후</a:t>
            </a:r>
            <a:endParaRPr lang="en-US" altLang="ko-KR" sz="2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자바스크립트 실행</a:t>
            </a:r>
            <a:endParaRPr lang="en-US" altLang="ko-KR" sz="20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&lt;/head&gt;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&lt;body&gt;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문단 태그 작성</a:t>
            </a:r>
            <a:endParaRPr lang="en-US" altLang="ko-KR" sz="2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&lt;/body&gt;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&lt;/html&gt;</a:t>
            </a:r>
            <a:endParaRPr lang="ko-KR" altLang="en-US" sz="20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800" name="TextBox 8"/>
          <p:cNvSpPr txBox="1">
            <a:spLocks noChangeArrowheads="1"/>
          </p:cNvSpPr>
          <p:nvPr/>
        </p:nvSpPr>
        <p:spPr bwMode="auto">
          <a:xfrm>
            <a:off x="6600826" y="3141664"/>
            <a:ext cx="1831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>
                <a:solidFill>
                  <a:srgbClr val="FF00FF"/>
                </a:solidFill>
                <a:latin typeface="맑은 고딕" pitchFamily="50" charset="-127"/>
                <a:ea typeface="맑은 고딕" pitchFamily="50" charset="-127"/>
              </a:rPr>
              <a:t>올바른 위치</a:t>
            </a:r>
          </a:p>
        </p:txBody>
      </p:sp>
    </p:spTree>
    <p:extLst>
      <p:ext uri="{BB962C8B-B14F-4D97-AF65-F5344CB8AC3E}">
        <p14:creationId xmlns:p14="http://schemas.microsoft.com/office/powerpoint/2010/main" val="41524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/>
          <p:cNvSpPr>
            <a:spLocks noGrp="1"/>
          </p:cNvSpPr>
          <p:nvPr>
            <p:ph type="ctrTitle"/>
          </p:nvPr>
        </p:nvSpPr>
        <p:spPr>
          <a:xfrm>
            <a:off x="2738438" y="1643063"/>
            <a:ext cx="7486650" cy="1143000"/>
          </a:xfrm>
        </p:spPr>
        <p:txBody>
          <a:bodyPr/>
          <a:lstStyle/>
          <a:p>
            <a:r>
              <a:rPr lang="ko-KR" altLang="en-US" smtClean="0"/>
              <a:t>이벤트</a:t>
            </a:r>
          </a:p>
        </p:txBody>
      </p:sp>
      <p:sp>
        <p:nvSpPr>
          <p:cNvPr id="61443" name="부제목 2"/>
          <p:cNvSpPr>
            <a:spLocks noGrp="1"/>
          </p:cNvSpPr>
          <p:nvPr>
            <p:ph type="subTitle" idx="1"/>
          </p:nvPr>
        </p:nvSpPr>
        <p:spPr>
          <a:xfrm>
            <a:off x="3143250" y="3141663"/>
            <a:ext cx="6400800" cy="1752600"/>
          </a:xfrm>
        </p:spPr>
        <p:txBody>
          <a:bodyPr/>
          <a:lstStyle/>
          <a:p>
            <a:r>
              <a:rPr lang="ko-KR" altLang="en-US" sz="2800">
                <a:solidFill>
                  <a:srgbClr val="0000FF"/>
                </a:solidFill>
              </a:rPr>
              <a:t>이벤트 핸들러와 이벤트 처리</a:t>
            </a:r>
          </a:p>
        </p:txBody>
      </p:sp>
    </p:spTree>
    <p:extLst>
      <p:ext uri="{BB962C8B-B14F-4D97-AF65-F5344CB8AC3E}">
        <p14:creationId xmlns:p14="http://schemas.microsoft.com/office/powerpoint/2010/main" val="362570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핸들러와 이벤트 처리</a:t>
            </a:r>
          </a:p>
        </p:txBody>
      </p:sp>
      <p:sp>
        <p:nvSpPr>
          <p:cNvPr id="62467" name="내용 개체 틀 2"/>
          <p:cNvSpPr>
            <a:spLocks noGrp="1"/>
          </p:cNvSpPr>
          <p:nvPr>
            <p:ph idx="1"/>
          </p:nvPr>
        </p:nvSpPr>
        <p:spPr>
          <a:xfrm>
            <a:off x="2166938" y="900113"/>
            <a:ext cx="8312150" cy="944562"/>
          </a:xfrm>
        </p:spPr>
        <p:txBody>
          <a:bodyPr/>
          <a:lstStyle/>
          <a:p>
            <a:r>
              <a:rPr lang="ko-KR" altLang="en-US" smtClean="0"/>
              <a:t>사용자로부터 발생되는 여러 가지 이벤트 처리</a:t>
            </a:r>
            <a:endParaRPr lang="en-US" altLang="ko-KR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135189" y="1484309"/>
          <a:ext cx="8137525" cy="4772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9601"/>
                <a:gridCol w="6887924"/>
              </a:tblGrid>
              <a:tr h="5136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처리 방식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696" marB="45696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44516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방식①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696" marB="456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인라인 이벤트 </a:t>
                      </a:r>
                      <a:r>
                        <a:rPr lang="ko-KR" altLang="en-US" sz="20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핸들러</a:t>
                      </a:r>
                      <a:r>
                        <a:rPr lang="ko-KR" altLang="en-US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HTML 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태그에 직접 이벤트 달기 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696" marB="45696" anchor="ctr"/>
                </a:tc>
              </a:tr>
              <a:tr h="787639">
                <a:tc vMerge="1"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&lt;img </a:t>
                      </a:r>
                      <a:r>
                        <a:rPr lang="en-US" altLang="ko-KR" sz="20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="A.png" 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onMouseOver="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alert("</a:t>
                      </a:r>
                      <a:r>
                        <a:rPr lang="en-US" altLang="ko-KR" sz="20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msg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</a:p>
                    <a:p>
                      <a:pPr latinLnBrk="1"/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&lt;img </a:t>
                      </a:r>
                      <a:r>
                        <a:rPr lang="en-US" altLang="ko-KR" sz="20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="B.png" 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onMouseOver="</a:t>
                      </a:r>
                      <a:r>
                        <a:rPr lang="en-US" altLang="ko-KR" sz="20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showB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696" marB="45696" anchor="ctr"/>
                </a:tc>
              </a:tr>
              <a:tr h="78763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방식②</a:t>
                      </a:r>
                    </a:p>
                  </a:txBody>
                  <a:tcPr marL="91447" marR="91447" marT="45696" marB="45696" anchor="ctr"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콜백</a:t>
                      </a:r>
                      <a:r>
                        <a:rPr lang="ko-KR" altLang="en-US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함수를 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이용한 자바스크립트 코드 블록 내에서 이벤트 </a:t>
                      </a:r>
                      <a:r>
                        <a:rPr lang="ko-KR" altLang="en-US" sz="20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핸들러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제어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696" marB="45696" anchor="ctr">
                    <a:solidFill>
                      <a:srgbClr val="E7F6FF"/>
                    </a:solidFill>
                  </a:tcPr>
                </a:tc>
              </a:tr>
              <a:tr h="994766">
                <a:tc vMerge="1"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20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onclick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function(){</a:t>
                      </a:r>
                    </a:p>
                    <a:p>
                      <a:pPr latinLnBrk="1"/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alert("</a:t>
                      </a:r>
                      <a:r>
                        <a:rPr lang="en-US" altLang="ko-KR" sz="20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msg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");</a:t>
                      </a:r>
                      <a:endParaRPr lang="en-US" altLang="ko-KR" sz="20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696" marB="45696" anchor="ctr">
                    <a:solidFill>
                      <a:srgbClr val="E7F6FF"/>
                    </a:solidFill>
                  </a:tcPr>
                </a:tc>
              </a:tr>
              <a:tr h="44516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방식③</a:t>
                      </a:r>
                    </a:p>
                  </a:txBody>
                  <a:tcPr marL="91447" marR="91447" marT="45696" marB="456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DOM :</a:t>
                      </a:r>
                      <a:r>
                        <a:rPr lang="en-US" altLang="ko-KR" sz="2000" b="1" baseline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baseline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</a:t>
                      </a:r>
                      <a:r>
                        <a:rPr lang="ko-KR" altLang="en-US" sz="2000" b="1" baseline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리스너</a:t>
                      </a:r>
                      <a:r>
                        <a:rPr lang="ko-KR" altLang="en-US" sz="2000" b="1" baseline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등록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696" marB="45696" anchor="ctr"/>
                </a:tc>
              </a:tr>
              <a:tr h="787639">
                <a:tc vMerge="1"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addEventListener(‘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종류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함수이름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’);</a:t>
                      </a:r>
                    </a:p>
                    <a:p>
                      <a:pPr latinLnBrk="1"/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removeEventListener()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696" marB="4569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90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내용 개체 틀 2"/>
          <p:cNvSpPr>
            <a:spLocks noGrp="1"/>
          </p:cNvSpPr>
          <p:nvPr>
            <p:ph idx="1"/>
          </p:nvPr>
        </p:nvSpPr>
        <p:spPr>
          <a:xfrm>
            <a:off x="2166938" y="900114"/>
            <a:ext cx="8312150" cy="2600325"/>
          </a:xfrm>
        </p:spPr>
        <p:txBody>
          <a:bodyPr/>
          <a:lstStyle/>
          <a:p>
            <a:r>
              <a:rPr lang="ko-KR" altLang="en-US" smtClean="0">
                <a:solidFill>
                  <a:srgbClr val="0000FF"/>
                </a:solidFill>
              </a:rPr>
              <a:t>콜백 함수</a:t>
            </a:r>
            <a:endParaRPr lang="en-US" altLang="ko-KR" smtClean="0">
              <a:solidFill>
                <a:srgbClr val="0000FF"/>
              </a:solidFill>
            </a:endParaRPr>
          </a:p>
          <a:p>
            <a:pPr lvl="1"/>
            <a:r>
              <a:rPr lang="ko-KR" altLang="en-US" smtClean="0"/>
              <a:t>객체의 상태변화</a:t>
            </a:r>
            <a:r>
              <a:rPr lang="en-US" altLang="ko-KR" smtClean="0"/>
              <a:t>(</a:t>
            </a:r>
            <a:r>
              <a:rPr lang="ko-KR" altLang="en-US" smtClean="0"/>
              <a:t>이벤트</a:t>
            </a:r>
            <a:r>
              <a:rPr lang="en-US" altLang="ko-KR" smtClean="0"/>
              <a:t>)</a:t>
            </a:r>
            <a:r>
              <a:rPr lang="ko-KR" altLang="en-US" smtClean="0"/>
              <a:t>가  발생했을 경우 함수를 통해 전달하는 형태의 함수</a:t>
            </a:r>
          </a:p>
          <a:p>
            <a:pPr lvl="1"/>
            <a:r>
              <a:rPr lang="ko-KR" altLang="en-US" smtClean="0"/>
              <a:t>익명 함수</a:t>
            </a:r>
          </a:p>
          <a:p>
            <a:pPr lvl="1"/>
            <a:r>
              <a:rPr lang="ko-KR" altLang="en-US" smtClean="0"/>
              <a:t>함수 정의만 하고 </a:t>
            </a:r>
            <a:r>
              <a:rPr lang="ko-KR" altLang="en-US" smtClean="0">
                <a:solidFill>
                  <a:srgbClr val="FF00FF"/>
                </a:solidFill>
              </a:rPr>
              <a:t>이벤트가 발생하거나</a:t>
            </a:r>
            <a:r>
              <a:rPr lang="ko-KR" altLang="en-US" smtClean="0"/>
              <a:t> 특정 시점에 도달했을 때 </a:t>
            </a:r>
            <a:r>
              <a:rPr lang="ko-KR" altLang="en-US" smtClean="0">
                <a:solidFill>
                  <a:srgbClr val="FF0000"/>
                </a:solidFill>
              </a:rPr>
              <a:t>시스템에서 호출하는 함수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/>
            <a:endParaRPr lang="ko-KR" altLang="en-US" smtClean="0"/>
          </a:p>
        </p:txBody>
      </p:sp>
      <p:sp>
        <p:nvSpPr>
          <p:cNvPr id="63491" name="직사각형 3"/>
          <p:cNvSpPr>
            <a:spLocks noChangeArrowheads="1"/>
          </p:cNvSpPr>
          <p:nvPr/>
        </p:nvSpPr>
        <p:spPr bwMode="auto">
          <a:xfrm>
            <a:off x="3000375" y="3573464"/>
            <a:ext cx="5399088" cy="2592387"/>
          </a:xfrm>
          <a:prstGeom prst="rect">
            <a:avLst/>
          </a:prstGeom>
          <a:solidFill>
            <a:srgbClr val="E7F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window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onload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function()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     alert("msg");</a:t>
            </a:r>
          </a:p>
          <a:p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endParaRPr lang="en-US" altLang="ko-KR" sz="2400" b="1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job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onchange 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en-US" altLang="ko-KR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function()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 	….</a:t>
            </a:r>
          </a:p>
          <a:p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2400" b="1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09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495550" y="836613"/>
          <a:ext cx="7416800" cy="51752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225"/>
                <a:gridCol w="5328575"/>
              </a:tblGrid>
              <a:tr h="369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</a:t>
                      </a:r>
                      <a:r>
                        <a:rPr lang="ko-KR" altLang="en-US" sz="18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핸들러</a:t>
                      </a: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>
                    <a:solidFill>
                      <a:srgbClr val="0070C0"/>
                    </a:solidFill>
                  </a:tcPr>
                </a:tc>
              </a:tr>
              <a:tr h="369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onLoad</a:t>
                      </a:r>
                      <a:endParaRPr lang="ko-KR" altLang="en-US" sz="1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 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문서나 특정 요소가 로드 되었을 때 발생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/>
                </a:tc>
              </a:tr>
              <a:tr h="369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onUnload</a:t>
                      </a:r>
                      <a:endParaRPr lang="ko-KR" altLang="en-US" sz="18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 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문서나 특정 요소가  사라질 때 발생</a:t>
                      </a:r>
                    </a:p>
                  </a:txBody>
                  <a:tcPr marT="45722" marB="45722" anchor="ctr"/>
                </a:tc>
              </a:tr>
              <a:tr h="369661">
                <a:tc>
                  <a:txBody>
                    <a:bodyPr/>
                    <a:lstStyle/>
                    <a:p>
                      <a:r>
                        <a:rPr lang="en-US" altLang="ko-KR" sz="18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onClick</a:t>
                      </a:r>
                      <a:endParaRPr lang="ko-KR" altLang="en-US" sz="1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클릭했을 때 발생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/>
                </a:tc>
              </a:tr>
              <a:tr h="369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onKeyUp</a:t>
                      </a:r>
                      <a:endParaRPr lang="ko-KR" altLang="en-US" sz="18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키를 눌렀다가 떼었을 때 발생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/>
                </a:tc>
              </a:tr>
              <a:tr h="369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onKeyPress</a:t>
                      </a:r>
                      <a:endParaRPr lang="ko-KR" altLang="en-US" sz="18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키를 누를 때 발생</a:t>
                      </a:r>
                    </a:p>
                  </a:txBody>
                  <a:tcPr marT="45722" marB="45722" anchor="ctr"/>
                </a:tc>
              </a:tr>
              <a:tr h="369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onMouseDown</a:t>
                      </a:r>
                      <a:endParaRPr lang="ko-KR" altLang="en-US" sz="1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 버튼 눌렀을 때 발생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/>
                </a:tc>
              </a:tr>
              <a:tr h="369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onMouseUp</a:t>
                      </a:r>
                      <a:endParaRPr lang="ko-KR" altLang="en-US" sz="18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 버튼 눌렀다가 떼었을 때 발생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/>
                </a:tc>
              </a:tr>
              <a:tr h="369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onMouseOver</a:t>
                      </a:r>
                      <a:endParaRPr lang="ko-KR" altLang="en-US" sz="1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포커스로 마우스 포인터가 들어갈</a:t>
                      </a:r>
                      <a:r>
                        <a:rPr lang="ko-KR" altLang="en-US" sz="1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때 발생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/>
                </a:tc>
              </a:tr>
              <a:tr h="369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onMouseOut</a:t>
                      </a:r>
                      <a:endParaRPr lang="ko-KR" altLang="en-US" sz="18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포커스에서 마우스 포인터가 나갈 때 발생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/>
                </a:tc>
              </a:tr>
              <a:tr h="369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onMouseMove</a:t>
                      </a:r>
                      <a:endParaRPr lang="ko-KR" altLang="en-US" sz="18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마우스를 움직일 때 발생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/>
                </a:tc>
              </a:tr>
              <a:tr h="369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onResize</a:t>
                      </a:r>
                      <a:endParaRPr lang="ko-KR" altLang="en-US" sz="18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문서의 특정 요소의 크기가 변경될 때 발생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/>
                </a:tc>
              </a:tr>
              <a:tr h="369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onSubmit</a:t>
                      </a:r>
                      <a:endParaRPr lang="ko-KR" altLang="en-US" sz="1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폼의 </a:t>
                      </a:r>
                      <a:r>
                        <a:rPr lang="en-US" altLang="ko-KR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submit 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눌렀을 때 발생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/>
                </a:tc>
              </a:tr>
              <a:tr h="369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onReset</a:t>
                      </a:r>
                      <a:endParaRPr lang="ko-KR" altLang="en-US" sz="18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폼의 </a:t>
                      </a:r>
                      <a:r>
                        <a:rPr lang="en-US" altLang="ko-KR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reset</a:t>
                      </a:r>
                      <a:r>
                        <a:rPr lang="en-US" altLang="ko-KR" sz="1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눌렀을 때 발생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22" marB="45722" anchor="ctr"/>
                </a:tc>
              </a:tr>
            </a:tbl>
          </a:graphicData>
        </a:graphic>
      </p:graphicFrame>
      <p:sp>
        <p:nvSpPr>
          <p:cNvPr id="64561" name="TextBox 2"/>
          <p:cNvSpPr txBox="1">
            <a:spLocks noChangeArrowheads="1"/>
          </p:cNvSpPr>
          <p:nvPr/>
        </p:nvSpPr>
        <p:spPr bwMode="auto">
          <a:xfrm>
            <a:off x="4440238" y="188913"/>
            <a:ext cx="4184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자주 사용되는 이벤트 핸들러</a:t>
            </a:r>
          </a:p>
        </p:txBody>
      </p:sp>
    </p:spTree>
    <p:extLst>
      <p:ext uri="{BB962C8B-B14F-4D97-AF65-F5344CB8AC3E}">
        <p14:creationId xmlns:p14="http://schemas.microsoft.com/office/powerpoint/2010/main" val="20032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2781301"/>
            <a:ext cx="5657850" cy="3305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2166938" y="785814"/>
            <a:ext cx="8312150" cy="1995487"/>
          </a:xfrm>
        </p:spPr>
        <p:txBody>
          <a:bodyPr/>
          <a:lstStyle/>
          <a:p>
            <a:r>
              <a:rPr lang="en-US" altLang="ko-KR">
                <a:solidFill>
                  <a:srgbClr val="0000FF"/>
                </a:solidFill>
              </a:rPr>
              <a:t>Inline </a:t>
            </a:r>
            <a:r>
              <a:rPr lang="ko-KR" altLang="en-US">
                <a:solidFill>
                  <a:srgbClr val="0000FF"/>
                </a:solidFill>
              </a:rPr>
              <a:t>방식</a:t>
            </a:r>
            <a:endParaRPr lang="en-US" altLang="ko-KR">
              <a:solidFill>
                <a:srgbClr val="0000FF"/>
              </a:solidFill>
            </a:endParaRPr>
          </a:p>
          <a:p>
            <a:pPr lvl="1"/>
            <a:r>
              <a:rPr lang="ko-KR" altLang="en-US"/>
              <a:t>자바스크립트 양이 소량일 때 </a:t>
            </a:r>
            <a:endParaRPr lang="en-US" altLang="ko-KR"/>
          </a:p>
          <a:p>
            <a:pPr lvl="1"/>
            <a:r>
              <a:rPr lang="en-US" altLang="ko-KR">
                <a:solidFill>
                  <a:srgbClr val="0000FF"/>
                </a:solidFill>
              </a:rPr>
              <a:t>HTML </a:t>
            </a:r>
            <a:r>
              <a:rPr lang="ko-KR" altLang="en-US">
                <a:solidFill>
                  <a:srgbClr val="0000FF"/>
                </a:solidFill>
              </a:rPr>
              <a:t>태그의 </a:t>
            </a:r>
            <a:r>
              <a:rPr lang="ko-KR" altLang="en-US">
                <a:solidFill>
                  <a:srgbClr val="FF0000"/>
                </a:solidFill>
              </a:rPr>
              <a:t>이벤트 핸들러 </a:t>
            </a:r>
            <a:r>
              <a:rPr lang="ko-KR" altLang="en-US"/>
              <a:t>속성을 이용하여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함수 호출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133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4654550"/>
            <a:ext cx="3378200" cy="966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출력</a:t>
            </a:r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FF"/>
                </a:solidFill>
              </a:rPr>
              <a:t>데이터를 출력하는 기본 방법</a:t>
            </a:r>
            <a:endParaRPr lang="en-US" altLang="ko-KR">
              <a:solidFill>
                <a:srgbClr val="0000FF"/>
              </a:solidFill>
            </a:endParaRP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window.</a:t>
            </a:r>
            <a:r>
              <a:rPr lang="en-US" altLang="ko-KR">
                <a:solidFill>
                  <a:srgbClr val="FF00FF"/>
                </a:solidFill>
              </a:rPr>
              <a:t>alert(</a:t>
            </a:r>
            <a:r>
              <a:rPr lang="ko-KR" altLang="en-US">
                <a:solidFill>
                  <a:srgbClr val="FF0000"/>
                </a:solidFill>
              </a:rPr>
              <a:t>내용</a:t>
            </a:r>
            <a:r>
              <a:rPr lang="en-US" altLang="ko-KR">
                <a:solidFill>
                  <a:srgbClr val="FF00FF"/>
                </a:solidFill>
              </a:rPr>
              <a:t>)</a:t>
            </a:r>
          </a:p>
          <a:p>
            <a:pPr lvl="2"/>
            <a:r>
              <a:rPr lang="ko-KR" altLang="en-US"/>
              <a:t>내용을 경고 창으로 출력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document.</a:t>
            </a:r>
            <a:r>
              <a:rPr lang="en-US" altLang="ko-KR">
                <a:solidFill>
                  <a:srgbClr val="FF00FF"/>
                </a:solidFill>
              </a:rPr>
              <a:t>write(</a:t>
            </a:r>
            <a:r>
              <a:rPr lang="ko-KR" altLang="en-US">
                <a:solidFill>
                  <a:srgbClr val="FF0000"/>
                </a:solidFill>
              </a:rPr>
              <a:t>내용</a:t>
            </a:r>
            <a:r>
              <a:rPr lang="en-US" altLang="ko-KR">
                <a:solidFill>
                  <a:srgbClr val="FF00FF"/>
                </a:solidFill>
              </a:rPr>
              <a:t>)</a:t>
            </a:r>
          </a:p>
          <a:p>
            <a:pPr lvl="2"/>
            <a:r>
              <a:rPr lang="ko-KR" altLang="en-US"/>
              <a:t>화면</a:t>
            </a:r>
            <a:r>
              <a:rPr lang="en-US" altLang="ko-KR"/>
              <a:t>(</a:t>
            </a:r>
            <a:r>
              <a:rPr lang="ko-KR" altLang="en-US"/>
              <a:t>문서</a:t>
            </a:r>
            <a:r>
              <a:rPr lang="en-US" altLang="ko-KR"/>
              <a:t>)</a:t>
            </a:r>
            <a:r>
              <a:rPr lang="ko-KR" altLang="en-US"/>
              <a:t>에 내용 출력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DOM (</a:t>
            </a:r>
            <a:r>
              <a:rPr lang="ko-KR" altLang="en-US">
                <a:solidFill>
                  <a:srgbClr val="FF0000"/>
                </a:solidFill>
              </a:rPr>
              <a:t>문서 객체 모델</a:t>
            </a:r>
            <a:r>
              <a:rPr lang="en-US" altLang="ko-KR">
                <a:solidFill>
                  <a:srgbClr val="FF0000"/>
                </a:solidFill>
              </a:rPr>
              <a:t>) </a:t>
            </a:r>
            <a:r>
              <a:rPr lang="ko-KR" altLang="en-US">
                <a:solidFill>
                  <a:srgbClr val="FF0000"/>
                </a:solidFill>
              </a:rPr>
              <a:t>사용</a:t>
            </a:r>
          </a:p>
          <a:p>
            <a:pPr lvl="1"/>
            <a:endParaRPr lang="en-US" altLang="ko-K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자바스크립트 코드 입력 시 주의 점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대</a:t>
            </a:r>
            <a:r>
              <a:rPr lang="en-US" altLang="ko-KR">
                <a:solidFill>
                  <a:srgbClr val="FF0000"/>
                </a:solidFill>
              </a:rPr>
              <a:t>/</a:t>
            </a:r>
            <a:r>
              <a:rPr lang="ko-KR" altLang="en-US">
                <a:solidFill>
                  <a:srgbClr val="FF0000"/>
                </a:solidFill>
              </a:rPr>
              <a:t>소문자 구별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</a:rPr>
              <a:t>문장 끝에 세미콜론</a:t>
            </a:r>
            <a:r>
              <a:rPr lang="en-US" altLang="ko-KR">
                <a:solidFill>
                  <a:srgbClr val="FF0000"/>
                </a:solidFill>
              </a:rPr>
              <a:t>(;) </a:t>
            </a:r>
            <a:r>
              <a:rPr lang="ko-KR" altLang="en-US">
                <a:solidFill>
                  <a:srgbClr val="FF0000"/>
                </a:solidFill>
              </a:rPr>
              <a:t>사용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</a:rPr>
              <a:t>문자열에서 따옴표 겹침 오류 주의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document.write(</a:t>
            </a:r>
            <a:r>
              <a:rPr lang="en-US" altLang="ko-KR">
                <a:solidFill>
                  <a:srgbClr val="FF0000"/>
                </a:solidFill>
              </a:rPr>
              <a:t>"</a:t>
            </a:r>
            <a:r>
              <a:rPr lang="ko-KR" altLang="en-US"/>
              <a:t>이름은 </a:t>
            </a:r>
            <a:r>
              <a:rPr lang="en-US" altLang="ko-KR">
                <a:solidFill>
                  <a:srgbClr val="0000FF"/>
                </a:solidFill>
              </a:rPr>
              <a:t>"</a:t>
            </a:r>
            <a:r>
              <a:rPr lang="ko-KR" altLang="en-US"/>
              <a:t>홍길동</a:t>
            </a:r>
            <a:r>
              <a:rPr lang="en-US" altLang="ko-KR">
                <a:solidFill>
                  <a:srgbClr val="0000FF"/>
                </a:solidFill>
              </a:rPr>
              <a:t>"</a:t>
            </a:r>
            <a:r>
              <a:rPr lang="ko-KR" altLang="en-US"/>
              <a:t>입니다</a:t>
            </a:r>
            <a:r>
              <a:rPr lang="en-US" altLang="ko-KR">
                <a:solidFill>
                  <a:srgbClr val="FF0000"/>
                </a:solidFill>
              </a:rPr>
              <a:t>"</a:t>
            </a:r>
            <a:r>
              <a:rPr lang="en-US" altLang="ko-KR"/>
              <a:t>); 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오류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ko-KR"/>
              <a:t>document.write(</a:t>
            </a:r>
            <a:r>
              <a:rPr lang="en-US" altLang="ko-KR">
                <a:solidFill>
                  <a:srgbClr val="FF0000"/>
                </a:solidFill>
              </a:rPr>
              <a:t>'</a:t>
            </a:r>
            <a:r>
              <a:rPr lang="ko-KR" altLang="en-US"/>
              <a:t>이름은 </a:t>
            </a:r>
            <a:r>
              <a:rPr lang="en-US" altLang="ko-KR">
                <a:solidFill>
                  <a:srgbClr val="0000FF"/>
                </a:solidFill>
              </a:rPr>
              <a:t>'</a:t>
            </a:r>
            <a:r>
              <a:rPr lang="ko-KR" altLang="en-US"/>
              <a:t>홍길동</a:t>
            </a:r>
            <a:r>
              <a:rPr lang="en-US" altLang="ko-KR">
                <a:solidFill>
                  <a:srgbClr val="0000FF"/>
                </a:solidFill>
              </a:rPr>
              <a:t>'</a:t>
            </a:r>
            <a:r>
              <a:rPr lang="ko-KR" altLang="en-US"/>
              <a:t>입니다</a:t>
            </a:r>
            <a:r>
              <a:rPr lang="en-US" altLang="ko-KR">
                <a:solidFill>
                  <a:srgbClr val="FF0000"/>
                </a:solidFill>
              </a:rPr>
              <a:t>'</a:t>
            </a:r>
            <a:r>
              <a:rPr lang="en-US" altLang="ko-KR"/>
              <a:t>); 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오류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ko-KR"/>
              <a:t>document.write(</a:t>
            </a:r>
            <a:r>
              <a:rPr lang="en-US" altLang="ko-KR">
                <a:solidFill>
                  <a:srgbClr val="FF0000"/>
                </a:solidFill>
              </a:rPr>
              <a:t>"</a:t>
            </a:r>
            <a:r>
              <a:rPr lang="ko-KR" altLang="en-US"/>
              <a:t>이름은 </a:t>
            </a:r>
            <a:r>
              <a:rPr lang="en-US" altLang="ko-KR">
                <a:solidFill>
                  <a:srgbClr val="FF00FF"/>
                </a:solidFill>
              </a:rPr>
              <a:t>'</a:t>
            </a:r>
            <a:r>
              <a:rPr lang="ko-KR" altLang="en-US"/>
              <a:t>홍길동</a:t>
            </a:r>
            <a:r>
              <a:rPr lang="en-US" altLang="ko-KR">
                <a:solidFill>
                  <a:srgbClr val="FF00FF"/>
                </a:solidFill>
              </a:rPr>
              <a:t>'</a:t>
            </a:r>
            <a:r>
              <a:rPr lang="ko-KR" altLang="en-US"/>
              <a:t>입니다</a:t>
            </a:r>
            <a:r>
              <a:rPr lang="en-US" altLang="ko-KR">
                <a:solidFill>
                  <a:srgbClr val="FF0000"/>
                </a:solidFill>
              </a:rPr>
              <a:t>"</a:t>
            </a:r>
            <a:r>
              <a:rPr lang="en-US" altLang="ko-KR"/>
              <a:t>); (O)	</a:t>
            </a:r>
          </a:p>
          <a:p>
            <a:pPr lvl="1"/>
            <a:r>
              <a:rPr lang="en-US" altLang="ko-KR"/>
              <a:t>document.write(</a:t>
            </a:r>
            <a:r>
              <a:rPr lang="en-US" altLang="ko-KR">
                <a:solidFill>
                  <a:srgbClr val="FF0000"/>
                </a:solidFill>
              </a:rPr>
              <a:t>'</a:t>
            </a:r>
            <a:r>
              <a:rPr lang="ko-KR" altLang="en-US"/>
              <a:t>이름은 </a:t>
            </a:r>
            <a:r>
              <a:rPr lang="en-US" altLang="ko-KR">
                <a:solidFill>
                  <a:srgbClr val="FF00FF"/>
                </a:solidFill>
              </a:rPr>
              <a:t>"</a:t>
            </a:r>
            <a:r>
              <a:rPr lang="ko-KR" altLang="en-US"/>
              <a:t>홍길동</a:t>
            </a:r>
            <a:r>
              <a:rPr lang="en-US" altLang="ko-KR">
                <a:solidFill>
                  <a:srgbClr val="FF00FF"/>
                </a:solidFill>
              </a:rPr>
              <a:t>"</a:t>
            </a:r>
            <a:r>
              <a:rPr lang="ko-KR" altLang="en-US"/>
              <a:t>입니다</a:t>
            </a:r>
            <a:r>
              <a:rPr lang="en-US" altLang="ko-KR">
                <a:solidFill>
                  <a:srgbClr val="FF0000"/>
                </a:solidFill>
              </a:rPr>
              <a:t>'</a:t>
            </a:r>
            <a:r>
              <a:rPr lang="en-US" altLang="ko-KR"/>
              <a:t>); (O)</a:t>
            </a:r>
          </a:p>
          <a:p>
            <a:pPr lvl="1"/>
            <a:r>
              <a:rPr lang="en-US" altLang="ko-KR"/>
              <a:t>(</a:t>
            </a:r>
            <a:r>
              <a:rPr lang="ko-KR" altLang="en-US"/>
              <a:t>큰 따옴표와 작은 따옴표 다 사용 가능</a:t>
            </a:r>
            <a:r>
              <a:rPr lang="en-US" altLang="ko-KR"/>
              <a:t>)</a:t>
            </a:r>
          </a:p>
          <a:p>
            <a:r>
              <a:rPr lang="ko-KR" altLang="en-US">
                <a:solidFill>
                  <a:srgbClr val="FF0000"/>
                </a:solidFill>
              </a:rPr>
              <a:t>괄호 짝이 맞아야 함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( )</a:t>
            </a:r>
          </a:p>
          <a:p>
            <a:pPr lvl="1"/>
            <a:r>
              <a:rPr lang="en-US" altLang="ko-KR"/>
              <a:t>{ } : </a:t>
            </a:r>
            <a:r>
              <a:rPr lang="ko-KR" altLang="en-US"/>
              <a:t>중첩 사용 시 주의</a:t>
            </a:r>
            <a:endParaRPr lang="en-US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FF"/>
                </a:solidFill>
              </a:rPr>
              <a:t>데이터 입력 방법</a:t>
            </a:r>
            <a:endParaRPr lang="en-US" altLang="ko-KR">
              <a:solidFill>
                <a:srgbClr val="0000FF"/>
              </a:solidFill>
            </a:endParaRP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confirm() </a:t>
            </a:r>
            <a:r>
              <a:rPr lang="ko-KR" altLang="en-US"/>
              <a:t>함수로 입력 받기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prompt() </a:t>
            </a:r>
            <a:r>
              <a:rPr lang="ko-KR" altLang="en-US"/>
              <a:t>함수로 입력 받기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getElementsByTagName() </a:t>
            </a:r>
            <a:r>
              <a:rPr lang="en-US" altLang="ko-KR"/>
              <a:t>(</a:t>
            </a:r>
            <a:r>
              <a:rPr lang="ko-KR" altLang="en-US"/>
              <a:t>태그 이름 사용</a:t>
            </a:r>
            <a:r>
              <a:rPr lang="en-US" altLang="ko-KR"/>
              <a:t>)</a:t>
            </a: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&lt;input&gt;</a:t>
            </a:r>
            <a:r>
              <a:rPr lang="en-US" altLang="ko-KR"/>
              <a:t> </a:t>
            </a:r>
            <a:r>
              <a:rPr lang="ko-KR" altLang="en-US">
                <a:solidFill>
                  <a:srgbClr val="FF0000"/>
                </a:solidFill>
              </a:rPr>
              <a:t>태그</a:t>
            </a:r>
            <a:r>
              <a:rPr lang="ko-KR" altLang="en-US"/>
              <a:t>와 </a:t>
            </a:r>
            <a:r>
              <a:rPr lang="en-US" altLang="ko-KR">
                <a:solidFill>
                  <a:srgbClr val="FF0000"/>
                </a:solidFill>
              </a:rPr>
              <a:t>value </a:t>
            </a:r>
            <a:r>
              <a:rPr lang="ko-KR" altLang="en-US">
                <a:solidFill>
                  <a:srgbClr val="FF0000"/>
                </a:solidFill>
              </a:rPr>
              <a:t>속성</a:t>
            </a:r>
            <a:r>
              <a:rPr lang="ko-KR" altLang="en-US"/>
              <a:t> 사용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DOM (</a:t>
            </a:r>
            <a:r>
              <a:rPr lang="ko-KR" altLang="en-US">
                <a:solidFill>
                  <a:srgbClr val="FF0000"/>
                </a:solidFill>
              </a:rPr>
              <a:t>문서 객체 모델</a:t>
            </a:r>
            <a:r>
              <a:rPr lang="en-US" altLang="ko-KR">
                <a:solidFill>
                  <a:srgbClr val="FF0000"/>
                </a:solidFill>
              </a:rPr>
              <a:t>) </a:t>
            </a:r>
            <a:r>
              <a:rPr lang="ko-KR" altLang="en-US">
                <a:solidFill>
                  <a:srgbClr val="FF0000"/>
                </a:solidFill>
              </a:rPr>
              <a:t>사용</a:t>
            </a:r>
          </a:p>
        </p:txBody>
      </p:sp>
      <p:sp>
        <p:nvSpPr>
          <p:cNvPr id="2560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입력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rgbClr val="99FF33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rgbClr val="99FF33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rgbClr val="99FF33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rgbClr val="99FF33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rgbClr val="99FF33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rgbClr val="99FF33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rgbClr val="99FF33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2543</Words>
  <Application>Microsoft Office PowerPoint</Application>
  <PresentationFormat>와이드스크린</PresentationFormat>
  <Paragraphs>654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57</vt:i4>
      </vt:variant>
    </vt:vector>
  </HeadingPairs>
  <TitlesOfParts>
    <vt:vector size="70" baseType="lpstr">
      <vt:lpstr>굴림</vt:lpstr>
      <vt:lpstr>맑은 고딕</vt:lpstr>
      <vt:lpstr>Arial</vt:lpstr>
      <vt:lpstr>Tahoma</vt:lpstr>
      <vt:lpstr>Wingdings</vt:lpstr>
      <vt:lpstr>Wingdings 2</vt:lpstr>
      <vt:lpstr>파스텔톤</vt:lpstr>
      <vt:lpstr>1_파스텔톤</vt:lpstr>
      <vt:lpstr>2_파스텔톤</vt:lpstr>
      <vt:lpstr>3_파스텔톤</vt:lpstr>
      <vt:lpstr>4_파스텔톤</vt:lpstr>
      <vt:lpstr>5_파스텔톤</vt:lpstr>
      <vt:lpstr>6_파스텔톤</vt:lpstr>
      <vt:lpstr>java script</vt:lpstr>
      <vt:lpstr>자바스크립트 기본 구조</vt:lpstr>
      <vt:lpstr>PowerPoint 프레젠테이션</vt:lpstr>
      <vt:lpstr>PowerPoint 프레젠테이션</vt:lpstr>
      <vt:lpstr>PowerPoint 프레젠테이션</vt:lpstr>
      <vt:lpstr>PowerPoint 프레젠테이션</vt:lpstr>
      <vt:lpstr>데이터 출력</vt:lpstr>
      <vt:lpstr>자바스크립트 코드 입력 시 주의 점</vt:lpstr>
      <vt:lpstr>데이터 입력</vt:lpstr>
      <vt:lpstr>confirm() 함수</vt:lpstr>
      <vt:lpstr>prompt() 함수</vt:lpstr>
      <vt:lpstr>PowerPoint 프레젠테이션</vt:lpstr>
      <vt:lpstr>주석문</vt:lpstr>
      <vt:lpstr>제어문 (조건문)</vt:lpstr>
      <vt:lpstr>정수로 형 변환</vt:lpstr>
      <vt:lpstr>제어문</vt:lpstr>
      <vt:lpstr>if 문</vt:lpstr>
      <vt:lpstr>if else 문</vt:lpstr>
      <vt:lpstr>다중 if else 문</vt:lpstr>
      <vt:lpstr>중첩 if 문</vt:lpstr>
      <vt:lpstr>switch 문</vt:lpstr>
      <vt:lpstr>제어문 (반복문)</vt:lpstr>
      <vt:lpstr>반복문</vt:lpstr>
      <vt:lpstr>반복문 : for 문</vt:lpstr>
      <vt:lpstr>while 문</vt:lpstr>
      <vt:lpstr>객체 (Object)</vt:lpstr>
      <vt:lpstr>자바스크립트 객체 (Object)</vt:lpstr>
      <vt:lpstr>자바스크립트 내장 객체 (1)</vt:lpstr>
      <vt:lpstr>자바스크립트 내장 객체 (2)</vt:lpstr>
      <vt:lpstr>자바스크립트 내장 객체 (3)</vt:lpstr>
      <vt:lpstr>Date 객체</vt:lpstr>
      <vt:lpstr>Date 객체의 시간/날짜 정보를 반환하는 메소드</vt:lpstr>
      <vt:lpstr>Date 객체의 시간/날짜 정보를 설정하는 메소드</vt:lpstr>
      <vt:lpstr>날짜/시간 정보의 포맷을 변경하는 데 사용되는 메소드</vt:lpstr>
      <vt:lpstr>Math 객체</vt:lpstr>
      <vt:lpstr>Math 객체의 주요 메소드</vt:lpstr>
      <vt:lpstr>String 객체</vt:lpstr>
      <vt:lpstr>문자열 속성을 설정하는 메소드</vt:lpstr>
      <vt:lpstr>String 객체의 주요 메소드</vt:lpstr>
      <vt:lpstr>PowerPoint 프레젠테이션</vt:lpstr>
      <vt:lpstr>객체 (Object)</vt:lpstr>
      <vt:lpstr>브라우저 객체 모델</vt:lpstr>
      <vt:lpstr>PowerPoint 프레젠테이션</vt:lpstr>
      <vt:lpstr>window 객체</vt:lpstr>
      <vt:lpstr>PowerPoint 프레젠테이션</vt:lpstr>
      <vt:lpstr>PowerPoint 프레젠테이션</vt:lpstr>
      <vt:lpstr>PowerPoint 프레젠테이션</vt:lpstr>
      <vt:lpstr>객체 (Object)</vt:lpstr>
      <vt:lpstr>문서 객체 모델 (DOM)</vt:lpstr>
      <vt:lpstr>PowerPoint 프레젠테이션</vt:lpstr>
      <vt:lpstr>PowerPoint 프레젠테이션</vt:lpstr>
      <vt:lpstr>PowerPoint 프레젠테이션</vt:lpstr>
      <vt:lpstr>문서 내의 요소(태그) 제어 메소드 사용 시 주의점</vt:lpstr>
      <vt:lpstr>이벤트</vt:lpstr>
      <vt:lpstr>이벤트 핸들러와 이벤트 처리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문 경미</dc:creator>
  <cp:lastModifiedBy>student</cp:lastModifiedBy>
  <cp:revision>3</cp:revision>
  <dcterms:created xsi:type="dcterms:W3CDTF">2021-07-28T08:33:40Z</dcterms:created>
  <dcterms:modified xsi:type="dcterms:W3CDTF">2021-07-28T23:04:51Z</dcterms:modified>
</cp:coreProperties>
</file>