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75" d="100"/>
          <a:sy n="75" d="100"/>
        </p:scale>
        <p:origin x="2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6CE0-1D02-4230-A77D-69712D71521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14D2C-FE20-4366-BE3C-319B09ADFB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90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6CE0-1D02-4230-A77D-69712D71521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14D2C-FE20-4366-BE3C-319B09ADFB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759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6CE0-1D02-4230-A77D-69712D71521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14D2C-FE20-4366-BE3C-319B09ADFB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30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79917" y="2233613"/>
            <a:ext cx="12012083" cy="1052512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143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619219" y="1643050"/>
            <a:ext cx="9982197" cy="1143008"/>
          </a:xfrm>
        </p:spPr>
        <p:txBody>
          <a:bodyPr anchor="ctr"/>
          <a:lstStyle>
            <a:lvl1pPr algn="ctr"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3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285973" y="3500438"/>
            <a:ext cx="8534400" cy="17526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32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AB2AFFA-3F9A-4738-AD01-0359FFB9A271}" type="slidenum">
              <a:rPr lang="en-US" altLang="ko-KR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624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178EF9-3A47-459E-BF6E-44DC90357415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540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11F1B6-985A-4E1F-B52D-E567852A312B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152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9208DF-F5C8-4BE6-B081-60D1B634AB84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682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73F16C-A284-49CE-A8EC-72E0A2232186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177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0D6EF-AF04-47AA-9777-3258017AAAC9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3688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60DABB-1EAF-4CB2-88D2-353607C23E64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9230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76E5A2-4A82-47C1-9509-C7D020B103E8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46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6CE0-1D02-4230-A77D-69712D71521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14D2C-FE20-4366-BE3C-319B09ADFB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264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58F362-0FE2-427E-96FB-C873CCB904E3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5671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1B2B5B-2B7A-487E-934C-63224EF52C1D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2392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7B3AD-53B2-41BF-B884-BBFF47055577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0706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79917" y="2233613"/>
            <a:ext cx="12012083" cy="1052512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143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619219" y="1643050"/>
            <a:ext cx="9982197" cy="1143008"/>
          </a:xfrm>
        </p:spPr>
        <p:txBody>
          <a:bodyPr anchor="ctr"/>
          <a:lstStyle>
            <a:lvl1pPr algn="ctr"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3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285973" y="3500438"/>
            <a:ext cx="8534400" cy="17526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32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AB2AFFA-3F9A-4738-AD01-0359FFB9A271}" type="slidenum">
              <a:rPr lang="en-US" altLang="ko-KR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3507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178EF9-3A47-459E-BF6E-44DC90357415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1148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11F1B6-985A-4E1F-B52D-E567852A312B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6413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9208DF-F5C8-4BE6-B081-60D1B634AB84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8245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73F16C-A284-49CE-A8EC-72E0A2232186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7216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0D6EF-AF04-47AA-9777-3258017AAAC9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5171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60DABB-1EAF-4CB2-88D2-353607C23E64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15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6CE0-1D02-4230-A77D-69712D71521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14D2C-FE20-4366-BE3C-319B09ADFB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129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76E5A2-4A82-47C1-9509-C7D020B103E8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8704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58F362-0FE2-427E-96FB-C873CCB904E3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8856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1B2B5B-2B7A-487E-934C-63224EF52C1D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9019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7B3AD-53B2-41BF-B884-BBFF47055577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9808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79917" y="2233613"/>
            <a:ext cx="12012083" cy="1052512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143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619219" y="1643050"/>
            <a:ext cx="9982197" cy="1143008"/>
          </a:xfrm>
        </p:spPr>
        <p:txBody>
          <a:bodyPr anchor="ctr"/>
          <a:lstStyle>
            <a:lvl1pPr algn="ctr"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3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285973" y="3500438"/>
            <a:ext cx="8534400" cy="17526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32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AB2AFFA-3F9A-4738-AD01-0359FFB9A271}" type="slidenum">
              <a:rPr lang="en-US" altLang="ko-KR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0621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178EF9-3A47-459E-BF6E-44DC90357415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66947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11F1B6-985A-4E1F-B52D-E567852A312B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29075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9208DF-F5C8-4BE6-B081-60D1B634AB84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8644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73F16C-A284-49CE-A8EC-72E0A2232186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3117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0D6EF-AF04-47AA-9777-3258017AAAC9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189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6CE0-1D02-4230-A77D-69712D71521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14D2C-FE20-4366-BE3C-319B09ADFB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3461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60DABB-1EAF-4CB2-88D2-353607C23E64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24514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76E5A2-4A82-47C1-9509-C7D020B103E8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38253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58F362-0FE2-427E-96FB-C873CCB904E3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6968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1B2B5B-2B7A-487E-934C-63224EF52C1D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21841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7B3AD-53B2-41BF-B884-BBFF47055577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95377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79917" y="2233613"/>
            <a:ext cx="12012083" cy="1052512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143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619219" y="1643050"/>
            <a:ext cx="9982197" cy="1143008"/>
          </a:xfrm>
        </p:spPr>
        <p:txBody>
          <a:bodyPr anchor="ctr"/>
          <a:lstStyle>
            <a:lvl1pPr algn="ctr"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3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285973" y="3500438"/>
            <a:ext cx="8534400" cy="17526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32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AB2AFFA-3F9A-4738-AD01-0359FFB9A271}" type="slidenum">
              <a:rPr lang="en-US" altLang="ko-KR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5189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178EF9-3A47-459E-BF6E-44DC90357415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4251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11F1B6-985A-4E1F-B52D-E567852A312B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82416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9208DF-F5C8-4BE6-B081-60D1B634AB84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47746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73F16C-A284-49CE-A8EC-72E0A2232186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64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6CE0-1D02-4230-A77D-69712D71521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14D2C-FE20-4366-BE3C-319B09ADFB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30356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0D6EF-AF04-47AA-9777-3258017AAAC9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22141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60DABB-1EAF-4CB2-88D2-353607C23E64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47938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76E5A2-4A82-47C1-9509-C7D020B103E8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0988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58F362-0FE2-427E-96FB-C873CCB904E3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83449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1B2B5B-2B7A-487E-934C-63224EF52C1D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95939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7B3AD-53B2-41BF-B884-BBFF47055577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190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6CE0-1D02-4230-A77D-69712D71521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14D2C-FE20-4366-BE3C-319B09ADFB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828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6CE0-1D02-4230-A77D-69712D71521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14D2C-FE20-4366-BE3C-319B09ADFB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507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6CE0-1D02-4230-A77D-69712D71521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14D2C-FE20-4366-BE3C-319B09ADFB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637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6CE0-1D02-4230-A77D-69712D71521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14D2C-FE20-4366-BE3C-319B09ADFB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540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36CE0-1D02-4230-A77D-69712D71521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14D2C-FE20-4366-BE3C-319B09ADFB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554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387351" y="128588"/>
            <a:ext cx="58420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97467" y="128588"/>
            <a:ext cx="438151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ltGray">
          <a:xfrm>
            <a:off x="1045633" y="550863"/>
            <a:ext cx="491067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ltGray">
          <a:xfrm>
            <a:off x="0" y="477839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gray">
          <a:xfrm>
            <a:off x="846667" y="261938"/>
            <a:ext cx="42333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gray">
          <a:xfrm>
            <a:off x="421218" y="811213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3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06375"/>
            <a:ext cx="10390716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3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57251" y="900113"/>
            <a:ext cx="11082867" cy="523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33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DD3128-CDA7-4935-B276-D217E7870468}" type="slidenum">
              <a:rPr lang="en-US" altLang="ko-KR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30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387351" y="128588"/>
            <a:ext cx="58420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97467" y="128588"/>
            <a:ext cx="438151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ltGray">
          <a:xfrm>
            <a:off x="1045633" y="550863"/>
            <a:ext cx="491067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ltGray">
          <a:xfrm>
            <a:off x="0" y="477839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gray">
          <a:xfrm>
            <a:off x="846667" y="261938"/>
            <a:ext cx="42333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gray">
          <a:xfrm>
            <a:off x="421218" y="811213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3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06375"/>
            <a:ext cx="10390716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3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57251" y="900113"/>
            <a:ext cx="11082867" cy="523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33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DD3128-CDA7-4935-B276-D217E7870468}" type="slidenum">
              <a:rPr lang="en-US" altLang="ko-KR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325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387351" y="128588"/>
            <a:ext cx="58420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97467" y="128588"/>
            <a:ext cx="438151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ltGray">
          <a:xfrm>
            <a:off x="1045633" y="550863"/>
            <a:ext cx="491067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ltGray">
          <a:xfrm>
            <a:off x="0" y="477839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gray">
          <a:xfrm>
            <a:off x="846667" y="261938"/>
            <a:ext cx="42333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gray">
          <a:xfrm>
            <a:off x="421218" y="811213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3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06375"/>
            <a:ext cx="10390716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3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57251" y="900113"/>
            <a:ext cx="11082867" cy="523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33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DD3128-CDA7-4935-B276-D217E7870468}" type="slidenum">
              <a:rPr lang="en-US" altLang="ko-KR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196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387351" y="128588"/>
            <a:ext cx="58420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97467" y="128588"/>
            <a:ext cx="438151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ltGray">
          <a:xfrm>
            <a:off x="1045633" y="550863"/>
            <a:ext cx="491067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ltGray">
          <a:xfrm>
            <a:off x="0" y="477839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gray">
          <a:xfrm>
            <a:off x="846667" y="261938"/>
            <a:ext cx="42333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gray">
          <a:xfrm>
            <a:off x="421218" y="811213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3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06375"/>
            <a:ext cx="10390716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3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57251" y="900113"/>
            <a:ext cx="11082867" cy="523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33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DD3128-CDA7-4935-B276-D217E7870468}" type="slidenum">
              <a:rPr lang="en-US" altLang="ko-KR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970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160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자식</a:t>
            </a:r>
            <a:r>
              <a:rPr lang="en-US" altLang="ko-KR"/>
              <a:t>/</a:t>
            </a:r>
            <a:r>
              <a:rPr lang="ko-KR" altLang="en-US"/>
              <a:t>자손 선택자 </a:t>
            </a:r>
            <a:r>
              <a:rPr lang="en-US" altLang="ko-KR"/>
              <a:t>(</a:t>
            </a:r>
            <a:r>
              <a:rPr lang="ko-KR" altLang="en-US"/>
              <a:t>상속 선택자</a:t>
            </a:r>
            <a:r>
              <a:rPr lang="en-US" altLang="ko-KR"/>
              <a:t>) (1)</a:t>
            </a:r>
            <a:endParaRPr lang="ko-KR" altLang="en-US"/>
          </a:p>
        </p:txBody>
      </p:sp>
      <p:sp>
        <p:nvSpPr>
          <p:cNvPr id="66563" name="내용 개체 틀 2"/>
          <p:cNvSpPr>
            <a:spLocks noGrp="1"/>
          </p:cNvSpPr>
          <p:nvPr>
            <p:ph idx="4294967295"/>
          </p:nvPr>
        </p:nvSpPr>
        <p:spPr>
          <a:xfrm>
            <a:off x="2355850" y="900114"/>
            <a:ext cx="8312150" cy="441325"/>
          </a:xfrm>
        </p:spPr>
        <p:txBody>
          <a:bodyPr/>
          <a:lstStyle/>
          <a:p>
            <a:r>
              <a:rPr lang="ko-KR" altLang="en-US">
                <a:solidFill>
                  <a:srgbClr val="0000FF"/>
                </a:solidFill>
              </a:rPr>
              <a:t>자식</a:t>
            </a:r>
            <a:r>
              <a:rPr lang="en-US" altLang="ko-KR">
                <a:solidFill>
                  <a:srgbClr val="0000FF"/>
                </a:solidFill>
              </a:rPr>
              <a:t>/</a:t>
            </a:r>
            <a:r>
              <a:rPr lang="ko-KR" altLang="en-US">
                <a:solidFill>
                  <a:srgbClr val="0000FF"/>
                </a:solidFill>
              </a:rPr>
              <a:t>자손의 개념 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847726" y="1497013"/>
            <a:ext cx="8352730" cy="3681412"/>
            <a:chOff x="251520" y="1497013"/>
            <a:chExt cx="8352730" cy="3681412"/>
          </a:xfrm>
        </p:grpSpPr>
        <p:grpSp>
          <p:nvGrpSpPr>
            <p:cNvPr id="66564" name="그룹 1"/>
            <p:cNvGrpSpPr>
              <a:grpSpLocks/>
            </p:cNvGrpSpPr>
            <p:nvPr/>
          </p:nvGrpSpPr>
          <p:grpSpPr bwMode="auto">
            <a:xfrm>
              <a:off x="801688" y="1497013"/>
              <a:ext cx="7802562" cy="3681412"/>
              <a:chOff x="801688" y="1860550"/>
              <a:chExt cx="7802562" cy="3681413"/>
            </a:xfrm>
          </p:grpSpPr>
          <p:grpSp>
            <p:nvGrpSpPr>
              <p:cNvPr id="66565" name="그룹 21"/>
              <p:cNvGrpSpPr>
                <a:grpSpLocks/>
              </p:cNvGrpSpPr>
              <p:nvPr/>
            </p:nvGrpSpPr>
            <p:grpSpPr bwMode="auto">
              <a:xfrm>
                <a:off x="3541713" y="2362200"/>
                <a:ext cx="2479675" cy="3179763"/>
                <a:chOff x="899592" y="1988840"/>
                <a:chExt cx="3312368" cy="4248472"/>
              </a:xfrm>
            </p:grpSpPr>
            <p:sp>
              <p:nvSpPr>
                <p:cNvPr id="66586" name="직사각형 3"/>
                <p:cNvSpPr>
                  <a:spLocks noChangeArrowheads="1"/>
                </p:cNvSpPr>
                <p:nvPr/>
              </p:nvSpPr>
              <p:spPr bwMode="auto">
                <a:xfrm>
                  <a:off x="899592" y="2204864"/>
                  <a:ext cx="3312368" cy="4032448"/>
                </a:xfrm>
                <a:prstGeom prst="rect">
                  <a:avLst/>
                </a:prstGeom>
                <a:solidFill>
                  <a:srgbClr val="00B0F0"/>
                </a:solidFill>
                <a:ln w="3175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ko-KR" altLang="en-US" sz="1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6587" name="직사각형 7"/>
                <p:cNvSpPr>
                  <a:spLocks noChangeArrowheads="1"/>
                </p:cNvSpPr>
                <p:nvPr/>
              </p:nvSpPr>
              <p:spPr bwMode="auto">
                <a:xfrm>
                  <a:off x="1259632" y="2636912"/>
                  <a:ext cx="2592288" cy="1368152"/>
                </a:xfrm>
                <a:prstGeom prst="rect">
                  <a:avLst/>
                </a:prstGeom>
                <a:solidFill>
                  <a:srgbClr val="FF53FF"/>
                </a:solidFill>
                <a:ln w="3175" algn="ctr">
                  <a:solidFill>
                    <a:srgbClr val="0000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ko-KR" altLang="en-US" sz="1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6589" name="모서리가 둥근 직사각형 10"/>
                <p:cNvSpPr>
                  <a:spLocks noChangeArrowheads="1"/>
                </p:cNvSpPr>
                <p:nvPr/>
              </p:nvSpPr>
              <p:spPr bwMode="auto">
                <a:xfrm>
                  <a:off x="1974209" y="1988840"/>
                  <a:ext cx="1235141" cy="43204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7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14:hiddenLine>
                  </a:ext>
                </a:extLst>
              </p:spPr>
              <p:txBody>
                <a:bodyPr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ko-KR" sz="1400" b="1">
                      <a:solidFill>
                        <a:srgbClr val="FFFFFF"/>
                      </a:solidFill>
                      <a:latin typeface="맑은 고딕" pitchFamily="50" charset="-127"/>
                      <a:ea typeface="맑은 고딕" pitchFamily="50" charset="-127"/>
                    </a:rPr>
                    <a:t>content</a:t>
                  </a:r>
                  <a:endParaRPr kumimoji="1" lang="ko-KR" altLang="en-US" sz="1400" b="1">
                    <a:solidFill>
                      <a:srgbClr val="FFFFFF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6590" name="모서리가 둥근 직사각형 11"/>
                <p:cNvSpPr>
                  <a:spLocks noChangeArrowheads="1"/>
                </p:cNvSpPr>
                <p:nvPr/>
              </p:nvSpPr>
              <p:spPr bwMode="auto">
                <a:xfrm>
                  <a:off x="3131840" y="2486101"/>
                  <a:ext cx="648071" cy="34188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0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ko-KR" sz="1400" b="1">
                      <a:solidFill>
                        <a:srgbClr val="FFFFFF"/>
                      </a:solidFill>
                      <a:latin typeface="맑은 고딕" pitchFamily="50" charset="-127"/>
                      <a:ea typeface="맑은 고딕" pitchFamily="50" charset="-127"/>
                    </a:rPr>
                    <a:t>s1</a:t>
                  </a:r>
                  <a:endParaRPr kumimoji="1" lang="ko-KR" altLang="en-US" sz="1400" b="1">
                    <a:solidFill>
                      <a:srgbClr val="FFFFFF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6591" name="모서리가 둥근 직사각형 12"/>
                <p:cNvSpPr>
                  <a:spLocks noChangeArrowheads="1"/>
                </p:cNvSpPr>
                <p:nvPr/>
              </p:nvSpPr>
              <p:spPr bwMode="auto">
                <a:xfrm>
                  <a:off x="1978143" y="3050285"/>
                  <a:ext cx="915637" cy="65456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B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ko-KR" sz="1400" b="1">
                      <a:solidFill>
                        <a:srgbClr val="FFFFFF"/>
                      </a:solidFill>
                      <a:latin typeface="맑은 고딕" pitchFamily="50" charset="-127"/>
                      <a:ea typeface="맑은 고딕" pitchFamily="50" charset="-127"/>
                    </a:rPr>
                    <a:t>p</a:t>
                  </a:r>
                  <a:endParaRPr kumimoji="1" lang="ko-KR" altLang="en-US" sz="1400" b="1">
                    <a:solidFill>
                      <a:srgbClr val="FFFFFF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6592" name="직사각형 17"/>
                <p:cNvSpPr>
                  <a:spLocks noChangeArrowheads="1"/>
                </p:cNvSpPr>
                <p:nvPr/>
              </p:nvSpPr>
              <p:spPr bwMode="auto">
                <a:xfrm>
                  <a:off x="1259632" y="4509120"/>
                  <a:ext cx="2592288" cy="1368152"/>
                </a:xfrm>
                <a:prstGeom prst="rect">
                  <a:avLst/>
                </a:prstGeom>
                <a:solidFill>
                  <a:srgbClr val="FF53FF"/>
                </a:solidFill>
                <a:ln w="3175" algn="ctr">
                  <a:solidFill>
                    <a:srgbClr val="0000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ko-KR" altLang="en-US" sz="1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6594" name="모서리가 둥근 직사각형 19"/>
                <p:cNvSpPr>
                  <a:spLocks noChangeArrowheads="1"/>
                </p:cNvSpPr>
                <p:nvPr/>
              </p:nvSpPr>
              <p:spPr bwMode="auto">
                <a:xfrm>
                  <a:off x="3131840" y="4358309"/>
                  <a:ext cx="648071" cy="34188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0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ko-KR" sz="1400" b="1">
                      <a:solidFill>
                        <a:srgbClr val="FFFFFF"/>
                      </a:solidFill>
                      <a:latin typeface="맑은 고딕" pitchFamily="50" charset="-127"/>
                      <a:ea typeface="맑은 고딕" pitchFamily="50" charset="-127"/>
                    </a:rPr>
                    <a:t>s2</a:t>
                  </a:r>
                  <a:endParaRPr kumimoji="1" lang="ko-KR" altLang="en-US" sz="1400" b="1">
                    <a:solidFill>
                      <a:srgbClr val="FFFFFF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grpSp>
            <p:nvGrpSpPr>
              <p:cNvPr id="66567" name="그룹 76800"/>
              <p:cNvGrpSpPr>
                <a:grpSpLocks/>
              </p:cNvGrpSpPr>
              <p:nvPr/>
            </p:nvGrpSpPr>
            <p:grpSpPr bwMode="auto">
              <a:xfrm>
                <a:off x="7067550" y="2309813"/>
                <a:ext cx="1322388" cy="1954212"/>
                <a:chOff x="7068205" y="1910976"/>
                <a:chExt cx="1321431" cy="1953008"/>
              </a:xfrm>
            </p:grpSpPr>
            <p:sp>
              <p:nvSpPr>
                <p:cNvPr id="66575" name="TextBox 4"/>
                <p:cNvSpPr txBox="1">
                  <a:spLocks noChangeArrowheads="1"/>
                </p:cNvSpPr>
                <p:nvPr/>
              </p:nvSpPr>
              <p:spPr bwMode="auto">
                <a:xfrm>
                  <a:off x="7068205" y="1910976"/>
                  <a:ext cx="1307024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ko-KR" sz="2400" b="1">
                      <a:solidFill>
                        <a:srgbClr val="0000FF"/>
                      </a:solidFill>
                      <a:latin typeface="맑은 고딕" pitchFamily="50" charset="-127"/>
                      <a:ea typeface="맑은 고딕" pitchFamily="50" charset="-127"/>
                    </a:rPr>
                    <a:t>content</a:t>
                  </a:r>
                  <a:endParaRPr lang="ko-KR" altLang="en-US" sz="2400" b="1">
                    <a:solidFill>
                      <a:srgbClr val="0000FF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6576" name="TextBox 4"/>
                <p:cNvSpPr txBox="1">
                  <a:spLocks noChangeArrowheads="1"/>
                </p:cNvSpPr>
                <p:nvPr/>
              </p:nvSpPr>
              <p:spPr bwMode="auto">
                <a:xfrm>
                  <a:off x="7176775" y="2785216"/>
                  <a:ext cx="505268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ko-KR" sz="2400" b="1">
                      <a:solidFill>
                        <a:srgbClr val="0000FF"/>
                      </a:solidFill>
                      <a:latin typeface="맑은 고딕" pitchFamily="50" charset="-127"/>
                      <a:ea typeface="맑은 고딕" pitchFamily="50" charset="-127"/>
                    </a:rPr>
                    <a:t>s1</a:t>
                  </a:r>
                  <a:endParaRPr lang="ko-KR" altLang="en-US" sz="2400" b="1">
                    <a:solidFill>
                      <a:srgbClr val="0000FF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6577" name="TextBox 4"/>
                <p:cNvSpPr txBox="1">
                  <a:spLocks noChangeArrowheads="1"/>
                </p:cNvSpPr>
                <p:nvPr/>
              </p:nvSpPr>
              <p:spPr bwMode="auto">
                <a:xfrm>
                  <a:off x="7884368" y="2780928"/>
                  <a:ext cx="505268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ko-KR" sz="2400" b="1">
                      <a:solidFill>
                        <a:srgbClr val="0000FF"/>
                      </a:solidFill>
                      <a:latin typeface="맑은 고딕" pitchFamily="50" charset="-127"/>
                      <a:ea typeface="맑은 고딕" pitchFamily="50" charset="-127"/>
                    </a:rPr>
                    <a:t>s2</a:t>
                  </a:r>
                  <a:endParaRPr lang="ko-KR" altLang="en-US" sz="2400" b="1">
                    <a:solidFill>
                      <a:srgbClr val="0000FF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6578" name="TextBox 4"/>
                <p:cNvSpPr txBox="1">
                  <a:spLocks noChangeArrowheads="1"/>
                </p:cNvSpPr>
                <p:nvPr/>
              </p:nvSpPr>
              <p:spPr bwMode="auto">
                <a:xfrm>
                  <a:off x="7240895" y="3399383"/>
                  <a:ext cx="377027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ko-KR" sz="2400" b="1">
                      <a:solidFill>
                        <a:srgbClr val="0000FF"/>
                      </a:solidFill>
                      <a:latin typeface="맑은 고딕" pitchFamily="50" charset="-127"/>
                      <a:ea typeface="맑은 고딕" pitchFamily="50" charset="-127"/>
                    </a:rPr>
                    <a:t>p</a:t>
                  </a:r>
                  <a:endParaRPr lang="ko-KR" altLang="en-US" sz="2400" b="1">
                    <a:solidFill>
                      <a:srgbClr val="0000FF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6579" name="TextBox 4"/>
                <p:cNvSpPr txBox="1">
                  <a:spLocks noChangeArrowheads="1"/>
                </p:cNvSpPr>
                <p:nvPr/>
              </p:nvSpPr>
              <p:spPr bwMode="auto">
                <a:xfrm>
                  <a:off x="7948488" y="3402319"/>
                  <a:ext cx="377027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ko-KR" sz="2400" b="1">
                      <a:solidFill>
                        <a:srgbClr val="0000FF"/>
                      </a:solidFill>
                      <a:latin typeface="맑은 고딕" pitchFamily="50" charset="-127"/>
                      <a:ea typeface="맑은 고딕" pitchFamily="50" charset="-127"/>
                    </a:rPr>
                    <a:t>p</a:t>
                  </a:r>
                  <a:endParaRPr lang="ko-KR" altLang="en-US" sz="2400" b="1">
                    <a:solidFill>
                      <a:srgbClr val="0000FF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cxnSp>
              <p:nvCxnSpPr>
                <p:cNvPr id="66580" name="직선 연결선 29"/>
                <p:cNvCxnSpPr>
                  <a:cxnSpLocks noChangeShapeType="1"/>
                </p:cNvCxnSpPr>
                <p:nvPr/>
              </p:nvCxnSpPr>
              <p:spPr bwMode="auto">
                <a:xfrm>
                  <a:off x="7426536" y="2561139"/>
                  <a:ext cx="673856" cy="0"/>
                </a:xfrm>
                <a:prstGeom prst="lin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6581" name="직선 연결선 76799"/>
                <p:cNvCxnSpPr>
                  <a:cxnSpLocks noChangeShapeType="1"/>
                </p:cNvCxnSpPr>
                <p:nvPr/>
              </p:nvCxnSpPr>
              <p:spPr bwMode="auto">
                <a:xfrm>
                  <a:off x="7744171" y="2327453"/>
                  <a:ext cx="0" cy="215261"/>
                </a:xfrm>
                <a:prstGeom prst="lin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6582" name="직선 연결선 33"/>
                <p:cNvCxnSpPr>
                  <a:cxnSpLocks noChangeShapeType="1"/>
                </p:cNvCxnSpPr>
                <p:nvPr/>
              </p:nvCxnSpPr>
              <p:spPr bwMode="auto">
                <a:xfrm>
                  <a:off x="7429409" y="2556886"/>
                  <a:ext cx="0" cy="215261"/>
                </a:xfrm>
                <a:prstGeom prst="lin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6583" name="직선 연결선 34"/>
                <p:cNvCxnSpPr>
                  <a:cxnSpLocks noChangeShapeType="1"/>
                </p:cNvCxnSpPr>
                <p:nvPr/>
              </p:nvCxnSpPr>
              <p:spPr bwMode="auto">
                <a:xfrm>
                  <a:off x="8100392" y="2566430"/>
                  <a:ext cx="0" cy="215261"/>
                </a:xfrm>
                <a:prstGeom prst="lin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6584" name="직선 연결선 35"/>
                <p:cNvCxnSpPr>
                  <a:cxnSpLocks noChangeShapeType="1"/>
                </p:cNvCxnSpPr>
                <p:nvPr/>
              </p:nvCxnSpPr>
              <p:spPr bwMode="auto">
                <a:xfrm>
                  <a:off x="7429409" y="3204195"/>
                  <a:ext cx="0" cy="215261"/>
                </a:xfrm>
                <a:prstGeom prst="lin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6585" name="직선 연결선 36"/>
                <p:cNvCxnSpPr>
                  <a:cxnSpLocks noChangeShapeType="1"/>
                </p:cNvCxnSpPr>
                <p:nvPr/>
              </p:nvCxnSpPr>
              <p:spPr bwMode="auto">
                <a:xfrm>
                  <a:off x="8100392" y="3213739"/>
                  <a:ext cx="0" cy="215261"/>
                </a:xfrm>
                <a:prstGeom prst="lin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66568" name="TextBox 4"/>
              <p:cNvSpPr txBox="1">
                <a:spLocks noChangeArrowheads="1"/>
              </p:cNvSpPr>
              <p:nvPr/>
            </p:nvSpPr>
            <p:spPr bwMode="auto">
              <a:xfrm>
                <a:off x="3929063" y="1860550"/>
                <a:ext cx="1525587" cy="461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ko-KR" altLang="en-US" sz="2400" b="1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rPr>
                  <a:t>영역 구분</a:t>
                </a:r>
              </a:p>
            </p:txBody>
          </p:sp>
          <p:sp>
            <p:nvSpPr>
              <p:cNvPr id="66569" name="TextBox 4"/>
              <p:cNvSpPr txBox="1">
                <a:spLocks noChangeArrowheads="1"/>
              </p:cNvSpPr>
              <p:nvPr/>
            </p:nvSpPr>
            <p:spPr bwMode="auto">
              <a:xfrm>
                <a:off x="6959600" y="1890414"/>
                <a:ext cx="1524000" cy="461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ko-KR" altLang="en-US" sz="2400" b="1" dirty="0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rPr>
                  <a:t>계층 구조</a:t>
                </a:r>
              </a:p>
            </p:txBody>
          </p:sp>
          <p:sp>
            <p:nvSpPr>
              <p:cNvPr id="66570" name="TextBox 4"/>
              <p:cNvSpPr txBox="1">
                <a:spLocks noChangeArrowheads="1"/>
              </p:cNvSpPr>
              <p:nvPr/>
            </p:nvSpPr>
            <p:spPr bwMode="auto">
              <a:xfrm>
                <a:off x="801688" y="1892002"/>
                <a:ext cx="1779587" cy="460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2400" b="1" dirty="0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rPr>
                  <a:t>HTML </a:t>
                </a:r>
                <a:r>
                  <a:rPr lang="ko-KR" altLang="en-US" sz="2400" b="1" dirty="0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rPr>
                  <a:t>코드</a:t>
                </a:r>
              </a:p>
            </p:txBody>
          </p:sp>
          <p:sp>
            <p:nvSpPr>
              <p:cNvPr id="66571" name="타원 1"/>
              <p:cNvSpPr>
                <a:spLocks noChangeArrowheads="1"/>
              </p:cNvSpPr>
              <p:nvPr/>
            </p:nvSpPr>
            <p:spPr bwMode="auto">
              <a:xfrm>
                <a:off x="6959600" y="3184525"/>
                <a:ext cx="1644650" cy="42862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prstDash val="sysDot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6572" name="TextBox 4"/>
              <p:cNvSpPr txBox="1">
                <a:spLocks noChangeArrowheads="1"/>
              </p:cNvSpPr>
              <p:nvPr/>
            </p:nvSpPr>
            <p:spPr bwMode="auto">
              <a:xfrm>
                <a:off x="6261100" y="3181350"/>
                <a:ext cx="696913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ko-KR" altLang="en-US" sz="2000" b="1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rPr>
                  <a:t>자식</a:t>
                </a:r>
              </a:p>
            </p:txBody>
          </p:sp>
          <p:sp>
            <p:nvSpPr>
              <p:cNvPr id="66573" name="모서리가 둥근 직사각형 3"/>
              <p:cNvSpPr>
                <a:spLocks noChangeArrowheads="1"/>
              </p:cNvSpPr>
              <p:nvPr/>
            </p:nvSpPr>
            <p:spPr bwMode="auto">
              <a:xfrm>
                <a:off x="6958013" y="3171825"/>
                <a:ext cx="1646237" cy="1220788"/>
              </a:xfrm>
              <a:prstGeom prst="roundRect">
                <a:avLst>
                  <a:gd name="adj" fmla="val 16667"/>
                </a:avLst>
              </a:prstGeom>
              <a:noFill/>
              <a:ln w="38100" algn="ctr">
                <a:solidFill>
                  <a:srgbClr val="008000"/>
                </a:solidFill>
                <a:prstDash val="sysDot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6574" name="TextBox 4"/>
              <p:cNvSpPr txBox="1">
                <a:spLocks noChangeArrowheads="1"/>
              </p:cNvSpPr>
              <p:nvPr/>
            </p:nvSpPr>
            <p:spPr bwMode="auto">
              <a:xfrm>
                <a:off x="7348090" y="4392613"/>
                <a:ext cx="880369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ko-KR" altLang="en-US" sz="2000" b="1">
                    <a:solidFill>
                      <a:srgbClr val="008000"/>
                    </a:solidFill>
                    <a:latin typeface="맑은 고딕" pitchFamily="50" charset="-127"/>
                    <a:ea typeface="맑은 고딕" pitchFamily="50" charset="-127"/>
                  </a:rPr>
                  <a:t>자손</a:t>
                </a:r>
                <a:endParaRPr lang="en-US" altLang="ko-KR" sz="2000" b="1">
                  <a:solidFill>
                    <a:srgbClr val="008000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2000" b="1">
                    <a:solidFill>
                      <a:srgbClr val="008000"/>
                    </a:solidFill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ko-KR" altLang="en-US" sz="2000" b="1">
                    <a:solidFill>
                      <a:srgbClr val="008000"/>
                    </a:solidFill>
                    <a:latin typeface="맑은 고딕" pitchFamily="50" charset="-127"/>
                    <a:ea typeface="맑은 고딕" pitchFamily="50" charset="-127"/>
                  </a:rPr>
                  <a:t>후손</a:t>
                </a:r>
                <a:r>
                  <a:rPr lang="en-US" altLang="ko-KR" sz="2000" b="1">
                    <a:solidFill>
                      <a:srgbClr val="008000"/>
                    </a:solidFill>
                    <a:latin typeface="맑은 고딕" pitchFamily="50" charset="-127"/>
                    <a:ea typeface="맑은 고딕" pitchFamily="50" charset="-127"/>
                  </a:rPr>
                  <a:t>)</a:t>
                </a:r>
                <a:endParaRPr lang="ko-KR" altLang="en-US" sz="2000" b="1">
                  <a:solidFill>
                    <a:srgbClr val="008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pic>
          <p:nvPicPr>
            <p:cNvPr id="4301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2160345"/>
              <a:ext cx="3105926" cy="27486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7" name="모서리가 둥근 직사각형 12"/>
            <p:cNvSpPr>
              <a:spLocks noChangeArrowheads="1"/>
            </p:cNvSpPr>
            <p:nvPr/>
          </p:nvSpPr>
          <p:spPr bwMode="auto">
            <a:xfrm>
              <a:off x="4349128" y="4152005"/>
              <a:ext cx="685456" cy="489904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400" b="1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p</a:t>
              </a:r>
              <a:endParaRPr kumimoji="1" lang="ko-KR" altLang="en-US" sz="1400" b="1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0822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내용 개체 틀 2"/>
          <p:cNvSpPr>
            <a:spLocks noGrp="1"/>
          </p:cNvSpPr>
          <p:nvPr>
            <p:ph idx="1"/>
          </p:nvPr>
        </p:nvSpPr>
        <p:spPr>
          <a:xfrm>
            <a:off x="2166938" y="900114"/>
            <a:ext cx="8312150" cy="3969047"/>
          </a:xfrm>
        </p:spPr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</a:rPr>
              <a:t>동적 </a:t>
            </a:r>
            <a:r>
              <a:rPr lang="ko-KR" altLang="en-US" dirty="0" err="1">
                <a:solidFill>
                  <a:srgbClr val="0000FF"/>
                </a:solidFill>
              </a:rPr>
              <a:t>선택자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(</a:t>
            </a:r>
            <a:r>
              <a:rPr lang="ko-KR" altLang="en-US" dirty="0">
                <a:solidFill>
                  <a:srgbClr val="0000FF"/>
                </a:solidFill>
              </a:rPr>
              <a:t>반응 </a:t>
            </a:r>
            <a:r>
              <a:rPr lang="ko-KR" altLang="en-US" dirty="0" err="1">
                <a:solidFill>
                  <a:srgbClr val="0000FF"/>
                </a:solidFill>
              </a:rPr>
              <a:t>선택자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ko-KR" altLang="en-US" dirty="0" err="1"/>
              <a:t>선택자</a:t>
            </a:r>
            <a:r>
              <a:rPr lang="en-US" altLang="ko-KR" dirty="0">
                <a:solidFill>
                  <a:srgbClr val="FF0000"/>
                </a:solidFill>
              </a:rPr>
              <a:t>:active </a:t>
            </a:r>
            <a:r>
              <a:rPr lang="en-US" altLang="ko-KR" dirty="0"/>
              <a:t>- </a:t>
            </a:r>
            <a:r>
              <a:rPr lang="ko-KR" altLang="en-US" dirty="0"/>
              <a:t>마우스로 </a:t>
            </a:r>
            <a:r>
              <a:rPr lang="ko-KR" altLang="en-US" dirty="0">
                <a:solidFill>
                  <a:srgbClr val="FF0000"/>
                </a:solidFill>
              </a:rPr>
              <a:t>클릭</a:t>
            </a:r>
            <a:r>
              <a:rPr lang="ko-KR" altLang="en-US" dirty="0"/>
              <a:t>한 태그 선택</a:t>
            </a:r>
          </a:p>
          <a:p>
            <a:pPr lvl="1"/>
            <a:r>
              <a:rPr lang="ko-KR" altLang="en-US" dirty="0" err="1"/>
              <a:t>선택자</a:t>
            </a:r>
            <a:r>
              <a:rPr lang="en-US" altLang="ko-KR" dirty="0">
                <a:solidFill>
                  <a:srgbClr val="FF0000"/>
                </a:solidFill>
              </a:rPr>
              <a:t>:hover </a:t>
            </a:r>
            <a:r>
              <a:rPr lang="en-US" altLang="ko-KR" dirty="0"/>
              <a:t>- </a:t>
            </a:r>
            <a:r>
              <a:rPr lang="ko-KR" altLang="en-US" dirty="0"/>
              <a:t>마우스를 </a:t>
            </a:r>
            <a:r>
              <a:rPr lang="ko-KR" altLang="en-US" dirty="0">
                <a:solidFill>
                  <a:srgbClr val="FF0000"/>
                </a:solidFill>
              </a:rPr>
              <a:t>올린</a:t>
            </a:r>
            <a:r>
              <a:rPr lang="ko-KR" altLang="en-US" dirty="0"/>
              <a:t> 태그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solidFill>
                  <a:srgbClr val="0000FF"/>
                </a:solidFill>
              </a:rPr>
              <a:t>예 </a:t>
            </a:r>
            <a:r>
              <a:rPr lang="en-US" altLang="ko-KR" dirty="0">
                <a:solidFill>
                  <a:srgbClr val="0000FF"/>
                </a:solidFill>
              </a:rPr>
              <a:t>: </a:t>
            </a:r>
            <a:r>
              <a:rPr lang="ko-KR" altLang="en-US" dirty="0">
                <a:solidFill>
                  <a:srgbClr val="0000FF"/>
                </a:solidFill>
              </a:rPr>
              <a:t>링크 태그</a:t>
            </a:r>
            <a:endParaRPr lang="en-US" altLang="ko-KR" dirty="0">
              <a:solidFill>
                <a:srgbClr val="0000FF"/>
              </a:solidFill>
            </a:endParaRPr>
          </a:p>
          <a:p>
            <a:pPr lvl="1"/>
            <a:r>
              <a:rPr lang="en-US" altLang="ko-KR" dirty="0"/>
              <a:t>a:</a:t>
            </a:r>
            <a:r>
              <a:rPr lang="en-US" altLang="ko-KR" dirty="0">
                <a:solidFill>
                  <a:srgbClr val="FF00FF"/>
                </a:solidFill>
              </a:rPr>
              <a:t>active</a:t>
            </a:r>
            <a:r>
              <a:rPr lang="en-US" altLang="ko-KR" dirty="0"/>
              <a:t>  : </a:t>
            </a:r>
            <a:r>
              <a:rPr lang="ko-KR" altLang="en-US" dirty="0"/>
              <a:t>마우스로 클릭했을 때</a:t>
            </a:r>
            <a:endParaRPr lang="en-US" altLang="ko-KR" dirty="0"/>
          </a:p>
          <a:p>
            <a:pPr lvl="1"/>
            <a:r>
              <a:rPr lang="en-US" altLang="ko-KR" dirty="0"/>
              <a:t>a:</a:t>
            </a:r>
            <a:r>
              <a:rPr lang="en-US" altLang="ko-KR" dirty="0">
                <a:solidFill>
                  <a:srgbClr val="FF00FF"/>
                </a:solidFill>
              </a:rPr>
              <a:t>hover</a:t>
            </a:r>
            <a:r>
              <a:rPr lang="en-US" altLang="ko-KR" dirty="0"/>
              <a:t> : </a:t>
            </a:r>
            <a:r>
              <a:rPr lang="ko-KR" altLang="en-US" dirty="0"/>
              <a:t>마우스를 올렸을 때</a:t>
            </a:r>
            <a:endParaRPr lang="en-US" altLang="ko-KR" dirty="0"/>
          </a:p>
          <a:p>
            <a:pPr lvl="1"/>
            <a:r>
              <a:rPr lang="en-US" altLang="ko-KR" dirty="0"/>
              <a:t>a:</a:t>
            </a:r>
            <a:r>
              <a:rPr lang="en-US" altLang="ko-KR" dirty="0">
                <a:solidFill>
                  <a:srgbClr val="FF00FF"/>
                </a:solidFill>
              </a:rPr>
              <a:t>link</a:t>
            </a:r>
            <a:r>
              <a:rPr lang="en-US" altLang="ko-KR" dirty="0"/>
              <a:t> : </a:t>
            </a:r>
            <a:r>
              <a:rPr lang="ko-KR" altLang="en-US" dirty="0"/>
              <a:t>방문하지 않은 링크 스타일</a:t>
            </a:r>
            <a:endParaRPr lang="en-US" altLang="ko-KR" dirty="0"/>
          </a:p>
          <a:p>
            <a:pPr lvl="1"/>
            <a:r>
              <a:rPr lang="en-US" altLang="ko-KR" dirty="0"/>
              <a:t>a:</a:t>
            </a:r>
            <a:r>
              <a:rPr lang="en-US" altLang="ko-KR" dirty="0">
                <a:solidFill>
                  <a:srgbClr val="FF00FF"/>
                </a:solidFill>
              </a:rPr>
              <a:t>visited</a:t>
            </a:r>
            <a:r>
              <a:rPr lang="en-US" altLang="ko-KR" dirty="0"/>
              <a:t> : </a:t>
            </a:r>
            <a:r>
              <a:rPr lang="ko-KR" altLang="en-US" dirty="0"/>
              <a:t>방문된 링크 스타일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0659" name="TextBox 1"/>
          <p:cNvSpPr txBox="1">
            <a:spLocks noChangeArrowheads="1"/>
          </p:cNvSpPr>
          <p:nvPr/>
        </p:nvSpPr>
        <p:spPr bwMode="auto">
          <a:xfrm>
            <a:off x="4872039" y="188913"/>
            <a:ext cx="2778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24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동적</a:t>
            </a:r>
            <a:r>
              <a:rPr lang="en-US" altLang="ko-KR" sz="24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4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반응</a:t>
            </a:r>
            <a:r>
              <a:rPr lang="en-US" altLang="ko-KR" sz="24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24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선택자</a:t>
            </a:r>
            <a:r>
              <a:rPr lang="en-US" altLang="ko-KR" sz="24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2400" b="1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2550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overflow </a:t>
            </a:r>
            <a:r>
              <a:rPr lang="ko-KR" altLang="en-US" dirty="0">
                <a:solidFill>
                  <a:srgbClr val="0000FF"/>
                </a:solidFill>
              </a:rPr>
              <a:t>속성</a:t>
            </a:r>
            <a:endParaRPr lang="en-US" altLang="ko-KR" dirty="0">
              <a:solidFill>
                <a:srgbClr val="0000FF"/>
              </a:solidFill>
            </a:endParaRPr>
          </a:p>
          <a:p>
            <a:pPr lvl="1"/>
            <a:r>
              <a:rPr lang="ko-KR" altLang="en-US" dirty="0"/>
              <a:t>자식 요소가 부모 요소의 범위를 벗어났을 때</a:t>
            </a:r>
            <a:endParaRPr lang="en-US" altLang="ko-KR" dirty="0"/>
          </a:p>
          <a:p>
            <a:pPr lvl="1"/>
            <a:r>
              <a:rPr lang="ko-KR" altLang="en-US" dirty="0"/>
              <a:t>어떻게 처리할 것인지 지정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FF00FF"/>
                </a:solidFill>
              </a:rPr>
              <a:t>hidden</a:t>
            </a:r>
          </a:p>
          <a:p>
            <a:pPr lvl="2"/>
            <a:r>
              <a:rPr lang="ko-KR" altLang="en-US" dirty="0"/>
              <a:t>부모 영역을 벗어나는 부분은 보이지 않게 처리</a:t>
            </a:r>
          </a:p>
          <a:p>
            <a:pPr lvl="1"/>
            <a:r>
              <a:rPr lang="en-US" altLang="ko-KR" dirty="0">
                <a:solidFill>
                  <a:srgbClr val="FF00FF"/>
                </a:solidFill>
              </a:rPr>
              <a:t>scroll</a:t>
            </a:r>
          </a:p>
          <a:p>
            <a:pPr lvl="2"/>
            <a:r>
              <a:rPr lang="ko-KR" altLang="en-US" dirty="0" err="1"/>
              <a:t>스크롤바</a:t>
            </a:r>
            <a:r>
              <a:rPr lang="ko-KR" altLang="en-US" dirty="0"/>
              <a:t> 표시 </a:t>
            </a:r>
            <a:r>
              <a:rPr lang="en-US" altLang="ko-KR" dirty="0"/>
              <a:t>(</a:t>
            </a:r>
            <a:r>
              <a:rPr lang="ko-KR" altLang="en-US" dirty="0"/>
              <a:t>가로 </a:t>
            </a:r>
            <a:r>
              <a:rPr lang="en-US" altLang="ko-KR" dirty="0"/>
              <a:t>/ </a:t>
            </a:r>
            <a:r>
              <a:rPr lang="ko-KR" altLang="en-US" dirty="0"/>
              <a:t>세로</a:t>
            </a:r>
            <a:r>
              <a:rPr lang="en-US" altLang="ko-KR" dirty="0"/>
              <a:t>) </a:t>
            </a:r>
            <a:endParaRPr lang="ko-KR" altLang="en-US" dirty="0"/>
          </a:p>
          <a:p>
            <a:pPr lvl="1"/>
            <a:r>
              <a:rPr lang="en-US" altLang="ko-KR" dirty="0">
                <a:solidFill>
                  <a:srgbClr val="FF00FF"/>
                </a:solidFill>
              </a:rPr>
              <a:t>auto</a:t>
            </a:r>
          </a:p>
          <a:p>
            <a:pPr lvl="2"/>
            <a:r>
              <a:rPr lang="ko-KR" altLang="en-US" dirty="0"/>
              <a:t>자동으로 필요한 부분에만 </a:t>
            </a:r>
            <a:r>
              <a:rPr lang="ko-KR" altLang="en-US" dirty="0" err="1"/>
              <a:t>스크롤바</a:t>
            </a:r>
            <a:r>
              <a:rPr lang="ko-KR" altLang="en-US" dirty="0"/>
              <a:t> 표시</a:t>
            </a:r>
            <a:r>
              <a:rPr lang="en-US" altLang="ko-KR" dirty="0"/>
              <a:t>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1642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투명도 </a:t>
            </a:r>
            <a:r>
              <a:rPr lang="en-US" altLang="ko-KR" dirty="0"/>
              <a:t>/ </a:t>
            </a:r>
            <a:r>
              <a:rPr lang="ko-KR" altLang="en-US" dirty="0"/>
              <a:t>가시성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투명도 </a:t>
            </a:r>
            <a:r>
              <a:rPr lang="en-US" altLang="ko-KR" dirty="0"/>
              <a:t>(</a:t>
            </a:r>
            <a:r>
              <a:rPr lang="ko-KR" altLang="en-US" dirty="0"/>
              <a:t>불투명도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opacity </a:t>
            </a:r>
            <a:r>
              <a:rPr lang="ko-KR" altLang="en-US" dirty="0"/>
              <a:t>속성 </a:t>
            </a:r>
            <a:endParaRPr lang="en-US" altLang="ko-KR" dirty="0"/>
          </a:p>
          <a:p>
            <a:pPr lvl="2"/>
            <a:r>
              <a:rPr lang="en-US" altLang="ko-KR" dirty="0"/>
              <a:t>0 ~ 1 </a:t>
            </a:r>
            <a:r>
              <a:rPr lang="ko-KR" altLang="en-US" dirty="0"/>
              <a:t>사이의 값 지정</a:t>
            </a:r>
            <a:endParaRPr lang="en-US" altLang="ko-KR" dirty="0"/>
          </a:p>
          <a:p>
            <a:pPr lvl="2"/>
            <a:r>
              <a:rPr lang="en-US" altLang="ko-KR" dirty="0">
                <a:solidFill>
                  <a:srgbClr val="FF00FF"/>
                </a:solidFill>
              </a:rPr>
              <a:t>0</a:t>
            </a:r>
            <a:r>
              <a:rPr lang="en-US" altLang="ko-KR" dirty="0"/>
              <a:t> : </a:t>
            </a:r>
            <a:r>
              <a:rPr lang="ko-KR" altLang="en-US" dirty="0"/>
              <a:t>투명 </a:t>
            </a:r>
            <a:r>
              <a:rPr lang="en-US" altLang="ko-KR" dirty="0"/>
              <a:t>(</a:t>
            </a:r>
            <a:r>
              <a:rPr lang="ko-KR" altLang="en-US" dirty="0"/>
              <a:t>안 보임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>
                <a:solidFill>
                  <a:srgbClr val="FF00FF"/>
                </a:solidFill>
              </a:rPr>
              <a:t>1</a:t>
            </a:r>
            <a:r>
              <a:rPr lang="en-US" altLang="ko-KR" dirty="0"/>
              <a:t> : </a:t>
            </a:r>
            <a:r>
              <a:rPr lang="ko-KR" altLang="en-US" dirty="0"/>
              <a:t>불투명 </a:t>
            </a:r>
            <a:r>
              <a:rPr lang="en-US" altLang="ko-KR" dirty="0"/>
              <a:t>(</a:t>
            </a:r>
            <a:r>
              <a:rPr lang="ko-KR" altLang="en-US" dirty="0"/>
              <a:t>보임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>
                <a:solidFill>
                  <a:srgbClr val="FF00FF"/>
                </a:solidFill>
              </a:rPr>
              <a:t>0.5</a:t>
            </a:r>
            <a:r>
              <a:rPr lang="en-US" altLang="ko-KR" dirty="0"/>
              <a:t> : </a:t>
            </a:r>
            <a:r>
              <a:rPr lang="ko-KR" altLang="en-US" dirty="0"/>
              <a:t>반투명</a:t>
            </a:r>
            <a:endParaRPr lang="en-US" altLang="ko-KR" dirty="0"/>
          </a:p>
          <a:p>
            <a:r>
              <a:rPr lang="ko-KR" altLang="en-US" dirty="0">
                <a:solidFill>
                  <a:srgbClr val="0000FF"/>
                </a:solidFill>
              </a:rPr>
              <a:t>가시성 </a:t>
            </a:r>
            <a:r>
              <a:rPr lang="en-US" altLang="ko-KR" dirty="0">
                <a:solidFill>
                  <a:srgbClr val="0000FF"/>
                </a:solidFill>
              </a:rPr>
              <a:t>(</a:t>
            </a:r>
            <a:r>
              <a:rPr lang="ko-KR" altLang="en-US" dirty="0">
                <a:solidFill>
                  <a:srgbClr val="0000FF"/>
                </a:solidFill>
              </a:rPr>
              <a:t>보임 </a:t>
            </a:r>
            <a:r>
              <a:rPr lang="en-US" altLang="ko-KR" dirty="0">
                <a:solidFill>
                  <a:srgbClr val="0000FF"/>
                </a:solidFill>
              </a:rPr>
              <a:t>/ </a:t>
            </a:r>
            <a:r>
              <a:rPr lang="ko-KR" altLang="en-US" dirty="0">
                <a:solidFill>
                  <a:srgbClr val="0000FF"/>
                </a:solidFill>
              </a:rPr>
              <a:t>안 보임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visibility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2"/>
            <a:r>
              <a:rPr lang="en-US" altLang="ko-KR" dirty="0">
                <a:solidFill>
                  <a:srgbClr val="FF00FF"/>
                </a:solidFill>
              </a:rPr>
              <a:t>hidden</a:t>
            </a:r>
            <a:r>
              <a:rPr lang="en-US" altLang="ko-KR" dirty="0"/>
              <a:t> : </a:t>
            </a:r>
            <a:r>
              <a:rPr lang="ko-KR" altLang="en-US" dirty="0"/>
              <a:t>숨김 </a:t>
            </a:r>
            <a:r>
              <a:rPr lang="en-US" altLang="ko-KR" dirty="0"/>
              <a:t>(</a:t>
            </a:r>
            <a:r>
              <a:rPr lang="ko-KR" altLang="en-US" dirty="0"/>
              <a:t>안 보임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>
                <a:solidFill>
                  <a:srgbClr val="FF00FF"/>
                </a:solidFill>
              </a:rPr>
              <a:t>visible</a:t>
            </a:r>
            <a:r>
              <a:rPr lang="en-US" altLang="ko-KR" dirty="0"/>
              <a:t> : </a:t>
            </a:r>
            <a:r>
              <a:rPr lang="ko-KR" altLang="en-US" dirty="0"/>
              <a:t>보임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27483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파스텔톤">
  <a:themeElements>
    <a:clrScheme name="파스텔톤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파스텔톤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solidFill>
          <a:srgbClr val="99FF33"/>
        </a:solidFill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2400" b="1" dirty="0" smtClean="0">
            <a:solidFill>
              <a:srgbClr val="FF0000"/>
            </a:solidFill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파스텔톤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파스텔톤">
  <a:themeElements>
    <a:clrScheme name="파스텔톤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파스텔톤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solidFill>
          <a:srgbClr val="99FF33"/>
        </a:solidFill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2400" b="1" dirty="0" smtClean="0">
            <a:solidFill>
              <a:srgbClr val="FF0000"/>
            </a:solidFill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파스텔톤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파스텔톤">
  <a:themeElements>
    <a:clrScheme name="파스텔톤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파스텔톤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solidFill>
          <a:srgbClr val="99FF33"/>
        </a:solidFill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2400" b="1" dirty="0" smtClean="0">
            <a:solidFill>
              <a:srgbClr val="FF0000"/>
            </a:solidFill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파스텔톤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파스텔톤">
  <a:themeElements>
    <a:clrScheme name="파스텔톤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파스텔톤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solidFill>
          <a:srgbClr val="99FF33"/>
        </a:solidFill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2400" b="1" dirty="0" smtClean="0">
            <a:solidFill>
              <a:srgbClr val="FF0000"/>
            </a:solidFill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파스텔톤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173</Words>
  <Application>Microsoft Office PowerPoint</Application>
  <PresentationFormat>와이드스크린</PresentationFormat>
  <Paragraphs>49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5</vt:i4>
      </vt:variant>
    </vt:vector>
  </HeadingPairs>
  <TitlesOfParts>
    <vt:vector size="15" baseType="lpstr">
      <vt:lpstr>굴림</vt:lpstr>
      <vt:lpstr>맑은 고딕</vt:lpstr>
      <vt:lpstr>Arial</vt:lpstr>
      <vt:lpstr>Tahoma</vt:lpstr>
      <vt:lpstr>Wingdings</vt:lpstr>
      <vt:lpstr>Office 테마</vt:lpstr>
      <vt:lpstr>파스텔톤</vt:lpstr>
      <vt:lpstr>1_파스텔톤</vt:lpstr>
      <vt:lpstr>2_파스텔톤</vt:lpstr>
      <vt:lpstr>3_파스텔톤</vt:lpstr>
      <vt:lpstr>PowerPoint 프레젠테이션</vt:lpstr>
      <vt:lpstr>자식/자손 선택자 (상속 선택자) (1)</vt:lpstr>
      <vt:lpstr>PowerPoint 프레젠테이션</vt:lpstr>
      <vt:lpstr>Overflow</vt:lpstr>
      <vt:lpstr>투명도 / 가시성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2</cp:revision>
  <dcterms:created xsi:type="dcterms:W3CDTF">2021-07-28T23:16:03Z</dcterms:created>
  <dcterms:modified xsi:type="dcterms:W3CDTF">2021-07-28T23:22:44Z</dcterms:modified>
</cp:coreProperties>
</file>